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844" r:id="rId3"/>
    <p:sldId id="845" r:id="rId4"/>
    <p:sldId id="846" r:id="rId5"/>
    <p:sldId id="847" r:id="rId6"/>
    <p:sldId id="848" r:id="rId7"/>
    <p:sldId id="849" r:id="rId8"/>
    <p:sldId id="850" r:id="rId9"/>
    <p:sldId id="851" r:id="rId10"/>
    <p:sldId id="852" r:id="rId11"/>
    <p:sldId id="8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266F6-1A8F-4723-9A84-D6776F6419CC}" type="datetimeFigureOut">
              <a:rPr lang="en-IN" smtClean="0"/>
              <a:t>12-10-2019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8C6AA-6597-4D7F-9D68-1B2DDABC2D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4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4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2E8FF-3D0C-9D4D-B4D1-3089215958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4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2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87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2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i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8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31270"/>
            <a:ext cx="110490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320270"/>
            <a:ext cx="11049000" cy="4572000"/>
          </a:xfrm>
        </p:spPr>
        <p:txBody>
          <a:bodyPr numCol="2" spcCol="457200">
            <a:normAutofit/>
          </a:bodyPr>
          <a:lstStyle>
            <a:lvl1pPr marL="380985" indent="-380985">
              <a:spcBef>
                <a:spcPts val="750"/>
              </a:spcBef>
              <a:buFont typeface="+mj-lt"/>
              <a:buAutoNum type="arabicPeriod"/>
              <a:tabLst>
                <a:tab pos="5280872" algn="r"/>
              </a:tabLst>
              <a:defRPr sz="1667"/>
            </a:lvl1pPr>
            <a:lvl2pPr marL="57147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2pPr>
            <a:lvl3pPr marL="761970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3pPr>
            <a:lvl4pPr marL="952462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4pPr>
            <a:lvl5pPr marL="114295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/>
            </a:lvl5pPr>
            <a:lvl6pPr marL="1333447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6pPr>
            <a:lvl7pPr marL="1523939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7pPr>
            <a:lvl8pPr marL="1714431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8pPr>
            <a:lvl9pPr marL="1904924" indent="-190492">
              <a:spcBef>
                <a:spcPts val="500"/>
              </a:spcBef>
              <a:buFont typeface="Arial" pitchFamily="34" charset="0"/>
              <a:buChar char="–"/>
              <a:tabLst>
                <a:tab pos="5280872" algn="r"/>
              </a:tabLst>
              <a:defRPr sz="1667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4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09443" y="521208"/>
            <a:ext cx="10969943" cy="411480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3" y="934240"/>
            <a:ext cx="10969943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8213" y="6426104"/>
            <a:ext cx="99557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684E3265-88A3-4C30-AE11-BFDF645909E9}" type="datetime4">
              <a:rPr lang="en-US" smtClean="0"/>
              <a:pPr/>
              <a:t>October 12,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934201" y="6426104"/>
            <a:ext cx="4025198" cy="210312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049003" y="6430870"/>
            <a:ext cx="533398" cy="232147"/>
          </a:xfrm>
          <a:prstGeom prst="rect">
            <a:avLst/>
          </a:prstGeo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24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5" r:id="rId2"/>
    <p:sldLayoutId id="2147483746" r:id="rId3"/>
    <p:sldLayoutId id="2147483747" r:id="rId4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C946306D-5ADD-463A-949A-DEEBA39D7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A473A035-1F9A-4381-AC96-683CD2D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5422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CF4ED641-0671-4D88-92E6-026A8C9F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4341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02EF2F-E7B1-40FC-885B-C4D89902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picture containing animal&#10;&#10;Description automatically generated">
            <a:extLst>
              <a:ext uri="{FF2B5EF4-FFF2-40B4-BE49-F238E27FC236}">
                <a16:creationId xmlns:a16="http://schemas.microsoft.com/office/drawing/2014/main" id="{0D157C44-7D9E-4216-A274-6E3D17BB9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33" r="-1" b="26562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80D5DB-9658-40A6-A418-7C699822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199467"/>
            <a:ext cx="11296733" cy="219109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552A2-24E6-40D1-B75D-01789F65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20" y="4319752"/>
            <a:ext cx="10947620" cy="11559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Linear Regression Model  Deep Dive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26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808" y="442808"/>
            <a:ext cx="10969943" cy="41148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964541" y="944693"/>
            <a:ext cx="2089489" cy="381000"/>
          </a:xfrm>
        </p:spPr>
        <p:txBody>
          <a:bodyPr/>
          <a:lstStyle/>
          <a:p>
            <a:pPr algn="ctr"/>
            <a:r>
              <a:rPr lang="en-US" b="1" dirty="0"/>
              <a:t>Diagnostics Plot</a:t>
            </a:r>
            <a:endParaRPr lang="en-GB" b="1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1158938" y="944693"/>
            <a:ext cx="2865104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b="1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Residual Analysis</a:t>
            </a:r>
            <a:endParaRPr lang="en-GB" sz="1800" dirty="0"/>
          </a:p>
        </p:txBody>
      </p:sp>
      <p:sp>
        <p:nvSpPr>
          <p:cNvPr id="5" name="Rectangle 4"/>
          <p:cNvSpPr/>
          <p:nvPr/>
        </p:nvSpPr>
        <p:spPr>
          <a:xfrm>
            <a:off x="223781" y="1263673"/>
            <a:ext cx="5468565" cy="1117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The Top-Left Plot is the "Plot of Residuals against the Fitted Values"</a:t>
            </a:r>
          </a:p>
          <a:p>
            <a:r>
              <a:rPr lang="en-US" sz="1333" dirty="0"/>
              <a:t>Bottom-Left has the "Standardized Residuals in the Y-Axis"</a:t>
            </a:r>
          </a:p>
          <a:p>
            <a:r>
              <a:rPr lang="en-US" sz="1333" dirty="0"/>
              <a:t>If the "error variance increases with fitted values", that condition is called "</a:t>
            </a:r>
            <a:r>
              <a:rPr lang="en-US" sz="1333" dirty="0" err="1"/>
              <a:t>Heteroskedacity</a:t>
            </a:r>
            <a:r>
              <a:rPr lang="en-US" sz="1333" dirty="0"/>
              <a:t>". (This condition should be avoided to ensure that the model does not behave unpredictably, especially for new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5875779" y="1288048"/>
            <a:ext cx="6096000" cy="9128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33" dirty="0"/>
              <a:t>Leverage is a measure of "how much each data point" "influences the regression". Cook's distance shows how much the "fitted values" would change if an Observation is removed. Points that are more than 4 times the mean are considered as "Influential or Extreme Points"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02" y="2366539"/>
            <a:ext cx="5191323" cy="36151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952" y="2366539"/>
            <a:ext cx="6161248" cy="361516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06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77" y="521208"/>
            <a:ext cx="10969943" cy="41148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Analytics Insights / Results (Sample)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1953986"/>
            <a:ext cx="9220200" cy="291432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A multiple linear regression is originally modeled using several numerical and nominal features such as age, sex, number of children, </a:t>
            </a:r>
            <a:r>
              <a:rPr lang="en-US" sz="1667" dirty="0" err="1"/>
              <a:t>bmi</a:t>
            </a:r>
            <a:r>
              <a:rPr lang="en-US" sz="1667" dirty="0"/>
              <a:t> and regions. 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dirty="0"/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The model performance can be evaluate by looking at the model statistics such as residuals range, estimated on coefficients on the regression, overall model and individual feature p-values, and R-square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b="1" dirty="0"/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In other words, medical expenses of individuals has a </a:t>
            </a:r>
            <a:r>
              <a:rPr lang="en-US" sz="1667" b="1" dirty="0"/>
              <a:t>positive linear relationship with the </a:t>
            </a:r>
            <a:r>
              <a:rPr lang="en-US" sz="1667" dirty="0"/>
              <a:t>predictors</a:t>
            </a:r>
            <a:r>
              <a:rPr lang="en-US" sz="1667" b="1" dirty="0"/>
              <a:t>, age, sex, number of children, </a:t>
            </a:r>
            <a:r>
              <a:rPr lang="en-US" sz="1667" b="1" dirty="0" err="1"/>
              <a:t>bmi</a:t>
            </a:r>
            <a:r>
              <a:rPr lang="en-US" sz="1667" b="1" dirty="0"/>
              <a:t>, smoker and regions </a:t>
            </a:r>
            <a:r>
              <a:rPr lang="en-US" sz="1667" dirty="0"/>
              <a:t>and help the insurance company to take decisions on charging the premium</a:t>
            </a:r>
            <a:r>
              <a:rPr lang="en-US" sz="1667" b="1" dirty="0"/>
              <a:t>.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b="1" dirty="0"/>
          </a:p>
        </p:txBody>
      </p:sp>
    </p:spTree>
    <p:extLst>
      <p:ext uri="{BB962C8B-B14F-4D97-AF65-F5344CB8AC3E}">
        <p14:creationId xmlns:p14="http://schemas.microsoft.com/office/powerpoint/2010/main" val="324596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1277" y="521208"/>
            <a:ext cx="10969943" cy="913892"/>
          </a:xfrm>
        </p:spPr>
        <p:txBody>
          <a:bodyPr>
            <a:noAutofit/>
          </a:bodyPr>
          <a:lstStyle/>
          <a:p>
            <a:r>
              <a:rPr lang="en-US" dirty="0"/>
              <a:t>Linear Regression</a:t>
            </a:r>
            <a:endParaRPr lang="en-US" dirty="0">
              <a:latin typeface="+mj-lt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641664" y="3011129"/>
            <a:ext cx="2369466" cy="900471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dirty="0"/>
              <a:t>Supervised Learning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011131" y="2815224"/>
            <a:ext cx="1351934" cy="624245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Flowchart: Alternate Process 5"/>
          <p:cNvSpPr/>
          <p:nvPr/>
        </p:nvSpPr>
        <p:spPr>
          <a:xfrm>
            <a:off x="4363065" y="2534562"/>
            <a:ext cx="2199968" cy="490693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dirty="0"/>
              <a:t>Regression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4363065" y="3676802"/>
            <a:ext cx="2176632" cy="490693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dirty="0"/>
              <a:t>Classification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11129" y="3492626"/>
            <a:ext cx="1351935" cy="487264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lowchart: Alternate Process 10"/>
          <p:cNvSpPr/>
          <p:nvPr/>
        </p:nvSpPr>
        <p:spPr>
          <a:xfrm>
            <a:off x="7406793" y="2520436"/>
            <a:ext cx="2778236" cy="490693"/>
          </a:xfrm>
          <a:prstGeom prst="flowChartAlternateProcess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dirty="0"/>
              <a:t>Linear Regression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39697" y="2802506"/>
            <a:ext cx="867096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8153115" y="3230526"/>
            <a:ext cx="33014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7570839" y="3165649"/>
            <a:ext cx="4156581" cy="3231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Predicting Numerical Values (Price/ Height)</a:t>
            </a:r>
          </a:p>
        </p:txBody>
      </p:sp>
    </p:spTree>
    <p:extLst>
      <p:ext uri="{BB962C8B-B14F-4D97-AF65-F5344CB8AC3E}">
        <p14:creationId xmlns:p14="http://schemas.microsoft.com/office/powerpoint/2010/main" val="2879852015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1277" y="521208"/>
            <a:ext cx="10969943" cy="913892"/>
          </a:xfrm>
        </p:spPr>
        <p:txBody>
          <a:bodyPr>
            <a:noAutofit/>
          </a:bodyPr>
          <a:lstStyle/>
          <a:p>
            <a:r>
              <a:rPr lang="en-US" dirty="0"/>
              <a:t>Supervised Learning : Linear Regression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277" y="1417825"/>
            <a:ext cx="11245851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/>
              <a:t>What is Linear Regression?:</a:t>
            </a:r>
          </a:p>
          <a:p>
            <a:pPr marL="380985" indent="-3809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Linear Regression is the prediction of numeric value based on an input (often takes a continuous values).</a:t>
            </a:r>
          </a:p>
          <a:p>
            <a:pPr marL="380985" indent="-3809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Here we try to fit a mathematical function that describes a curve, such that the curve passes as close as possible to all data points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4378462"/>
            <a:ext cx="3552826" cy="1780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489" y="4599472"/>
            <a:ext cx="5582386" cy="173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85" indent="-3809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Dependent variable</a:t>
            </a:r>
            <a:r>
              <a:rPr lang="en-US" sz="1500" dirty="0"/>
              <a:t> is the variable to be predicted or explained</a:t>
            </a:r>
          </a:p>
          <a:p>
            <a:pPr marL="380985" indent="-38098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Independent Variable</a:t>
            </a:r>
            <a:r>
              <a:rPr lang="en-US" sz="1500" dirty="0"/>
              <a:t> is related to dependent variable in the equation.   </a:t>
            </a:r>
          </a:p>
          <a:p>
            <a:endParaRPr lang="en-US" sz="1667" dirty="0"/>
          </a:p>
        </p:txBody>
      </p:sp>
      <p:sp>
        <p:nvSpPr>
          <p:cNvPr id="8" name="TextBox 7"/>
          <p:cNvSpPr txBox="1"/>
          <p:nvPr/>
        </p:nvSpPr>
        <p:spPr>
          <a:xfrm>
            <a:off x="530223" y="3064011"/>
            <a:ext cx="10810996" cy="1464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/>
              <a:t>Linear Regression Equation:</a:t>
            </a:r>
          </a:p>
          <a:p>
            <a:r>
              <a:rPr lang="en-US" sz="1667" dirty="0"/>
              <a:t>The general form of a Linear regression equation is as below :</a:t>
            </a:r>
          </a:p>
          <a:p>
            <a:r>
              <a:rPr lang="en-US" sz="1667" dirty="0"/>
              <a:t>                                       y = </a:t>
            </a:r>
            <a:r>
              <a:rPr lang="en-US" sz="1667" dirty="0">
                <a:latin typeface="aaArial (Body)"/>
              </a:rPr>
              <a:t>ax +b  + E</a:t>
            </a:r>
          </a:p>
          <a:p>
            <a:r>
              <a:rPr lang="en-US" sz="1667" dirty="0">
                <a:latin typeface="aaArial (Body)"/>
              </a:rPr>
              <a:t> where y is dependent variable , x is independent variable, b is y intercept , a is slope of the line and E is error variable  </a:t>
            </a:r>
            <a:endParaRPr lang="en-US" sz="1667" dirty="0"/>
          </a:p>
          <a:p>
            <a:endParaRPr lang="en-US" sz="1667" dirty="0"/>
          </a:p>
        </p:txBody>
      </p:sp>
    </p:spTree>
    <p:extLst>
      <p:ext uri="{BB962C8B-B14F-4D97-AF65-F5344CB8AC3E}">
        <p14:creationId xmlns:p14="http://schemas.microsoft.com/office/powerpoint/2010/main" val="3286908663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76642" y="-404140"/>
            <a:ext cx="10969943" cy="913892"/>
          </a:xfrm>
        </p:spPr>
        <p:txBody>
          <a:bodyPr>
            <a:noAutofit/>
          </a:bodyPr>
          <a:lstStyle/>
          <a:p>
            <a:r>
              <a:rPr lang="en-US" dirty="0"/>
              <a:t>Regression Applications 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334" y="1076787"/>
            <a:ext cx="7331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Predicting life expectancy based on features like Eating pattern, Medication, disease state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0759" y="2226952"/>
            <a:ext cx="934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Predicting weight base on features like sex, height , prior information about parents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385" y="3392750"/>
            <a:ext cx="8819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Predicting crop yield based on features like soil precipitation, Rain Fall, Fertilizer , Temperature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0759" y="4632317"/>
            <a:ext cx="9373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Predicting house price hike based on features like House Size, Floor Size, Number of rooms etc.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79599" y="779368"/>
            <a:ext cx="1184223" cy="1363972"/>
          </a:xfrm>
          <a:prstGeom prst="rect">
            <a:avLst/>
          </a:prstGeom>
        </p:spPr>
      </p:pic>
      <p:sp>
        <p:nvSpPr>
          <p:cNvPr id="11" name="AutoShape 6" descr="Image result for house clipart black and white"/>
          <p:cNvSpPr>
            <a:spLocks noChangeAspect="1" noChangeArrowheads="1"/>
          </p:cNvSpPr>
          <p:nvPr/>
        </p:nvSpPr>
        <p:spPr bwMode="auto">
          <a:xfrm>
            <a:off x="129646" y="-120386"/>
            <a:ext cx="254000" cy="2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/>
          <a:p>
            <a:endParaRPr lang="en-US" sz="1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56384" y="4632337"/>
            <a:ext cx="1401553" cy="9597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79599" y="3203879"/>
            <a:ext cx="1184223" cy="9723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3330" y="2054289"/>
            <a:ext cx="1259767" cy="11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7392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>
                    <a:alpha val="90000"/>
                  </a:srgbClr>
                </a:solidFill>
              </a:rPr>
              <a:t>Sample Use Cases for Linear Regression Model</a:t>
            </a:r>
            <a:br>
              <a:rPr lang="en-US">
                <a:solidFill>
                  <a:srgbClr val="FFFFFF">
                    <a:alpha val="90000"/>
                  </a:srgbClr>
                </a:solidFill>
              </a:rPr>
            </a:br>
            <a:br>
              <a:rPr lang="en-US">
                <a:solidFill>
                  <a:srgbClr val="FFFFFF">
                    <a:alpha val="90000"/>
                  </a:srgbClr>
                </a:solidFill>
              </a:rPr>
            </a:br>
            <a:r>
              <a:rPr lang="en-US">
                <a:solidFill>
                  <a:srgbClr val="FFFFFF">
                    <a:alpha val="90000"/>
                  </a:srgbClr>
                </a:solidFill>
              </a:rPr>
              <a:t>Predicting the future medical expenses of individuals for  Insurance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94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24" y="1324"/>
          <a:ext cx="1323" cy="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4" y="1324"/>
                        <a:ext cx="1323" cy="1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989"/>
            <a:ext cx="11049000" cy="4984376"/>
          </a:xfrm>
        </p:spPr>
        <p:txBody>
          <a:bodyPr/>
          <a:lstStyle/>
          <a:p>
            <a:r>
              <a:rPr lang="en-US" dirty="0"/>
              <a:t>Challenge / Problem Statement (Sample)</a:t>
            </a:r>
          </a:p>
          <a:p>
            <a:r>
              <a:rPr lang="en-US" dirty="0"/>
              <a:t>Pre-Modelling Analysis</a:t>
            </a:r>
          </a:p>
          <a:p>
            <a:pPr lvl="1"/>
            <a:r>
              <a:rPr lang="en-US" dirty="0"/>
              <a:t>Univariate Analysis</a:t>
            </a:r>
          </a:p>
          <a:p>
            <a:pPr lvl="1"/>
            <a:r>
              <a:rPr lang="en-US" dirty="0"/>
              <a:t>Bivariate Analysis</a:t>
            </a:r>
          </a:p>
          <a:p>
            <a:pPr lvl="1"/>
            <a:r>
              <a:rPr lang="en-US" dirty="0"/>
              <a:t>Correlation Analysis</a:t>
            </a:r>
          </a:p>
          <a:p>
            <a:r>
              <a:rPr lang="en-US" dirty="0"/>
              <a:t>Regression Modelling</a:t>
            </a:r>
          </a:p>
          <a:p>
            <a:pPr lvl="1"/>
            <a:r>
              <a:rPr lang="en-US" dirty="0"/>
              <a:t>Simple Linear model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Residual Analysis</a:t>
            </a:r>
          </a:p>
          <a:p>
            <a:pPr lvl="1"/>
            <a:r>
              <a:rPr lang="en-US" dirty="0"/>
              <a:t>Diagnostics plot</a:t>
            </a:r>
          </a:p>
          <a:p>
            <a:r>
              <a:rPr lang="en-US" dirty="0"/>
              <a:t>Analytics Insights / Results (Sample)</a:t>
            </a:r>
          </a:p>
          <a:p>
            <a:r>
              <a:rPr lang="en-GB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77" y="521208"/>
            <a:ext cx="10969943" cy="411480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 / Problem Statement (Sample)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0" y="1953986"/>
            <a:ext cx="8839200" cy="163160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The Insurance dataset consists of 1338 observations with 7 variables. 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dirty="0"/>
          </a:p>
          <a:p>
            <a:pPr marL="285739" indent="-285739">
              <a:buFont typeface="Arial" panose="020B0604020202020204" pitchFamily="34" charset="0"/>
              <a:buChar char="•"/>
            </a:pPr>
            <a:r>
              <a:rPr lang="en-US" sz="1667" dirty="0"/>
              <a:t>The challenge is to predict future medical expenses of individuals that help medical insurance to make decision on charging the premium.</a:t>
            </a:r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b="1" dirty="0"/>
          </a:p>
          <a:p>
            <a:pPr marL="285739" indent="-285739">
              <a:buFont typeface="Arial" panose="020B0604020202020204" pitchFamily="34" charset="0"/>
              <a:buChar char="•"/>
            </a:pPr>
            <a:endParaRPr lang="en-US" sz="1667" b="1" dirty="0"/>
          </a:p>
        </p:txBody>
      </p:sp>
    </p:spTree>
    <p:extLst>
      <p:ext uri="{BB962C8B-B14F-4D97-AF65-F5344CB8AC3E}">
        <p14:creationId xmlns:p14="http://schemas.microsoft.com/office/powerpoint/2010/main" val="26062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77" y="521208"/>
            <a:ext cx="10969943" cy="411480"/>
          </a:xfrm>
        </p:spPr>
        <p:txBody>
          <a:bodyPr>
            <a:normAutofit fontScale="90000"/>
          </a:bodyPr>
          <a:lstStyle/>
          <a:p>
            <a:r>
              <a:rPr lang="en-US" dirty="0"/>
              <a:t>Pre Modelling – Insurance dataset - Data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726142" y="2883339"/>
            <a:ext cx="3250557" cy="666273"/>
          </a:xfrm>
        </p:spPr>
        <p:txBody>
          <a:bodyPr/>
          <a:lstStyle/>
          <a:p>
            <a:r>
              <a:rPr lang="en-US" dirty="0"/>
              <a:t>Correlation Analysis</a:t>
            </a:r>
          </a:p>
          <a:p>
            <a:r>
              <a:rPr lang="en-US" sz="1333" dirty="0"/>
              <a:t>a statistical measure that indicates which two or more variables fluctuate together. </a:t>
            </a:r>
            <a:endParaRPr lang="en-GB" sz="1333" dirty="0"/>
          </a:p>
        </p:txBody>
      </p:sp>
      <p:sp>
        <p:nvSpPr>
          <p:cNvPr id="18" name="Rectangle 17"/>
          <p:cNvSpPr/>
          <p:nvPr/>
        </p:nvSpPr>
        <p:spPr>
          <a:xfrm>
            <a:off x="365022" y="932689"/>
            <a:ext cx="11706423" cy="188814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67" dirty="0"/>
              <a:t>The insurance dataset contains 1338 observations (rows) and 7 features (columns). </a:t>
            </a:r>
          </a:p>
          <a:p>
            <a:endParaRPr lang="en-US" sz="1667" dirty="0"/>
          </a:p>
          <a:p>
            <a:r>
              <a:rPr lang="en-US" sz="1667" dirty="0"/>
              <a:t>The dataset contains 4 numerical features (age, </a:t>
            </a:r>
            <a:r>
              <a:rPr lang="en-US" sz="1667" dirty="0" err="1"/>
              <a:t>bmi</a:t>
            </a:r>
            <a:r>
              <a:rPr lang="en-US" sz="1667" dirty="0"/>
              <a:t>, children and expenses) and 3 nominal features (sex, smoker and region) that were converted into factors with numerical value designated for each level.</a:t>
            </a:r>
          </a:p>
          <a:p>
            <a:endParaRPr lang="en-US" sz="1667" dirty="0"/>
          </a:p>
          <a:p>
            <a:r>
              <a:rPr lang="en-US" sz="1667" dirty="0"/>
              <a:t>The challenge is to predict future medical expenses of individuals that help medical insurance to make decision on charging the premium.</a:t>
            </a:r>
          </a:p>
        </p:txBody>
      </p:sp>
      <p:sp>
        <p:nvSpPr>
          <p:cNvPr id="53" name="Text Placeholder 2"/>
          <p:cNvSpPr txBox="1">
            <a:spLocks/>
          </p:cNvSpPr>
          <p:nvPr/>
        </p:nvSpPr>
        <p:spPr>
          <a:xfrm>
            <a:off x="481263" y="2918794"/>
            <a:ext cx="3657600" cy="652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b="1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Univariate Analysis - </a:t>
            </a:r>
          </a:p>
          <a:p>
            <a:r>
              <a:rPr lang="en-US" sz="1333" b="0" dirty="0"/>
              <a:t>Study of relationship for each single variables</a:t>
            </a:r>
            <a:endParaRPr lang="en-GB" sz="1333" b="0" dirty="0"/>
          </a:p>
        </p:txBody>
      </p:sp>
      <p:sp>
        <p:nvSpPr>
          <p:cNvPr id="55" name="Text Placeholder 2"/>
          <p:cNvSpPr txBox="1">
            <a:spLocks/>
          </p:cNvSpPr>
          <p:nvPr/>
        </p:nvSpPr>
        <p:spPr>
          <a:xfrm>
            <a:off x="3949196" y="2883339"/>
            <a:ext cx="4455323" cy="10190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b="1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Bivariate Analysis - </a:t>
            </a:r>
          </a:p>
          <a:p>
            <a:r>
              <a:rPr lang="en-US" sz="1333" b="0" dirty="0"/>
              <a:t>Study Relationship between 2 Variables and establish if the Relationship is Statistically Significant</a:t>
            </a:r>
            <a:endParaRPr lang="en-GB" sz="1333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4" y="3658644"/>
            <a:ext cx="2400300" cy="2628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314" y="3657600"/>
            <a:ext cx="2359823" cy="2628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263" y="3657600"/>
            <a:ext cx="1866900" cy="26289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6142" y="3658645"/>
            <a:ext cx="2803347" cy="26299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80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277" y="521208"/>
            <a:ext cx="10969943" cy="411480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3577" y="1141528"/>
            <a:ext cx="2678894" cy="381000"/>
          </a:xfrm>
        </p:spPr>
        <p:txBody>
          <a:bodyPr/>
          <a:lstStyle/>
          <a:p>
            <a:r>
              <a:rPr lang="en-US" dirty="0"/>
              <a:t>Simple Linear Model</a:t>
            </a:r>
            <a:endParaRPr lang="en-GB" dirty="0"/>
          </a:p>
        </p:txBody>
      </p:sp>
      <p:sp>
        <p:nvSpPr>
          <p:cNvPr id="44" name="Text Placeholder 2"/>
          <p:cNvSpPr txBox="1">
            <a:spLocks/>
          </p:cNvSpPr>
          <p:nvPr/>
        </p:nvSpPr>
        <p:spPr>
          <a:xfrm>
            <a:off x="6857073" y="1333851"/>
            <a:ext cx="2865104" cy="381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b="1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1463040" rtl="0" eaLnBrk="1" latinLnBrk="0" hangingPunct="1">
              <a:spcBef>
                <a:spcPts val="0"/>
              </a:spcBef>
              <a:buFontTx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463040" rtl="0" eaLnBrk="1" latinLnBrk="0" hangingPunct="1">
              <a:spcBef>
                <a:spcPts val="0"/>
              </a:spcBef>
              <a:buFont typeface="Arial" pitchFamily="34" charset="0"/>
              <a:buNone/>
              <a:tabLst/>
              <a:defRPr sz="216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Analysis of Variance</a:t>
            </a:r>
            <a:endParaRPr lang="en-GB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3577" y="1731368"/>
            <a:ext cx="5000625" cy="41741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5684" y="1735379"/>
            <a:ext cx="5855953" cy="10459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75684" y="3009900"/>
            <a:ext cx="5855953" cy="2895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508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2E41"/>
      </a:dk2>
      <a:lt2>
        <a:srgbClr val="E2E8E3"/>
      </a:lt2>
      <a:accent1>
        <a:srgbClr val="E729C7"/>
      </a:accent1>
      <a:accent2>
        <a:srgbClr val="A617D5"/>
      </a:accent2>
      <a:accent3>
        <a:srgbClr val="6B2CE7"/>
      </a:accent3>
      <a:accent4>
        <a:srgbClr val="3A47DB"/>
      </a:accent4>
      <a:accent5>
        <a:srgbClr val="2987E7"/>
      </a:accent5>
      <a:accent6>
        <a:srgbClr val="15B4C3"/>
      </a:accent6>
      <a:hlink>
        <a:srgbClr val="4E75C4"/>
      </a:hlink>
      <a:folHlink>
        <a:srgbClr val="7F7F7F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675</Words>
  <Application>Microsoft Office PowerPoint</Application>
  <PresentationFormat>Widescreen</PresentationFormat>
  <Paragraphs>76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aaArial (Body)</vt:lpstr>
      <vt:lpstr>Arial</vt:lpstr>
      <vt:lpstr>Calibri</vt:lpstr>
      <vt:lpstr>Franklin Gothic Book</vt:lpstr>
      <vt:lpstr>Franklin Gothic Demi</vt:lpstr>
      <vt:lpstr>MetricHPE</vt:lpstr>
      <vt:lpstr>Wingdings 2</vt:lpstr>
      <vt:lpstr>DividendVTI</vt:lpstr>
      <vt:lpstr>think-cell Slide</vt:lpstr>
      <vt:lpstr>Linear Regression Model  Deep Dive</vt:lpstr>
      <vt:lpstr>Linear Regression</vt:lpstr>
      <vt:lpstr>Supervised Learning : Linear Regression</vt:lpstr>
      <vt:lpstr>Regression Applications </vt:lpstr>
      <vt:lpstr>Sample Use Cases for Linear Regression Model  Predicting the future medical expenses of individuals for  Insurance</vt:lpstr>
      <vt:lpstr>Agenda</vt:lpstr>
      <vt:lpstr>Challenge / Problem Statement (Sample)</vt:lpstr>
      <vt:lpstr>Pre Modelling – Insurance dataset - Data description</vt:lpstr>
      <vt:lpstr>Linear Regression</vt:lpstr>
      <vt:lpstr>Linear Regression</vt:lpstr>
      <vt:lpstr>Analytics Insights / Results (Sample)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Model  Deep Dive</dc:title>
  <dc:creator>Sathyanarayanan Shanmugavelu</dc:creator>
  <cp:lastModifiedBy>Sathyanarayanan Shanmugavelu</cp:lastModifiedBy>
  <cp:revision>1</cp:revision>
  <dcterms:created xsi:type="dcterms:W3CDTF">2019-10-12T04:34:16Z</dcterms:created>
  <dcterms:modified xsi:type="dcterms:W3CDTF">2019-10-12T04:37:03Z</dcterms:modified>
</cp:coreProperties>
</file>