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837" r:id="rId3"/>
    <p:sldId id="838" r:id="rId4"/>
    <p:sldId id="839" r:id="rId5"/>
    <p:sldId id="840" r:id="rId6"/>
    <p:sldId id="841" r:id="rId7"/>
    <p:sldId id="842" r:id="rId8"/>
    <p:sldId id="843" r:id="rId9"/>
    <p:sldId id="844" r:id="rId10"/>
    <p:sldId id="845" r:id="rId11"/>
    <p:sldId id="846" r:id="rId12"/>
    <p:sldId id="847" r:id="rId13"/>
    <p:sldId id="848" r:id="rId14"/>
    <p:sldId id="849" r:id="rId15"/>
    <p:sldId id="850" r:id="rId16"/>
    <p:sldId id="851" r:id="rId17"/>
    <p:sldId id="8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8A73D-2B17-4646-97B7-E9A79FD4BEB5}" type="datetimeFigureOut">
              <a:rPr lang="en-IN" smtClean="0"/>
              <a:t>12-10-2019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7107C-A7F5-417C-BCB3-E141DF5BEB4D}" type="slidenum">
              <a:rPr lang="en-IN" smtClean="0"/>
              <a:t>‹#›</a:t>
            </a:fld>
            <a:endParaRPr lang="en-IN"/>
          </a:p>
        </p:txBody>
      </p:sp>
    </p:spTree>
    <p:extLst>
      <p:ext uri="{BB962C8B-B14F-4D97-AF65-F5344CB8AC3E}">
        <p14:creationId xmlns:p14="http://schemas.microsoft.com/office/powerpoint/2010/main" val="216009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2</a:t>
            </a:fld>
            <a:endParaRPr lang="en-US"/>
          </a:p>
        </p:txBody>
      </p:sp>
    </p:spTree>
    <p:extLst>
      <p:ext uri="{BB962C8B-B14F-4D97-AF65-F5344CB8AC3E}">
        <p14:creationId xmlns:p14="http://schemas.microsoft.com/office/powerpoint/2010/main" val="190370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44638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279782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181265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3</a:t>
            </a:fld>
            <a:endParaRPr lang="en-US"/>
          </a:p>
        </p:txBody>
      </p:sp>
    </p:spTree>
    <p:extLst>
      <p:ext uri="{BB962C8B-B14F-4D97-AF65-F5344CB8AC3E}">
        <p14:creationId xmlns:p14="http://schemas.microsoft.com/office/powerpoint/2010/main" val="161740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4</a:t>
            </a:fld>
            <a:endParaRPr lang="en-US"/>
          </a:p>
        </p:txBody>
      </p:sp>
    </p:spTree>
    <p:extLst>
      <p:ext uri="{BB962C8B-B14F-4D97-AF65-F5344CB8AC3E}">
        <p14:creationId xmlns:p14="http://schemas.microsoft.com/office/powerpoint/2010/main" val="71179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6</a:t>
            </a:fld>
            <a:endParaRPr lang="en-US"/>
          </a:p>
        </p:txBody>
      </p:sp>
    </p:spTree>
    <p:extLst>
      <p:ext uri="{BB962C8B-B14F-4D97-AF65-F5344CB8AC3E}">
        <p14:creationId xmlns:p14="http://schemas.microsoft.com/office/powerpoint/2010/main" val="1860640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7</a:t>
            </a:fld>
            <a:endParaRPr lang="en-US"/>
          </a:p>
        </p:txBody>
      </p:sp>
    </p:spTree>
    <p:extLst>
      <p:ext uri="{BB962C8B-B14F-4D97-AF65-F5344CB8AC3E}">
        <p14:creationId xmlns:p14="http://schemas.microsoft.com/office/powerpoint/2010/main" val="374842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8</a:t>
            </a:fld>
            <a:endParaRPr lang="en-US"/>
          </a:p>
        </p:txBody>
      </p:sp>
    </p:spTree>
    <p:extLst>
      <p:ext uri="{BB962C8B-B14F-4D97-AF65-F5344CB8AC3E}">
        <p14:creationId xmlns:p14="http://schemas.microsoft.com/office/powerpoint/2010/main" val="6940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9</a:t>
            </a:fld>
            <a:endParaRPr lang="en-US"/>
          </a:p>
        </p:txBody>
      </p:sp>
    </p:spTree>
    <p:extLst>
      <p:ext uri="{BB962C8B-B14F-4D97-AF65-F5344CB8AC3E}">
        <p14:creationId xmlns:p14="http://schemas.microsoft.com/office/powerpoint/2010/main" val="2287140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10</a:t>
            </a:fld>
            <a:endParaRPr lang="en-US"/>
          </a:p>
        </p:txBody>
      </p:sp>
    </p:spTree>
    <p:extLst>
      <p:ext uri="{BB962C8B-B14F-4D97-AF65-F5344CB8AC3E}">
        <p14:creationId xmlns:p14="http://schemas.microsoft.com/office/powerpoint/2010/main" val="355637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47538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57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ti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667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71500" y="431270"/>
            <a:ext cx="11049000" cy="762000"/>
          </a:xfrm>
        </p:spPr>
        <p:txBody>
          <a:bodyPr/>
          <a:lstStyle/>
          <a:p>
            <a:r>
              <a:rPr lang="en-US"/>
              <a:t>Click to edit Master title style</a:t>
            </a:r>
            <a:endParaRPr lang="en-US" dirty="0"/>
          </a:p>
        </p:txBody>
      </p:sp>
      <p:sp>
        <p:nvSpPr>
          <p:cNvPr id="3" name="Content Placeholder 2"/>
          <p:cNvSpPr>
            <a:spLocks noGrp="1"/>
          </p:cNvSpPr>
          <p:nvPr>
            <p:ph idx="1"/>
          </p:nvPr>
        </p:nvSpPr>
        <p:spPr>
          <a:xfrm>
            <a:off x="571500" y="1320270"/>
            <a:ext cx="11049000" cy="4572000"/>
          </a:xfrm>
        </p:spPr>
        <p:txBody>
          <a:bodyPr numCol="2" spcCol="457200">
            <a:normAutofit/>
          </a:bodyPr>
          <a:lstStyle>
            <a:lvl1pPr marL="380985" indent="-380985">
              <a:spcBef>
                <a:spcPts val="750"/>
              </a:spcBef>
              <a:buFont typeface="+mj-lt"/>
              <a:buAutoNum type="arabicPeriod"/>
              <a:tabLst>
                <a:tab pos="5280872" algn="r"/>
              </a:tabLst>
              <a:defRPr sz="1667"/>
            </a:lvl1pPr>
            <a:lvl2pPr marL="571477" indent="-190492">
              <a:spcBef>
                <a:spcPts val="500"/>
              </a:spcBef>
              <a:buFont typeface="Arial" pitchFamily="34" charset="0"/>
              <a:buChar char="–"/>
              <a:tabLst>
                <a:tab pos="5280872" algn="r"/>
              </a:tabLst>
              <a:defRPr sz="1667"/>
            </a:lvl2pPr>
            <a:lvl3pPr marL="761970" indent="-190492">
              <a:spcBef>
                <a:spcPts val="500"/>
              </a:spcBef>
              <a:buFont typeface="Arial" pitchFamily="34" charset="0"/>
              <a:buChar char="–"/>
              <a:tabLst>
                <a:tab pos="5280872" algn="r"/>
              </a:tabLst>
              <a:defRPr sz="1667"/>
            </a:lvl3pPr>
            <a:lvl4pPr marL="952462" indent="-190492">
              <a:spcBef>
                <a:spcPts val="500"/>
              </a:spcBef>
              <a:buFont typeface="Arial" pitchFamily="34" charset="0"/>
              <a:buChar char="–"/>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89860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3" y="521208"/>
            <a:ext cx="10969943" cy="411480"/>
          </a:xfrm>
        </p:spPr>
        <p:txBody>
          <a:bodyPr/>
          <a:lstStyle>
            <a:lvl1pPr>
              <a:defRPr>
                <a:latin typeface="MetricHPE" panose="020B0503030202060203" pitchFamily="34" charset="0"/>
              </a:defRPr>
            </a:lvl1pPr>
          </a:lstStyle>
          <a:p>
            <a:r>
              <a:rPr dirty="0"/>
              <a:t>Click to add one-line title</a:t>
            </a:r>
          </a:p>
        </p:txBody>
      </p:sp>
      <p:sp>
        <p:nvSpPr>
          <p:cNvPr id="7" name="Text Placeholder 7"/>
          <p:cNvSpPr>
            <a:spLocks noGrp="1"/>
          </p:cNvSpPr>
          <p:nvPr>
            <p:ph type="body" sz="quarter" idx="13" hasCustomPrompt="1"/>
          </p:nvPr>
        </p:nvSpPr>
        <p:spPr>
          <a:xfrm>
            <a:off x="609443" y="934240"/>
            <a:ext cx="10969943" cy="381000"/>
          </a:xfrm>
        </p:spPr>
        <p:txBody>
          <a:bodyPr>
            <a:noAutofit/>
          </a:bodyPr>
          <a:lstStyle>
            <a:lvl1pPr marL="0" indent="0">
              <a:spcBef>
                <a:spcPts val="0"/>
              </a:spcBef>
              <a:buNone/>
              <a:defRPr sz="1800" baseline="0">
                <a:latin typeface="MetricHPE" panose="020B0503030202060203" pitchFamily="34" charset="0"/>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one-line subtitle</a:t>
            </a:r>
          </a:p>
        </p:txBody>
      </p:sp>
      <p:sp>
        <p:nvSpPr>
          <p:cNvPr id="3" name="Date Placeholder 2"/>
          <p:cNvSpPr>
            <a:spLocks noGrp="1"/>
          </p:cNvSpPr>
          <p:nvPr>
            <p:ph type="dt" sz="half" idx="10"/>
          </p:nvPr>
        </p:nvSpPr>
        <p:spPr>
          <a:xfrm>
            <a:off x="5598213" y="6426104"/>
            <a:ext cx="995578" cy="210312"/>
          </a:xfrm>
          <a:prstGeom prst="rect">
            <a:avLst/>
          </a:prstGeom>
        </p:spPr>
        <p:txBody>
          <a:bodyPr/>
          <a:lstStyle>
            <a:lvl1pPr>
              <a:defRPr>
                <a:latin typeface="MetricHPE" panose="020B0503030202060203" pitchFamily="34" charset="0"/>
              </a:defRPr>
            </a:lvl1pPr>
          </a:lstStyle>
          <a:p>
            <a:fld id="{684E3265-88A3-4C30-AE11-BFDF645909E9}" type="datetime4">
              <a:rPr lang="en-US" smtClean="0"/>
              <a:pPr/>
              <a:t>October 12, 2019</a:t>
            </a:fld>
            <a:endParaRPr lang="en-US" dirty="0"/>
          </a:p>
        </p:txBody>
      </p:sp>
      <p:sp>
        <p:nvSpPr>
          <p:cNvPr id="4" name="Footer Placeholder 3"/>
          <p:cNvSpPr>
            <a:spLocks noGrp="1"/>
          </p:cNvSpPr>
          <p:nvPr>
            <p:ph type="ftr" sz="quarter" idx="11"/>
          </p:nvPr>
        </p:nvSpPr>
        <p:spPr>
          <a:xfrm>
            <a:off x="6934201" y="6426104"/>
            <a:ext cx="4025198" cy="210312"/>
          </a:xfrm>
          <a:prstGeom prst="rect">
            <a:avLst/>
          </a:prstGeom>
        </p:spPr>
        <p:txBody>
          <a:bodyPr/>
          <a:lstStyle>
            <a:lvl1pPr>
              <a:defRPr>
                <a:latin typeface="MetricHPE" panose="020B0503030202060203" pitchFamily="34" charset="0"/>
              </a:defRPr>
            </a:lvl1pPr>
          </a:lstStyle>
          <a:p>
            <a:r>
              <a:rPr lang="en-US" dirty="0"/>
              <a:t>Private | Confidential | Internal Use Only </a:t>
            </a:r>
          </a:p>
        </p:txBody>
      </p:sp>
      <p:sp>
        <p:nvSpPr>
          <p:cNvPr id="5" name="Slide Number Placeholder 4"/>
          <p:cNvSpPr>
            <a:spLocks noGrp="1"/>
          </p:cNvSpPr>
          <p:nvPr>
            <p:ph type="sldNum" sz="quarter" idx="12"/>
          </p:nvPr>
        </p:nvSpPr>
        <p:spPr>
          <a:xfrm>
            <a:off x="11049003" y="6430870"/>
            <a:ext cx="533398" cy="232147"/>
          </a:xfrm>
          <a:prstGeom prst="rect">
            <a:avLst/>
          </a:prstGeom>
        </p:spPr>
        <p:txBody>
          <a:bodyPr/>
          <a:lstStyle>
            <a:lvl1pPr>
              <a:defRPr>
                <a:latin typeface="MetricHPE" panose="020B0503030202060203" pitchFamily="34" charset="0"/>
              </a:defRPr>
            </a:lvl1pPr>
          </a:lstStyle>
          <a:p>
            <a:fld id="{B016F8AB-BCEA-4347-8BA6-BE776009BC89}" type="slidenum">
              <a:rPr lang="en-US" smtClean="0"/>
              <a:pPr/>
              <a:t>‹#›</a:t>
            </a:fld>
            <a:endParaRPr lang="en-US" dirty="0"/>
          </a:p>
        </p:txBody>
      </p:sp>
    </p:spTree>
    <p:extLst>
      <p:ext uri="{BB962C8B-B14F-4D97-AF65-F5344CB8AC3E}">
        <p14:creationId xmlns:p14="http://schemas.microsoft.com/office/powerpoint/2010/main" val="3100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372366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hyperlink" Target="http://ugrad.stat.ubc.ca/R/library/mlbench/html/BreastCancer.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2AB1A-AFBA-42E6-8D0A-5408D7364E69}"/>
              </a:ext>
            </a:extLst>
          </p:cNvPr>
          <p:cNvSpPr>
            <a:spLocks noGrp="1"/>
          </p:cNvSpPr>
          <p:nvPr>
            <p:ph type="ctrTitle"/>
          </p:nvPr>
        </p:nvSpPr>
        <p:spPr>
          <a:xfrm>
            <a:off x="1370693" y="4406537"/>
            <a:ext cx="9440034" cy="1088336"/>
          </a:xfrm>
        </p:spPr>
        <p:txBody>
          <a:bodyPr>
            <a:normAutofit/>
          </a:bodyPr>
          <a:lstStyle/>
          <a:p>
            <a:pPr>
              <a:lnSpc>
                <a:spcPct val="90000"/>
              </a:lnSpc>
            </a:pPr>
            <a:r>
              <a:rPr lang="en-US" sz="3700"/>
              <a:t>Logistic Regression Model  Deep Dive</a:t>
            </a:r>
            <a:endParaRPr lang="en-IN" sz="3700"/>
          </a:p>
        </p:txBody>
      </p:sp>
      <p:pic>
        <p:nvPicPr>
          <p:cNvPr id="15" name="Picture 14">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3" name="Picture 2">
            <a:extLst>
              <a:ext uri="{FF2B5EF4-FFF2-40B4-BE49-F238E27FC236}">
                <a16:creationId xmlns:a16="http://schemas.microsoft.com/office/drawing/2014/main" id="{D6DECEB7-8799-4A84-8907-8E5FEBB863C4}"/>
              </a:ext>
            </a:extLst>
          </p:cNvPr>
          <p:cNvPicPr>
            <a:picLocks noChangeAspect="1"/>
          </p:cNvPicPr>
          <p:nvPr/>
        </p:nvPicPr>
        <p:blipFill rotWithShape="1">
          <a:blip r:embed="rId4"/>
          <a:srcRect t="44336" r="-1" b="21065"/>
          <a:stretch/>
        </p:blipFill>
        <p:spPr>
          <a:xfrm>
            <a:off x="-1" y="-1"/>
            <a:ext cx="12198915" cy="4220682"/>
          </a:xfrm>
          <a:prstGeom prst="rect">
            <a:avLst/>
          </a:prstGeom>
        </p:spPr>
      </p:pic>
    </p:spTree>
    <p:extLst>
      <p:ext uri="{BB962C8B-B14F-4D97-AF65-F5344CB8AC3E}">
        <p14:creationId xmlns:p14="http://schemas.microsoft.com/office/powerpoint/2010/main" val="183505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1500" y="533136"/>
            <a:ext cx="11049000" cy="597164"/>
          </a:xfrm>
        </p:spPr>
        <p:txBody>
          <a:bodyPr>
            <a:normAutofit fontScale="90000"/>
          </a:bodyPr>
          <a:lstStyle/>
          <a:p>
            <a:r>
              <a:rPr lang="en-US" dirty="0"/>
              <a:t>Illustration</a:t>
            </a:r>
          </a:p>
        </p:txBody>
      </p:sp>
      <p:pic>
        <p:nvPicPr>
          <p:cNvPr id="2" name="Picture 1"/>
          <p:cNvPicPr>
            <a:picLocks noChangeAspect="1"/>
          </p:cNvPicPr>
          <p:nvPr/>
        </p:nvPicPr>
        <p:blipFill>
          <a:blip r:embed="rId3"/>
          <a:stretch>
            <a:fillRect/>
          </a:stretch>
        </p:blipFill>
        <p:spPr>
          <a:xfrm>
            <a:off x="158750" y="1020763"/>
            <a:ext cx="11874500" cy="3317875"/>
          </a:xfrm>
          <a:prstGeom prst="rect">
            <a:avLst/>
          </a:prstGeom>
        </p:spPr>
      </p:pic>
      <p:sp>
        <p:nvSpPr>
          <p:cNvPr id="5" name="TextBox 4"/>
          <p:cNvSpPr txBox="1"/>
          <p:nvPr/>
        </p:nvSpPr>
        <p:spPr>
          <a:xfrm>
            <a:off x="385535" y="4338638"/>
            <a:ext cx="11420929" cy="784830"/>
          </a:xfrm>
          <a:prstGeom prst="rect">
            <a:avLst/>
          </a:prstGeom>
          <a:noFill/>
        </p:spPr>
        <p:txBody>
          <a:bodyPr wrap="square" rtlCol="0">
            <a:spAutoFit/>
          </a:bodyPr>
          <a:lstStyle/>
          <a:p>
            <a:r>
              <a:rPr lang="en-US" sz="1500" dirty="0"/>
              <a:t>Based upon the model created from the training data, the machine is now able to classify into predefined classes, which is in this case are diabetic or not diabetic. </a:t>
            </a:r>
          </a:p>
          <a:p>
            <a:endParaRPr lang="en-US" sz="1500" dirty="0"/>
          </a:p>
        </p:txBody>
      </p:sp>
    </p:spTree>
    <p:extLst>
      <p:ext uri="{BB962C8B-B14F-4D97-AF65-F5344CB8AC3E}">
        <p14:creationId xmlns:p14="http://schemas.microsoft.com/office/powerpoint/2010/main" val="427165737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924444" y="966851"/>
            <a:ext cx="6889930" cy="4626864"/>
          </a:xfrm>
          <a:effectLst/>
        </p:spPr>
        <p:txBody>
          <a:bodyPr anchor="ctr">
            <a:normAutofit/>
          </a:bodyPr>
          <a:lstStyle/>
          <a:p>
            <a:pPr algn="r">
              <a:lnSpc>
                <a:spcPct val="90000"/>
              </a:lnSpc>
            </a:pPr>
            <a:br>
              <a:rPr lang="en-US" sz="3800">
                <a:cs typeface="+mj-cs"/>
              </a:rPr>
            </a:br>
            <a:r>
              <a:rPr lang="en-US" sz="3800">
                <a:cs typeface="+mj-cs"/>
              </a:rPr>
              <a:t>Sample Use Cases</a:t>
            </a:r>
            <a:br>
              <a:rPr lang="en-US" sz="3800">
                <a:cs typeface="+mj-cs"/>
              </a:rPr>
            </a:br>
            <a:r>
              <a:rPr lang="en-US" sz="3800">
                <a:cs typeface="+mj-cs"/>
              </a:rPr>
              <a:t> Logistics Regression</a:t>
            </a:r>
            <a:br>
              <a:rPr lang="en-US" sz="3800">
                <a:cs typeface="+mj-cs"/>
              </a:rPr>
            </a:br>
            <a:br>
              <a:rPr lang="en-US" sz="3800">
                <a:cs typeface="+mj-cs"/>
              </a:rPr>
            </a:br>
            <a:br>
              <a:rPr lang="en-US" sz="3800"/>
            </a:br>
            <a:r>
              <a:rPr lang="en-GB" sz="3800"/>
              <a:t>Classifying Cancer Patients as Benign or Malignant (</a:t>
            </a:r>
            <a:r>
              <a:rPr lang="en-US" sz="3800"/>
              <a:t>Logistics Regression)</a:t>
            </a:r>
          </a:p>
        </p:txBody>
      </p:sp>
      <p:cxnSp>
        <p:nvCxnSpPr>
          <p:cNvPr id="24" name="Straight Connector 23">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328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324" y="1324"/>
                        <a:ext cx="1323" cy="1323"/>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57200" y="1485900"/>
            <a:ext cx="11049000" cy="4267730"/>
          </a:xfrm>
        </p:spPr>
        <p:txBody>
          <a:bodyPr/>
          <a:lstStyle/>
          <a:p>
            <a:r>
              <a:rPr lang="en-US" dirty="0"/>
              <a:t>Challenge / Problem Statement (Sample)</a:t>
            </a:r>
          </a:p>
          <a:p>
            <a:r>
              <a:rPr lang="en-US" dirty="0"/>
              <a:t>Pre-Modelling Analysis</a:t>
            </a:r>
          </a:p>
          <a:p>
            <a:pPr lvl="1"/>
            <a:r>
              <a:rPr lang="en-US" dirty="0"/>
              <a:t>Inspect the Structure of Variables</a:t>
            </a:r>
          </a:p>
          <a:p>
            <a:pPr lvl="1"/>
            <a:r>
              <a:rPr lang="en-US" dirty="0"/>
              <a:t>Data Type Conversion</a:t>
            </a:r>
          </a:p>
          <a:p>
            <a:pPr lvl="1"/>
            <a:r>
              <a:rPr lang="en-US" dirty="0"/>
              <a:t>Handling Class Imbalance</a:t>
            </a:r>
          </a:p>
          <a:p>
            <a:r>
              <a:rPr lang="en-US" dirty="0"/>
              <a:t>Classification Modelling</a:t>
            </a:r>
          </a:p>
          <a:p>
            <a:pPr lvl="1"/>
            <a:r>
              <a:rPr lang="en-US" dirty="0"/>
              <a:t>Train a Logistics Regression Model</a:t>
            </a:r>
          </a:p>
          <a:p>
            <a:pPr lvl="1"/>
            <a:r>
              <a:rPr lang="en-US" dirty="0"/>
              <a:t>Fit the Model &amp; Summarize </a:t>
            </a:r>
          </a:p>
          <a:p>
            <a:pPr lvl="1"/>
            <a:r>
              <a:rPr lang="en-US" dirty="0"/>
              <a:t>Predict from the Testing Data Set</a:t>
            </a:r>
          </a:p>
          <a:p>
            <a:pPr lvl="1"/>
            <a:r>
              <a:rPr lang="en-US" dirty="0"/>
              <a:t>Check Accuracy (Confusion Matrix)</a:t>
            </a:r>
          </a:p>
          <a:p>
            <a:pPr lvl="1"/>
            <a:r>
              <a:rPr lang="en-US" dirty="0"/>
              <a:t>Check Accuracy (ROC Plot)</a:t>
            </a:r>
          </a:p>
          <a:p>
            <a:r>
              <a:rPr lang="en-US" dirty="0"/>
              <a:t>Analytics Insights / Results (Sample)</a:t>
            </a:r>
          </a:p>
          <a:p>
            <a:r>
              <a:rPr lang="en-GB" dirty="0"/>
              <a:t>Q&amp;A</a:t>
            </a:r>
          </a:p>
          <a:p>
            <a:endParaRPr lang="en-US" dirty="0"/>
          </a:p>
        </p:txBody>
      </p:sp>
    </p:spTree>
    <p:extLst>
      <p:ext uri="{BB962C8B-B14F-4D97-AF65-F5344CB8AC3E}">
        <p14:creationId xmlns:p14="http://schemas.microsoft.com/office/powerpoint/2010/main" val="386023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4">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3794" y="741515"/>
            <a:ext cx="10353761" cy="1633340"/>
          </a:xfrm>
        </p:spPr>
        <p:txBody>
          <a:bodyPr vert="horz" lIns="91440" tIns="45720" rIns="91440" bIns="45720" rtlCol="0" anchor="ctr">
            <a:normAutofit/>
          </a:bodyPr>
          <a:lstStyle/>
          <a:p>
            <a:r>
              <a:rPr lang="en-US" sz="4800">
                <a:solidFill>
                  <a:srgbClr val="FFFFFF"/>
                </a:solidFill>
                <a:latin typeface="+mj-lt"/>
              </a:rPr>
              <a:t>Challenge / Problem Statement (Sample)</a:t>
            </a:r>
          </a:p>
        </p:txBody>
      </p:sp>
      <p:sp>
        <p:nvSpPr>
          <p:cNvPr id="18" name="Rectangle 17"/>
          <p:cNvSpPr/>
          <p:nvPr/>
        </p:nvSpPr>
        <p:spPr>
          <a:xfrm>
            <a:off x="913795" y="3070927"/>
            <a:ext cx="10353762" cy="3045558"/>
          </a:xfrm>
          <a:prstGeom prst="rect">
            <a:avLst/>
          </a:prstGeom>
          <a:effectLst/>
        </p:spPr>
        <p:txBody>
          <a:bodyPr vert="horz" lIns="91440" tIns="45720" rIns="91440" bIns="45720" rtlCol="0" anchor="ctr">
            <a:normAutofit/>
          </a:bodyPr>
          <a:lstStyle/>
          <a:p>
            <a:pPr marL="285739" indent="-285739" defTabSz="45720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Data set is taken from “Wisconsin Breast Cancer Database” (</a:t>
            </a: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http://ugrad.stat.ubc.ca/R/library/mlbench/html/BreastCancer.html</a:t>
            </a: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marL="285739" indent="-285739" defTabSz="457200">
              <a:lnSpc>
                <a:spcPct val="90000"/>
              </a:lnSpc>
              <a:spcBef>
                <a:spcPct val="20000"/>
              </a:spcBef>
              <a:spcAft>
                <a:spcPts val="600"/>
              </a:spcAft>
              <a:buClr>
                <a:schemeClr val="tx2"/>
              </a:buClr>
              <a:buSzPct val="70000"/>
              <a:buFont typeface="Wingdings 2" charset="2"/>
              <a:buChar char="•"/>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39" indent="-285739" defTabSz="457200">
              <a:lnSpc>
                <a:spcPct val="90000"/>
              </a:lnSpc>
              <a:spcBef>
                <a:spcPct val="20000"/>
              </a:spcBef>
              <a:spcAft>
                <a:spcPts val="600"/>
              </a:spcAft>
              <a:buClr>
                <a:schemeClr val="tx2"/>
              </a:buClr>
              <a:buSzPct val="70000"/>
              <a:buFont typeface="Wingdings 2" charset="2"/>
              <a:buChar char="•"/>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39" indent="-285739" defTabSz="45720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challenge is to identify each of a number of cases as “benign or malignant” classes. </a:t>
            </a:r>
          </a:p>
          <a:p>
            <a:pPr marL="285739" indent="-285739" defTabSz="457200">
              <a:lnSpc>
                <a:spcPct val="90000"/>
              </a:lnSpc>
              <a:spcBef>
                <a:spcPct val="20000"/>
              </a:spcBef>
              <a:spcAft>
                <a:spcPts val="600"/>
              </a:spcAft>
              <a:buClr>
                <a:schemeClr val="tx2"/>
              </a:buClr>
              <a:buSzPct val="70000"/>
              <a:buFont typeface="Wingdings 2" charset="2"/>
              <a:buChar char="•"/>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39" indent="-285739" defTabSz="45720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Samples arrive periodically as Dr. Wolberg reports his clinical cases. </a:t>
            </a:r>
          </a:p>
          <a:p>
            <a:pPr marL="285739" indent="-285739" defTabSz="457200">
              <a:lnSpc>
                <a:spcPct val="90000"/>
              </a:lnSpc>
              <a:spcBef>
                <a:spcPct val="20000"/>
              </a:spcBef>
              <a:spcAft>
                <a:spcPts val="600"/>
              </a:spcAft>
              <a:buClr>
                <a:schemeClr val="tx2"/>
              </a:buClr>
              <a:buSzPct val="70000"/>
              <a:buFont typeface="Wingdings 2" charset="2"/>
              <a:buChar char="•"/>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39" indent="-285739" defTabSz="457200">
              <a:lnSpc>
                <a:spcPct val="90000"/>
              </a:lnSpc>
              <a:spcBef>
                <a:spcPct val="20000"/>
              </a:spcBef>
              <a:spcAft>
                <a:spcPts val="600"/>
              </a:spcAft>
              <a:buClr>
                <a:schemeClr val="tx2"/>
              </a:buClr>
              <a:buSzPct val="70000"/>
              <a:buFont typeface="Wingdings 2" charset="2"/>
              <a:buChar char="•"/>
            </a:pPr>
            <a:r>
              <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database therefore reflects this chronological grouping of the data. </a:t>
            </a:r>
          </a:p>
          <a:p>
            <a:pPr marL="285739" indent="-285739" defTabSz="457200">
              <a:lnSpc>
                <a:spcPct val="90000"/>
              </a:lnSpc>
              <a:spcBef>
                <a:spcPct val="20000"/>
              </a:spcBef>
              <a:spcAft>
                <a:spcPts val="600"/>
              </a:spcAft>
              <a:buClr>
                <a:schemeClr val="tx2"/>
              </a:buClr>
              <a:buSzPct val="70000"/>
              <a:buFont typeface="Wingdings 2" charset="2"/>
              <a:buChar char="•"/>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203357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B96281C-838D-4BCD-BE5A-552E3519C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3795" y="965196"/>
            <a:ext cx="4644323" cy="1562850"/>
          </a:xfrm>
        </p:spPr>
        <p:txBody>
          <a:bodyPr vert="horz" lIns="91440" tIns="45720" rIns="91440" bIns="45720" rtlCol="0" anchor="ctr">
            <a:normAutofit/>
          </a:bodyPr>
          <a:lstStyle/>
          <a:p>
            <a:pPr algn="l">
              <a:lnSpc>
                <a:spcPct val="90000"/>
              </a:lnSpc>
            </a:pPr>
            <a:r>
              <a:rPr lang="en-US" sz="3100">
                <a:latin typeface="+mj-lt"/>
              </a:rPr>
              <a:t>Pre Modelling – Breast Cancer Dataset - Data description</a:t>
            </a:r>
          </a:p>
        </p:txBody>
      </p:sp>
      <p:sp>
        <p:nvSpPr>
          <p:cNvPr id="18" name="Rectangle 17"/>
          <p:cNvSpPr/>
          <p:nvPr/>
        </p:nvSpPr>
        <p:spPr>
          <a:xfrm>
            <a:off x="913795" y="2683435"/>
            <a:ext cx="4644323" cy="3107764"/>
          </a:xfrm>
          <a:prstGeom prst="rect">
            <a:avLst/>
          </a:prstGeom>
        </p:spPr>
        <p:txBody>
          <a:bodyPr vert="horz" lIns="91440" tIns="45720" rIns="91440" bIns="45720" rtlCol="0" anchor="t">
            <a:normAutofit/>
          </a:bodyPr>
          <a:lstStyle/>
          <a:p>
            <a:pPr marL="285739" indent="-285739"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grouping information appears immediately below, having been removed from the data itself. </a:t>
            </a:r>
          </a:p>
          <a:p>
            <a:pPr marL="285739" indent="-285739"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Each variable except for the first was converted into 11 primitive numerical attributes with values ranging from 0 through 10. </a:t>
            </a:r>
          </a:p>
          <a:p>
            <a:pPr marL="285739" indent="-285739"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There are 16 missing attribute values. </a:t>
            </a:r>
          </a:p>
          <a:p>
            <a:pPr defTabSz="457200">
              <a:spcBef>
                <a:spcPct val="20000"/>
              </a:spcBef>
              <a:spcAft>
                <a:spcPts val="600"/>
              </a:spcAft>
              <a:buClr>
                <a:schemeClr val="tx2"/>
              </a:buClr>
              <a:buSzPct val="70000"/>
              <a:buFont typeface="Wingdings 2" charset="2"/>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2" name="Rectangle 31">
            <a:extLst>
              <a:ext uri="{FF2B5EF4-FFF2-40B4-BE49-F238E27FC236}">
                <a16:creationId xmlns:a16="http://schemas.microsoft.com/office/drawing/2014/main" id="{A0DBF9AA-DD4B-4A5E-B4E5-CA1FD99D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65196"/>
            <a:ext cx="5121372"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6563762" y="1817201"/>
            <a:ext cx="4233113" cy="3077632"/>
          </a:xfrm>
          <a:prstGeom prst="rect">
            <a:avLst/>
          </a:prstGeom>
        </p:spPr>
      </p:pic>
    </p:spTree>
    <p:extLst>
      <p:ext uri="{BB962C8B-B14F-4D97-AF65-F5344CB8AC3E}">
        <p14:creationId xmlns:p14="http://schemas.microsoft.com/office/powerpoint/2010/main" val="25037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277" y="521208"/>
            <a:ext cx="10969943" cy="411480"/>
          </a:xfrm>
        </p:spPr>
        <p:txBody>
          <a:bodyPr>
            <a:normAutofit fontScale="90000"/>
          </a:bodyPr>
          <a:lstStyle/>
          <a:p>
            <a:r>
              <a:rPr lang="en-US" dirty="0"/>
              <a:t>Exploratory Analysis</a:t>
            </a:r>
          </a:p>
        </p:txBody>
      </p:sp>
      <p:pic>
        <p:nvPicPr>
          <p:cNvPr id="3" name="Picture 2"/>
          <p:cNvPicPr>
            <a:picLocks noChangeAspect="1"/>
          </p:cNvPicPr>
          <p:nvPr/>
        </p:nvPicPr>
        <p:blipFill>
          <a:blip r:embed="rId3"/>
          <a:stretch>
            <a:fillRect/>
          </a:stretch>
        </p:blipFill>
        <p:spPr>
          <a:xfrm>
            <a:off x="6286500" y="1438667"/>
            <a:ext cx="5181600" cy="4695433"/>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371277" y="1438667"/>
            <a:ext cx="5732553" cy="2237983"/>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357707" y="4038600"/>
            <a:ext cx="5743238" cy="952500"/>
          </a:xfrm>
          <a:prstGeom prst="rect">
            <a:avLst/>
          </a:prstGeom>
          <a:ln>
            <a:solidFill>
              <a:schemeClr val="tx1"/>
            </a:solidFill>
          </a:ln>
        </p:spPr>
      </p:pic>
    </p:spTree>
    <p:extLst>
      <p:ext uri="{BB962C8B-B14F-4D97-AF65-F5344CB8AC3E}">
        <p14:creationId xmlns:p14="http://schemas.microsoft.com/office/powerpoint/2010/main" val="15183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18" y="639550"/>
            <a:ext cx="10969943" cy="411480"/>
          </a:xfrm>
        </p:spPr>
        <p:txBody>
          <a:bodyPr>
            <a:normAutofit fontScale="90000"/>
          </a:bodyPr>
          <a:lstStyle/>
          <a:p>
            <a:r>
              <a:rPr lang="en-US" dirty="0"/>
              <a:t>Logistic Model – Results</a:t>
            </a:r>
          </a:p>
        </p:txBody>
      </p:sp>
      <p:sp>
        <p:nvSpPr>
          <p:cNvPr id="5" name="Rectangle 4"/>
          <p:cNvSpPr/>
          <p:nvPr/>
        </p:nvSpPr>
        <p:spPr>
          <a:xfrm>
            <a:off x="495300" y="1371600"/>
            <a:ext cx="4122738" cy="912814"/>
          </a:xfrm>
          <a:prstGeom prst="rect">
            <a:avLst/>
          </a:prstGeom>
        </p:spPr>
        <p:txBody>
          <a:bodyPr wrap="square">
            <a:spAutoFit/>
          </a:bodyPr>
          <a:lstStyle/>
          <a:p>
            <a:r>
              <a:rPr lang="en-US" sz="1333" dirty="0"/>
              <a:t>Below table explains, Logistic Regression equation arrived to predict the probability of Breast Cancer Event for each observations. Probability cut-off taken as 0.5, if there is an Event or Not.</a:t>
            </a:r>
          </a:p>
        </p:txBody>
      </p:sp>
      <p:pic>
        <p:nvPicPr>
          <p:cNvPr id="6" name="Picture 5"/>
          <p:cNvPicPr>
            <a:picLocks noChangeAspect="1"/>
          </p:cNvPicPr>
          <p:nvPr/>
        </p:nvPicPr>
        <p:blipFill>
          <a:blip r:embed="rId3"/>
          <a:stretch>
            <a:fillRect/>
          </a:stretch>
        </p:blipFill>
        <p:spPr>
          <a:xfrm>
            <a:off x="609600" y="2498943"/>
            <a:ext cx="4008438" cy="3135313"/>
          </a:xfrm>
          <a:prstGeom prst="rect">
            <a:avLst/>
          </a:prstGeom>
          <a:ln w="12700">
            <a:solidFill>
              <a:schemeClr val="tx1"/>
            </a:solidFill>
          </a:ln>
        </p:spPr>
      </p:pic>
      <p:pic>
        <p:nvPicPr>
          <p:cNvPr id="7" name="Picture 6"/>
          <p:cNvPicPr>
            <a:picLocks noChangeAspect="1"/>
          </p:cNvPicPr>
          <p:nvPr/>
        </p:nvPicPr>
        <p:blipFill>
          <a:blip r:embed="rId4"/>
          <a:stretch>
            <a:fillRect/>
          </a:stretch>
        </p:blipFill>
        <p:spPr>
          <a:xfrm>
            <a:off x="4813149" y="2509902"/>
            <a:ext cx="3771900" cy="3136357"/>
          </a:xfrm>
          <a:prstGeom prst="rect">
            <a:avLst/>
          </a:prstGeom>
          <a:ln w="12700">
            <a:solidFill>
              <a:schemeClr val="tx1"/>
            </a:solidFill>
          </a:ln>
        </p:spPr>
      </p:pic>
      <p:sp>
        <p:nvSpPr>
          <p:cNvPr id="8" name="Rectangle 7"/>
          <p:cNvSpPr/>
          <p:nvPr/>
        </p:nvSpPr>
        <p:spPr>
          <a:xfrm>
            <a:off x="4813149" y="1371600"/>
            <a:ext cx="7084239" cy="707694"/>
          </a:xfrm>
          <a:prstGeom prst="rect">
            <a:avLst/>
          </a:prstGeom>
        </p:spPr>
        <p:txBody>
          <a:bodyPr wrap="square">
            <a:spAutoFit/>
          </a:bodyPr>
          <a:lstStyle/>
          <a:p>
            <a:r>
              <a:rPr lang="en-US" sz="1333" dirty="0"/>
              <a:t>Below table explains, "Confusion Matrix" reveals a lot of Information about "Accuracy of Model“. Sensitivity explains the “Proportion of "Actual Events" that "Model" Predicted as an Event and Specificity explains the “Proportion of "NOT Events" that "Model" predicted correctly”</a:t>
            </a:r>
          </a:p>
        </p:txBody>
      </p:sp>
      <p:pic>
        <p:nvPicPr>
          <p:cNvPr id="9" name="Picture 8"/>
          <p:cNvPicPr>
            <a:picLocks noChangeAspect="1"/>
          </p:cNvPicPr>
          <p:nvPr/>
        </p:nvPicPr>
        <p:blipFill>
          <a:blip r:embed="rId5"/>
          <a:stretch>
            <a:fillRect/>
          </a:stretch>
        </p:blipFill>
        <p:spPr>
          <a:xfrm>
            <a:off x="8773035" y="2509903"/>
            <a:ext cx="3124353" cy="3124353"/>
          </a:xfrm>
          <a:prstGeom prst="rect">
            <a:avLst/>
          </a:prstGeom>
          <a:ln>
            <a:solidFill>
              <a:schemeClr val="tx1"/>
            </a:solidFill>
          </a:ln>
        </p:spPr>
      </p:pic>
      <p:sp>
        <p:nvSpPr>
          <p:cNvPr id="11" name="Rectangle 10"/>
          <p:cNvSpPr/>
          <p:nvPr/>
        </p:nvSpPr>
        <p:spPr>
          <a:xfrm>
            <a:off x="495300" y="6019801"/>
            <a:ext cx="11696700" cy="246221"/>
          </a:xfrm>
          <a:prstGeom prst="rect">
            <a:avLst/>
          </a:prstGeom>
        </p:spPr>
        <p:txBody>
          <a:bodyPr wrap="square">
            <a:spAutoFit/>
          </a:bodyPr>
          <a:lstStyle/>
          <a:p>
            <a:r>
              <a:rPr lang="en-US" sz="1000" dirty="0"/>
              <a:t>Note: </a:t>
            </a:r>
            <a:r>
              <a:rPr lang="en-US" sz="1000" dirty="0" err="1"/>
              <a:t>Downsampling</a:t>
            </a:r>
            <a:r>
              <a:rPr lang="en-US" sz="1000" dirty="0"/>
              <a:t> method has been used here to handle the imbalance in the “Class” variable (0&amp;1), however there are other two sampling methods (</a:t>
            </a:r>
            <a:r>
              <a:rPr lang="en-US" sz="1000" dirty="0" err="1"/>
              <a:t>Upsampling</a:t>
            </a:r>
            <a:r>
              <a:rPr lang="en-US" sz="1000" dirty="0"/>
              <a:t> and hybrid) also available</a:t>
            </a:r>
          </a:p>
        </p:txBody>
      </p:sp>
    </p:spTree>
    <p:extLst>
      <p:ext uri="{BB962C8B-B14F-4D97-AF65-F5344CB8AC3E}">
        <p14:creationId xmlns:p14="http://schemas.microsoft.com/office/powerpoint/2010/main" val="174712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924443" y="1023257"/>
            <a:ext cx="3732902" cy="4570457"/>
          </a:xfrm>
          <a:effectLst/>
        </p:spPr>
        <p:txBody>
          <a:bodyPr vert="horz" lIns="91440" tIns="45720" rIns="91440" bIns="45720" rtlCol="0" anchor="ctr">
            <a:normAutofit/>
          </a:bodyPr>
          <a:lstStyle/>
          <a:p>
            <a:pPr algn="l"/>
            <a:r>
              <a:rPr lang="en-US">
                <a:latin typeface="+mj-lt"/>
              </a:rPr>
              <a:t>Analytics Insights</a:t>
            </a:r>
          </a:p>
        </p:txBody>
      </p:sp>
      <p:cxnSp>
        <p:nvCxnSpPr>
          <p:cNvPr id="14" name="Straight Connector 13">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252560" y="1023257"/>
            <a:ext cx="6025645" cy="4570457"/>
          </a:xfrm>
          <a:prstGeom prst="rect">
            <a:avLst/>
          </a:prstGeom>
          <a:effectLst/>
        </p:spPr>
        <p:txBody>
          <a:bodyPr vert="horz" lIns="91440" tIns="45720" rIns="91440" bIns="45720" rtlCol="0" anchor="ctr">
            <a:normAutofit/>
          </a:bodyPr>
          <a:lstStyle/>
          <a:p>
            <a:pPr marL="285739" indent="-285739"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 Thickness, Cell Size and Cell Shape are the significant variables to predict Breast Cancer Class as “malignant (1)” or “benign (0)”</a:t>
            </a:r>
          </a:p>
          <a:p>
            <a:pPr marL="285739" indent="-285739" defTabSz="457200">
              <a:spcBef>
                <a:spcPct val="20000"/>
              </a:spcBef>
              <a:spcAft>
                <a:spcPts val="600"/>
              </a:spcAft>
              <a:buClr>
                <a:schemeClr val="tx2"/>
              </a:buClr>
              <a:buSzPct val="70000"/>
              <a:buFont typeface="Wingdings 2" charset="2"/>
              <a:buChar char="•"/>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39" indent="-285739"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Accuracy of predicting Breast cancer event is as good as 94%</a:t>
            </a:r>
          </a:p>
          <a:p>
            <a:pPr marL="285739" indent="-285739" defTabSz="457200">
              <a:spcBef>
                <a:spcPct val="20000"/>
              </a:spcBef>
              <a:spcAft>
                <a:spcPts val="600"/>
              </a:spcAft>
              <a:buClr>
                <a:schemeClr val="tx2"/>
              </a:buClr>
              <a:buSzPct val="70000"/>
              <a:buFont typeface="Wingdings 2" charset="2"/>
              <a:buChar char="•"/>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3766566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71277" y="521208"/>
            <a:ext cx="10969943" cy="913892"/>
          </a:xfrm>
        </p:spPr>
        <p:txBody>
          <a:bodyPr>
            <a:noAutofit/>
          </a:bodyPr>
          <a:lstStyle/>
          <a:p>
            <a:r>
              <a:rPr lang="en-US" dirty="0"/>
              <a:t>Logistic Regression</a:t>
            </a:r>
            <a:endParaRPr lang="en-US" dirty="0">
              <a:latin typeface="+mj-lt"/>
            </a:endParaRPr>
          </a:p>
        </p:txBody>
      </p:sp>
      <p:sp>
        <p:nvSpPr>
          <p:cNvPr id="4" name="Flowchart: Alternate Process 3"/>
          <p:cNvSpPr/>
          <p:nvPr/>
        </p:nvSpPr>
        <p:spPr>
          <a:xfrm>
            <a:off x="641664" y="3011129"/>
            <a:ext cx="2369466" cy="900471"/>
          </a:xfrm>
          <a:prstGeom prst="flowChartAlternateProcess">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67" dirty="0"/>
              <a:t>Supervised Learning</a:t>
            </a:r>
          </a:p>
        </p:txBody>
      </p:sp>
      <p:cxnSp>
        <p:nvCxnSpPr>
          <p:cNvPr id="5" name="Straight Arrow Connector 4"/>
          <p:cNvCxnSpPr/>
          <p:nvPr/>
        </p:nvCxnSpPr>
        <p:spPr>
          <a:xfrm flipV="1">
            <a:off x="3011131" y="2815224"/>
            <a:ext cx="1351934" cy="624245"/>
          </a:xfrm>
          <a:prstGeom prst="straightConnector1">
            <a:avLst/>
          </a:prstGeom>
          <a:ln w="63500" cap="sq">
            <a:tailEnd type="triangle"/>
          </a:ln>
        </p:spPr>
        <p:style>
          <a:lnRef idx="1">
            <a:schemeClr val="accent1"/>
          </a:lnRef>
          <a:fillRef idx="0">
            <a:schemeClr val="accent1"/>
          </a:fillRef>
          <a:effectRef idx="0">
            <a:schemeClr val="accent1"/>
          </a:effectRef>
          <a:fontRef idx="minor">
            <a:schemeClr val="lt1"/>
          </a:fontRef>
        </p:style>
      </p:cxnSp>
      <p:sp>
        <p:nvSpPr>
          <p:cNvPr id="6" name="Flowchart: Alternate Process 5"/>
          <p:cNvSpPr/>
          <p:nvPr/>
        </p:nvSpPr>
        <p:spPr>
          <a:xfrm>
            <a:off x="4363065" y="2534562"/>
            <a:ext cx="2199968" cy="490693"/>
          </a:xfrm>
          <a:prstGeom prst="flowChartAlternateProcess">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67" dirty="0"/>
              <a:t>Regression</a:t>
            </a:r>
          </a:p>
        </p:txBody>
      </p:sp>
      <p:sp>
        <p:nvSpPr>
          <p:cNvPr id="7" name="Flowchart: Alternate Process 6"/>
          <p:cNvSpPr/>
          <p:nvPr/>
        </p:nvSpPr>
        <p:spPr>
          <a:xfrm>
            <a:off x="4363065" y="3676802"/>
            <a:ext cx="2176632" cy="490693"/>
          </a:xfrm>
          <a:prstGeom prst="flowChartAlternateProcess">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67" dirty="0"/>
              <a:t>Classification</a:t>
            </a:r>
          </a:p>
        </p:txBody>
      </p:sp>
      <p:cxnSp>
        <p:nvCxnSpPr>
          <p:cNvPr id="8" name="Straight Arrow Connector 7"/>
          <p:cNvCxnSpPr/>
          <p:nvPr/>
        </p:nvCxnSpPr>
        <p:spPr>
          <a:xfrm>
            <a:off x="3011129" y="3492626"/>
            <a:ext cx="1351935" cy="487264"/>
          </a:xfrm>
          <a:prstGeom prst="straightConnector1">
            <a:avLst/>
          </a:prstGeom>
          <a:ln w="63500" cap="sq">
            <a:tailEnd type="triangle"/>
          </a:ln>
        </p:spPr>
        <p:style>
          <a:lnRef idx="1">
            <a:schemeClr val="accent1"/>
          </a:lnRef>
          <a:fillRef idx="0">
            <a:schemeClr val="accent1"/>
          </a:fillRef>
          <a:effectRef idx="0">
            <a:schemeClr val="accent1"/>
          </a:effectRef>
          <a:fontRef idx="minor">
            <a:schemeClr val="lt1"/>
          </a:fontRef>
        </p:style>
      </p:cxnSp>
      <p:sp>
        <p:nvSpPr>
          <p:cNvPr id="12" name="Flowchart: Alternate Process 11"/>
          <p:cNvSpPr/>
          <p:nvPr/>
        </p:nvSpPr>
        <p:spPr>
          <a:xfrm>
            <a:off x="7406792" y="3753874"/>
            <a:ext cx="2778236" cy="490693"/>
          </a:xfrm>
          <a:prstGeom prst="flowChartAlternateProcess">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67" dirty="0"/>
              <a:t>Logistic Regression</a:t>
            </a:r>
          </a:p>
        </p:txBody>
      </p:sp>
      <p:cxnSp>
        <p:nvCxnSpPr>
          <p:cNvPr id="15" name="Straight Arrow Connector 14"/>
          <p:cNvCxnSpPr/>
          <p:nvPr/>
        </p:nvCxnSpPr>
        <p:spPr>
          <a:xfrm>
            <a:off x="6539697" y="3911599"/>
            <a:ext cx="867096" cy="0"/>
          </a:xfrm>
          <a:prstGeom prst="straightConnector1">
            <a:avLst/>
          </a:prstGeom>
          <a:ln w="63500" cap="sq">
            <a:tailEnd type="triangle"/>
          </a:ln>
        </p:spPr>
        <p:style>
          <a:lnRef idx="1">
            <a:schemeClr val="accent1"/>
          </a:lnRef>
          <a:fillRef idx="0">
            <a:schemeClr val="accent1"/>
          </a:fillRef>
          <a:effectRef idx="0">
            <a:schemeClr val="accent1"/>
          </a:effectRef>
          <a:fontRef idx="minor">
            <a:schemeClr val="lt1"/>
          </a:fontRef>
        </p:style>
      </p:cxnSp>
      <p:sp>
        <p:nvSpPr>
          <p:cNvPr id="19" name="TextBox 18"/>
          <p:cNvSpPr txBox="1"/>
          <p:nvPr/>
        </p:nvSpPr>
        <p:spPr>
          <a:xfrm>
            <a:off x="8153115" y="3230526"/>
            <a:ext cx="3301466" cy="323165"/>
          </a:xfrm>
          <a:prstGeom prst="rect">
            <a:avLst/>
          </a:prstGeom>
          <a:noFill/>
        </p:spPr>
        <p:txBody>
          <a:bodyPr wrap="square" rtlCol="0">
            <a:spAutoFit/>
          </a:bodyPr>
          <a:lstStyle/>
          <a:p>
            <a:endParaRPr lang="en-US" sz="1500" dirty="0"/>
          </a:p>
        </p:txBody>
      </p:sp>
      <p:sp>
        <p:nvSpPr>
          <p:cNvPr id="21" name="TextBox 20"/>
          <p:cNvSpPr txBox="1"/>
          <p:nvPr/>
        </p:nvSpPr>
        <p:spPr>
          <a:xfrm>
            <a:off x="7570839" y="4404881"/>
            <a:ext cx="3084784" cy="323165"/>
          </a:xfrm>
          <a:prstGeom prst="rect">
            <a:avLst/>
          </a:prstGeom>
          <a:noFill/>
          <a:ln w="12700">
            <a:solidFill>
              <a:schemeClr val="accent1"/>
            </a:solidFill>
          </a:ln>
        </p:spPr>
        <p:txBody>
          <a:bodyPr wrap="square" rtlCol="0">
            <a:spAutoFit/>
          </a:bodyPr>
          <a:lstStyle/>
          <a:p>
            <a:r>
              <a:rPr lang="en-US" sz="1500" dirty="0">
                <a:solidFill>
                  <a:schemeClr val="bg1">
                    <a:lumMod val="65000"/>
                  </a:schemeClr>
                </a:solidFill>
              </a:rPr>
              <a:t>Predicting binary Values (Yes/ No)</a:t>
            </a:r>
          </a:p>
        </p:txBody>
      </p:sp>
    </p:spTree>
    <p:extLst>
      <p:ext uri="{BB962C8B-B14F-4D97-AF65-F5344CB8AC3E}">
        <p14:creationId xmlns:p14="http://schemas.microsoft.com/office/powerpoint/2010/main" val="82753358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74649" y="480793"/>
            <a:ext cx="10969943" cy="660780"/>
          </a:xfrm>
        </p:spPr>
        <p:txBody>
          <a:bodyPr>
            <a:noAutofit/>
          </a:bodyPr>
          <a:lstStyle/>
          <a:p>
            <a:r>
              <a:rPr lang="en-US" dirty="0"/>
              <a:t>Supervised Learning : Logistic Regression</a:t>
            </a:r>
            <a:endParaRPr lang="en-US" dirty="0">
              <a:latin typeface="+mj-lt"/>
            </a:endParaRPr>
          </a:p>
        </p:txBody>
      </p:sp>
      <p:sp>
        <p:nvSpPr>
          <p:cNvPr id="4" name="TextBox 3"/>
          <p:cNvSpPr txBox="1"/>
          <p:nvPr/>
        </p:nvSpPr>
        <p:spPr>
          <a:xfrm>
            <a:off x="374650" y="1181989"/>
            <a:ext cx="11245851" cy="2820003"/>
          </a:xfrm>
          <a:prstGeom prst="rect">
            <a:avLst/>
          </a:prstGeom>
          <a:noFill/>
        </p:spPr>
        <p:txBody>
          <a:bodyPr wrap="square" rtlCol="0">
            <a:spAutoFit/>
          </a:bodyPr>
          <a:lstStyle/>
          <a:p>
            <a:pPr>
              <a:lnSpc>
                <a:spcPct val="150000"/>
              </a:lnSpc>
            </a:pPr>
            <a:r>
              <a:rPr lang="en-US" sz="1500" b="1" dirty="0"/>
              <a:t>What is Logistic Regression?:</a:t>
            </a:r>
          </a:p>
          <a:p>
            <a:pPr>
              <a:lnSpc>
                <a:spcPct val="150000"/>
              </a:lnSpc>
            </a:pPr>
            <a:r>
              <a:rPr lang="en-US" sz="1500" dirty="0"/>
              <a:t>Logistic regression is used to get and analyze the relationship between one dependent binary variable and one or more nominal, ordinal, interval or ratio-level independent variables.</a:t>
            </a:r>
          </a:p>
          <a:p>
            <a:pPr>
              <a:lnSpc>
                <a:spcPct val="150000"/>
              </a:lnSpc>
            </a:pPr>
            <a:endParaRPr lang="en-US" sz="1500" b="1" dirty="0"/>
          </a:p>
          <a:p>
            <a:pPr>
              <a:lnSpc>
                <a:spcPct val="150000"/>
              </a:lnSpc>
            </a:pPr>
            <a:r>
              <a:rPr lang="en-US" sz="1500" b="1" dirty="0"/>
              <a:t>When to use Logistic Regression?</a:t>
            </a:r>
          </a:p>
          <a:p>
            <a:pPr marL="238115" indent="-238115">
              <a:lnSpc>
                <a:spcPct val="150000"/>
              </a:lnSpc>
              <a:buFont typeface="Arial" panose="020B0604020202020204" pitchFamily="34" charset="0"/>
              <a:buChar char="•"/>
            </a:pPr>
            <a:r>
              <a:rPr lang="en-US" altLang="en-US" sz="1500" dirty="0"/>
              <a:t>To predict an outcome variable that is  categorical from one or more categorical or continuous predictor variables.</a:t>
            </a:r>
          </a:p>
          <a:p>
            <a:pPr marL="238115" indent="-238115">
              <a:lnSpc>
                <a:spcPct val="150000"/>
              </a:lnSpc>
              <a:buFont typeface="Arial" panose="020B0604020202020204" pitchFamily="34" charset="0"/>
              <a:buChar char="•"/>
            </a:pPr>
            <a:r>
              <a:rPr lang="en-US" altLang="en-US" sz="1500" dirty="0"/>
              <a:t>when we have a categorical outcome variable violates the assumption of linearity in normal regression.</a:t>
            </a:r>
          </a:p>
          <a:p>
            <a:pPr>
              <a:lnSpc>
                <a:spcPct val="150000"/>
              </a:lnSpc>
            </a:pPr>
            <a:endParaRPr lang="en-US" sz="1500" dirty="0"/>
          </a:p>
        </p:txBody>
      </p:sp>
      <p:pic>
        <p:nvPicPr>
          <p:cNvPr id="2" name="Picture 1"/>
          <p:cNvPicPr>
            <a:picLocks noChangeAspect="1"/>
          </p:cNvPicPr>
          <p:nvPr/>
        </p:nvPicPr>
        <p:blipFill>
          <a:blip r:embed="rId3"/>
          <a:stretch>
            <a:fillRect/>
          </a:stretch>
        </p:blipFill>
        <p:spPr>
          <a:xfrm>
            <a:off x="1293044" y="4028922"/>
            <a:ext cx="3460750" cy="2143125"/>
          </a:xfrm>
          <a:prstGeom prst="rect">
            <a:avLst/>
          </a:prstGeom>
        </p:spPr>
      </p:pic>
      <p:sp>
        <p:nvSpPr>
          <p:cNvPr id="5" name="TextBox 4"/>
          <p:cNvSpPr txBox="1"/>
          <p:nvPr/>
        </p:nvSpPr>
        <p:spPr>
          <a:xfrm>
            <a:off x="5672189" y="4215580"/>
            <a:ext cx="4584732" cy="707886"/>
          </a:xfrm>
          <a:prstGeom prst="rect">
            <a:avLst/>
          </a:prstGeom>
          <a:noFill/>
          <a:ln>
            <a:solidFill>
              <a:schemeClr val="accent1"/>
            </a:solidFill>
          </a:ln>
        </p:spPr>
        <p:txBody>
          <a:bodyPr wrap="square" rtlCol="0">
            <a:spAutoFit/>
          </a:bodyPr>
          <a:lstStyle/>
          <a:p>
            <a:r>
              <a:rPr lang="en-US" sz="2000" dirty="0"/>
              <a:t>Linear Regression cannot be used when we get a curve which is not linear.</a:t>
            </a:r>
          </a:p>
        </p:txBody>
      </p:sp>
      <p:cxnSp>
        <p:nvCxnSpPr>
          <p:cNvPr id="9" name="Straight Arrow Connector 8"/>
          <p:cNvCxnSpPr/>
          <p:nvPr/>
        </p:nvCxnSpPr>
        <p:spPr>
          <a:xfrm flipH="1">
            <a:off x="4753796" y="4770533"/>
            <a:ext cx="918394" cy="1"/>
          </a:xfrm>
          <a:prstGeom prst="straightConnector1">
            <a:avLst/>
          </a:prstGeom>
          <a:ln w="63500" cap="sq">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343200647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4384" y="403298"/>
            <a:ext cx="10969943" cy="630863"/>
          </a:xfrm>
        </p:spPr>
        <p:txBody>
          <a:bodyPr>
            <a:noAutofit/>
          </a:bodyPr>
          <a:lstStyle/>
          <a:p>
            <a:r>
              <a:rPr lang="en-US" dirty="0"/>
              <a:t>Supervised Learning : Logistic Regression</a:t>
            </a:r>
            <a:endParaRPr lang="en-US" dirty="0">
              <a:latin typeface="+mj-lt"/>
            </a:endParaRPr>
          </a:p>
        </p:txBody>
      </p:sp>
      <p:sp>
        <p:nvSpPr>
          <p:cNvPr id="4" name="TextBox 3"/>
          <p:cNvSpPr txBox="1"/>
          <p:nvPr/>
        </p:nvSpPr>
        <p:spPr>
          <a:xfrm>
            <a:off x="414384" y="1143018"/>
            <a:ext cx="11245851" cy="5012911"/>
          </a:xfrm>
          <a:prstGeom prst="rect">
            <a:avLst/>
          </a:prstGeom>
          <a:noFill/>
        </p:spPr>
        <p:txBody>
          <a:bodyPr wrap="square" rtlCol="0">
            <a:spAutoFit/>
          </a:bodyPr>
          <a:lstStyle/>
          <a:p>
            <a:pPr>
              <a:lnSpc>
                <a:spcPct val="150000"/>
              </a:lnSpc>
            </a:pPr>
            <a:r>
              <a:rPr lang="en-US" sz="1500" b="1" dirty="0"/>
              <a:t>Probability and Odds:</a:t>
            </a:r>
          </a:p>
          <a:p>
            <a:r>
              <a:rPr lang="en-US" sz="1500" dirty="0"/>
              <a:t>Probability is the number of times success occurred compared to the total number of trials.</a:t>
            </a:r>
          </a:p>
          <a:p>
            <a:r>
              <a:rPr lang="en-US" sz="1500" dirty="0"/>
              <a:t>Odds are the number of times success occurred compared to the number of times failure occurred.</a:t>
            </a:r>
          </a:p>
          <a:p>
            <a:pPr>
              <a:lnSpc>
                <a:spcPct val="150000"/>
              </a:lnSpc>
            </a:pPr>
            <a:r>
              <a:rPr lang="en-US" sz="1500" dirty="0"/>
              <a:t>                                                                 Number of Successes </a:t>
            </a:r>
          </a:p>
          <a:p>
            <a:pPr>
              <a:lnSpc>
                <a:spcPct val="150000"/>
              </a:lnSpc>
            </a:pPr>
            <a:r>
              <a:rPr lang="en-US" sz="1500" dirty="0"/>
              <a:t>If Probability of success = P(Success) =</a:t>
            </a:r>
          </a:p>
          <a:p>
            <a:pPr>
              <a:lnSpc>
                <a:spcPct val="150000"/>
              </a:lnSpc>
            </a:pPr>
            <a:r>
              <a:rPr lang="en-US" sz="1500" dirty="0"/>
              <a:t>                                                                  Total Number of Trials  </a:t>
            </a:r>
          </a:p>
          <a:p>
            <a:pPr>
              <a:lnSpc>
                <a:spcPct val="150000"/>
              </a:lnSpc>
            </a:pPr>
            <a:r>
              <a:rPr lang="en-US" sz="1500" dirty="0"/>
              <a:t>                                                               Number of Successes                            P(Success)</a:t>
            </a:r>
          </a:p>
          <a:p>
            <a:pPr>
              <a:lnSpc>
                <a:spcPct val="150000"/>
              </a:lnSpc>
            </a:pPr>
            <a:r>
              <a:rPr lang="en-US" sz="1500" dirty="0"/>
              <a:t>Then Odd (Success)               =                                                  =                     </a:t>
            </a:r>
          </a:p>
          <a:p>
            <a:pPr>
              <a:lnSpc>
                <a:spcPct val="150000"/>
              </a:lnSpc>
            </a:pPr>
            <a:r>
              <a:rPr lang="en-US" sz="1500" dirty="0"/>
              <a:t>                                                                 Number of Failures                             1 – P(Success)</a:t>
            </a:r>
          </a:p>
          <a:p>
            <a:pPr>
              <a:lnSpc>
                <a:spcPct val="150000"/>
              </a:lnSpc>
            </a:pPr>
            <a:endParaRPr lang="en-US" sz="1500" dirty="0"/>
          </a:p>
          <a:p>
            <a:pPr>
              <a:lnSpc>
                <a:spcPct val="150000"/>
              </a:lnSpc>
            </a:pPr>
            <a:r>
              <a:rPr lang="en-US" sz="1500" b="1" dirty="0"/>
              <a:t>Logit:</a:t>
            </a:r>
          </a:p>
          <a:p>
            <a:pPr>
              <a:lnSpc>
                <a:spcPct val="150000"/>
              </a:lnSpc>
            </a:pPr>
            <a:r>
              <a:rPr lang="en-US" sz="1500" dirty="0"/>
              <a:t>The logit function is the natural log of the odds that Y equals one of the categories</a:t>
            </a:r>
          </a:p>
          <a:p>
            <a:pPr>
              <a:lnSpc>
                <a:spcPct val="150000"/>
              </a:lnSpc>
            </a:pPr>
            <a:r>
              <a:rPr lang="en-US" sz="1500" dirty="0"/>
              <a:t>                                             P(Success) </a:t>
            </a:r>
          </a:p>
          <a:p>
            <a:pPr>
              <a:lnSpc>
                <a:spcPct val="150000"/>
              </a:lnSpc>
            </a:pPr>
            <a:r>
              <a:rPr lang="en-US" sz="1500" dirty="0"/>
              <a:t>                          logit = ln (                            )     </a:t>
            </a:r>
          </a:p>
          <a:p>
            <a:pPr>
              <a:lnSpc>
                <a:spcPct val="150000"/>
              </a:lnSpc>
            </a:pPr>
            <a:r>
              <a:rPr lang="en-US" sz="1500" dirty="0"/>
              <a:t>                                             1 – P(Success)               </a:t>
            </a:r>
          </a:p>
        </p:txBody>
      </p:sp>
      <p:cxnSp>
        <p:nvCxnSpPr>
          <p:cNvPr id="7" name="Straight Connector 6"/>
          <p:cNvCxnSpPr/>
          <p:nvPr/>
        </p:nvCxnSpPr>
        <p:spPr>
          <a:xfrm flipV="1">
            <a:off x="3920613" y="2470355"/>
            <a:ext cx="1978743" cy="1229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10" name="Straight Connector 9"/>
          <p:cNvCxnSpPr/>
          <p:nvPr/>
        </p:nvCxnSpPr>
        <p:spPr>
          <a:xfrm flipV="1">
            <a:off x="3877505" y="3505610"/>
            <a:ext cx="1978743" cy="1229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11" name="Straight Connector 10"/>
          <p:cNvCxnSpPr/>
          <p:nvPr/>
        </p:nvCxnSpPr>
        <p:spPr>
          <a:xfrm flipV="1">
            <a:off x="6792452" y="3458455"/>
            <a:ext cx="1978743" cy="1229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12" name="Straight Connector 11"/>
          <p:cNvCxnSpPr/>
          <p:nvPr/>
        </p:nvCxnSpPr>
        <p:spPr>
          <a:xfrm flipV="1">
            <a:off x="2763183" y="5546213"/>
            <a:ext cx="1317205" cy="12290"/>
          </a:xfrm>
          <a:prstGeom prst="line">
            <a:avLst/>
          </a:prstGeom>
          <a:ln w="6350" cap="sq"/>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185967229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00577"/>
            <a:ext cx="11049000" cy="762000"/>
          </a:xfrm>
        </p:spPr>
        <p:txBody>
          <a:bodyPr/>
          <a:lstStyle/>
          <a:p>
            <a:r>
              <a:rPr lang="en-US" dirty="0"/>
              <a:t>Supervised Learning : Logistic Regression</a:t>
            </a:r>
          </a:p>
        </p:txBody>
      </p:sp>
      <p:sp>
        <p:nvSpPr>
          <p:cNvPr id="4" name="TextBox 3"/>
          <p:cNvSpPr txBox="1"/>
          <p:nvPr/>
        </p:nvSpPr>
        <p:spPr>
          <a:xfrm>
            <a:off x="571500" y="1357114"/>
            <a:ext cx="9383662" cy="1015663"/>
          </a:xfrm>
          <a:prstGeom prst="rect">
            <a:avLst/>
          </a:prstGeom>
          <a:noFill/>
        </p:spPr>
        <p:txBody>
          <a:bodyPr wrap="square" rtlCol="0">
            <a:spAutoFit/>
          </a:bodyPr>
          <a:lstStyle/>
          <a:p>
            <a:r>
              <a:rPr lang="en-US" sz="2000" b="1" dirty="0"/>
              <a:t>Confusion Matrix:</a:t>
            </a:r>
          </a:p>
          <a:p>
            <a:r>
              <a:rPr lang="en-US" sz="2000" dirty="0"/>
              <a:t>The confusion matrix is a tabular representation of Actual Vs Prediction. A sample confusion matrix is given below</a:t>
            </a:r>
          </a:p>
        </p:txBody>
      </p:sp>
      <p:pic>
        <p:nvPicPr>
          <p:cNvPr id="5" name="Picture 4"/>
          <p:cNvPicPr>
            <a:picLocks noChangeAspect="1"/>
          </p:cNvPicPr>
          <p:nvPr/>
        </p:nvPicPr>
        <p:blipFill>
          <a:blip r:embed="rId2"/>
          <a:stretch>
            <a:fillRect/>
          </a:stretch>
        </p:blipFill>
        <p:spPr>
          <a:xfrm>
            <a:off x="1082842" y="2546462"/>
            <a:ext cx="9344526" cy="3528227"/>
          </a:xfrm>
          <a:prstGeom prst="rect">
            <a:avLst/>
          </a:prstGeom>
        </p:spPr>
      </p:pic>
    </p:spTree>
    <p:extLst>
      <p:ext uri="{BB962C8B-B14F-4D97-AF65-F5344CB8AC3E}">
        <p14:creationId xmlns:p14="http://schemas.microsoft.com/office/powerpoint/2010/main" val="194369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71500" y="398179"/>
            <a:ext cx="11049000" cy="597164"/>
          </a:xfrm>
        </p:spPr>
        <p:txBody>
          <a:bodyPr>
            <a:normAutofit fontScale="90000"/>
          </a:bodyPr>
          <a:lstStyle/>
          <a:p>
            <a:r>
              <a:rPr lang="en-US" dirty="0"/>
              <a:t>Illustration </a:t>
            </a:r>
          </a:p>
        </p:txBody>
      </p:sp>
      <p:sp>
        <p:nvSpPr>
          <p:cNvPr id="5" name="Flowchart: Alternate Process 4"/>
          <p:cNvSpPr/>
          <p:nvPr/>
        </p:nvSpPr>
        <p:spPr>
          <a:xfrm>
            <a:off x="572773" y="2189017"/>
            <a:ext cx="4832310" cy="721178"/>
          </a:xfrm>
          <a:prstGeom prst="flowChartAlternateProcess">
            <a:avLst/>
          </a:prstGeom>
          <a:solidFill>
            <a:schemeClr val="tx1">
              <a:alpha val="99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67" dirty="0">
                <a:solidFill>
                  <a:schemeClr val="bg1"/>
                </a:solidFill>
              </a:rPr>
              <a:t>Patient: I want to get diagnosed for Diabetes.</a:t>
            </a:r>
          </a:p>
          <a:p>
            <a:pPr algn="ctr"/>
            <a:r>
              <a:rPr lang="en-US" sz="1667" dirty="0">
                <a:solidFill>
                  <a:schemeClr val="bg1"/>
                </a:solidFill>
              </a:rPr>
              <a:t>Doctor: Ok Let me check the report</a:t>
            </a:r>
            <a:endParaRPr lang="en-US" sz="1000" dirty="0">
              <a:solidFill>
                <a:schemeClr val="bg1"/>
              </a:solidFill>
            </a:endParaRPr>
          </a:p>
        </p:txBody>
      </p:sp>
      <p:sp>
        <p:nvSpPr>
          <p:cNvPr id="7" name="Cross 6"/>
          <p:cNvSpPr>
            <a:spLocks noChangeAspect="1"/>
          </p:cNvSpPr>
          <p:nvPr/>
        </p:nvSpPr>
        <p:spPr>
          <a:xfrm>
            <a:off x="5501607" y="1059951"/>
            <a:ext cx="741535" cy="802959"/>
          </a:xfrm>
          <a:prstGeom prst="plus">
            <a:avLst/>
          </a:prstGeom>
          <a:solidFill>
            <a:schemeClr val="tx1"/>
          </a:solidFill>
          <a:ln>
            <a:noFill/>
          </a:ln>
        </p:spPr>
        <p:style>
          <a:lnRef idx="0">
            <a:schemeClr val="accent1"/>
          </a:lnRef>
          <a:fillRef idx="1">
            <a:schemeClr val="accent1"/>
          </a:fillRef>
          <a:effectRef idx="0">
            <a:schemeClr val="accent1"/>
          </a:effectRef>
          <a:fontRef idx="minor">
            <a:schemeClr val="lt1"/>
          </a:fontRef>
        </p:style>
        <p:txBody>
          <a:bodyPr wrap="square" lIns="609600" rIns="457200" rtlCol="0" anchor="ctr">
            <a:noAutofit/>
          </a:bodyPr>
          <a:lstStyle/>
          <a:p>
            <a:pPr algn="ctr"/>
            <a:endParaRPr lang="en-US" sz="1500"/>
          </a:p>
        </p:txBody>
      </p:sp>
      <p:pic>
        <p:nvPicPr>
          <p:cNvPr id="5122" name="Picture 2" descr="Image result for Report images black and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7248" y="909704"/>
            <a:ext cx="1832170" cy="18198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23900" y="5509321"/>
            <a:ext cx="10896600" cy="913199"/>
          </a:xfrm>
          <a:prstGeom prst="rect">
            <a:avLst/>
          </a:prstGeom>
          <a:noFill/>
        </p:spPr>
        <p:txBody>
          <a:bodyPr wrap="square" rtlCol="0">
            <a:spAutoFit/>
          </a:bodyPr>
          <a:lstStyle/>
          <a:p>
            <a:r>
              <a:rPr lang="en-US" sz="2667" dirty="0"/>
              <a:t>After analyzing the patient’s report, the doctor with the help of his experience can diagnose whether the patient has diabetes or not </a:t>
            </a:r>
          </a:p>
        </p:txBody>
      </p:sp>
      <p:pic>
        <p:nvPicPr>
          <p:cNvPr id="12" name="Picture 11"/>
          <p:cNvPicPr>
            <a:picLocks noChangeAspect="1"/>
          </p:cNvPicPr>
          <p:nvPr/>
        </p:nvPicPr>
        <p:blipFill>
          <a:blip r:embed="rId4"/>
          <a:stretch>
            <a:fillRect/>
          </a:stretch>
        </p:blipFill>
        <p:spPr>
          <a:xfrm>
            <a:off x="723900" y="2974694"/>
            <a:ext cx="10362701" cy="2324178"/>
          </a:xfrm>
          <a:prstGeom prst="rect">
            <a:avLst/>
          </a:prstGeom>
        </p:spPr>
      </p:pic>
      <p:pic>
        <p:nvPicPr>
          <p:cNvPr id="9" name="Picture 8"/>
          <p:cNvPicPr>
            <a:picLocks noChangeAspect="1"/>
          </p:cNvPicPr>
          <p:nvPr/>
        </p:nvPicPr>
        <p:blipFill>
          <a:blip r:embed="rId5"/>
          <a:stretch>
            <a:fillRect/>
          </a:stretch>
        </p:blipFill>
        <p:spPr>
          <a:xfrm>
            <a:off x="2102306" y="1100568"/>
            <a:ext cx="1349375" cy="940649"/>
          </a:xfrm>
          <a:prstGeom prst="rect">
            <a:avLst/>
          </a:prstGeom>
        </p:spPr>
      </p:pic>
    </p:spTree>
    <p:extLst>
      <p:ext uri="{BB962C8B-B14F-4D97-AF65-F5344CB8AC3E}">
        <p14:creationId xmlns:p14="http://schemas.microsoft.com/office/powerpoint/2010/main" val="46202829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1500" y="533136"/>
            <a:ext cx="11049000" cy="597164"/>
          </a:xfrm>
        </p:spPr>
        <p:txBody>
          <a:bodyPr>
            <a:normAutofit fontScale="90000"/>
          </a:bodyPr>
          <a:lstStyle/>
          <a:p>
            <a:r>
              <a:rPr lang="en-US" dirty="0"/>
              <a:t>Illustration</a:t>
            </a:r>
          </a:p>
        </p:txBody>
      </p:sp>
      <p:sp>
        <p:nvSpPr>
          <p:cNvPr id="5" name="TextBox 4"/>
          <p:cNvSpPr txBox="1"/>
          <p:nvPr/>
        </p:nvSpPr>
        <p:spPr>
          <a:xfrm>
            <a:off x="787400" y="1130300"/>
            <a:ext cx="11061700" cy="553998"/>
          </a:xfrm>
          <a:prstGeom prst="rect">
            <a:avLst/>
          </a:prstGeom>
          <a:noFill/>
        </p:spPr>
        <p:txBody>
          <a:bodyPr wrap="square" rtlCol="0">
            <a:spAutoFit/>
          </a:bodyPr>
          <a:lstStyle/>
          <a:p>
            <a:r>
              <a:rPr lang="en-US" sz="1500" dirty="0"/>
              <a:t>We now want to train a machine to do the Doctor’s task. For this purpose we have to train the machine with the same experience / Knowledge using the historical data.</a:t>
            </a:r>
          </a:p>
        </p:txBody>
      </p:sp>
      <p:sp>
        <p:nvSpPr>
          <p:cNvPr id="8" name="TextBox 7"/>
          <p:cNvSpPr txBox="1"/>
          <p:nvPr/>
        </p:nvSpPr>
        <p:spPr>
          <a:xfrm>
            <a:off x="1422400" y="5601366"/>
            <a:ext cx="5096332" cy="323165"/>
          </a:xfrm>
          <a:prstGeom prst="rect">
            <a:avLst/>
          </a:prstGeom>
          <a:noFill/>
        </p:spPr>
        <p:txBody>
          <a:bodyPr wrap="none" rtlCol="0">
            <a:spAutoFit/>
          </a:bodyPr>
          <a:lstStyle/>
          <a:p>
            <a:r>
              <a:rPr lang="en-US" sz="1500" dirty="0"/>
              <a:t>Machine Learning from the historical data of 50000 patients</a:t>
            </a:r>
          </a:p>
        </p:txBody>
      </p:sp>
      <p:pic>
        <p:nvPicPr>
          <p:cNvPr id="9" name="Picture 8"/>
          <p:cNvPicPr>
            <a:picLocks noChangeAspect="1"/>
          </p:cNvPicPr>
          <p:nvPr/>
        </p:nvPicPr>
        <p:blipFill>
          <a:blip r:embed="rId3"/>
          <a:stretch>
            <a:fillRect/>
          </a:stretch>
        </p:blipFill>
        <p:spPr>
          <a:xfrm>
            <a:off x="761656" y="2594225"/>
            <a:ext cx="10554044" cy="3007140"/>
          </a:xfrm>
          <a:prstGeom prst="rect">
            <a:avLst/>
          </a:prstGeom>
        </p:spPr>
      </p:pic>
    </p:spTree>
    <p:extLst>
      <p:ext uri="{BB962C8B-B14F-4D97-AF65-F5344CB8AC3E}">
        <p14:creationId xmlns:p14="http://schemas.microsoft.com/office/powerpoint/2010/main" val="295939829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1500" y="533136"/>
            <a:ext cx="11049000" cy="597164"/>
          </a:xfrm>
        </p:spPr>
        <p:txBody>
          <a:bodyPr>
            <a:normAutofit fontScale="90000"/>
          </a:bodyPr>
          <a:lstStyle/>
          <a:p>
            <a:r>
              <a:rPr lang="en-US" dirty="0"/>
              <a:t>Illustration</a:t>
            </a:r>
          </a:p>
        </p:txBody>
      </p:sp>
      <p:sp>
        <p:nvSpPr>
          <p:cNvPr id="2" name="TextBox 1"/>
          <p:cNvSpPr txBox="1"/>
          <p:nvPr/>
        </p:nvSpPr>
        <p:spPr>
          <a:xfrm>
            <a:off x="673100" y="986308"/>
            <a:ext cx="5312568" cy="3091744"/>
          </a:xfrm>
          <a:prstGeom prst="rect">
            <a:avLst/>
          </a:prstGeom>
          <a:noFill/>
        </p:spPr>
        <p:txBody>
          <a:bodyPr wrap="square" rtlCol="0">
            <a:spAutoFit/>
          </a:bodyPr>
          <a:lstStyle/>
          <a:p>
            <a:pPr>
              <a:lnSpc>
                <a:spcPct val="200000"/>
              </a:lnSpc>
            </a:pPr>
            <a:r>
              <a:rPr lang="en-US" sz="1667" dirty="0"/>
              <a:t>The problem has following characteristics: </a:t>
            </a:r>
          </a:p>
          <a:p>
            <a:pPr marL="428608" indent="-428608">
              <a:lnSpc>
                <a:spcPct val="200000"/>
              </a:lnSpc>
              <a:buAutoNum type="arabicPeriod"/>
            </a:pPr>
            <a:r>
              <a:rPr lang="en-US" sz="1667" dirty="0"/>
              <a:t>Labelled learning data and output is available</a:t>
            </a:r>
          </a:p>
          <a:p>
            <a:pPr marL="428608" indent="-428608">
              <a:lnSpc>
                <a:spcPct val="200000"/>
              </a:lnSpc>
              <a:buAutoNum type="arabicPeriod"/>
            </a:pPr>
            <a:r>
              <a:rPr lang="en-US" sz="1667" dirty="0"/>
              <a:t>We have historical data using which machine can find the relationship between the input and output.</a:t>
            </a:r>
          </a:p>
          <a:p>
            <a:pPr marL="428608" indent="-428608">
              <a:lnSpc>
                <a:spcPct val="200000"/>
              </a:lnSpc>
              <a:buAutoNum type="arabicPeriod"/>
            </a:pPr>
            <a:r>
              <a:rPr lang="en-US" sz="1667" dirty="0"/>
              <a:t>Output classes are predefined </a:t>
            </a:r>
          </a:p>
          <a:p>
            <a:pPr>
              <a:lnSpc>
                <a:spcPct val="200000"/>
              </a:lnSpc>
            </a:pPr>
            <a:r>
              <a:rPr lang="en-US" sz="1667" b="1" dirty="0"/>
              <a:t>          i.e. Diabetic or not Diabetic </a:t>
            </a:r>
          </a:p>
        </p:txBody>
      </p:sp>
      <p:pic>
        <p:nvPicPr>
          <p:cNvPr id="5" name="Picture 4"/>
          <p:cNvPicPr>
            <a:picLocks noChangeAspect="1"/>
          </p:cNvPicPr>
          <p:nvPr/>
        </p:nvPicPr>
        <p:blipFill>
          <a:blip r:embed="rId3"/>
          <a:stretch>
            <a:fillRect/>
          </a:stretch>
        </p:blipFill>
        <p:spPr>
          <a:xfrm>
            <a:off x="5842000" y="2803554"/>
            <a:ext cx="5778500" cy="2969955"/>
          </a:xfrm>
          <a:prstGeom prst="rect">
            <a:avLst/>
          </a:prstGeom>
        </p:spPr>
      </p:pic>
    </p:spTree>
    <p:extLst>
      <p:ext uri="{BB962C8B-B14F-4D97-AF65-F5344CB8AC3E}">
        <p14:creationId xmlns:p14="http://schemas.microsoft.com/office/powerpoint/2010/main" val="271544512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71500" y="533136"/>
            <a:ext cx="11049000" cy="597164"/>
          </a:xfrm>
        </p:spPr>
        <p:txBody>
          <a:bodyPr>
            <a:normAutofit fontScale="90000"/>
          </a:bodyPr>
          <a:lstStyle/>
          <a:p>
            <a:r>
              <a:rPr lang="en-US" dirty="0"/>
              <a:t>Illustration</a:t>
            </a:r>
          </a:p>
        </p:txBody>
      </p:sp>
      <p:sp>
        <p:nvSpPr>
          <p:cNvPr id="4" name="TextBox 3"/>
          <p:cNvSpPr txBox="1"/>
          <p:nvPr/>
        </p:nvSpPr>
        <p:spPr>
          <a:xfrm>
            <a:off x="571500" y="1308100"/>
            <a:ext cx="2844800" cy="1375056"/>
          </a:xfrm>
          <a:prstGeom prst="rect">
            <a:avLst/>
          </a:prstGeom>
          <a:noFill/>
          <a:ln w="34925">
            <a:solidFill>
              <a:schemeClr val="accent1"/>
            </a:solidFill>
          </a:ln>
        </p:spPr>
        <p:txBody>
          <a:bodyPr wrap="square" rtlCol="0">
            <a:spAutoFit/>
          </a:bodyPr>
          <a:lstStyle/>
          <a:p>
            <a:r>
              <a:rPr lang="en-US" sz="1667" dirty="0"/>
              <a:t>After learning from the training data, machine will create certain rules / model as depicted by this flow graph.</a:t>
            </a:r>
          </a:p>
        </p:txBody>
      </p:sp>
      <p:pic>
        <p:nvPicPr>
          <p:cNvPr id="5" name="Picture 4"/>
          <p:cNvPicPr>
            <a:picLocks noChangeAspect="1"/>
          </p:cNvPicPr>
          <p:nvPr/>
        </p:nvPicPr>
        <p:blipFill>
          <a:blip r:embed="rId3"/>
          <a:stretch>
            <a:fillRect/>
          </a:stretch>
        </p:blipFill>
        <p:spPr>
          <a:xfrm>
            <a:off x="3661808" y="1333500"/>
            <a:ext cx="7958693" cy="4902200"/>
          </a:xfrm>
          <a:prstGeom prst="rect">
            <a:avLst/>
          </a:prstGeom>
        </p:spPr>
      </p:pic>
    </p:spTree>
    <p:extLst>
      <p:ext uri="{BB962C8B-B14F-4D97-AF65-F5344CB8AC3E}">
        <p14:creationId xmlns:p14="http://schemas.microsoft.com/office/powerpoint/2010/main" val="3639741518"/>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26"/>
      </a:dk2>
      <a:lt2>
        <a:srgbClr val="E2E8E5"/>
      </a:lt2>
      <a:accent1>
        <a:srgbClr val="DF3185"/>
      </a:accent1>
      <a:accent2>
        <a:srgbClr val="CD1FBB"/>
      </a:accent2>
      <a:accent3>
        <a:srgbClr val="A831DF"/>
      </a:accent3>
      <a:accent4>
        <a:srgbClr val="6238D3"/>
      </a:accent4>
      <a:accent5>
        <a:srgbClr val="314ADF"/>
      </a:accent5>
      <a:accent6>
        <a:srgbClr val="1F81CD"/>
      </a:accent6>
      <a:hlink>
        <a:srgbClr val="6D6BCD"/>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Widescreen</PresentationFormat>
  <Paragraphs>100</Paragraphs>
  <Slides>17</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Bookman Old Style</vt:lpstr>
      <vt:lpstr>Calibri</vt:lpstr>
      <vt:lpstr>Franklin Gothic Book</vt:lpstr>
      <vt:lpstr>MetricHPE</vt:lpstr>
      <vt:lpstr>Wingdings 2</vt:lpstr>
      <vt:lpstr>SlateVTI</vt:lpstr>
      <vt:lpstr>think-cell Slide</vt:lpstr>
      <vt:lpstr>Logistic Regression Model  Deep Dive</vt:lpstr>
      <vt:lpstr>Logistic Regression</vt:lpstr>
      <vt:lpstr>Supervised Learning : Logistic Regression</vt:lpstr>
      <vt:lpstr>Supervised Learning : Logistic Regression</vt:lpstr>
      <vt:lpstr>Supervised Learning : Logistic Regression</vt:lpstr>
      <vt:lpstr>Illustration </vt:lpstr>
      <vt:lpstr>Illustration</vt:lpstr>
      <vt:lpstr>Illustration</vt:lpstr>
      <vt:lpstr>Illustration</vt:lpstr>
      <vt:lpstr>Illustration</vt:lpstr>
      <vt:lpstr> Sample Use Cases  Logistics Regression   Classifying Cancer Patients as Benign or Malignant (Logistics Regression)</vt:lpstr>
      <vt:lpstr>Agenda</vt:lpstr>
      <vt:lpstr>Challenge / Problem Statement (Sample)</vt:lpstr>
      <vt:lpstr>Pre Modelling – Breast Cancer Dataset - Data description</vt:lpstr>
      <vt:lpstr>Exploratory Analysis</vt:lpstr>
      <vt:lpstr>Logistic Model – Results</vt:lpstr>
      <vt:lpstr>Analytics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Model  Deep Dive</dc:title>
  <dc:creator>Sathyanarayanan Shanmugavelu</dc:creator>
  <cp:lastModifiedBy>Sathyanarayanan Shanmugavelu</cp:lastModifiedBy>
  <cp:revision>1</cp:revision>
  <dcterms:created xsi:type="dcterms:W3CDTF">2019-10-12T04:39:10Z</dcterms:created>
  <dcterms:modified xsi:type="dcterms:W3CDTF">2019-10-12T04:41:57Z</dcterms:modified>
</cp:coreProperties>
</file>