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58" r:id="rId18"/>
    <p:sldId id="277" r:id="rId19"/>
    <p:sldId id="278" r:id="rId20"/>
    <p:sldId id="279" r:id="rId21"/>
    <p:sldId id="280" r:id="rId22"/>
    <p:sldId id="281" r:id="rId23"/>
    <p:sldId id="282" r:id="rId24"/>
    <p:sldId id="25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60" r:id="rId38"/>
    <p:sldId id="295" r:id="rId39"/>
    <p:sldId id="296" r:id="rId40"/>
    <p:sldId id="297" r:id="rId41"/>
    <p:sldId id="261" r:id="rId42"/>
    <p:sldId id="298" r:id="rId43"/>
    <p:sldId id="299" r:id="rId44"/>
    <p:sldId id="300" r:id="rId45"/>
    <p:sldId id="301" r:id="rId46"/>
    <p:sldId id="302" r:id="rId47"/>
    <p:sldId id="26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06E99-F953-49C8-9377-151693341C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CD012C-A616-49CC-A729-538CB023063D}">
      <dgm:prSet/>
      <dgm:spPr/>
      <dgm:t>
        <a:bodyPr/>
        <a:lstStyle/>
        <a:p>
          <a:r>
            <a:rPr lang="en-US"/>
            <a:t>Synonyms allows to expand the number of potential ways a query or piece of indexed document is expressed. </a:t>
          </a:r>
        </a:p>
      </dgm:t>
    </dgm:pt>
    <dgm:pt modelId="{4C179DEF-8D5F-404D-A7CA-F6A2E28353D5}" type="parTrans" cxnId="{FB9438A1-BC44-44BE-891C-8A5F3A2A72CB}">
      <dgm:prSet/>
      <dgm:spPr/>
      <dgm:t>
        <a:bodyPr/>
        <a:lstStyle/>
        <a:p>
          <a:endParaRPr lang="en-US"/>
        </a:p>
      </dgm:t>
    </dgm:pt>
    <dgm:pt modelId="{95CB0C41-5B30-4626-8D55-EFBAA02A15EE}" type="sibTrans" cxnId="{FB9438A1-BC44-44BE-891C-8A5F3A2A72CB}">
      <dgm:prSet/>
      <dgm:spPr/>
      <dgm:t>
        <a:bodyPr/>
        <a:lstStyle/>
        <a:p>
          <a:endParaRPr lang="en-US"/>
        </a:p>
      </dgm:t>
    </dgm:pt>
    <dgm:pt modelId="{2D021A78-67CB-42D4-A8CD-FE76DA29D2F2}">
      <dgm:prSet/>
      <dgm:spPr/>
      <dgm:t>
        <a:bodyPr/>
        <a:lstStyle/>
        <a:p>
          <a:r>
            <a:rPr lang="en-US"/>
            <a:t>For example, you can express the sentence “I like living in Rome” as “I enjoy living in the Eternal City”: the terms “living” and “enjoying” as well as “Rome” and “the Eternal City” are semantically similar, so the information conveyed by both sentences is mostly the same. </a:t>
          </a:r>
        </a:p>
      </dgm:t>
    </dgm:pt>
    <dgm:pt modelId="{7C4C2F79-4B78-41E6-99EE-3B9912DF9F10}" type="parTrans" cxnId="{28A2D8D1-FB96-4720-B954-B806D7AB5619}">
      <dgm:prSet/>
      <dgm:spPr/>
      <dgm:t>
        <a:bodyPr/>
        <a:lstStyle/>
        <a:p>
          <a:endParaRPr lang="en-US"/>
        </a:p>
      </dgm:t>
    </dgm:pt>
    <dgm:pt modelId="{F1D647E7-71FA-49FC-8199-59F1DC99338D}" type="sibTrans" cxnId="{28A2D8D1-FB96-4720-B954-B806D7AB5619}">
      <dgm:prSet/>
      <dgm:spPr/>
      <dgm:t>
        <a:bodyPr/>
        <a:lstStyle/>
        <a:p>
          <a:endParaRPr lang="en-US"/>
        </a:p>
      </dgm:t>
    </dgm:pt>
    <dgm:pt modelId="{E4D2625C-E4CE-4B05-8886-E54402F1E21F}">
      <dgm:prSet/>
      <dgm:spPr/>
      <dgm:t>
        <a:bodyPr/>
        <a:lstStyle/>
        <a:p>
          <a:r>
            <a:rPr lang="en-US"/>
            <a:t>Synonyms could help with the problem discussed earlier, of a librarian and a student looking for a book understanding one another. </a:t>
          </a:r>
        </a:p>
      </dgm:t>
    </dgm:pt>
    <dgm:pt modelId="{A6C26A94-5434-40E9-93D3-5B849D017227}" type="parTrans" cxnId="{B69A43F4-556A-489C-B4CE-28ADE805281F}">
      <dgm:prSet/>
      <dgm:spPr/>
      <dgm:t>
        <a:bodyPr/>
        <a:lstStyle/>
        <a:p>
          <a:endParaRPr lang="en-US"/>
        </a:p>
      </dgm:t>
    </dgm:pt>
    <dgm:pt modelId="{54F55D41-1928-4983-A195-B958848148C0}" type="sibTrans" cxnId="{B69A43F4-556A-489C-B4CE-28ADE805281F}">
      <dgm:prSet/>
      <dgm:spPr/>
      <dgm:t>
        <a:bodyPr/>
        <a:lstStyle/>
        <a:p>
          <a:endParaRPr lang="en-US"/>
        </a:p>
      </dgm:t>
    </dgm:pt>
    <dgm:pt modelId="{060A5352-B9F9-4C31-B4E4-47555B0DCCC2}">
      <dgm:prSet/>
      <dgm:spPr/>
      <dgm:t>
        <a:bodyPr/>
        <a:lstStyle/>
        <a:p>
          <a:r>
            <a:rPr lang="en-US"/>
            <a:t>That’s because using synonyms allows people to express the same concept in different ways—and still retrieve the same search results!</a:t>
          </a:r>
        </a:p>
      </dgm:t>
    </dgm:pt>
    <dgm:pt modelId="{3D013674-16BA-4AAB-9D22-5EC7B53D799B}" type="parTrans" cxnId="{3AC9EF2D-D6A3-47A4-8309-889A6901D772}">
      <dgm:prSet/>
      <dgm:spPr/>
      <dgm:t>
        <a:bodyPr/>
        <a:lstStyle/>
        <a:p>
          <a:endParaRPr lang="en-US"/>
        </a:p>
      </dgm:t>
    </dgm:pt>
    <dgm:pt modelId="{E125DD02-18F4-418C-8637-22B47A0BF48D}" type="sibTrans" cxnId="{3AC9EF2D-D6A3-47A4-8309-889A6901D772}">
      <dgm:prSet/>
      <dgm:spPr/>
      <dgm:t>
        <a:bodyPr/>
        <a:lstStyle/>
        <a:p>
          <a:endParaRPr lang="en-US"/>
        </a:p>
      </dgm:t>
    </dgm:pt>
    <dgm:pt modelId="{1AE87B0D-5929-4AC2-85CC-3A22F7B6232D}" type="pres">
      <dgm:prSet presAssocID="{30106E99-F953-49C8-9377-151693341C85}" presName="root" presStyleCnt="0">
        <dgm:presLayoutVars>
          <dgm:dir/>
          <dgm:resizeHandles val="exact"/>
        </dgm:presLayoutVars>
      </dgm:prSet>
      <dgm:spPr/>
    </dgm:pt>
    <dgm:pt modelId="{43E66E95-0B62-46A3-BAE8-85A1B9B9AC15}" type="pres">
      <dgm:prSet presAssocID="{42CD012C-A616-49CC-A729-538CB023063D}" presName="compNode" presStyleCnt="0"/>
      <dgm:spPr/>
    </dgm:pt>
    <dgm:pt modelId="{6A9CF9B1-F586-40D7-B11B-8F27C44364A3}" type="pres">
      <dgm:prSet presAssocID="{42CD012C-A616-49CC-A729-538CB023063D}" presName="bgRect" presStyleLbl="bgShp" presStyleIdx="0" presStyleCnt="4"/>
      <dgm:spPr/>
    </dgm:pt>
    <dgm:pt modelId="{76B80BAE-A3CF-4F3B-97D5-2982455EFD12}" type="pres">
      <dgm:prSet presAssocID="{42CD012C-A616-49CC-A729-538CB02306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C16A5265-F227-45E1-A168-C7211DE03982}" type="pres">
      <dgm:prSet presAssocID="{42CD012C-A616-49CC-A729-538CB023063D}" presName="spaceRect" presStyleCnt="0"/>
      <dgm:spPr/>
    </dgm:pt>
    <dgm:pt modelId="{B734D80F-DA08-4E5E-8C7F-BA11DF4CB854}" type="pres">
      <dgm:prSet presAssocID="{42CD012C-A616-49CC-A729-538CB023063D}" presName="parTx" presStyleLbl="revTx" presStyleIdx="0" presStyleCnt="4">
        <dgm:presLayoutVars>
          <dgm:chMax val="0"/>
          <dgm:chPref val="0"/>
        </dgm:presLayoutVars>
      </dgm:prSet>
      <dgm:spPr/>
    </dgm:pt>
    <dgm:pt modelId="{4CB8CB7C-3699-454D-AB5C-D0C212C76505}" type="pres">
      <dgm:prSet presAssocID="{95CB0C41-5B30-4626-8D55-EFBAA02A15EE}" presName="sibTrans" presStyleCnt="0"/>
      <dgm:spPr/>
    </dgm:pt>
    <dgm:pt modelId="{692EF298-07F9-4866-A8B1-D5D1674E5821}" type="pres">
      <dgm:prSet presAssocID="{2D021A78-67CB-42D4-A8CD-FE76DA29D2F2}" presName="compNode" presStyleCnt="0"/>
      <dgm:spPr/>
    </dgm:pt>
    <dgm:pt modelId="{AA78EC1D-53BF-478D-8B46-829780370F10}" type="pres">
      <dgm:prSet presAssocID="{2D021A78-67CB-42D4-A8CD-FE76DA29D2F2}" presName="bgRect" presStyleLbl="bgShp" presStyleIdx="1" presStyleCnt="4"/>
      <dgm:spPr/>
    </dgm:pt>
    <dgm:pt modelId="{DD3D4EC6-B139-47BC-982C-029D0E39CEA6}" type="pres">
      <dgm:prSet presAssocID="{2D021A78-67CB-42D4-A8CD-FE76DA29D2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DD196752-78BC-4FE6-B911-9AE681BAD3F2}" type="pres">
      <dgm:prSet presAssocID="{2D021A78-67CB-42D4-A8CD-FE76DA29D2F2}" presName="spaceRect" presStyleCnt="0"/>
      <dgm:spPr/>
    </dgm:pt>
    <dgm:pt modelId="{2138FF2B-9355-4522-B8B0-5C5B8C455BFD}" type="pres">
      <dgm:prSet presAssocID="{2D021A78-67CB-42D4-A8CD-FE76DA29D2F2}" presName="parTx" presStyleLbl="revTx" presStyleIdx="1" presStyleCnt="4">
        <dgm:presLayoutVars>
          <dgm:chMax val="0"/>
          <dgm:chPref val="0"/>
        </dgm:presLayoutVars>
      </dgm:prSet>
      <dgm:spPr/>
    </dgm:pt>
    <dgm:pt modelId="{7DABE278-0DC2-4B2C-AE7C-C9616C3E8090}" type="pres">
      <dgm:prSet presAssocID="{F1D647E7-71FA-49FC-8199-59F1DC99338D}" presName="sibTrans" presStyleCnt="0"/>
      <dgm:spPr/>
    </dgm:pt>
    <dgm:pt modelId="{E7A53BEA-6157-41C2-AB91-113CA784195B}" type="pres">
      <dgm:prSet presAssocID="{E4D2625C-E4CE-4B05-8886-E54402F1E21F}" presName="compNode" presStyleCnt="0"/>
      <dgm:spPr/>
    </dgm:pt>
    <dgm:pt modelId="{561CCC4E-F18A-471D-9284-1C70C1CEB718}" type="pres">
      <dgm:prSet presAssocID="{E4D2625C-E4CE-4B05-8886-E54402F1E21F}" presName="bgRect" presStyleLbl="bgShp" presStyleIdx="2" presStyleCnt="4"/>
      <dgm:spPr/>
    </dgm:pt>
    <dgm:pt modelId="{D68250B4-020F-4BF7-9440-C891A34EA467}" type="pres">
      <dgm:prSet presAssocID="{E4D2625C-E4CE-4B05-8886-E54402F1E2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300C24A-FB08-452E-8216-1F63EED8F8F6}" type="pres">
      <dgm:prSet presAssocID="{E4D2625C-E4CE-4B05-8886-E54402F1E21F}" presName="spaceRect" presStyleCnt="0"/>
      <dgm:spPr/>
    </dgm:pt>
    <dgm:pt modelId="{2F945B58-7282-442F-8378-D0032A5567A2}" type="pres">
      <dgm:prSet presAssocID="{E4D2625C-E4CE-4B05-8886-E54402F1E21F}" presName="parTx" presStyleLbl="revTx" presStyleIdx="2" presStyleCnt="4">
        <dgm:presLayoutVars>
          <dgm:chMax val="0"/>
          <dgm:chPref val="0"/>
        </dgm:presLayoutVars>
      </dgm:prSet>
      <dgm:spPr/>
    </dgm:pt>
    <dgm:pt modelId="{F6052578-29F5-40C1-B738-EC532D3B8439}" type="pres">
      <dgm:prSet presAssocID="{54F55D41-1928-4983-A195-B958848148C0}" presName="sibTrans" presStyleCnt="0"/>
      <dgm:spPr/>
    </dgm:pt>
    <dgm:pt modelId="{2E0D32E8-FA50-48DC-95F8-53DDE5AF3FB2}" type="pres">
      <dgm:prSet presAssocID="{060A5352-B9F9-4C31-B4E4-47555B0DCCC2}" presName="compNode" presStyleCnt="0"/>
      <dgm:spPr/>
    </dgm:pt>
    <dgm:pt modelId="{A3C425F9-2478-44D6-A7F1-BF0DF0D43CAA}" type="pres">
      <dgm:prSet presAssocID="{060A5352-B9F9-4C31-B4E4-47555B0DCCC2}" presName="bgRect" presStyleLbl="bgShp" presStyleIdx="3" presStyleCnt="4"/>
      <dgm:spPr/>
    </dgm:pt>
    <dgm:pt modelId="{281184E8-2AB2-495A-877F-9A51D2D7011B}" type="pres">
      <dgm:prSet presAssocID="{060A5352-B9F9-4C31-B4E4-47555B0DCC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37F9BDFF-825F-4A7F-815D-3CE517034AF0}" type="pres">
      <dgm:prSet presAssocID="{060A5352-B9F9-4C31-B4E4-47555B0DCCC2}" presName="spaceRect" presStyleCnt="0"/>
      <dgm:spPr/>
    </dgm:pt>
    <dgm:pt modelId="{186A9BEB-1860-4BFE-9009-33E0A5FAE0B8}" type="pres">
      <dgm:prSet presAssocID="{060A5352-B9F9-4C31-B4E4-47555B0DCCC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AC9EF2D-D6A3-47A4-8309-889A6901D772}" srcId="{30106E99-F953-49C8-9377-151693341C85}" destId="{060A5352-B9F9-4C31-B4E4-47555B0DCCC2}" srcOrd="3" destOrd="0" parTransId="{3D013674-16BA-4AAB-9D22-5EC7B53D799B}" sibTransId="{E125DD02-18F4-418C-8637-22B47A0BF48D}"/>
    <dgm:cxn modelId="{2E740A3F-F752-497C-BF29-AB57A74F2E6F}" type="presOf" srcId="{060A5352-B9F9-4C31-B4E4-47555B0DCCC2}" destId="{186A9BEB-1860-4BFE-9009-33E0A5FAE0B8}" srcOrd="0" destOrd="0" presId="urn:microsoft.com/office/officeart/2018/2/layout/IconVerticalSolidList"/>
    <dgm:cxn modelId="{53BAA264-FD23-4629-974B-CBD0094373A3}" type="presOf" srcId="{30106E99-F953-49C8-9377-151693341C85}" destId="{1AE87B0D-5929-4AC2-85CC-3A22F7B6232D}" srcOrd="0" destOrd="0" presId="urn:microsoft.com/office/officeart/2018/2/layout/IconVerticalSolidList"/>
    <dgm:cxn modelId="{9991C26A-2FB3-4588-BE55-ADF2116F7338}" type="presOf" srcId="{E4D2625C-E4CE-4B05-8886-E54402F1E21F}" destId="{2F945B58-7282-442F-8378-D0032A5567A2}" srcOrd="0" destOrd="0" presId="urn:microsoft.com/office/officeart/2018/2/layout/IconVerticalSolidList"/>
    <dgm:cxn modelId="{C9DAA498-054A-47E1-BC95-56319DF8F666}" type="presOf" srcId="{42CD012C-A616-49CC-A729-538CB023063D}" destId="{B734D80F-DA08-4E5E-8C7F-BA11DF4CB854}" srcOrd="0" destOrd="0" presId="urn:microsoft.com/office/officeart/2018/2/layout/IconVerticalSolidList"/>
    <dgm:cxn modelId="{FB9438A1-BC44-44BE-891C-8A5F3A2A72CB}" srcId="{30106E99-F953-49C8-9377-151693341C85}" destId="{42CD012C-A616-49CC-A729-538CB023063D}" srcOrd="0" destOrd="0" parTransId="{4C179DEF-8D5F-404D-A7CA-F6A2E28353D5}" sibTransId="{95CB0C41-5B30-4626-8D55-EFBAA02A15EE}"/>
    <dgm:cxn modelId="{EE3145B6-53B8-4BD9-A443-81E817EC55E5}" type="presOf" srcId="{2D021A78-67CB-42D4-A8CD-FE76DA29D2F2}" destId="{2138FF2B-9355-4522-B8B0-5C5B8C455BFD}" srcOrd="0" destOrd="0" presId="urn:microsoft.com/office/officeart/2018/2/layout/IconVerticalSolidList"/>
    <dgm:cxn modelId="{28A2D8D1-FB96-4720-B954-B806D7AB5619}" srcId="{30106E99-F953-49C8-9377-151693341C85}" destId="{2D021A78-67CB-42D4-A8CD-FE76DA29D2F2}" srcOrd="1" destOrd="0" parTransId="{7C4C2F79-4B78-41E6-99EE-3B9912DF9F10}" sibTransId="{F1D647E7-71FA-49FC-8199-59F1DC99338D}"/>
    <dgm:cxn modelId="{B69A43F4-556A-489C-B4CE-28ADE805281F}" srcId="{30106E99-F953-49C8-9377-151693341C85}" destId="{E4D2625C-E4CE-4B05-8886-E54402F1E21F}" srcOrd="2" destOrd="0" parTransId="{A6C26A94-5434-40E9-93D3-5B849D017227}" sibTransId="{54F55D41-1928-4983-A195-B958848148C0}"/>
    <dgm:cxn modelId="{7D77551B-6847-454A-9013-AD44DEE7E54C}" type="presParOf" srcId="{1AE87B0D-5929-4AC2-85CC-3A22F7B6232D}" destId="{43E66E95-0B62-46A3-BAE8-85A1B9B9AC15}" srcOrd="0" destOrd="0" presId="urn:microsoft.com/office/officeart/2018/2/layout/IconVerticalSolidList"/>
    <dgm:cxn modelId="{07B556CF-7566-4272-9BAD-F492A7AD8874}" type="presParOf" srcId="{43E66E95-0B62-46A3-BAE8-85A1B9B9AC15}" destId="{6A9CF9B1-F586-40D7-B11B-8F27C44364A3}" srcOrd="0" destOrd="0" presId="urn:microsoft.com/office/officeart/2018/2/layout/IconVerticalSolidList"/>
    <dgm:cxn modelId="{6DC45154-80EC-41E4-B2BD-757B43CCC1C3}" type="presParOf" srcId="{43E66E95-0B62-46A3-BAE8-85A1B9B9AC15}" destId="{76B80BAE-A3CF-4F3B-97D5-2982455EFD12}" srcOrd="1" destOrd="0" presId="urn:microsoft.com/office/officeart/2018/2/layout/IconVerticalSolidList"/>
    <dgm:cxn modelId="{C8BEF07F-8C08-4B75-BBE9-42BB4353EF68}" type="presParOf" srcId="{43E66E95-0B62-46A3-BAE8-85A1B9B9AC15}" destId="{C16A5265-F227-45E1-A168-C7211DE03982}" srcOrd="2" destOrd="0" presId="urn:microsoft.com/office/officeart/2018/2/layout/IconVerticalSolidList"/>
    <dgm:cxn modelId="{53B1293F-31D6-457C-ACC0-0B27B013AE8D}" type="presParOf" srcId="{43E66E95-0B62-46A3-BAE8-85A1B9B9AC15}" destId="{B734D80F-DA08-4E5E-8C7F-BA11DF4CB854}" srcOrd="3" destOrd="0" presId="urn:microsoft.com/office/officeart/2018/2/layout/IconVerticalSolidList"/>
    <dgm:cxn modelId="{013D5FD5-29B1-4855-ABB1-18881C6C1A49}" type="presParOf" srcId="{1AE87B0D-5929-4AC2-85CC-3A22F7B6232D}" destId="{4CB8CB7C-3699-454D-AB5C-D0C212C76505}" srcOrd="1" destOrd="0" presId="urn:microsoft.com/office/officeart/2018/2/layout/IconVerticalSolidList"/>
    <dgm:cxn modelId="{0166E751-7880-4FE3-8836-7F152A03B6EC}" type="presParOf" srcId="{1AE87B0D-5929-4AC2-85CC-3A22F7B6232D}" destId="{692EF298-07F9-4866-A8B1-D5D1674E5821}" srcOrd="2" destOrd="0" presId="urn:microsoft.com/office/officeart/2018/2/layout/IconVerticalSolidList"/>
    <dgm:cxn modelId="{3087B84B-AF64-46F6-94A2-255FAAECE857}" type="presParOf" srcId="{692EF298-07F9-4866-A8B1-D5D1674E5821}" destId="{AA78EC1D-53BF-478D-8B46-829780370F10}" srcOrd="0" destOrd="0" presId="urn:microsoft.com/office/officeart/2018/2/layout/IconVerticalSolidList"/>
    <dgm:cxn modelId="{78D200B9-6E5E-4137-841A-26E5ECD22EF5}" type="presParOf" srcId="{692EF298-07F9-4866-A8B1-D5D1674E5821}" destId="{DD3D4EC6-B139-47BC-982C-029D0E39CEA6}" srcOrd="1" destOrd="0" presId="urn:microsoft.com/office/officeart/2018/2/layout/IconVerticalSolidList"/>
    <dgm:cxn modelId="{DF9A5CA1-1F90-4C07-8ED5-DAE17CD3FFDD}" type="presParOf" srcId="{692EF298-07F9-4866-A8B1-D5D1674E5821}" destId="{DD196752-78BC-4FE6-B911-9AE681BAD3F2}" srcOrd="2" destOrd="0" presId="urn:microsoft.com/office/officeart/2018/2/layout/IconVerticalSolidList"/>
    <dgm:cxn modelId="{C363120B-797A-4EAB-82F8-4E10120BBB7C}" type="presParOf" srcId="{692EF298-07F9-4866-A8B1-D5D1674E5821}" destId="{2138FF2B-9355-4522-B8B0-5C5B8C455BFD}" srcOrd="3" destOrd="0" presId="urn:microsoft.com/office/officeart/2018/2/layout/IconVerticalSolidList"/>
    <dgm:cxn modelId="{6EF28281-B4A4-4376-B242-1F4AA7BD739B}" type="presParOf" srcId="{1AE87B0D-5929-4AC2-85CC-3A22F7B6232D}" destId="{7DABE278-0DC2-4B2C-AE7C-C9616C3E8090}" srcOrd="3" destOrd="0" presId="urn:microsoft.com/office/officeart/2018/2/layout/IconVerticalSolidList"/>
    <dgm:cxn modelId="{0FF0FC0D-B7FC-470C-91E7-36D52497EA8A}" type="presParOf" srcId="{1AE87B0D-5929-4AC2-85CC-3A22F7B6232D}" destId="{E7A53BEA-6157-41C2-AB91-113CA784195B}" srcOrd="4" destOrd="0" presId="urn:microsoft.com/office/officeart/2018/2/layout/IconVerticalSolidList"/>
    <dgm:cxn modelId="{8A49B15D-96EF-43B4-917C-CD5654177DE6}" type="presParOf" srcId="{E7A53BEA-6157-41C2-AB91-113CA784195B}" destId="{561CCC4E-F18A-471D-9284-1C70C1CEB718}" srcOrd="0" destOrd="0" presId="urn:microsoft.com/office/officeart/2018/2/layout/IconVerticalSolidList"/>
    <dgm:cxn modelId="{5A7E44E4-67E9-4F4C-B478-88C80D47CA6E}" type="presParOf" srcId="{E7A53BEA-6157-41C2-AB91-113CA784195B}" destId="{D68250B4-020F-4BF7-9440-C891A34EA467}" srcOrd="1" destOrd="0" presId="urn:microsoft.com/office/officeart/2018/2/layout/IconVerticalSolidList"/>
    <dgm:cxn modelId="{8979A544-1E9D-45DD-BFC0-22830EE2B826}" type="presParOf" srcId="{E7A53BEA-6157-41C2-AB91-113CA784195B}" destId="{B300C24A-FB08-452E-8216-1F63EED8F8F6}" srcOrd="2" destOrd="0" presId="urn:microsoft.com/office/officeart/2018/2/layout/IconVerticalSolidList"/>
    <dgm:cxn modelId="{67735C7E-8D33-45FC-8FD4-4CEBEBDADFD2}" type="presParOf" srcId="{E7A53BEA-6157-41C2-AB91-113CA784195B}" destId="{2F945B58-7282-442F-8378-D0032A5567A2}" srcOrd="3" destOrd="0" presId="urn:microsoft.com/office/officeart/2018/2/layout/IconVerticalSolidList"/>
    <dgm:cxn modelId="{288F0CF8-E390-42C9-9B74-FA2F1D455774}" type="presParOf" srcId="{1AE87B0D-5929-4AC2-85CC-3A22F7B6232D}" destId="{F6052578-29F5-40C1-B738-EC532D3B8439}" srcOrd="5" destOrd="0" presId="urn:microsoft.com/office/officeart/2018/2/layout/IconVerticalSolidList"/>
    <dgm:cxn modelId="{117842D5-67FC-4096-880B-A60B8F6AC1E4}" type="presParOf" srcId="{1AE87B0D-5929-4AC2-85CC-3A22F7B6232D}" destId="{2E0D32E8-FA50-48DC-95F8-53DDE5AF3FB2}" srcOrd="6" destOrd="0" presId="urn:microsoft.com/office/officeart/2018/2/layout/IconVerticalSolidList"/>
    <dgm:cxn modelId="{AC874660-621D-4B11-A023-AD6D1C3656B9}" type="presParOf" srcId="{2E0D32E8-FA50-48DC-95F8-53DDE5AF3FB2}" destId="{A3C425F9-2478-44D6-A7F1-BF0DF0D43CAA}" srcOrd="0" destOrd="0" presId="urn:microsoft.com/office/officeart/2018/2/layout/IconVerticalSolidList"/>
    <dgm:cxn modelId="{94EA2A87-EF78-46C9-9D58-D036512C2D51}" type="presParOf" srcId="{2E0D32E8-FA50-48DC-95F8-53DDE5AF3FB2}" destId="{281184E8-2AB2-495A-877F-9A51D2D7011B}" srcOrd="1" destOrd="0" presId="urn:microsoft.com/office/officeart/2018/2/layout/IconVerticalSolidList"/>
    <dgm:cxn modelId="{B52ADC6C-4B54-4589-813B-3B10FE60856C}" type="presParOf" srcId="{2E0D32E8-FA50-48DC-95F8-53DDE5AF3FB2}" destId="{37F9BDFF-825F-4A7F-815D-3CE517034AF0}" srcOrd="2" destOrd="0" presId="urn:microsoft.com/office/officeart/2018/2/layout/IconVerticalSolidList"/>
    <dgm:cxn modelId="{CDC165D5-20E5-4B6C-9E9E-1324E9319ED1}" type="presParOf" srcId="{2E0D32E8-FA50-48DC-95F8-53DDE5AF3FB2}" destId="{186A9BEB-1860-4BFE-9009-33E0A5FAE0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CF9B1-F586-40D7-B11B-8F27C44364A3}">
      <dsp:nvSpPr>
        <dsp:cNvPr id="0" name=""/>
        <dsp:cNvSpPr/>
      </dsp:nvSpPr>
      <dsp:spPr>
        <a:xfrm>
          <a:off x="0" y="5314"/>
          <a:ext cx="6513603" cy="1199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80BAE-A3CF-4F3B-97D5-2982455EFD12}">
      <dsp:nvSpPr>
        <dsp:cNvPr id="0" name=""/>
        <dsp:cNvSpPr/>
      </dsp:nvSpPr>
      <dsp:spPr>
        <a:xfrm>
          <a:off x="362794" y="275161"/>
          <a:ext cx="660271" cy="659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4D80F-DA08-4E5E-8C7F-BA11DF4CB854}">
      <dsp:nvSpPr>
        <dsp:cNvPr id="0" name=""/>
        <dsp:cNvSpPr/>
      </dsp:nvSpPr>
      <dsp:spPr>
        <a:xfrm>
          <a:off x="1385860" y="5314"/>
          <a:ext cx="5106400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Synonyms allows to expand the number of potential ways a query or piece of indexed document is expressed. </a:t>
          </a:r>
        </a:p>
      </dsp:txBody>
      <dsp:txXfrm>
        <a:off x="1385860" y="5314"/>
        <a:ext cx="5106400" cy="1236799"/>
      </dsp:txXfrm>
    </dsp:sp>
    <dsp:sp modelId="{AA78EC1D-53BF-478D-8B46-829780370F10}">
      <dsp:nvSpPr>
        <dsp:cNvPr id="0" name=""/>
        <dsp:cNvSpPr/>
      </dsp:nvSpPr>
      <dsp:spPr>
        <a:xfrm>
          <a:off x="0" y="1551313"/>
          <a:ext cx="6513603" cy="1199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D4EC6-B139-47BC-982C-029D0E39CEA6}">
      <dsp:nvSpPr>
        <dsp:cNvPr id="0" name=""/>
        <dsp:cNvSpPr/>
      </dsp:nvSpPr>
      <dsp:spPr>
        <a:xfrm>
          <a:off x="362794" y="1821160"/>
          <a:ext cx="660271" cy="659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8FF2B-9355-4522-B8B0-5C5B8C455BFD}">
      <dsp:nvSpPr>
        <dsp:cNvPr id="0" name=""/>
        <dsp:cNvSpPr/>
      </dsp:nvSpPr>
      <dsp:spPr>
        <a:xfrm>
          <a:off x="1385860" y="1551313"/>
          <a:ext cx="5106400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For example, you can express the sentence “I like living in Rome” as “I enjoy living in the Eternal City”: the terms “living” and “enjoying” as well as “Rome” and “the Eternal City” are semantically similar, so the information conveyed by both sentences is mostly the same. </a:t>
          </a:r>
        </a:p>
      </dsp:txBody>
      <dsp:txXfrm>
        <a:off x="1385860" y="1551313"/>
        <a:ext cx="5106400" cy="1236799"/>
      </dsp:txXfrm>
    </dsp:sp>
    <dsp:sp modelId="{561CCC4E-F18A-471D-9284-1C70C1CEB718}">
      <dsp:nvSpPr>
        <dsp:cNvPr id="0" name=""/>
        <dsp:cNvSpPr/>
      </dsp:nvSpPr>
      <dsp:spPr>
        <a:xfrm>
          <a:off x="0" y="3097312"/>
          <a:ext cx="6513603" cy="1199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250B4-020F-4BF7-9440-C891A34EA467}">
      <dsp:nvSpPr>
        <dsp:cNvPr id="0" name=""/>
        <dsp:cNvSpPr/>
      </dsp:nvSpPr>
      <dsp:spPr>
        <a:xfrm>
          <a:off x="362794" y="3367160"/>
          <a:ext cx="660271" cy="659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45B58-7282-442F-8378-D0032A5567A2}">
      <dsp:nvSpPr>
        <dsp:cNvPr id="0" name=""/>
        <dsp:cNvSpPr/>
      </dsp:nvSpPr>
      <dsp:spPr>
        <a:xfrm>
          <a:off x="1385860" y="3097312"/>
          <a:ext cx="5106400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Synonyms could help with the problem discussed earlier, of a librarian and a student looking for a book understanding one another. </a:t>
          </a:r>
        </a:p>
      </dsp:txBody>
      <dsp:txXfrm>
        <a:off x="1385860" y="3097312"/>
        <a:ext cx="5106400" cy="1236799"/>
      </dsp:txXfrm>
    </dsp:sp>
    <dsp:sp modelId="{A3C425F9-2478-44D6-A7F1-BF0DF0D43CAA}">
      <dsp:nvSpPr>
        <dsp:cNvPr id="0" name=""/>
        <dsp:cNvSpPr/>
      </dsp:nvSpPr>
      <dsp:spPr>
        <a:xfrm>
          <a:off x="0" y="4643312"/>
          <a:ext cx="6513603" cy="11993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184E8-2AB2-495A-877F-9A51D2D7011B}">
      <dsp:nvSpPr>
        <dsp:cNvPr id="0" name=""/>
        <dsp:cNvSpPr/>
      </dsp:nvSpPr>
      <dsp:spPr>
        <a:xfrm>
          <a:off x="362794" y="4913159"/>
          <a:ext cx="660271" cy="659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A9BEB-1860-4BFE-9009-33E0A5FAE0B8}">
      <dsp:nvSpPr>
        <dsp:cNvPr id="0" name=""/>
        <dsp:cNvSpPr/>
      </dsp:nvSpPr>
      <dsp:spPr>
        <a:xfrm>
          <a:off x="1385860" y="4643312"/>
          <a:ext cx="5106400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That’s because using synonyms allows people to express the same concept in different ways—and still retrieve the same search results!</a:t>
          </a:r>
        </a:p>
      </dsp:txBody>
      <dsp:txXfrm>
        <a:off x="1385860" y="4643312"/>
        <a:ext cx="5106400" cy="1236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75C3-1950-4472-9314-3A7BBB441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92323-81F4-423F-BEF4-61F76F7E2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16D4-629C-409E-B68D-C250D7FB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226-70C8-4AF3-9FC6-49C9CE3C255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8869-ADA8-4E7C-BC9E-64C7F75A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59BBE-E288-4415-B4AC-A7ADC2EF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6F5-8132-4B61-A06B-FD6E336D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3E1F-54B2-46CB-B40A-9DB98032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64BEB-69A4-4761-BC3F-A4FDB4219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92CC-6FB9-49D1-A810-A25A2F6D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226-70C8-4AF3-9FC6-49C9CE3C255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2658-DB69-4B00-A49A-3FB4010C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2F6CF-B926-4D1F-83DC-CD4F064D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6F5-8132-4B61-A06B-FD6E336D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3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D8AC2-8917-4B18-81CB-6D60D6BE9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374B6-2A4A-48F5-9CA2-E58730589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E6A0-F324-4257-BDEE-656610FA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226-70C8-4AF3-9FC6-49C9CE3C255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3C44-1C6E-4079-9E5F-4943C062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77586-A8FC-4DCE-9A62-DE1B72D6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6F5-8132-4B61-A06B-FD6E336D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1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0138-524E-4D5C-A3C3-6434DEE8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3685-3659-41E7-A93B-B7377F7F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7462-9DCA-4373-BB2C-E0251324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226-70C8-4AF3-9FC6-49C9CE3C255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3029-DCA8-47F6-8EBF-46731C0D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0EE5-39CB-4D6B-A27B-C519560F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6F5-8132-4B61-A06B-FD6E336D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3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B86B-BA69-426E-AD92-9022A0EA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86734-A8E5-4770-BFAC-F8BB6F9C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86876-B845-40DC-8B46-7864F9CD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226-70C8-4AF3-9FC6-49C9CE3C255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D592-52A5-48D1-9078-EFE24E02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36DD8-83E2-4BDF-9CB1-4CCD212B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6F5-8132-4B61-A06B-FD6E336D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8E5-B8D2-4636-B8D6-41680112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67B9-34A6-4843-B392-0FF97544A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146F1-C937-419D-A153-4BE70C4F8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8DA2A-737F-4EE9-B868-B426897A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226-70C8-4AF3-9FC6-49C9CE3C255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28C39-995A-4EFA-958F-C2D01A91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8F845-9677-41A9-8C34-17C02C98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6F5-8132-4B61-A06B-FD6E336D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5AC-23C7-4399-A5B5-0D176082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8681C-8FED-48D7-88D8-04D527CF7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A474E-7341-4B13-A4B3-EC464DBF6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1F10F-E603-485E-B558-659D979FD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C91C5-C399-4CBA-A8E2-96408E2E8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74B3F-F27E-4256-9CC2-36837262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226-70C8-4AF3-9FC6-49C9CE3C255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5CCF0-12B3-41F7-9741-C32E7CB4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2CAC0-1BE7-44D9-92C5-3CA79B82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6F5-8132-4B61-A06B-FD6E336D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3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96BE-6FE3-41DE-B0BF-49E41543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EEA29-3625-4673-94CC-DA796A6E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226-70C8-4AF3-9FC6-49C9CE3C255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EE3C5-7C8D-4E04-9D49-22565050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AB524-077E-4A10-B4F3-03BD9164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6F5-8132-4B61-A06B-FD6E336D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0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323CB-4180-4461-A272-3742845D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226-70C8-4AF3-9FC6-49C9CE3C255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D8AB0-462D-4C60-9A6E-F35F6F9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660CF-7177-4738-9A4B-2E905BEF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6F5-8132-4B61-A06B-FD6E336D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A0CA-6B79-4271-AF60-F5A1F7B5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D61-FE9A-40C8-82F0-CA583ADD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70EC1-F8CF-400C-A929-78C9F36C2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F906F-7363-434A-BBD7-FF19E3F9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226-70C8-4AF3-9FC6-49C9CE3C255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B0389-3893-421D-BB1D-62567868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7051-9BD9-4D09-B342-DAB52640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6F5-8132-4B61-A06B-FD6E336D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326D-5731-4B49-8679-76018502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95A2C-1CC1-4064-A01C-AFDD62635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6BBE-60C0-4401-833E-CC0554F5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2D5DB-796B-42F2-9A11-0BA6582A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226-70C8-4AF3-9FC6-49C9CE3C255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31CE1-882C-4C81-AE79-B4B8A7AC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BB2F8-70E3-4E69-ADD6-7661E39F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6F5-8132-4B61-A06B-FD6E336D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8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6981D-79F4-4715-BC78-56B3A69B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511C7-F4D5-499D-B2D0-133CB69D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DFDF5-01C1-48EE-9597-A320955ED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4226-70C8-4AF3-9FC6-49C9CE3C255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1C2F-057F-4CA1-95DA-8A2D7E4CA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A408-6F97-4AC4-BAAE-AB825BA2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E6F5-8132-4B61-A06B-FD6E336D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7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B1726-5338-4077-91B8-A5391BFAF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11" y="4525347"/>
            <a:ext cx="6979110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Deep Learning NLP for Search (Word Embedding &amp; RNN)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8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6A2F4-7506-4A84-9A9B-078A57B6923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Inverted index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CB390-D7BE-4099-8A04-2458EF79D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038" y="961812"/>
            <a:ext cx="454532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4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9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E3654-9D4F-4D67-A143-732E2B07A13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parsing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019576-E6BA-4FE8-AA97-780275DF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27" y="961812"/>
            <a:ext cx="709494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3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5C765-AAE7-4124-B21D-CAF65E0850A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Index, search-time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analysis, and term matching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3A5C4-27B8-4EE2-BFF2-158F1BB8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251" y="961812"/>
            <a:ext cx="682489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8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82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FA7D1-127C-4D49-B273-9FE861DD1D7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Classic retrieval models – VSM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E840F-B764-4A5D-9A9F-30C72F81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720" y="961812"/>
            <a:ext cx="5373959" cy="4930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2725ED-3BD0-4B94-9D53-FCE139C39961}"/>
              </a:ext>
            </a:extLst>
          </p:cNvPr>
          <p:cNvSpPr/>
          <p:nvPr/>
        </p:nvSpPr>
        <p:spPr>
          <a:xfrm>
            <a:off x="5238750" y="57290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FranklinGothic-Demi"/>
              </a:rPr>
              <a:t>Similarities between document and query vectors </a:t>
            </a:r>
          </a:p>
          <a:p>
            <a:r>
              <a:rPr lang="en-US" dirty="0">
                <a:solidFill>
                  <a:srgbClr val="666666"/>
                </a:solidFill>
                <a:latin typeface="FranklinGothic-Demi"/>
              </a:rPr>
              <a:t>according to VSM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5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3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5D93C1-7DE7-4E85-9332-2D399D5BEAA6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 NLP - Comparing similar queries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CA12A3-1328-4FC9-A4B3-19EE90C9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957" y="1940927"/>
            <a:ext cx="7831963" cy="297614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382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9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D18AF2-C3E2-4E7C-A14D-5044C49F67B6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vectors derived from the text of research articles on word2vec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3264A-3466-4E6C-9904-2948BA8E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25919"/>
            <a:ext cx="7188199" cy="44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4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E7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168BC-00FF-4805-BA8E-4AA5D1C7E99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neural search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26AD4-DA3D-42BD-9EF1-AD96C18C9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734557"/>
            <a:ext cx="7188199" cy="38995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FC70D2-05A7-4676-9ADB-61D25254DC82}"/>
              </a:ext>
            </a:extLst>
          </p:cNvPr>
          <p:cNvSpPr/>
          <p:nvPr/>
        </p:nvSpPr>
        <p:spPr>
          <a:xfrm>
            <a:off x="2259316" y="4931986"/>
            <a:ext cx="9686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FranklinGothic-Demi"/>
              </a:rPr>
              <a:t>Using word representations generated by a deep neural network to provide more-relevant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5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8DF90E-F057-4A02-BACE-069E2E41C561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Generating Synonyms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(Word Embedding)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Library">
            <a:extLst>
              <a:ext uri="{FF2B5EF4-FFF2-40B4-BE49-F238E27FC236}">
                <a16:creationId xmlns:a16="http://schemas.microsoft.com/office/drawing/2014/main" id="{15288A70-4EF0-49CE-8771-C54589825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7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9FF0BFE-F789-4B78-9E8D-74138BB25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72639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EEF4AA-7E2C-4AAF-895E-59297B8D88A5}"/>
              </a:ext>
            </a:extLst>
          </p:cNvPr>
          <p:cNvSpPr txBox="1"/>
          <p:nvPr/>
        </p:nvSpPr>
        <p:spPr>
          <a:xfrm>
            <a:off x="704851" y="3244334"/>
            <a:ext cx="373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highlight>
                  <a:srgbClr val="FFFF00"/>
                </a:highlight>
              </a:rPr>
              <a:t>Introduction to synonym expansion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7374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3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4A836-1EFF-4425-A62C-1DDAA5C7B25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Synonym expansion at search time, with a neural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37DAC-FD2A-445C-AA4B-8EA04288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27" y="961812"/>
            <a:ext cx="7094944" cy="493098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18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DA431-4A63-4D32-9B4B-D3D7848FDC64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Neural Search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rain">
            <a:extLst>
              <a:ext uri="{FF2B5EF4-FFF2-40B4-BE49-F238E27FC236}">
                <a16:creationId xmlns:a16="http://schemas.microsoft.com/office/drawing/2014/main" id="{8504C5BC-3E7F-44B1-9F14-CEFE4BC7B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2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151BA5-EE5A-481E-ADE6-EAF635879943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Posting list for the fragment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“music is my aeroplane”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CAADBCE-6457-4B13-9C20-C6AA7391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499" y="492573"/>
            <a:ext cx="5956190" cy="588079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838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7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0F969-B3A5-49D1-A119-08EB43D99E7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Plotted word vectors for “Aeroplane”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1A744-CA85-4D90-8FF0-AEDE79FE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611811"/>
            <a:ext cx="7188199" cy="39355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65ACF9-91E9-4F98-8BA3-7BF2E3F04AC7}"/>
              </a:ext>
            </a:extLst>
          </p:cNvPr>
          <p:cNvSpPr/>
          <p:nvPr/>
        </p:nvSpPr>
        <p:spPr>
          <a:xfrm>
            <a:off x="2819399" y="5122865"/>
            <a:ext cx="8905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DA759"/>
                </a:solidFill>
                <a:latin typeface="Wingdings2"/>
              </a:rPr>
              <a:t> </a:t>
            </a:r>
            <a:r>
              <a:rPr lang="en-US" dirty="0">
                <a:solidFill>
                  <a:srgbClr val="262626"/>
                </a:solidFill>
                <a:latin typeface="NewBaskerville-Roman"/>
              </a:rPr>
              <a:t>“Music” and “song” are very close semantically; you could even say they’re synonyms.</a:t>
            </a:r>
          </a:p>
          <a:p>
            <a:r>
              <a:rPr lang="en-US" sz="1400" dirty="0">
                <a:solidFill>
                  <a:srgbClr val="CDA759"/>
                </a:solidFill>
                <a:latin typeface="Wingdings2"/>
              </a:rPr>
              <a:t> </a:t>
            </a:r>
            <a:r>
              <a:rPr lang="en-US" dirty="0">
                <a:solidFill>
                  <a:srgbClr val="262626"/>
                </a:solidFill>
                <a:latin typeface="NewBaskerville-Roman"/>
              </a:rPr>
              <a:t>“Looking” and “view” are related, but “better” has nothing to do with “looking.”</a:t>
            </a:r>
          </a:p>
          <a:p>
            <a:r>
              <a:rPr lang="en-US" sz="1400" dirty="0">
                <a:solidFill>
                  <a:srgbClr val="CDA759"/>
                </a:solidFill>
                <a:latin typeface="Wingdings2"/>
              </a:rPr>
              <a:t> </a:t>
            </a:r>
            <a:r>
              <a:rPr lang="en-US" dirty="0">
                <a:solidFill>
                  <a:srgbClr val="262626"/>
                </a:solidFill>
                <a:latin typeface="NewBaskerville-Roman"/>
              </a:rPr>
              <a:t>“In,” “the,” and “like” aren’t close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53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EA977B-AA8F-4232-B725-905F08625087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Feeding word2vec (skip-gram model) text fragments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F03A2-240D-4159-8282-CAAC831F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909" y="961812"/>
            <a:ext cx="6301581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3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68A4E0-757B-44B5-9850-A4320C23905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Synonym expansion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 search time, with word2vec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83D58A-F2A6-45D2-AF3D-D63F67FD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36067"/>
            <a:ext cx="7188199" cy="45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79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950A6-A63B-47F2-8FA9-DBA9790462DF}"/>
              </a:ext>
            </a:extLst>
          </p:cNvPr>
          <p:cNvSpPr txBox="1"/>
          <p:nvPr/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Plain Retrieval to Text Generation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11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EE337-4073-401F-BD8D-9C986011E29B}"/>
              </a:ext>
            </a:extLst>
          </p:cNvPr>
          <p:cNvSpPr txBox="1"/>
          <p:nvPr/>
        </p:nvSpPr>
        <p:spPr>
          <a:xfrm>
            <a:off x="532320" y="521419"/>
            <a:ext cx="3973667" cy="581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plain retrieval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text generation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FAFDC0-348B-4A00-8D3F-3556F38AC4A8}"/>
              </a:ext>
            </a:extLst>
          </p:cNvPr>
          <p:cNvSpPr/>
          <p:nvPr/>
        </p:nvSpPr>
        <p:spPr>
          <a:xfrm>
            <a:off x="5356927" y="365125"/>
            <a:ext cx="5996871" cy="581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 Expanding queries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 Using search logs to build training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  Understanding recurrent neural networks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  Generating alternative queries with RNNs</a:t>
            </a:r>
          </a:p>
        </p:txBody>
      </p:sp>
    </p:spTree>
    <p:extLst>
      <p:ext uri="{BB962C8B-B14F-4D97-AF65-F5344CB8AC3E}">
        <p14:creationId xmlns:p14="http://schemas.microsoft.com/office/powerpoint/2010/main" val="266710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3C191-ADED-41D2-82D3-58073F3BF981}"/>
              </a:ext>
            </a:extLst>
          </p:cNvPr>
          <p:cNvSpPr txBox="1"/>
          <p:nvPr/>
        </p:nvSpPr>
        <p:spPr>
          <a:xfrm>
            <a:off x="5356927" y="365125"/>
            <a:ext cx="5996871" cy="581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As a user, do you really want to spend a lot of time thinking about how to word a query?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Imagine yourself on your way to work on public transport early in the morning, searching for information on your phone.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You don’t have the time or the brainpower (it’s early!) to come up with the best way to interact with a search engine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166E5-0427-4939-984F-39C78A13ACD5}"/>
              </a:ext>
            </a:extLst>
          </p:cNvPr>
          <p:cNvSpPr txBox="1"/>
          <p:nvPr/>
        </p:nvSpPr>
        <p:spPr>
          <a:xfrm>
            <a:off x="123825" y="3838575"/>
            <a:ext cx="448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Information need vs. query: Bridging the 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34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3292B-874D-4A1A-B25B-4893C7F5211F}"/>
              </a:ext>
            </a:extLst>
          </p:cNvPr>
          <p:cNvSpPr txBox="1"/>
          <p:nvPr/>
        </p:nvSpPr>
        <p:spPr>
          <a:xfrm>
            <a:off x="5356927" y="365125"/>
            <a:ext cx="5996871" cy="581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The goal is to produce a set of alternative queries without any interaction with the user.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Such queries should have the same or similar meaning with respect to the original query, but using different words (while still being correctly spelled).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36F72-E550-4F6F-8925-81D5EFA4C6D8}"/>
              </a:ext>
            </a:extLst>
          </p:cNvPr>
          <p:cNvSpPr txBox="1"/>
          <p:nvPr/>
        </p:nvSpPr>
        <p:spPr>
          <a:xfrm>
            <a:off x="647700" y="3781425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Generating alternative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64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5BCF8-1D74-42CF-B46C-9E48C754F52A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Generating alternative queries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3EB04-AC2B-404C-ABE4-9F03AA24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956" y="2613998"/>
            <a:ext cx="7188199" cy="2731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B6C4C5-5B98-48A2-98C0-92F142B4A2DA}"/>
              </a:ext>
            </a:extLst>
          </p:cNvPr>
          <p:cNvSpPr/>
          <p:nvPr/>
        </p:nvSpPr>
        <p:spPr>
          <a:xfrm>
            <a:off x="4343400" y="1137444"/>
            <a:ext cx="6877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see how this should work, let’s go back to the example of the query “movie Zemeckis future.”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enter that phrase, the search engine should do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3008392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9E9E6-9A70-4F3B-980D-21119D41F461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Alternative query generation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C9B5213-AC66-4322-9FBC-62B38D95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488786"/>
            <a:ext cx="5455917" cy="387370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5A3A18B-3A07-40C9-9E9B-E22497E05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743647"/>
            <a:ext cx="5455917" cy="13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7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45608-5AE2-427F-B6AF-C0EC7777FCBA}"/>
              </a:ext>
            </a:extLst>
          </p:cNvPr>
          <p:cNvSpPr txBox="1"/>
          <p:nvPr/>
        </p:nvSpPr>
        <p:spPr>
          <a:xfrm>
            <a:off x="838200" y="894027"/>
            <a:ext cx="3494362" cy="478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 in Traditional Search Engines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84235D8-1A90-462D-8C27-88C18534A307}"/>
              </a:ext>
            </a:extLst>
          </p:cNvPr>
          <p:cNvSpPr txBox="1"/>
          <p:nvPr/>
        </p:nvSpPr>
        <p:spPr>
          <a:xfrm>
            <a:off x="4967564" y="890587"/>
            <a:ext cx="6377768" cy="5076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Suppose you want to learn something about the latest research breakthroughs in artificial intelligence.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What will you do to find information?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How much time and work does it take to get the facts you’re looking for?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If you’re in a (huge) library, you can ask the librarian what books are available on the topic, and they will probably  point you to a few they know about.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Ideally, the librarian will suggest particular chapters to browse in each book.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But the librarian generally comes from a different context than you do, meaning you and the librarian may have different opinions about what’s significant.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library could have books in various languages, or the librarian might speak a different language.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Their information about the topic could be outdated, given that </a:t>
            </a:r>
            <a:r>
              <a:rPr lang="en-US" sz="1400" i="1" dirty="0">
                <a:solidFill>
                  <a:schemeClr val="bg1"/>
                </a:solidFill>
              </a:rPr>
              <a:t>latest </a:t>
            </a:r>
            <a:r>
              <a:rPr lang="en-US" sz="1400" dirty="0">
                <a:solidFill>
                  <a:schemeClr val="bg1"/>
                </a:solidFill>
              </a:rPr>
              <a:t>is a fairly relative point in time, and you don’t know when the librarian last read anything about artificial intelligence, or if the library regularly receives publications in the field</a:t>
            </a:r>
          </a:p>
        </p:txBody>
      </p:sp>
    </p:spTree>
    <p:extLst>
      <p:ext uri="{BB962C8B-B14F-4D97-AF65-F5344CB8AC3E}">
        <p14:creationId xmlns:p14="http://schemas.microsoft.com/office/powerpoint/2010/main" val="543345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8AA70C-2F9E-4C66-9B60-C9BC55AF0D7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Learning from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86B68-F2A3-437E-B132-CACD7A5A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43890"/>
            <a:ext cx="7188199" cy="43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43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D2FD5-31EA-4E66-82B5-8637DF0EB97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Learning from the titles of relevant documents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5C572-36FD-42E0-A902-9783E4428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06787"/>
            <a:ext cx="7188199" cy="424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24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27ECC6-2A23-4997-8908-888EA534B95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Learning over sequences – Recurrent Neural Network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83815-2DC0-4FFE-AD44-5267CE42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32" y="961812"/>
            <a:ext cx="568413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71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566C79-3A0D-4E31-8627-4391591021C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 networks for unsupervised text generation - 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Generating Shakespearean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4D6A9-BE89-4FE3-85EB-125FE2C1F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57212"/>
            <a:ext cx="7188199" cy="35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99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6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4A003F-02DF-42C1-9397-30D2A691389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unsupervised to supervised text generation - Sequence-to-sequence modeling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4BF13A-AB9E-4374-A183-63E5C1C4E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97" y="961812"/>
            <a:ext cx="499340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72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893D2-287E-4239-9508-262C0D171BFC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RNN/LSTM sequence-to-sequence </a:t>
            </a:r>
            <a:r>
              <a:rPr lang="en-US" sz="5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E81FC60-E66F-4860-96CA-53185B62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60" y="2426818"/>
            <a:ext cx="4736330" cy="39976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28952A-87A3-424B-B377-0869E45D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716368"/>
            <a:ext cx="5455917" cy="141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2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13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B90DB-F49B-471B-8309-143A2707920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Sequence-to-sequence modeling for queries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10DC5-7AC8-442C-AC5B-8570FCA8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501825"/>
            <a:ext cx="7188199" cy="18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77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34E1F-E6A2-4F09-A279-7BFF23700C8C}"/>
              </a:ext>
            </a:extLst>
          </p:cNvPr>
          <p:cNvSpPr txBox="1"/>
          <p:nvPr/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More-sensitive query suggestions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88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2A0FD-0A6E-46A7-B2B4-C028FDB0F886}"/>
              </a:ext>
            </a:extLst>
          </p:cNvPr>
          <p:cNvSpPr txBox="1"/>
          <p:nvPr/>
        </p:nvSpPr>
        <p:spPr>
          <a:xfrm>
            <a:off x="965200" y="4428318"/>
            <a:ext cx="8508512" cy="12740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Generating query suggestions</a:t>
            </a:r>
            <a:endParaRPr lang="en-US" sz="5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28BC01-76B4-421F-973C-C810B751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360029"/>
            <a:ext cx="10261600" cy="184708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326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494E8-7DDB-44F3-99EE-98668CA691A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Suggestions for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“books about search engines and”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112C7-3B43-47D6-8611-065DD52A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97802"/>
            <a:ext cx="7188199" cy="42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3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36960F-2DB5-4E20-B48F-1CFAB5A7B82F}"/>
              </a:ext>
            </a:extLst>
          </p:cNvPr>
          <p:cNvSpPr txBox="1"/>
          <p:nvPr/>
        </p:nvSpPr>
        <p:spPr>
          <a:xfrm>
            <a:off x="716280" y="5093208"/>
            <a:ext cx="7549896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data for book categorization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9D132-0A34-4DE1-97DB-231415D47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598359"/>
            <a:ext cx="10637520" cy="345719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92F240-FCCC-4D1B-89FD-0485B2F8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11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F2A0D-749C-422B-BB65-7A9303C3C11C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Language Modelling - </a:t>
            </a:r>
            <a:r>
              <a:rPr lang="en-US" sz="20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Character-based neural language model for suggestions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A22A0-56CF-43B6-A5F2-A2CFB990B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95783"/>
            <a:ext cx="10905066" cy="39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05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A6B9D7-EBC0-41A9-8027-454BD77CF556}"/>
              </a:ext>
            </a:extLst>
          </p:cNvPr>
          <p:cNvSpPr txBox="1"/>
          <p:nvPr/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Searching across languages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1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A2988-06BA-49D2-B827-487945CD9922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Serving users who speak multiple languages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1785E3-69E7-48B3-991A-0961FEEB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39" y="2234635"/>
            <a:ext cx="9293013" cy="32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48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5CBDC-21B2-46C3-91FC-7C6AC4CDF490}"/>
              </a:ext>
            </a:extLst>
          </p:cNvPr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Searching for “rete neurale,” Italian for “neural network”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D594D-2543-4F21-BDD1-1D5B00A05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55" y="2235200"/>
            <a:ext cx="10339478" cy="346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29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E07BE-87E9-48DC-BE9E-18347BADC199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Searching for “artificial neural network” and getting results in Italian as well as English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C11F8-3D0F-49BE-91BB-A010BE1C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77682"/>
            <a:ext cx="10905066" cy="43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80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178E3-D464-481D-AEB9-FE0C0A21D520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Cross-language search - </a:t>
            </a:r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translation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1080C-E0E1-422D-B5F9-AC33252B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33" y="1675227"/>
            <a:ext cx="566993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41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652D7-9CD2-453C-B32E-964CB1C19B2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Neural machine translation - Encoder-decoder models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13407-0F8F-4A99-B5DD-F7D6B48D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546" y="1675227"/>
            <a:ext cx="36409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95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8C734-396B-40FB-A4EF-03B508125227}"/>
              </a:ext>
            </a:extLst>
          </p:cNvPr>
          <p:cNvSpPr txBox="1"/>
          <p:nvPr/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Content-based Image Search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821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D43AA-BDEE-49DB-9175-F4E8339DC128}"/>
              </a:ext>
            </a:extLst>
          </p:cNvPr>
          <p:cNvSpPr txBox="1"/>
          <p:nvPr/>
        </p:nvSpPr>
        <p:spPr>
          <a:xfrm>
            <a:off x="707011" y="365760"/>
            <a:ext cx="10765410" cy="120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Content-based image search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992E66-63DC-42EC-A6E5-356795AD3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69" y="3752713"/>
            <a:ext cx="9326671" cy="172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95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5159D-F1FB-4980-B9BB-C5227848E65D}"/>
              </a:ext>
            </a:extLst>
          </p:cNvPr>
          <p:cNvSpPr txBox="1"/>
          <p:nvPr/>
        </p:nvSpPr>
        <p:spPr>
          <a:xfrm>
            <a:off x="707011" y="365760"/>
            <a:ext cx="10765410" cy="120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contents and search</a:t>
            </a: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588E9-9147-41DB-AD5B-0FC09F523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49" y="4242817"/>
            <a:ext cx="8703521" cy="17189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851A30-1CEF-4019-9322-B81B42C88D31}"/>
              </a:ext>
            </a:extLst>
          </p:cNvPr>
          <p:cNvSpPr/>
          <p:nvPr/>
        </p:nvSpPr>
        <p:spPr>
          <a:xfrm>
            <a:off x="3587109" y="3873485"/>
            <a:ext cx="419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FranklinGothic-Demi"/>
              </a:rPr>
              <a:t>Learning image abstractions incrementally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3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73911-1A14-47AE-B9FC-3B697AAE3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5946-CB63-49AF-9DD4-28269FAE1719}"/>
              </a:ext>
            </a:extLst>
          </p:cNvPr>
          <p:cNvSpPr txBox="1"/>
          <p:nvPr/>
        </p:nvSpPr>
        <p:spPr>
          <a:xfrm>
            <a:off x="716280" y="5093208"/>
            <a:ext cx="7549896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deep learning can do for search</a:t>
            </a:r>
            <a:endParaRPr lang="en-US" sz="4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BC890-C17B-4F08-AC3F-A0DCC11E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492430"/>
            <a:ext cx="10637520" cy="393588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92F240-FCCC-4D1B-89FD-0485B2F8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51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D8D30-ADF2-40BD-808F-0BDEBE5A6152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Understanding images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32043-D296-4B0D-AB2C-58A05C510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45" y="1675227"/>
            <a:ext cx="9202510" cy="43941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B1ACD4-551F-4805-B713-65301985279B}"/>
              </a:ext>
            </a:extLst>
          </p:cNvPr>
          <p:cNvSpPr/>
          <p:nvPr/>
        </p:nvSpPr>
        <p:spPr>
          <a:xfrm>
            <a:off x="3757375" y="5987018"/>
            <a:ext cx="3653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666666"/>
                </a:solidFill>
                <a:latin typeface="FranklinGothic-Demi"/>
              </a:rPr>
              <a:t>Some images described as “tall man”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679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B510A-F031-42F3-A23F-61486BE5369E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Understanding images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3C35E-8CE8-4BBB-ABFF-A6B9F5B3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13885"/>
            <a:ext cx="10905066" cy="35168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102B07-7FF4-46D9-B309-CF9C7098705C}"/>
              </a:ext>
            </a:extLst>
          </p:cNvPr>
          <p:cNvSpPr/>
          <p:nvPr/>
        </p:nvSpPr>
        <p:spPr>
          <a:xfrm>
            <a:off x="802640" y="5630767"/>
            <a:ext cx="1061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666666"/>
                </a:solidFill>
                <a:latin typeface="FranklinGothic-Demi"/>
              </a:rPr>
              <a:t>Some images described as “basketball player wearing a 35 numbered jersey”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95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58092D-1B3D-4323-A944-02274E9954F1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representations</a:t>
            </a:r>
            <a:endParaRPr lang="en-US" sz="5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885C1E1-ED97-450B-8BBB-E5B1A156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126" y="2812937"/>
            <a:ext cx="5151549" cy="34414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8EC0248-A407-46A3-9241-8C4887CF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8" y="2678342"/>
            <a:ext cx="5455917" cy="346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5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2AE5B-EFD2-4DE9-9DD3-14ECCECDE89E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Indexing images with their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C2B3B-19D9-4B06-BC13-551E303A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82" y="1675227"/>
            <a:ext cx="595823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39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8050E-3498-4056-89D3-3BBA90066B62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Indexing images with their features, extracted by a neural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FF444-B959-4E36-A777-62475014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947" y="1675227"/>
            <a:ext cx="59381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14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B6460-4C9B-4096-BD66-2FB34694FEC9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37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73911-1A14-47AE-B9FC-3B697AAE3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7411A-BCD9-46DA-83B8-408367AABC2D}"/>
              </a:ext>
            </a:extLst>
          </p:cNvPr>
          <p:cNvSpPr txBox="1"/>
          <p:nvPr/>
        </p:nvSpPr>
        <p:spPr>
          <a:xfrm>
            <a:off x="716280" y="5093208"/>
            <a:ext cx="7549896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Major struggle points when using search engines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027BA-C8F8-4E5F-B4EE-073C83CA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0" y="639978"/>
            <a:ext cx="10205720" cy="380163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92F240-FCCC-4D1B-89FD-0485B2F8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6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3C4B4C-82EF-4B96-ADF2-F5E3FDEC9D9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 the help of DL algorithms, a search engine is able 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06562-4509-43E1-9AD8-71734362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349075"/>
            <a:ext cx="7188199" cy="21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8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3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15574B-710D-4B9F-A68B-E140646A99A9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Retrieving useful information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F884B-2365-4791-9B5E-C500848C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573707"/>
            <a:ext cx="7188199" cy="17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6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8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CBC97-1FA0-4E07-9511-3B13E0FBBC4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Searching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getting results - </a:t>
            </a:r>
            <a:r>
              <a:rPr lang="en-US" sz="20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Text, tokens, terms, and search fundamentals</a:t>
            </a:r>
            <a:endParaRPr lang="en-US" sz="2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F0E77-D902-4618-ABF3-C8C1F3ABB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19259"/>
            <a:ext cx="7188199" cy="481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6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Microsoft Office PowerPoint</Application>
  <PresentationFormat>Widescreen</PresentationFormat>
  <Paragraphs>107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FranklinGothic-Demi</vt:lpstr>
      <vt:lpstr>NewBaskerville-Roman</vt:lpstr>
      <vt:lpstr>Tw Cen MT</vt:lpstr>
      <vt:lpstr>Wingdings2</vt:lpstr>
      <vt:lpstr>Office Theme</vt:lpstr>
      <vt:lpstr>Deep Learning NLP for Search (Word Embedding &amp; RNN)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NLP for Search (Word Embedding &amp; RNN)</dc:title>
  <dc:creator>Shanmugavelu, Sathyanarayanan</dc:creator>
  <cp:lastModifiedBy>Shanmugavelu, Sathyanarayanan</cp:lastModifiedBy>
  <cp:revision>1</cp:revision>
  <dcterms:created xsi:type="dcterms:W3CDTF">2020-01-06T11:11:33Z</dcterms:created>
  <dcterms:modified xsi:type="dcterms:W3CDTF">2020-01-06T11:11:34Z</dcterms:modified>
</cp:coreProperties>
</file>