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92" r:id="rId4"/>
    <p:sldId id="267" r:id="rId5"/>
    <p:sldId id="272" r:id="rId6"/>
    <p:sldId id="273" r:id="rId7"/>
    <p:sldId id="275" r:id="rId8"/>
    <p:sldId id="277" r:id="rId9"/>
    <p:sldId id="288" r:id="rId10"/>
    <p:sldId id="257" r:id="rId11"/>
    <p:sldId id="258" r:id="rId12"/>
    <p:sldId id="259" r:id="rId13"/>
    <p:sldId id="268" r:id="rId14"/>
    <p:sldId id="260" r:id="rId15"/>
    <p:sldId id="262" r:id="rId16"/>
    <p:sldId id="289" r:id="rId17"/>
    <p:sldId id="271" r:id="rId18"/>
    <p:sldId id="278" r:id="rId19"/>
    <p:sldId id="279" r:id="rId20"/>
    <p:sldId id="280" r:id="rId21"/>
    <p:sldId id="281" r:id="rId22"/>
    <p:sldId id="290" r:id="rId23"/>
    <p:sldId id="263" r:id="rId24"/>
    <p:sldId id="264" r:id="rId25"/>
    <p:sldId id="265" r:id="rId26"/>
    <p:sldId id="282" r:id="rId27"/>
    <p:sldId id="287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41929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Perceptron is a supervised learning for binary classification, created by Rosenblatt.</a:t>
            </a:r>
          </a:p>
          <a:p>
            <a:r>
              <a:rPr lang="en-US" dirty="0" smtClean="0"/>
              <a:t>It is a Linear classifier.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5320" t="16248" r="33333" b="11631"/>
          <a:stretch/>
        </p:blipFill>
        <p:spPr bwMode="auto">
          <a:xfrm>
            <a:off x="1143000" y="3117806"/>
            <a:ext cx="3033712" cy="2917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https://cdn-images-1.medium.com/max/800/1*xsR57_PO8U7PB_ItLslL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84" y="2971800"/>
            <a:ext cx="4075815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earliest </a:t>
            </a:r>
            <a:r>
              <a:rPr lang="en-US" dirty="0" err="1" smtClean="0"/>
              <a:t>ann</a:t>
            </a:r>
            <a:r>
              <a:rPr lang="en-US" dirty="0" smtClean="0"/>
              <a:t> model.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8" t="32609" r="35120" b="41123"/>
          <a:stretch/>
        </p:blipFill>
        <p:spPr bwMode="auto">
          <a:xfrm>
            <a:off x="228600" y="2000352"/>
            <a:ext cx="3491948" cy="169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73281"/>
              </p:ext>
            </p:extLst>
          </p:nvPr>
        </p:nvGraphicFramePr>
        <p:xfrm>
          <a:off x="6400800" y="1828800"/>
          <a:ext cx="25225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498320" imgH="888840" progId="Equation.3">
                  <p:embed/>
                </p:oleObj>
              </mc:Choice>
              <mc:Fallback>
                <p:oleObj name="Equation" r:id="rId4" imgW="14983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28800"/>
                        <a:ext cx="2522538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6" t="32292" r="35154" b="18706"/>
          <a:stretch/>
        </p:blipFill>
        <p:spPr bwMode="auto">
          <a:xfrm>
            <a:off x="2858550" y="3733800"/>
            <a:ext cx="4294031" cy="29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1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ANN-Perceptron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7564" t="54732" r="21635" b="11346"/>
          <a:stretch/>
        </p:blipFill>
        <p:spPr bwMode="auto">
          <a:xfrm>
            <a:off x="1692274" y="2347912"/>
            <a:ext cx="6918325" cy="306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1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2917" t="13398" r="20193" b="15052"/>
          <a:stretch/>
        </p:blipFill>
        <p:spPr bwMode="auto">
          <a:xfrm>
            <a:off x="1676400" y="1752600"/>
            <a:ext cx="70866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58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The first node of the hidden layer calculates the output as:</a:t>
            </a:r>
          </a:p>
          <a:p>
            <a:r>
              <a:rPr lang="en-US" dirty="0"/>
              <a:t>Weighted sum: </a:t>
            </a:r>
            <a:r>
              <a:rPr lang="en-US" i="1" dirty="0"/>
              <a:t>v </a:t>
            </a:r>
            <a:r>
              <a:rPr lang="en-US" dirty="0"/>
              <a:t>= (</a:t>
            </a:r>
            <a:r>
              <a:rPr lang="en-US" dirty="0" smtClean="0"/>
              <a:t>3*1</a:t>
            </a:r>
            <a:r>
              <a:rPr lang="en-US" dirty="0"/>
              <a:t>) + (</a:t>
            </a:r>
            <a:r>
              <a:rPr lang="en-US" dirty="0" smtClean="0"/>
              <a:t>1*2</a:t>
            </a:r>
            <a:r>
              <a:rPr lang="en-US" dirty="0"/>
              <a:t>) + 1 = 6</a:t>
            </a:r>
          </a:p>
          <a:p>
            <a:r>
              <a:rPr lang="en-US" dirty="0"/>
              <a:t>Output: </a:t>
            </a:r>
            <a:r>
              <a:rPr lang="en-US" i="1" dirty="0"/>
              <a:t>y </a:t>
            </a:r>
            <a:r>
              <a:rPr lang="en-US" dirty="0"/>
              <a:t>= j (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v </a:t>
            </a:r>
            <a:r>
              <a:rPr lang="en-US" dirty="0"/>
              <a:t>= 6</a:t>
            </a:r>
          </a:p>
          <a:p>
            <a:r>
              <a:rPr lang="en-US" dirty="0"/>
              <a:t>In a similar manner, the second node of the hidden layer calculates the</a:t>
            </a:r>
          </a:p>
          <a:p>
            <a:r>
              <a:rPr lang="en-US" dirty="0"/>
              <a:t>output as:</a:t>
            </a:r>
          </a:p>
          <a:p>
            <a:r>
              <a:rPr lang="en-US" dirty="0"/>
              <a:t>Weighted sum: </a:t>
            </a:r>
            <a:r>
              <a:rPr lang="en-US" i="1" dirty="0"/>
              <a:t>v </a:t>
            </a:r>
            <a:r>
              <a:rPr lang="en-US" dirty="0"/>
              <a:t>= (</a:t>
            </a:r>
            <a:r>
              <a:rPr lang="en-US" dirty="0" smtClean="0"/>
              <a:t>2*1</a:t>
            </a:r>
            <a:r>
              <a:rPr lang="en-US" dirty="0"/>
              <a:t>) + (</a:t>
            </a:r>
            <a:r>
              <a:rPr lang="en-US" dirty="0" smtClean="0"/>
              <a:t>4*2</a:t>
            </a:r>
            <a:r>
              <a:rPr lang="en-US" dirty="0"/>
              <a:t>) + 1 = 11</a:t>
            </a:r>
          </a:p>
          <a:p>
            <a:r>
              <a:rPr lang="en-US" dirty="0"/>
              <a:t>Output: </a:t>
            </a:r>
            <a:r>
              <a:rPr lang="en-US" i="1" dirty="0"/>
              <a:t>y </a:t>
            </a:r>
            <a:r>
              <a:rPr lang="en-US" dirty="0"/>
              <a:t>= j (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v </a:t>
            </a:r>
            <a:r>
              <a:rPr lang="en-US" dirty="0"/>
              <a:t>= 11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1410" t="12543" r="30128" b="54105"/>
          <a:stretch/>
        </p:blipFill>
        <p:spPr bwMode="auto">
          <a:xfrm>
            <a:off x="5334000" y="381000"/>
            <a:ext cx="3609975" cy="1718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98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earliest </a:t>
            </a:r>
            <a:r>
              <a:rPr lang="en-US" dirty="0" err="1" smtClean="0"/>
              <a:t>ann</a:t>
            </a:r>
            <a:r>
              <a:rPr lang="en-US" dirty="0" smtClean="0"/>
              <a:t> model.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02972" y="22860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</a:t>
            </a:r>
            <a:r>
              <a:rPr lang="en-US" sz="1600" i="1" dirty="0" err="1"/>
              <a:t>c</a:t>
            </a:r>
            <a:r>
              <a:rPr lang="en-US" sz="1600" i="1" dirty="0" err="1">
                <a:latin typeface="Symbol" pitchFamily="1" charset="2"/>
              </a:rPr>
              <a:t>(</a:t>
            </a:r>
            <a:r>
              <a:rPr lang="en-US" sz="1600" i="1" dirty="0" err="1"/>
              <a:t>t</a:t>
            </a:r>
            <a:r>
              <a:rPr lang="en-US" sz="1600" i="1" dirty="0"/>
              <a:t> – </a:t>
            </a:r>
            <a:r>
              <a:rPr lang="en-US" sz="1600" i="1" dirty="0" err="1"/>
              <a:t>z</a:t>
            </a:r>
            <a:r>
              <a:rPr lang="en-US" sz="1600" i="1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</a:t>
            </a:r>
          </a:p>
        </p:txBody>
      </p:sp>
    </p:spTree>
    <p:extLst>
      <p:ext uri="{BB962C8B-B14F-4D97-AF65-F5344CB8AC3E}">
        <p14:creationId xmlns:p14="http://schemas.microsoft.com/office/powerpoint/2010/main" val="37500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986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4" name="Picture 3" descr="simple_feedforward_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15" y="1295400"/>
            <a:ext cx="3810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4519" t="12258" r="17468" b="13056"/>
          <a:stretch/>
        </p:blipFill>
        <p:spPr bwMode="auto">
          <a:xfrm>
            <a:off x="0" y="2541587"/>
            <a:ext cx="5257800" cy="3859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60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Perceptron learning rule is for linearly separable data, separating the input space into two by </a:t>
            </a:r>
            <a:r>
              <a:rPr lang="en-US" smtClean="0"/>
              <a:t>the hyper-plane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X+b</a:t>
            </a:r>
            <a:r>
              <a:rPr lang="en-US" dirty="0" smtClean="0"/>
              <a:t>=0. </a:t>
            </a:r>
          </a:p>
          <a:p>
            <a:r>
              <a:rPr lang="en-US" dirty="0" smtClean="0"/>
              <a:t>Gradient descent is for data which are not.</a:t>
            </a:r>
          </a:p>
          <a:p>
            <a:r>
              <a:rPr lang="en-US" dirty="0" smtClean="0"/>
              <a:t>ANN can be seen as a regression without the threshold, as is the case with gradient descent, searching for the optimal weight vector(hypothesis vector in the hypotheses space)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a simple two element vector discussion,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16" y="2133600"/>
            <a:ext cx="1428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057400"/>
            <a:ext cx="24003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682009"/>
            <a:ext cx="6057900" cy="409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9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Human brain is made up of neurons.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a simple two element vector discussion,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For every single component,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16" y="2133600"/>
            <a:ext cx="1428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057400"/>
            <a:ext cx="24003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49242" cy="152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3218"/>
            <a:ext cx="32670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15" y="3658673"/>
            <a:ext cx="1590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1695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4729162"/>
            <a:ext cx="18573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1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general GD is	,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46" y="1687937"/>
            <a:ext cx="1428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16" y="2057400"/>
            <a:ext cx="2125974" cy="59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49242" cy="152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799"/>
            <a:ext cx="4724400" cy="448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3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986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 we have seen only “</a:t>
            </a:r>
            <a:r>
              <a:rPr lang="en-US" dirty="0" err="1" smtClean="0"/>
              <a:t>Feedforward</a:t>
            </a:r>
            <a:r>
              <a:rPr lang="en-US" dirty="0" smtClean="0"/>
              <a:t> “ networks.</a:t>
            </a:r>
          </a:p>
          <a:p>
            <a:r>
              <a:rPr lang="en-US" dirty="0" smtClean="0"/>
              <a:t>BP networks </a:t>
            </a:r>
            <a:r>
              <a:rPr lang="en-US" dirty="0" err="1" smtClean="0"/>
              <a:t>propogate</a:t>
            </a:r>
            <a:r>
              <a:rPr lang="en-US" dirty="0" smtClean="0"/>
              <a:t> the error backwards for training the network and minimizing the errors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t="18116" r="35936" b="31884"/>
          <a:stretch/>
        </p:blipFill>
        <p:spPr bwMode="auto">
          <a:xfrm>
            <a:off x="1600200" y="2971800"/>
            <a:ext cx="6705600" cy="355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activation function in BP is Sigmoid function F(a)=1/[1+exp(-a)]</a:t>
            </a:r>
          </a:p>
          <a:p>
            <a:r>
              <a:rPr lang="en-US" dirty="0" smtClean="0"/>
              <a:t>Weight training is </a:t>
            </a:r>
            <a:r>
              <a:rPr lang="en-US" dirty="0" err="1" smtClean="0"/>
              <a:t>Wji</a:t>
            </a:r>
            <a:r>
              <a:rPr lang="en-US" dirty="0" smtClean="0"/>
              <a:t>(t+1)=</a:t>
            </a:r>
            <a:r>
              <a:rPr lang="en-US" dirty="0" err="1" smtClean="0"/>
              <a:t>Wji</a:t>
            </a:r>
            <a:r>
              <a:rPr lang="en-US" dirty="0" smtClean="0"/>
              <a:t>(t)+∆</a:t>
            </a:r>
            <a:r>
              <a:rPr lang="en-US" dirty="0" err="1" smtClean="0"/>
              <a:t>Wji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95670"/>
              </p:ext>
            </p:extLst>
          </p:nvPr>
        </p:nvGraphicFramePr>
        <p:xfrm>
          <a:off x="1295400" y="3124200"/>
          <a:ext cx="6172021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616120" imgH="901440" progId="Equation.3">
                  <p:embed/>
                </p:oleObj>
              </mc:Choice>
              <mc:Fallback>
                <p:oleObj name="Equation" r:id="rId3" imgW="2616120" imgH="901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124200"/>
                        <a:ext cx="6172021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BackPropogation</a:t>
            </a:r>
            <a:r>
              <a:rPr lang="en-US" dirty="0" smtClean="0"/>
              <a:t>-XOR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a MLP with 2 input neurons, one hidden neuron, one output neuron and a bias for both layers with the weights</a:t>
            </a:r>
          </a:p>
          <a:p>
            <a:r>
              <a:rPr lang="en-US" dirty="0" smtClean="0"/>
              <a:t>W13=0.02, W14=0.03,W12=-0.02,W23=0.01,W24=0.02,W1b=-0.01,W2b=-0.01</a:t>
            </a:r>
          </a:p>
          <a:p>
            <a:r>
              <a:rPr lang="en-US" dirty="0" smtClean="0"/>
              <a:t>Note: Numbering from top to bottom.</a:t>
            </a:r>
          </a:p>
          <a:p>
            <a:r>
              <a:rPr lang="en-US" dirty="0" smtClean="0"/>
              <a:t>Activation </a:t>
            </a:r>
            <a:r>
              <a:rPr lang="en-US" dirty="0" err="1" smtClean="0"/>
              <a:t>fn</a:t>
            </a:r>
            <a:r>
              <a:rPr lang="en-US" dirty="0" smtClean="0"/>
              <a:t> is sigmoid.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MLP-Backpropogation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MLP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1487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MLP-Backpropogation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MLP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781800" cy="44196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508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986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400" dirty="0"/>
              <a:t>The central idea of </a:t>
            </a:r>
            <a:r>
              <a:rPr lang="en-US" sz="2400" i="1" dirty="0"/>
              <a:t>artificial neural networks</a:t>
            </a:r>
            <a:r>
              <a:rPr lang="en-US" sz="2400" dirty="0"/>
              <a:t> (ANN) is to extract linear combinations of the inputs as derived features, and then model the target as a nonlinear function of these features.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7391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general procedure is to have the network </a:t>
            </a:r>
            <a:r>
              <a:rPr lang="en-US" sz="2400" b="1" i="1" dirty="0"/>
              <a:t>learn </a:t>
            </a:r>
            <a:r>
              <a:rPr lang="en-US" sz="2400" dirty="0"/>
              <a:t>the appropriate weights from </a:t>
            </a:r>
            <a:r>
              <a:rPr lang="en-US" sz="2400" dirty="0" smtClean="0"/>
              <a:t>a representative </a:t>
            </a:r>
            <a:r>
              <a:rPr lang="en-US" sz="2400" dirty="0"/>
              <a:t>set of training data.</a:t>
            </a:r>
          </a:p>
          <a:p>
            <a:r>
              <a:rPr lang="en-US" sz="2400" dirty="0"/>
              <a:t>In all but the simplest cases, however, direct computation of the weights is intractable.</a:t>
            </a:r>
          </a:p>
          <a:p>
            <a:r>
              <a:rPr lang="en-US" sz="2400" dirty="0"/>
              <a:t>Instead, we usually start off with </a:t>
            </a:r>
            <a:r>
              <a:rPr lang="en-US" sz="2400" b="1" i="1" dirty="0"/>
              <a:t>random initial weights </a:t>
            </a:r>
            <a:r>
              <a:rPr lang="en-US" sz="2400" dirty="0"/>
              <a:t>and adjust them in small </a:t>
            </a:r>
            <a:r>
              <a:rPr lang="en-US" sz="2400" dirty="0" smtClean="0"/>
              <a:t>steps until </a:t>
            </a:r>
            <a:r>
              <a:rPr lang="en-US" sz="2400" dirty="0"/>
              <a:t>the required outputs are produced.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0" y="304800"/>
            <a:ext cx="1981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 of a NN needs,</a:t>
            </a:r>
          </a:p>
          <a:p>
            <a:r>
              <a:rPr lang="en-US" dirty="0" smtClean="0"/>
              <a:t>Network properties: </a:t>
            </a:r>
          </a:p>
          <a:p>
            <a:pPr lvl="1"/>
            <a:r>
              <a:rPr lang="en-US" sz="2400" dirty="0" smtClean="0"/>
              <a:t>Network Topology, types of connections…</a:t>
            </a:r>
            <a:endParaRPr lang="en-US" sz="3200" dirty="0" smtClean="0"/>
          </a:p>
          <a:p>
            <a:r>
              <a:rPr lang="en-US" dirty="0" smtClean="0"/>
              <a:t>Node Properties: </a:t>
            </a:r>
          </a:p>
          <a:p>
            <a:pPr lvl="1"/>
            <a:r>
              <a:rPr lang="en-US" dirty="0" smtClean="0"/>
              <a:t>Activation function…</a:t>
            </a:r>
          </a:p>
          <a:p>
            <a:r>
              <a:rPr lang="en-US" dirty="0" smtClean="0"/>
              <a:t>System Dynamics: </a:t>
            </a:r>
          </a:p>
          <a:p>
            <a:pPr lvl="1"/>
            <a:r>
              <a:rPr lang="en-US" dirty="0" smtClean="0"/>
              <a:t>Weight Initialization, activation calculation, learning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NN-Activation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16667" r="16277" b="13405"/>
          <a:stretch/>
        </p:blipFill>
        <p:spPr bwMode="auto">
          <a:xfrm>
            <a:off x="1351722" y="1437861"/>
            <a:ext cx="7487478" cy="511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ANN-Perceptron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r>
              <a:rPr lang="en-US" dirty="0" err="1" smtClean="0"/>
              <a:t>Learnng</a:t>
            </a:r>
            <a:r>
              <a:rPr lang="en-US" dirty="0" smtClean="0"/>
              <a:t> rule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872" t="20524" r="25321" b="13911"/>
          <a:stretch/>
        </p:blipFill>
        <p:spPr bwMode="auto">
          <a:xfrm>
            <a:off x="1219200" y="1752600"/>
            <a:ext cx="716280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34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NN-Applications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Self-Organization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09837"/>
            <a:ext cx="1866900" cy="2447925"/>
          </a:xfrm>
        </p:spPr>
      </p:pic>
    </p:spTree>
    <p:extLst>
      <p:ext uri="{BB962C8B-B14F-4D97-AF65-F5344CB8AC3E}">
        <p14:creationId xmlns:p14="http://schemas.microsoft.com/office/powerpoint/2010/main" val="986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1701</TotalTime>
  <Words>541</Words>
  <Application>Microsoft Office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Equity</vt:lpstr>
      <vt:lpstr>Equation</vt:lpstr>
      <vt:lpstr>Good morning</vt:lpstr>
      <vt:lpstr>Biological neuron</vt:lpstr>
      <vt:lpstr>Neural Networks</vt:lpstr>
      <vt:lpstr>Neural Networks</vt:lpstr>
      <vt:lpstr>Neural Networks</vt:lpstr>
      <vt:lpstr>NN-Activation functions</vt:lpstr>
      <vt:lpstr>ANN-Perceptron</vt:lpstr>
      <vt:lpstr>NN-Applications</vt:lpstr>
      <vt:lpstr>Good morning</vt:lpstr>
      <vt:lpstr>Perceptron</vt:lpstr>
      <vt:lpstr>Perceptron</vt:lpstr>
      <vt:lpstr>ANN-Perceptron</vt:lpstr>
      <vt:lpstr>SLP</vt:lpstr>
      <vt:lpstr>ANN</vt:lpstr>
      <vt:lpstr>Perceptron</vt:lpstr>
      <vt:lpstr>Good morning</vt:lpstr>
      <vt:lpstr>Multilayer Perceptron</vt:lpstr>
      <vt:lpstr>Gradient Descent </vt:lpstr>
      <vt:lpstr>Gradient Descent </vt:lpstr>
      <vt:lpstr>Gradient Descent </vt:lpstr>
      <vt:lpstr>Gradient Descent </vt:lpstr>
      <vt:lpstr>Good morning</vt:lpstr>
      <vt:lpstr>Backpropogation</vt:lpstr>
      <vt:lpstr>Backpropogation</vt:lpstr>
      <vt:lpstr>BackPropogation-XOR gate</vt:lpstr>
      <vt:lpstr>MLP-Backpropogation</vt:lpstr>
      <vt:lpstr>MLP-Backpropogation</vt:lpstr>
      <vt:lpstr>Good morning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Administrator</dc:creator>
  <cp:lastModifiedBy>Administrator</cp:lastModifiedBy>
  <cp:revision>15</cp:revision>
  <dcterms:created xsi:type="dcterms:W3CDTF">2006-08-16T00:00:00Z</dcterms:created>
  <dcterms:modified xsi:type="dcterms:W3CDTF">2020-01-27T13:05:15Z</dcterms:modified>
</cp:coreProperties>
</file>