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1" r:id="rId9"/>
    <p:sldId id="272" r:id="rId10"/>
    <p:sldId id="273" r:id="rId11"/>
    <p:sldId id="274" r:id="rId12"/>
    <p:sldId id="277" r:id="rId13"/>
    <p:sldId id="279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exponential model gives</a:t>
            </a:r>
          </a:p>
          <a:p>
            <a:r>
              <a:rPr lang="en-US" sz="2400" dirty="0" smtClean="0"/>
              <a:t>P(t)=P(0) </a:t>
            </a:r>
            <a:r>
              <a:rPr lang="en-US" sz="2400" dirty="0" err="1" smtClean="0"/>
              <a:t>exp</a:t>
            </a:r>
            <a:r>
              <a:rPr lang="en-US" sz="2400" dirty="0" smtClean="0"/>
              <a:t>(</a:t>
            </a:r>
            <a:r>
              <a:rPr lang="en-US" sz="2400" dirty="0" err="1" smtClean="0"/>
              <a:t>kt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P(50)=23.1=5.3exp(50k), giving k=0.029443. Hence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Now, with added information of P(100)=76, we use the logistic model                                   where A=(K-P0)/P0.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giving K=189.4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7426"/>
              </p:ext>
            </p:extLst>
          </p:nvPr>
        </p:nvGraphicFramePr>
        <p:xfrm>
          <a:off x="7086600" y="685800"/>
          <a:ext cx="1663700" cy="68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685800"/>
                        <a:ext cx="1663700" cy="68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895600"/>
            <a:ext cx="33909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067175"/>
            <a:ext cx="1914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2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K=189.4  gives  A=(K-P0)/P0=34.74.</a:t>
            </a:r>
          </a:p>
          <a:p>
            <a:r>
              <a:rPr lang="en-US" sz="2400" dirty="0" smtClean="0"/>
              <a:t>Hence in 1950, P(150)=144.7</a:t>
            </a:r>
          </a:p>
          <a:p>
            <a:r>
              <a:rPr lang="en-US" sz="2400" dirty="0" smtClean="0"/>
              <a:t>                                                                         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37642"/>
              </p:ext>
            </p:extLst>
          </p:nvPr>
        </p:nvGraphicFramePr>
        <p:xfrm>
          <a:off x="7086600" y="685800"/>
          <a:ext cx="1663700" cy="68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685800"/>
                        <a:ext cx="1663700" cy="68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0"/>
            <a:ext cx="1914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r>
              <a:rPr lang="en-US" dirty="0"/>
              <a:t> measures the </a:t>
            </a:r>
            <a:r>
              <a:rPr lang="en-US" b="1" dirty="0"/>
              <a:t>relationship between</a:t>
            </a:r>
            <a:r>
              <a:rPr lang="en-US" dirty="0"/>
              <a:t> the categorical dependent variable and one or more independent variables by estimating probabilities using a </a:t>
            </a:r>
            <a:r>
              <a:rPr lang="en-US" b="1" dirty="0"/>
              <a:t>logistic function</a:t>
            </a:r>
            <a:r>
              <a:rPr lang="en-US" dirty="0"/>
              <a:t>,</a:t>
            </a:r>
          </a:p>
        </p:txBody>
      </p:sp>
      <p:pic>
        <p:nvPicPr>
          <p:cNvPr id="11266" name="Picture 2" descr="Image result for connection between logistic function and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10" y="3733800"/>
            <a:ext cx="54387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analysis studies the association between a categorical dependent variable and a set of independent (explanatory) variables. The name logistic regression is used when the dependent variable has only two values, such as 0 and 1 or Yes and No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0" t="27536" r="20453" b="38224"/>
          <a:stretch/>
        </p:blipFill>
        <p:spPr bwMode="auto">
          <a:xfrm>
            <a:off x="1676400" y="3657600"/>
            <a:ext cx="7063409" cy="250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1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logistic regression is </a:t>
            </a:r>
          </a:p>
          <a:p>
            <a:r>
              <a:rPr lang="en-US" dirty="0" smtClean="0"/>
              <a:t>Log[odds(p)]=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0+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1x[In case of single explanatory variable]</a:t>
            </a:r>
            <a:endParaRPr lang="en-US" dirty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629400" cy="21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logistic regression is </a:t>
            </a:r>
          </a:p>
          <a:p>
            <a:r>
              <a:rPr lang="en-US" dirty="0" smtClean="0"/>
              <a:t>Log[odds(p)]=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0+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1x[In case of single explanatory variable]</a:t>
            </a:r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315200" cy="340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packages,  logistic regression gives </a:t>
            </a:r>
          </a:p>
          <a:p>
            <a:r>
              <a:rPr lang="en-US" dirty="0" smtClean="0"/>
              <a:t>Log[odds(p)]=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0+</a:t>
            </a:r>
            <a:r>
              <a:rPr lang="el-GR" dirty="0" smtClean="0">
                <a:latin typeface="Garamond"/>
              </a:rPr>
              <a:t>β</a:t>
            </a:r>
            <a:r>
              <a:rPr lang="en-US" dirty="0" smtClean="0">
                <a:latin typeface="Garamond"/>
              </a:rPr>
              <a:t>1x[In case of single explanatory variable]</a:t>
            </a:r>
            <a:endParaRPr lang="en-US" dirty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91795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NB optimal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896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Odds: </a:t>
            </a:r>
            <a:r>
              <a:rPr lang="en-US" dirty="0"/>
              <a:t>The odds in favor of an event is the ratio of the number of ways the outcome </a:t>
            </a:r>
            <a:r>
              <a:rPr lang="en-US" b="1" dirty="0"/>
              <a:t>can</a:t>
            </a:r>
            <a:r>
              <a:rPr lang="en-US" dirty="0"/>
              <a:t> occur to the number of ways the outcome </a:t>
            </a:r>
            <a:r>
              <a:rPr lang="en-US" b="1" dirty="0"/>
              <a:t>cannot</a:t>
            </a:r>
            <a:r>
              <a:rPr lang="en-US" dirty="0"/>
              <a:t> occur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Difference between fraction and ration.</a:t>
            </a:r>
          </a:p>
          <a:p>
            <a:r>
              <a:rPr lang="en-US" dirty="0" smtClean="0"/>
              <a:t>Probability(event)=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No.of</a:t>
            </a:r>
            <a:r>
              <a:rPr lang="en-US" sz="2400" dirty="0" smtClean="0"/>
              <a:t> favorable outcomes/Total </a:t>
            </a:r>
            <a:r>
              <a:rPr lang="en-US" sz="2400" dirty="0" err="1" smtClean="0"/>
              <a:t>no.of</a:t>
            </a:r>
            <a:r>
              <a:rPr lang="en-US" sz="2400" dirty="0" smtClean="0"/>
              <a:t> outcomes</a:t>
            </a:r>
            <a:endParaRPr lang="en-US" dirty="0" smtClean="0"/>
          </a:p>
          <a:p>
            <a:r>
              <a:rPr lang="en-US" dirty="0" smtClean="0"/>
              <a:t>Odds(event)=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No.of</a:t>
            </a:r>
            <a:r>
              <a:rPr lang="en-US" sz="2400" dirty="0" smtClean="0"/>
              <a:t> Favorable outcomes/</a:t>
            </a:r>
            <a:r>
              <a:rPr lang="en-US" sz="2400" dirty="0" err="1" smtClean="0"/>
              <a:t>No.of</a:t>
            </a:r>
            <a:r>
              <a:rPr lang="en-US" sz="2400" dirty="0" smtClean="0"/>
              <a:t> Unfavorable outcomes</a:t>
            </a:r>
          </a:p>
          <a:p>
            <a:r>
              <a:rPr lang="en-US" sz="3000" dirty="0" err="1" smtClean="0"/>
              <a:t>So,odds</a:t>
            </a:r>
            <a:r>
              <a:rPr lang="en-US" sz="3000" dirty="0" smtClean="0"/>
              <a:t>=p/(1-p)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317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logistic function</a:t>
            </a:r>
            <a:r>
              <a:rPr lang="en-US" sz="2400" dirty="0"/>
              <a:t>, occurs 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describing </a:t>
            </a:r>
            <a:r>
              <a:rPr lang="en-US" sz="2400" dirty="0"/>
              <a:t>kinds of growth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These functions, like exponential functions, grow quickly </a:t>
            </a:r>
            <a:r>
              <a:rPr lang="en-US" sz="2400" dirty="0" smtClean="0"/>
              <a:t>at first</a:t>
            </a:r>
            <a:r>
              <a:rPr lang="en-US" sz="2400" dirty="0"/>
              <a:t>, but because of </a:t>
            </a:r>
            <a:r>
              <a:rPr lang="en-US" sz="2400" dirty="0" smtClean="0"/>
              <a:t>restrictions </a:t>
            </a:r>
            <a:r>
              <a:rPr lang="en-US" sz="2400" dirty="0"/>
              <a:t>that place limits on the size of the </a:t>
            </a:r>
            <a:r>
              <a:rPr lang="en-US" sz="2400" dirty="0" smtClean="0"/>
              <a:t>underlying population</a:t>
            </a:r>
            <a:r>
              <a:rPr lang="en-US" sz="2400" dirty="0"/>
              <a:t>, eventually grow more slowly and then level </a:t>
            </a:r>
            <a:r>
              <a:rPr lang="en-US" sz="2400" dirty="0" smtClean="0"/>
              <a:t>off, defined by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t="29886" r="28125" b="9727"/>
          <a:stretch/>
        </p:blipFill>
        <p:spPr bwMode="auto">
          <a:xfrm>
            <a:off x="3142181" y="3530957"/>
            <a:ext cx="4276049" cy="317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48531"/>
              </p:ext>
            </p:extLst>
          </p:nvPr>
        </p:nvGraphicFramePr>
        <p:xfrm>
          <a:off x="1066800" y="4038600"/>
          <a:ext cx="14962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14400" imgH="419040" progId="Equation.3">
                  <p:embed/>
                </p:oleObj>
              </mc:Choice>
              <mc:Fallback>
                <p:oleObj name="Equation" r:id="rId4" imgW="914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4038600"/>
                        <a:ext cx="1496291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i="1" dirty="0" smtClean="0"/>
          </a:p>
          <a:p>
            <a:endParaRPr lang="en-US" sz="2400" i="1" dirty="0"/>
          </a:p>
          <a:p>
            <a:r>
              <a:rPr lang="en-US" sz="2400" i="1" dirty="0" smtClean="0"/>
              <a:t>C </a:t>
            </a:r>
            <a:r>
              <a:rPr lang="en-US" sz="2400" dirty="0"/>
              <a:t>represents the limiting value of the </a:t>
            </a:r>
            <a:r>
              <a:rPr lang="en-US" sz="2400" dirty="0" smtClean="0"/>
              <a:t>output</a:t>
            </a:r>
          </a:p>
          <a:p>
            <a:r>
              <a:rPr lang="en-US" sz="2400" i="1" dirty="0"/>
              <a:t>A </a:t>
            </a:r>
            <a:r>
              <a:rPr lang="en-US" sz="2400" dirty="0"/>
              <a:t>is the number of times that the initial population must grow to reach </a:t>
            </a:r>
            <a:r>
              <a:rPr lang="en-US" sz="2400" i="1" dirty="0" smtClean="0"/>
              <a:t>C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B </a:t>
            </a:r>
            <a:r>
              <a:rPr lang="en-US" sz="2400" dirty="0"/>
              <a:t>is positive, the logistic function will always </a:t>
            </a:r>
            <a:r>
              <a:rPr lang="en-US" sz="2400" dirty="0" smtClean="0"/>
              <a:t>increase, while </a:t>
            </a:r>
            <a:r>
              <a:rPr lang="en-US" sz="2400" dirty="0"/>
              <a:t>if </a:t>
            </a:r>
            <a:r>
              <a:rPr lang="en-US" sz="2400" i="1" dirty="0"/>
              <a:t>B </a:t>
            </a:r>
            <a:r>
              <a:rPr lang="en-US" sz="2400" dirty="0"/>
              <a:t>is negative, the function will always </a:t>
            </a:r>
            <a:r>
              <a:rPr lang="en-US" sz="2400" dirty="0" smtClean="0"/>
              <a:t>decrease.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t="29886" r="28125" b="9727"/>
          <a:stretch/>
        </p:blipFill>
        <p:spPr bwMode="auto">
          <a:xfrm>
            <a:off x="7086600" y="117763"/>
            <a:ext cx="1688840" cy="125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43629"/>
              </p:ext>
            </p:extLst>
          </p:nvPr>
        </p:nvGraphicFramePr>
        <p:xfrm>
          <a:off x="5715000" y="1378039"/>
          <a:ext cx="14962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914400" imgH="419040" progId="Equation.3">
                  <p:embed/>
                </p:oleObj>
              </mc:Choice>
              <mc:Fallback>
                <p:oleObj name="Equation" r:id="rId4" imgW="914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1378039"/>
                        <a:ext cx="1496291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6791325" cy="216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1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curves have an inflexion point which separates the curve into two equal regions of opposite concavity.</a:t>
            </a:r>
          </a:p>
          <a:p>
            <a:r>
              <a:rPr lang="en-US" sz="2400" dirty="0" smtClean="0"/>
              <a:t>{</a:t>
            </a:r>
            <a:r>
              <a:rPr lang="en-US" sz="2400" dirty="0" err="1" smtClean="0"/>
              <a:t>lnA</a:t>
            </a:r>
            <a:r>
              <a:rPr lang="en-US" sz="2400" dirty="0" smtClean="0"/>
              <a:t>/B, C/2}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t="29886" r="28125" b="9727"/>
          <a:stretch/>
        </p:blipFill>
        <p:spPr bwMode="auto">
          <a:xfrm>
            <a:off x="7086600" y="117763"/>
            <a:ext cx="1688840" cy="125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25540"/>
              </p:ext>
            </p:extLst>
          </p:nvPr>
        </p:nvGraphicFramePr>
        <p:xfrm>
          <a:off x="5715000" y="990600"/>
          <a:ext cx="14962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914400" imgH="419040" progId="Equation.3">
                  <p:embed/>
                </p:oleObj>
              </mc:Choice>
              <mc:Fallback>
                <p:oleObj name="Equation" r:id="rId4" imgW="914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990600"/>
                        <a:ext cx="1496291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t="22359" r="28907" b="16667"/>
          <a:stretch/>
        </p:blipFill>
        <p:spPr bwMode="auto">
          <a:xfrm>
            <a:off x="4419600" y="2910612"/>
            <a:ext cx="4495800" cy="34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4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Actually logistic equation is the solution of the Logistic model , used for population growth ,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Where K is called the carrying capacity.</a:t>
            </a:r>
          </a:p>
          <a:p>
            <a:r>
              <a:rPr lang="en-US" sz="2400" dirty="0" smtClean="0"/>
              <a:t>Solving for P actually gives the logistic function </a:t>
            </a:r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865120"/>
              </p:ext>
            </p:extLst>
          </p:nvPr>
        </p:nvGraphicFramePr>
        <p:xfrm>
          <a:off x="3352800" y="2590800"/>
          <a:ext cx="1663700" cy="68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590800"/>
                        <a:ext cx="1663700" cy="68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population of the US in 1800 and 1850 was 5.3 </a:t>
            </a:r>
            <a:r>
              <a:rPr lang="en-US" sz="2400" dirty="0" smtClean="0"/>
              <a:t>and 23.1 </a:t>
            </a:r>
            <a:r>
              <a:rPr lang="en-US" sz="2400" dirty="0"/>
              <a:t>million people respectively. Predict its population in 1900 and </a:t>
            </a:r>
            <a:r>
              <a:rPr lang="en-US" sz="2400" dirty="0" smtClean="0"/>
              <a:t>in 1950 </a:t>
            </a:r>
            <a:r>
              <a:rPr lang="en-US" sz="2400" dirty="0"/>
              <a:t>using the exponential model of population growth. Then </a:t>
            </a:r>
            <a:r>
              <a:rPr lang="en-US" sz="2400" dirty="0" smtClean="0"/>
              <a:t>considering  that </a:t>
            </a:r>
            <a:r>
              <a:rPr lang="en-US" sz="2400" dirty="0"/>
              <a:t>the population of the US in 1900 was actually 76 million </a:t>
            </a:r>
            <a:r>
              <a:rPr lang="en-US" sz="2400" dirty="0" smtClean="0"/>
              <a:t>people correct </a:t>
            </a:r>
            <a:r>
              <a:rPr lang="en-US" sz="2400" dirty="0"/>
              <a:t>your prediction for 1950 using the logistic model of </a:t>
            </a:r>
            <a:r>
              <a:rPr lang="en-US" sz="2400" dirty="0" smtClean="0"/>
              <a:t>population  growth </a:t>
            </a:r>
            <a:r>
              <a:rPr lang="en-US" sz="2400" dirty="0"/>
              <a:t>(help: with this data </a:t>
            </a:r>
            <a:r>
              <a:rPr lang="en-US" sz="2400" i="1" dirty="0"/>
              <a:t>k </a:t>
            </a:r>
            <a:r>
              <a:rPr lang="en-US" sz="2400" dirty="0"/>
              <a:t>= 0</a:t>
            </a:r>
            <a:r>
              <a:rPr lang="en-US" sz="2400" i="1" dirty="0"/>
              <a:t>.</a:t>
            </a:r>
            <a:r>
              <a:rPr lang="en-US" sz="2400" dirty="0"/>
              <a:t>031476 in the logistic model). </a:t>
            </a:r>
            <a:r>
              <a:rPr lang="en-US" sz="2400" dirty="0" smtClean="0"/>
              <a:t>What is </a:t>
            </a:r>
            <a:r>
              <a:rPr lang="en-US" sz="2400" dirty="0"/>
              <a:t>the carrying capacity of the US according to this model?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04481"/>
              </p:ext>
            </p:extLst>
          </p:nvPr>
        </p:nvGraphicFramePr>
        <p:xfrm>
          <a:off x="7086600" y="685800"/>
          <a:ext cx="1663700" cy="68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685800"/>
                        <a:ext cx="1663700" cy="68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5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5190</TotalTime>
  <Words>454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Equity</vt:lpstr>
      <vt:lpstr>Equation</vt:lpstr>
      <vt:lpstr>Good morning</vt:lpstr>
      <vt:lpstr>Last class</vt:lpstr>
      <vt:lpstr>This class</vt:lpstr>
      <vt:lpstr>Logistic regression</vt:lpstr>
      <vt:lpstr>Logistic function</vt:lpstr>
      <vt:lpstr>Logistic function</vt:lpstr>
      <vt:lpstr>Logistic function</vt:lpstr>
      <vt:lpstr>Logistic function</vt:lpstr>
      <vt:lpstr>Logistic Model</vt:lpstr>
      <vt:lpstr>Logistic Model</vt:lpstr>
      <vt:lpstr>Logistic Model</vt:lpstr>
      <vt:lpstr>Logistic regression </vt:lpstr>
      <vt:lpstr>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Administrator</dc:creator>
  <cp:lastModifiedBy>Administrator</cp:lastModifiedBy>
  <cp:revision>16</cp:revision>
  <dcterms:created xsi:type="dcterms:W3CDTF">2006-08-16T00:00:00Z</dcterms:created>
  <dcterms:modified xsi:type="dcterms:W3CDTF">2019-11-25T05:11:47Z</dcterms:modified>
</cp:coreProperties>
</file>