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9" r:id="rId19"/>
    <p:sldId id="274" r:id="rId20"/>
    <p:sldId id="275" r:id="rId21"/>
    <p:sldId id="276" r:id="rId22"/>
    <p:sldId id="277" r:id="rId23"/>
    <p:sldId id="293" r:id="rId24"/>
    <p:sldId id="294" r:id="rId25"/>
    <p:sldId id="295" r:id="rId26"/>
    <p:sldId id="296" r:id="rId27"/>
    <p:sldId id="291" r:id="rId28"/>
    <p:sldId id="292" r:id="rId29"/>
    <p:sldId id="278" r:id="rId30"/>
    <p:sldId id="279" r:id="rId31"/>
    <p:sldId id="290" r:id="rId32"/>
    <p:sldId id="284" r:id="rId33"/>
    <p:sldId id="297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1488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 continuous </a:t>
            </a:r>
            <a:r>
              <a:rPr lang="en-US" sz="2800" dirty="0" err="1" smtClean="0"/>
              <a:t>data,Mean</a:t>
            </a:r>
            <a:r>
              <a:rPr lang="en-US" sz="2800" dirty="0" smtClean="0"/>
              <a:t> vector,  V-CV matrix 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412865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5909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657600"/>
            <a:ext cx="33432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00450"/>
            <a:ext cx="3638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486400"/>
            <a:ext cx="3257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7" y="5125791"/>
            <a:ext cx="3609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943600"/>
            <a:ext cx="417909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1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mean vector and V-CV matrix for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2" t="23592" r="72704" b="49638"/>
          <a:stretch/>
        </p:blipFill>
        <p:spPr bwMode="auto">
          <a:xfrm>
            <a:off x="533400" y="2667000"/>
            <a:ext cx="3962400" cy="33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86015"/>
              </p:ext>
            </p:extLst>
          </p:nvPr>
        </p:nvGraphicFramePr>
        <p:xfrm>
          <a:off x="5100638" y="3124200"/>
          <a:ext cx="29765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587240" imgH="203040" progId="Equation.3">
                  <p:embed/>
                </p:oleObj>
              </mc:Choice>
              <mc:Fallback>
                <p:oleObj name="Equation" r:id="rId4" imgW="1587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0638" y="3124200"/>
                        <a:ext cx="297656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83816"/>
              </p:ext>
            </p:extLst>
          </p:nvPr>
        </p:nvGraphicFramePr>
        <p:xfrm>
          <a:off x="5105400" y="4236745"/>
          <a:ext cx="344260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1396800" imgH="711000" progId="Equation.3">
                  <p:embed/>
                </p:oleObj>
              </mc:Choice>
              <mc:Fallback>
                <p:oleObj name="Equation" r:id="rId6" imgW="13968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36745"/>
                        <a:ext cx="344260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0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regression</a:t>
            </a:r>
            <a:br>
              <a:rPr lang="en-US" dirty="0" smtClean="0"/>
            </a:br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Step1: Obtain mean, SD of all variables</a:t>
            </a:r>
          </a:p>
          <a:p>
            <a:r>
              <a:rPr lang="en-US" dirty="0"/>
              <a:t>Step2: Obtain correlation of all pairs of variables</a:t>
            </a:r>
          </a:p>
          <a:p>
            <a:r>
              <a:rPr lang="en-US" dirty="0"/>
              <a:t>Step3: The multiple correlation coefficient is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20779"/>
              </p:ext>
            </p:extLst>
          </p:nvPr>
        </p:nvGraphicFramePr>
        <p:xfrm>
          <a:off x="1600200" y="3581400"/>
          <a:ext cx="5434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3009600" imgH="583920" progId="Equation.3">
                  <p:embed/>
                </p:oleObj>
              </mc:Choice>
              <mc:Fallback>
                <p:oleObj name="Equation" r:id="rId3" imgW="300960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54340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5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regression</a:t>
            </a:r>
            <a:br>
              <a:rPr lang="en-US" dirty="0" smtClean="0"/>
            </a:br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multiple regression is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3" t="25543" r="50602" b="48551"/>
          <a:stretch/>
        </p:blipFill>
        <p:spPr bwMode="auto">
          <a:xfrm>
            <a:off x="1752599" y="3200400"/>
            <a:ext cx="46812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378986"/>
              </p:ext>
            </p:extLst>
          </p:nvPr>
        </p:nvGraphicFramePr>
        <p:xfrm>
          <a:off x="5535612" y="1714500"/>
          <a:ext cx="22367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5612" y="1714500"/>
                        <a:ext cx="2236788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87621"/>
              </p:ext>
            </p:extLst>
          </p:nvPr>
        </p:nvGraphicFramePr>
        <p:xfrm>
          <a:off x="1981200" y="2497138"/>
          <a:ext cx="32718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6" imgW="1218960" imgH="228600" progId="Equation.3">
                  <p:embed/>
                </p:oleObj>
              </mc:Choice>
              <mc:Fallback>
                <p:oleObj name="Equation" r:id="rId6" imgW="1218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2497138"/>
                        <a:ext cx="3271838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7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MLR-matrix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system of equations resulting from the regression equation y= </a:t>
            </a:r>
            <a:r>
              <a:rPr lang="en-US" dirty="0" err="1"/>
              <a:t>a+bx+ε</a:t>
            </a:r>
            <a:r>
              <a:rPr lang="en-US" dirty="0"/>
              <a:t> is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4033" t="30003" r="35026" b="55959"/>
          <a:stretch/>
        </p:blipFill>
        <p:spPr bwMode="auto">
          <a:xfrm>
            <a:off x="685800" y="2895600"/>
            <a:ext cx="2458085" cy="1772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51971" t="49625" r="32963" b="24851"/>
          <a:stretch/>
        </p:blipFill>
        <p:spPr bwMode="auto">
          <a:xfrm>
            <a:off x="4419600" y="3276600"/>
            <a:ext cx="3581400" cy="32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MLR-matrix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simplification</a:t>
            </a:r>
            <a:r>
              <a:rPr lang="en-US" dirty="0" smtClean="0"/>
              <a:t>, we </a:t>
            </a:r>
            <a:r>
              <a:rPr lang="en-US" dirty="0"/>
              <a:t>can remove the error term and proceed as </a:t>
            </a:r>
            <a:r>
              <a:rPr lang="en-US" dirty="0" smtClean="0"/>
              <a:t> Y=Xβ</a:t>
            </a:r>
            <a:r>
              <a:rPr lang="en-US" dirty="0"/>
              <a:t>.</a:t>
            </a:r>
          </a:p>
          <a:p>
            <a:r>
              <a:rPr lang="en-US" dirty="0" smtClean="0"/>
              <a:t>Pre-multiplying </a:t>
            </a:r>
            <a:r>
              <a:rPr lang="en-US" dirty="0"/>
              <a:t>by X’,  X’Y=X’Xβ which gives us the equation for the </a:t>
            </a:r>
            <a:r>
              <a:rPr lang="en-US" dirty="0" smtClean="0"/>
              <a:t>coefficients β</a:t>
            </a:r>
            <a:r>
              <a:rPr lang="en-US" dirty="0"/>
              <a:t>=(X’X)</a:t>
            </a:r>
            <a:r>
              <a:rPr lang="en-US" baseline="30000" dirty="0"/>
              <a:t>-1</a:t>
            </a:r>
            <a:r>
              <a:rPr lang="en-US" dirty="0"/>
              <a:t>X’Y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two variable problem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52326" t="37726" r="32703" b="52708"/>
          <a:stretch/>
        </p:blipFill>
        <p:spPr bwMode="auto">
          <a:xfrm>
            <a:off x="2209800" y="4114800"/>
            <a:ext cx="4451020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07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MLR-matrix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Consider the soap problem where  height of suds (</a:t>
            </a:r>
            <a:r>
              <a:rPr lang="en-US" i="1" dirty="0"/>
              <a:t>y</a:t>
            </a:r>
            <a:r>
              <a:rPr lang="en-US" dirty="0"/>
              <a:t> = </a:t>
            </a:r>
            <a:r>
              <a:rPr lang="en-US" i="1" dirty="0"/>
              <a:t>suds</a:t>
            </a:r>
            <a:r>
              <a:rPr lang="en-US" dirty="0"/>
              <a:t>) in a standard dishpan was recorded for various amounts of soap (</a:t>
            </a:r>
            <a:r>
              <a:rPr lang="en-US" i="1" dirty="0"/>
              <a:t>x</a:t>
            </a:r>
            <a:r>
              <a:rPr lang="en-US" dirty="0"/>
              <a:t> = </a:t>
            </a:r>
            <a:r>
              <a:rPr lang="en-US" i="1" dirty="0"/>
              <a:t>soap</a:t>
            </a:r>
            <a:r>
              <a:rPr lang="en-US" dirty="0"/>
              <a:t>, in grams) . 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0668" t="50653" r="47965" b="17805"/>
          <a:stretch/>
        </p:blipFill>
        <p:spPr bwMode="auto">
          <a:xfrm>
            <a:off x="2133600" y="2895600"/>
            <a:ext cx="44958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90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MLR-matrix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is, the estimated intercept is </a:t>
            </a:r>
            <a:r>
              <a:rPr lang="en-US" i="1" dirty="0"/>
              <a:t>b</a:t>
            </a:r>
            <a:r>
              <a:rPr lang="en-US" baseline="-25000" dirty="0"/>
              <a:t>0</a:t>
            </a:r>
            <a:r>
              <a:rPr lang="en-US" dirty="0"/>
              <a:t> = -2.67 and the estimated slope is 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 = 9.51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53343" t="86074" r="32703" b="6946"/>
          <a:stretch/>
        </p:blipFill>
        <p:spPr bwMode="auto">
          <a:xfrm>
            <a:off x="2286000" y="1447800"/>
            <a:ext cx="2743200" cy="83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43289" t="54005" r="24752" b="38502"/>
          <a:stretch/>
        </p:blipFill>
        <p:spPr bwMode="auto">
          <a:xfrm>
            <a:off x="1219200" y="2362200"/>
            <a:ext cx="6477000" cy="1258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minitab outpu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67" y="4724400"/>
            <a:ext cx="3384233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0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1867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polynomial regression equation is an equation</a:t>
            </a:r>
          </a:p>
          <a:p>
            <a:r>
              <a:rPr lang="en-US" dirty="0"/>
              <a:t>y=</a:t>
            </a:r>
            <a:r>
              <a:rPr lang="en-US" dirty="0" err="1"/>
              <a:t>akx</a:t>
            </a:r>
            <a:r>
              <a:rPr lang="en-US" baseline="30000" dirty="0" err="1"/>
              <a:t>k</a:t>
            </a:r>
            <a:r>
              <a:rPr lang="en-US" dirty="0"/>
              <a:t>+⋯ a2x</a:t>
            </a:r>
            <a:r>
              <a:rPr lang="en-US" baseline="30000" dirty="0"/>
              <a:t>2</a:t>
            </a:r>
            <a:r>
              <a:rPr lang="en-US" dirty="0"/>
              <a:t> +a1x+a0+ϵ</a:t>
            </a:r>
          </a:p>
          <a:p>
            <a:r>
              <a:rPr lang="en-US" dirty="0"/>
              <a:t>The maximum order of the polynomial is dictated by the number of data points used to generate it. For a set of N data points, the maximum order of the polynomial is k=N−1</a:t>
            </a:r>
          </a:p>
          <a:p>
            <a:r>
              <a:rPr lang="en-US" dirty="0"/>
              <a:t>Estimating the regression coefficients is based on the solution of the following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PRE:        y=</a:t>
            </a:r>
            <a:r>
              <a:rPr lang="en-US" dirty="0" err="1" smtClean="0"/>
              <a:t>akx</a:t>
            </a:r>
            <a:r>
              <a:rPr lang="en-US" baseline="30000" dirty="0" err="1" smtClean="0"/>
              <a:t>k</a:t>
            </a:r>
            <a:r>
              <a:rPr lang="en-US" dirty="0"/>
              <a:t>+⋯ a2x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a1x+a0+ϵ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193" t="46180" r="37981" b="27880"/>
          <a:stretch/>
        </p:blipFill>
        <p:spPr bwMode="auto">
          <a:xfrm>
            <a:off x="304800" y="2390774"/>
            <a:ext cx="8458200" cy="3629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14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PRE:        y=</a:t>
            </a:r>
            <a:r>
              <a:rPr lang="en-US" dirty="0" err="1" smtClean="0"/>
              <a:t>akx</a:t>
            </a:r>
            <a:r>
              <a:rPr lang="en-US" baseline="30000" dirty="0" err="1" smtClean="0"/>
              <a:t>k</a:t>
            </a:r>
            <a:r>
              <a:rPr lang="en-US" dirty="0"/>
              <a:t>+⋯ a2x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a1x+a0+ϵ</a:t>
            </a:r>
          </a:p>
          <a:p>
            <a:r>
              <a:rPr lang="en-US" dirty="0" smtClean="0"/>
              <a:t>The following data is for 2</a:t>
            </a:r>
            <a:r>
              <a:rPr lang="en-US" baseline="30000" dirty="0" smtClean="0"/>
              <a:t>nd</a:t>
            </a:r>
            <a:r>
              <a:rPr lang="en-US" dirty="0" smtClean="0"/>
              <a:t> order polynomial</a:t>
            </a:r>
          </a:p>
          <a:p>
            <a:r>
              <a:rPr lang="en-US" dirty="0" smtClean="0"/>
              <a:t>Dataset has N=6 points and for  second order polynomial k=2.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0006" t="68976" r="47888" b="17275"/>
          <a:stretch/>
        </p:blipFill>
        <p:spPr bwMode="auto">
          <a:xfrm>
            <a:off x="1524000" y="4495800"/>
            <a:ext cx="5486400" cy="15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78093"/>
              </p:ext>
            </p:extLst>
          </p:nvPr>
        </p:nvGraphicFramePr>
        <p:xfrm>
          <a:off x="1676400" y="32766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1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Cramer’s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Hence </a:t>
            </a:r>
            <a:r>
              <a:rPr lang="en-US" dirty="0"/>
              <a:t>the regression equation is </a:t>
            </a:r>
            <a:r>
              <a:rPr lang="en-US" dirty="0" smtClean="0"/>
              <a:t>                                    y=0.0278x</a:t>
            </a:r>
            <a:r>
              <a:rPr lang="en-US" baseline="30000" dirty="0" smtClean="0"/>
              <a:t>2</a:t>
            </a:r>
            <a:r>
              <a:rPr lang="en-US" dirty="0" smtClean="0"/>
              <a:t>-0.1628x+0.2291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8750" t="32300" r="54797" b="51204"/>
          <a:stretch/>
        </p:blipFill>
        <p:spPr bwMode="auto">
          <a:xfrm>
            <a:off x="2286000" y="1828800"/>
            <a:ext cx="33528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2"/>
          <a:srcRect l="18750" t="53038" r="56940" b="31762"/>
          <a:stretch/>
        </p:blipFill>
        <p:spPr bwMode="auto">
          <a:xfrm>
            <a:off x="5715000" y="1600200"/>
            <a:ext cx="2948305" cy="1229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19321" t="29716" r="53224" b="44961"/>
          <a:stretch/>
        </p:blipFill>
        <p:spPr bwMode="auto">
          <a:xfrm>
            <a:off x="1733334" y="3079115"/>
            <a:ext cx="3753065" cy="2026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1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need for this.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RMSE </a:t>
            </a:r>
            <a:r>
              <a:rPr lang="en-US" dirty="0" smtClean="0"/>
              <a:t> (quadratic)is </a:t>
            </a:r>
            <a:r>
              <a:rPr lang="en-US" b="1" dirty="0"/>
              <a:t>10.120437473614711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R2 </a:t>
            </a:r>
            <a:r>
              <a:rPr lang="en-US" dirty="0" smtClean="0"/>
              <a:t>       </a:t>
            </a:r>
            <a:r>
              <a:rPr lang="en-US" dirty="0"/>
              <a:t>is </a:t>
            </a:r>
            <a:r>
              <a:rPr lang="en-US" b="1" dirty="0"/>
              <a:t>0.8537647164420812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290" name="Picture 2" descr="https://miro.medium.com/max/640/1*dJhMB97nyUB6_OgSECKx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8" y="1954671"/>
            <a:ext cx="3692972" cy="27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miro.medium.com/max/640/1*yim5OMiku3dNMXEv3GiIt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668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miro.medium.com/max/640/1*uJtlIlaT-o3DDh5VaGsy4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64" y="3733800"/>
            <a:ext cx="2604036" cy="19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need for this.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RMSE-Cubic- </a:t>
            </a:r>
            <a:r>
              <a:rPr lang="en-US" dirty="0"/>
              <a:t>is </a:t>
            </a:r>
            <a:r>
              <a:rPr lang="en-US" b="1" dirty="0"/>
              <a:t>3.449895507408725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R2 score is </a:t>
            </a:r>
            <a:r>
              <a:rPr lang="en-US" b="1" dirty="0"/>
              <a:t>0.9830071790386679</a:t>
            </a:r>
            <a:endParaRPr lang="en-US" dirty="0"/>
          </a:p>
        </p:txBody>
      </p:sp>
      <p:pic>
        <p:nvPicPr>
          <p:cNvPr id="12290" name="Picture 2" descr="https://miro.medium.com/max/640/1*dJhMB97nyUB6_OgSECKx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8" y="1954671"/>
            <a:ext cx="3692972" cy="27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s://miro.medium.com/max/640/1*Pa_Ma_X-IQNMn7ZbtT5l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need for this.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7410" name="Picture 2" descr="https://miro.medium.com/max/640/1*eXe8BOlfP-yTbHZtdnGS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6210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need for this.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8434" name="Picture 2" descr="https://miro.medium.com/max/973/1*zOl_ztYqnzyWRkBffeOsR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48339"/>
            <a:ext cx="8789831" cy="430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basis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LBF models</a:t>
            </a:r>
          </a:p>
          <a:p>
            <a:r>
              <a:rPr lang="en-US" dirty="0" smtClean="0"/>
              <a:t>These are generalizations of the linear regressions in that the coefficients of the predictors are not constants but functions.</a:t>
            </a:r>
          </a:p>
          <a:p>
            <a:r>
              <a:rPr lang="en-US" dirty="0" smtClean="0"/>
              <a:t>In </a:t>
            </a:r>
            <a:r>
              <a:rPr lang="en-US" dirty="0"/>
              <a:t>general, we do linear regression of t on φ1(x), φ2(x), . . . , φ</a:t>
            </a:r>
            <a:r>
              <a:rPr lang="en-US" baseline="-25000" dirty="0"/>
              <a:t>M−1</a:t>
            </a:r>
            <a:r>
              <a:rPr lang="en-US" dirty="0"/>
              <a:t>(x), where the </a:t>
            </a:r>
            <a:r>
              <a:rPr lang="en-US" dirty="0" err="1"/>
              <a:t>φj</a:t>
            </a:r>
            <a:r>
              <a:rPr lang="en-US" dirty="0"/>
              <a:t> are basis functions, that we have selected to allow for a non-linear function of x. This gives the following model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w is the vector of all M regression coefficients (including the intercept, w0) and φ(x) is the vector of all basis function values at input x, including φ0(x) = 1 for the intercept.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669680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6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basis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are results of LBF models</a:t>
            </a:r>
            <a:r>
              <a:rPr lang="en-US" dirty="0"/>
              <a:t>, where the </a:t>
            </a:r>
            <a:r>
              <a:rPr lang="en-US" dirty="0" smtClean="0"/>
              <a:t> </a:t>
            </a:r>
            <a:r>
              <a:rPr lang="en-US" dirty="0"/>
              <a:t>gray </a:t>
            </a:r>
            <a:r>
              <a:rPr lang="en-US" dirty="0" smtClean="0"/>
              <a:t>curve </a:t>
            </a:r>
            <a:r>
              <a:rPr lang="en-US" dirty="0"/>
              <a:t>is the true noise-free function.</a:t>
            </a: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5566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b="1" dirty="0"/>
              <a:t>regression</a:t>
            </a:r>
            <a:r>
              <a:rPr lang="en-US" dirty="0"/>
              <a:t>, "</a:t>
            </a:r>
            <a:r>
              <a:rPr lang="en-US" b="1" dirty="0" smtClean="0"/>
              <a:t>multi-</a:t>
            </a:r>
            <a:r>
              <a:rPr lang="en-US" b="1" dirty="0" err="1" smtClean="0"/>
              <a:t>collinearity</a:t>
            </a:r>
            <a:r>
              <a:rPr lang="en-US" dirty="0"/>
              <a:t>" refers to predictors that are correlated with other predictors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Multi-</a:t>
            </a:r>
            <a:r>
              <a:rPr lang="en-US" b="1" dirty="0" err="1" smtClean="0"/>
              <a:t>collinearity</a:t>
            </a:r>
            <a:r>
              <a:rPr lang="en-US" dirty="0"/>
              <a:t> occurs when your model includes multiple factors that are correlated not just to your response variable, but also to each other.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collinearity</a:t>
            </a:r>
            <a:r>
              <a:rPr lang="en-US" dirty="0" smtClean="0"/>
              <a:t> </a:t>
            </a:r>
            <a:r>
              <a:rPr lang="en-US" dirty="0"/>
              <a:t>exists when two or more of the predictors in a regression model are moderately or highly correlated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basis function </a:t>
            </a:r>
            <a:r>
              <a:rPr lang="en-US" dirty="0" smtClean="0"/>
              <a:t>models</a:t>
            </a:r>
          </a:p>
          <a:p>
            <a:r>
              <a:rPr lang="en-US" dirty="0"/>
              <a:t>Bias-variance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4531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MC can </a:t>
            </a:r>
          </a:p>
          <a:p>
            <a:r>
              <a:rPr lang="en-US" dirty="0" smtClean="0"/>
              <a:t>be studied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/>
              <a:t>Blood pressure appears to be related fairly strongly to </a:t>
            </a:r>
            <a:r>
              <a:rPr lang="en-US" sz="2600" i="1" dirty="0"/>
              <a:t>Weight</a:t>
            </a:r>
            <a:r>
              <a:rPr lang="en-US" sz="2600" dirty="0"/>
              <a:t> (</a:t>
            </a:r>
            <a:r>
              <a:rPr lang="en-US" sz="2600" i="1" dirty="0"/>
              <a:t>r</a:t>
            </a:r>
            <a:r>
              <a:rPr lang="en-US" sz="2600" dirty="0"/>
              <a:t> = 0.950) and </a:t>
            </a:r>
            <a:r>
              <a:rPr lang="en-US" sz="2600" i="1" dirty="0"/>
              <a:t>BSA </a:t>
            </a:r>
            <a:r>
              <a:rPr lang="en-US" sz="2600" dirty="0"/>
              <a:t>(</a:t>
            </a:r>
            <a:r>
              <a:rPr lang="en-US" sz="2600" i="1" dirty="0"/>
              <a:t>r</a:t>
            </a:r>
            <a:r>
              <a:rPr lang="en-US" sz="2600" dirty="0"/>
              <a:t>= 0.866), and hardly related at all to </a:t>
            </a:r>
            <a:r>
              <a:rPr lang="en-US" sz="2600" i="1" dirty="0"/>
              <a:t>Stress</a:t>
            </a:r>
            <a:r>
              <a:rPr lang="en-US" sz="2600" dirty="0"/>
              <a:t> level (</a:t>
            </a:r>
            <a:r>
              <a:rPr lang="en-US" sz="2600" i="1" dirty="0"/>
              <a:t>r</a:t>
            </a:r>
            <a:r>
              <a:rPr lang="en-US" sz="2600" dirty="0"/>
              <a:t> = 0.164). And, </a:t>
            </a:r>
            <a:r>
              <a:rPr lang="en-US" sz="2600" i="1" dirty="0"/>
              <a:t>Weight</a:t>
            </a:r>
            <a:r>
              <a:rPr lang="en-US" sz="2600" dirty="0"/>
              <a:t> and </a:t>
            </a:r>
            <a:r>
              <a:rPr lang="en-US" sz="2600" i="1" dirty="0"/>
              <a:t>BSA</a:t>
            </a:r>
            <a:r>
              <a:rPr lang="en-US" sz="2600" dirty="0"/>
              <a:t> appear to be strongly related (</a:t>
            </a:r>
            <a:r>
              <a:rPr lang="en-US" sz="2600" i="1" dirty="0"/>
              <a:t>r</a:t>
            </a:r>
            <a:r>
              <a:rPr lang="en-US" sz="2600" dirty="0"/>
              <a:t> = 0.875), while </a:t>
            </a:r>
            <a:r>
              <a:rPr lang="en-US" sz="2600" i="1" dirty="0"/>
              <a:t>Stress</a:t>
            </a:r>
            <a:r>
              <a:rPr lang="en-US" sz="2600" dirty="0"/>
              <a:t> and </a:t>
            </a:r>
            <a:r>
              <a:rPr lang="en-US" sz="2600" i="1" dirty="0"/>
              <a:t>BSA</a:t>
            </a:r>
            <a:r>
              <a:rPr lang="en-US" sz="2600" dirty="0"/>
              <a:t> appear to be hardly related at all (</a:t>
            </a:r>
            <a:r>
              <a:rPr lang="en-US" sz="2600" i="1" dirty="0"/>
              <a:t>r</a:t>
            </a:r>
            <a:r>
              <a:rPr lang="en-US" sz="2600" dirty="0"/>
              <a:t> = 0.018). The high correlation among some of the predictors suggests that data-based </a:t>
            </a:r>
            <a:r>
              <a:rPr lang="en-US" sz="2600" dirty="0" smtClean="0"/>
              <a:t>multi-</a:t>
            </a:r>
            <a:r>
              <a:rPr lang="en-US" sz="2600" dirty="0" err="1" smtClean="0"/>
              <a:t>collinearity</a:t>
            </a:r>
            <a:r>
              <a:rPr lang="en-US" sz="2600" dirty="0" smtClean="0"/>
              <a:t> </a:t>
            </a:r>
            <a:r>
              <a:rPr lang="en-US" sz="2600" dirty="0"/>
              <a:t>exists.</a:t>
            </a:r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4" name="Picture 3" descr="minitab outpu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60198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8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1867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Bias: the class of models </a:t>
            </a:r>
            <a:r>
              <a:rPr lang="en-US" b="1" dirty="0"/>
              <a:t>can’t</a:t>
            </a:r>
            <a:r>
              <a:rPr lang="en-US" dirty="0"/>
              <a:t> fit the data. </a:t>
            </a:r>
          </a:p>
          <a:p>
            <a:pPr lvl="2"/>
            <a:r>
              <a:rPr lang="en-US" b="1" dirty="0"/>
              <a:t>Fix</a:t>
            </a:r>
            <a:r>
              <a:rPr lang="en-US" dirty="0"/>
              <a:t>: a </a:t>
            </a:r>
            <a:r>
              <a:rPr lang="en-US" i="1" dirty="0"/>
              <a:t>more expressive </a:t>
            </a:r>
            <a:r>
              <a:rPr lang="en-US" dirty="0"/>
              <a:t>model class.</a:t>
            </a:r>
          </a:p>
          <a:p>
            <a:pPr lvl="1"/>
            <a:r>
              <a:rPr lang="en-US" dirty="0"/>
              <a:t>Variance: the class of models </a:t>
            </a:r>
            <a:r>
              <a:rPr lang="en-US" b="1" dirty="0"/>
              <a:t>could </a:t>
            </a:r>
            <a:r>
              <a:rPr lang="en-US" dirty="0"/>
              <a:t>fit the data, but doesn’t because it’s hard to fit.</a:t>
            </a:r>
          </a:p>
          <a:p>
            <a:pPr lvl="2"/>
            <a:r>
              <a:rPr lang="en-US" b="1" dirty="0"/>
              <a:t>Fix</a:t>
            </a:r>
            <a:r>
              <a:rPr lang="en-US" dirty="0"/>
              <a:t>: a </a:t>
            </a:r>
            <a:r>
              <a:rPr lang="en-US" i="1" dirty="0"/>
              <a:t>less expressive </a:t>
            </a:r>
            <a:r>
              <a:rPr lang="en-US" dirty="0"/>
              <a:t>model class.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0769" t="24801" r="29648" b="14481"/>
          <a:stretch/>
        </p:blipFill>
        <p:spPr bwMode="auto">
          <a:xfrm>
            <a:off x="4800600" y="2895600"/>
            <a:ext cx="3952874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24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Bias: the class of models </a:t>
            </a:r>
            <a:r>
              <a:rPr lang="en-US" b="1" dirty="0"/>
              <a:t>can’t</a:t>
            </a:r>
            <a:r>
              <a:rPr lang="en-US" dirty="0"/>
              <a:t> fit the data. </a:t>
            </a:r>
          </a:p>
          <a:p>
            <a:pPr lvl="2"/>
            <a:r>
              <a:rPr lang="en-US" b="1" dirty="0"/>
              <a:t>Fix</a:t>
            </a:r>
            <a:r>
              <a:rPr lang="en-US" dirty="0"/>
              <a:t>: a </a:t>
            </a:r>
            <a:r>
              <a:rPr lang="en-US" i="1" dirty="0"/>
              <a:t>more expressive </a:t>
            </a:r>
            <a:r>
              <a:rPr lang="en-US" dirty="0"/>
              <a:t>model class.</a:t>
            </a:r>
          </a:p>
          <a:p>
            <a:pPr lvl="1"/>
            <a:r>
              <a:rPr lang="en-US" dirty="0"/>
              <a:t>Variance: the class of models </a:t>
            </a:r>
            <a:r>
              <a:rPr lang="en-US" b="1" dirty="0"/>
              <a:t>could </a:t>
            </a:r>
            <a:r>
              <a:rPr lang="en-US" dirty="0"/>
              <a:t>fit the data, but doesn’t because it’s hard to fit.</a:t>
            </a:r>
          </a:p>
          <a:p>
            <a:pPr lvl="2"/>
            <a:r>
              <a:rPr lang="en-US" b="1" dirty="0"/>
              <a:t>Fix</a:t>
            </a:r>
            <a:r>
              <a:rPr lang="en-US" dirty="0"/>
              <a:t>: a </a:t>
            </a:r>
            <a:r>
              <a:rPr lang="en-US" i="1" dirty="0"/>
              <a:t>less expressive </a:t>
            </a:r>
            <a:r>
              <a:rPr lang="en-US" dirty="0"/>
              <a:t>model class.</a:t>
            </a:r>
          </a:p>
          <a:p>
            <a:endParaRPr lang="en-US" dirty="0"/>
          </a:p>
        </p:txBody>
      </p:sp>
      <p:pic>
        <p:nvPicPr>
          <p:cNvPr id="19458" name="Picture 2" descr="https://miro.medium.com/max/492/1*kADA5Q4al9DRLoXck6_6X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606640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2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regression, we assume that the actual relation is y=f(x)+</a:t>
            </a:r>
            <a:r>
              <a:rPr lang="el-GR" dirty="0" smtClean="0">
                <a:latin typeface="Calibri"/>
                <a:cs typeface="Calibri"/>
              </a:rPr>
              <a:t>ε</a:t>
            </a:r>
            <a:r>
              <a:rPr lang="en-US" dirty="0" smtClean="0">
                <a:latin typeface="Perpetua" pitchFamily="18" charset="0"/>
                <a:cs typeface="Calibri"/>
              </a:rPr>
              <a:t>, where we assume that the error is normally distributed with zero mean and SD=</a:t>
            </a:r>
            <a:r>
              <a:rPr lang="el-GR" dirty="0" smtClean="0">
                <a:latin typeface="Calibri"/>
                <a:cs typeface="Calibri"/>
              </a:rPr>
              <a:t>σ</a:t>
            </a:r>
            <a:r>
              <a:rPr lang="en-US" dirty="0" smtClean="0">
                <a:latin typeface="Perpetua" pitchFamily="18" charset="0"/>
                <a:cs typeface="Calibri"/>
              </a:rPr>
              <a:t>.  But the regressed line is our </a:t>
            </a:r>
            <a:r>
              <a:rPr lang="en-US" dirty="0" smtClean="0"/>
              <a:t> fit, </a:t>
            </a:r>
            <a:r>
              <a:rPr lang="en-US" dirty="0"/>
              <a:t>a best </a:t>
            </a:r>
            <a:r>
              <a:rPr lang="en-US" dirty="0" smtClean="0"/>
              <a:t>line, based on the data , denoted by h(x)=w*x + b.</a:t>
            </a:r>
          </a:p>
          <a:p>
            <a:r>
              <a:rPr lang="en-US" dirty="0" smtClean="0">
                <a:latin typeface="Perpetua" pitchFamily="18" charset="0"/>
              </a:rPr>
              <a:t>The “best” tag for the line is because of the fact we minimize the squared error</a:t>
            </a:r>
          </a:p>
          <a:p>
            <a:endParaRPr lang="en-US" dirty="0">
              <a:latin typeface="Perpetua" pitchFamily="18" charset="0"/>
            </a:endParaRPr>
          </a:p>
          <a:p>
            <a:r>
              <a:rPr lang="en-US" dirty="0" smtClean="0">
                <a:latin typeface="Perpetua" pitchFamily="18" charset="0"/>
              </a:rPr>
              <a:t>For the data (</a:t>
            </a:r>
            <a:r>
              <a:rPr lang="en-US" dirty="0" err="1" smtClean="0">
                <a:latin typeface="Perpetua" pitchFamily="18" charset="0"/>
              </a:rPr>
              <a:t>yi,xi</a:t>
            </a:r>
            <a:r>
              <a:rPr lang="en-US" dirty="0" smtClean="0">
                <a:latin typeface="Perpetua" pitchFamily="18" charset="0"/>
              </a:rPr>
              <a:t>). </a:t>
            </a:r>
          </a:p>
          <a:p>
            <a:r>
              <a:rPr lang="en-US" dirty="0" smtClean="0">
                <a:latin typeface="Perpetua" pitchFamily="18" charset="0"/>
              </a:rPr>
              <a:t>Now we’ll decompose the expected value of the square for a random data point.</a:t>
            </a:r>
            <a:endParaRPr lang="en-US" dirty="0">
              <a:latin typeface="Perpetua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168560"/>
              </p:ext>
            </p:extLst>
          </p:nvPr>
        </p:nvGraphicFramePr>
        <p:xfrm>
          <a:off x="3505200" y="3581400"/>
          <a:ext cx="1752600" cy="76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965160" imgH="419040" progId="Equation.3">
                  <p:embed/>
                </p:oleObj>
              </mc:Choice>
              <mc:Fallback>
                <p:oleObj name="Equation" r:id="rId3" imgW="9651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581400"/>
                        <a:ext cx="1752600" cy="76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3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actually decomposing E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/>
              <a:t>[ (</a:t>
            </a:r>
            <a:r>
              <a:rPr lang="en-US" dirty="0" smtClean="0"/>
              <a:t>y </a:t>
            </a:r>
            <a:r>
              <a:rPr lang="en-US" dirty="0"/>
              <a:t>– </a:t>
            </a:r>
            <a:r>
              <a:rPr lang="en-US" dirty="0" smtClean="0"/>
              <a:t>h(x))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] where h(x) is the expected value of the y.</a:t>
            </a:r>
          </a:p>
          <a:p>
            <a:r>
              <a:rPr lang="en-US" dirty="0" smtClean="0"/>
              <a:t> If for convenience we call ‘y’ a </a:t>
            </a:r>
            <a:r>
              <a:rPr lang="en-US" dirty="0" err="1" smtClean="0"/>
              <a:t>r.v</a:t>
            </a:r>
            <a:r>
              <a:rPr lang="en-US" dirty="0" smtClean="0"/>
              <a:t> and ‘y1’, its expected value w.r.t a distribution, then we know that</a:t>
            </a:r>
            <a:endParaRPr lang="en-US" dirty="0">
              <a:latin typeface="Perpetua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88062"/>
              </p:ext>
            </p:extLst>
          </p:nvPr>
        </p:nvGraphicFramePr>
        <p:xfrm>
          <a:off x="2426319" y="3276600"/>
          <a:ext cx="4568206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968480" imgH="1117440" progId="Equation.3">
                  <p:embed/>
                </p:oleObj>
              </mc:Choice>
              <mc:Fallback>
                <p:oleObj name="Equation" r:id="rId3" imgW="196848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319" y="3276600"/>
                        <a:ext cx="4568206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3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result , we obtain for our problem that</a:t>
            </a:r>
          </a:p>
          <a:p>
            <a:r>
              <a:rPr lang="pt-BR" dirty="0"/>
              <a:t>E[ (</a:t>
            </a:r>
            <a:r>
              <a:rPr lang="pt-BR" dirty="0" smtClean="0"/>
              <a:t>h(x) </a:t>
            </a:r>
            <a:r>
              <a:rPr lang="pt-BR" dirty="0"/>
              <a:t>– </a:t>
            </a:r>
            <a:r>
              <a:rPr lang="pt-BR" dirty="0" smtClean="0"/>
              <a:t>y)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] = </a:t>
            </a:r>
            <a:r>
              <a:rPr lang="pt-BR" dirty="0" smtClean="0"/>
              <a:t>E[h(x)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– 2 </a:t>
            </a:r>
            <a:r>
              <a:rPr lang="pt-BR" dirty="0" smtClean="0"/>
              <a:t>h(x) y </a:t>
            </a:r>
            <a:r>
              <a:rPr lang="pt-BR" dirty="0"/>
              <a:t>+ </a:t>
            </a:r>
            <a:r>
              <a:rPr lang="pt-BR" dirty="0" smtClean="0"/>
              <a:t>y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]</a:t>
            </a:r>
          </a:p>
          <a:p>
            <a:r>
              <a:rPr lang="pt-BR" dirty="0" smtClean="0"/>
              <a:t>               = E[h(x)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] – 2 E[ </a:t>
            </a:r>
            <a:r>
              <a:rPr lang="pt-BR" dirty="0" smtClean="0"/>
              <a:t>h(x) </a:t>
            </a:r>
            <a:r>
              <a:rPr lang="pt-BR" dirty="0"/>
              <a:t>] </a:t>
            </a:r>
            <a:r>
              <a:rPr lang="pt-BR" dirty="0" smtClean="0"/>
              <a:t>E[y] </a:t>
            </a:r>
            <a:r>
              <a:rPr lang="pt-BR" dirty="0"/>
              <a:t>+ </a:t>
            </a:r>
            <a:r>
              <a:rPr lang="pt-BR" dirty="0" smtClean="0"/>
              <a:t>E[</a:t>
            </a:r>
            <a:r>
              <a:rPr lang="pt-BR" dirty="0"/>
              <a:t>y</a:t>
            </a:r>
            <a:r>
              <a:rPr lang="pt-BR" baseline="30000" dirty="0"/>
              <a:t>2</a:t>
            </a:r>
            <a:r>
              <a:rPr lang="pt-BR" dirty="0" smtClean="0"/>
              <a:t>]</a:t>
            </a:r>
            <a:endParaRPr lang="pt-BR" dirty="0"/>
          </a:p>
          <a:p>
            <a:r>
              <a:rPr lang="pt-BR" dirty="0" smtClean="0"/>
              <a:t>      = </a:t>
            </a:r>
            <a:r>
              <a:rPr lang="pt-BR" dirty="0"/>
              <a:t>E[ (</a:t>
            </a:r>
            <a:r>
              <a:rPr lang="pt-BR" dirty="0" smtClean="0"/>
              <a:t>h(x) </a:t>
            </a:r>
            <a:r>
              <a:rPr lang="pt-BR" dirty="0"/>
              <a:t>– </a:t>
            </a:r>
            <a:r>
              <a:rPr lang="pt-BR" dirty="0" smtClean="0"/>
              <a:t>h’(x))</a:t>
            </a:r>
            <a:r>
              <a:rPr lang="pt-BR" baseline="30000" dirty="0"/>
              <a:t>2</a:t>
            </a:r>
            <a:r>
              <a:rPr lang="pt-BR" dirty="0"/>
              <a:t> ] + </a:t>
            </a:r>
            <a:r>
              <a:rPr lang="pt-BR" b="1" dirty="0" smtClean="0"/>
              <a:t>h’(x)</a:t>
            </a:r>
            <a:r>
              <a:rPr lang="pt-BR" b="1" baseline="30000" dirty="0" smtClean="0"/>
              <a:t>2</a:t>
            </a:r>
            <a:r>
              <a:rPr lang="pt-BR" b="1" dirty="0" smtClean="0"/>
              <a:t> </a:t>
            </a:r>
            <a:r>
              <a:rPr lang="pt-BR" dirty="0" smtClean="0"/>
              <a:t>                      (result)</a:t>
            </a:r>
            <a:endParaRPr lang="pt-BR" dirty="0"/>
          </a:p>
          <a:p>
            <a:r>
              <a:rPr lang="en-US" dirty="0" smtClean="0"/>
              <a:t>                </a:t>
            </a:r>
            <a:r>
              <a:rPr lang="en-US" b="1" dirty="0" smtClean="0"/>
              <a:t>– </a:t>
            </a:r>
            <a:r>
              <a:rPr lang="en-US" b="1" dirty="0"/>
              <a:t>2 </a:t>
            </a:r>
            <a:r>
              <a:rPr lang="en-US" b="1" dirty="0" smtClean="0"/>
              <a:t>h’(x) f(x)</a:t>
            </a:r>
            <a:endParaRPr lang="en-US" b="1" dirty="0"/>
          </a:p>
          <a:p>
            <a:r>
              <a:rPr lang="en-US" dirty="0" smtClean="0"/>
              <a:t>              + </a:t>
            </a:r>
            <a:r>
              <a:rPr lang="en-US" dirty="0"/>
              <a:t>E[ (</a:t>
            </a:r>
            <a:r>
              <a:rPr lang="en-US" dirty="0" smtClean="0"/>
              <a:t>y </a:t>
            </a:r>
            <a:r>
              <a:rPr lang="en-US" dirty="0"/>
              <a:t>– </a:t>
            </a:r>
            <a:r>
              <a:rPr lang="en-US" dirty="0" smtClean="0"/>
              <a:t>f(x))</a:t>
            </a:r>
            <a:r>
              <a:rPr lang="en-US" baseline="30000" dirty="0"/>
              <a:t>2</a:t>
            </a:r>
            <a:r>
              <a:rPr lang="en-US" dirty="0"/>
              <a:t> ] </a:t>
            </a:r>
            <a:r>
              <a:rPr lang="en-US" b="1" dirty="0" smtClean="0"/>
              <a:t>+</a:t>
            </a:r>
            <a:r>
              <a:rPr lang="pt-BR" b="1" dirty="0"/>
              <a:t> </a:t>
            </a:r>
            <a:r>
              <a:rPr lang="pt-BR" b="1" dirty="0" smtClean="0"/>
              <a:t>f(x)</a:t>
            </a:r>
            <a:r>
              <a:rPr lang="pt-BR" b="1" baseline="30000" dirty="0" smtClean="0"/>
              <a:t>2</a:t>
            </a:r>
            <a:r>
              <a:rPr lang="en-US" dirty="0" smtClean="0"/>
              <a:t>                      (result)</a:t>
            </a:r>
            <a:endParaRPr lang="en-US" dirty="0"/>
          </a:p>
          <a:p>
            <a:r>
              <a:rPr lang="pt-BR" dirty="0"/>
              <a:t>= E[ (</a:t>
            </a:r>
            <a:r>
              <a:rPr lang="pt-BR" dirty="0" smtClean="0"/>
              <a:t>h(x) </a:t>
            </a:r>
            <a:r>
              <a:rPr lang="pt-BR" dirty="0"/>
              <a:t>– </a:t>
            </a:r>
            <a:r>
              <a:rPr lang="pt-BR" dirty="0" smtClean="0"/>
              <a:t>h’(x))</a:t>
            </a:r>
            <a:r>
              <a:rPr lang="pt-BR" baseline="30000" dirty="0"/>
              <a:t>2</a:t>
            </a:r>
            <a:r>
              <a:rPr lang="pt-BR" dirty="0"/>
              <a:t> ] </a:t>
            </a:r>
            <a:r>
              <a:rPr lang="pt-BR" dirty="0" smtClean="0"/>
              <a:t>                    </a:t>
            </a:r>
            <a:r>
              <a:rPr lang="pt-BR" dirty="0"/>
              <a:t>[variance</a:t>
            </a:r>
            <a:r>
              <a:rPr lang="pt-BR" dirty="0" smtClean="0"/>
              <a:t>] </a:t>
            </a:r>
            <a:endParaRPr lang="pt-BR" dirty="0"/>
          </a:p>
          <a:p>
            <a:r>
              <a:rPr lang="en-US" dirty="0" smtClean="0"/>
              <a:t>   +</a:t>
            </a:r>
            <a:r>
              <a:rPr lang="en-US" b="1" dirty="0" smtClean="0"/>
              <a:t>(h’(x) </a:t>
            </a:r>
            <a:r>
              <a:rPr lang="en-US" b="1" dirty="0"/>
              <a:t>– </a:t>
            </a:r>
            <a:r>
              <a:rPr lang="en-US" b="1" dirty="0" smtClean="0"/>
              <a:t>f(x))</a:t>
            </a:r>
            <a:r>
              <a:rPr lang="en-US" b="1" baseline="30000" dirty="0"/>
              <a:t>2</a:t>
            </a:r>
            <a:r>
              <a:rPr lang="en-US" dirty="0"/>
              <a:t>  </a:t>
            </a:r>
            <a:r>
              <a:rPr lang="en-US" dirty="0" smtClean="0"/>
              <a:t>                         [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r>
              <a:rPr lang="fr-FR" dirty="0" smtClean="0"/>
              <a:t>    + E</a:t>
            </a:r>
            <a:r>
              <a:rPr lang="fr-FR" dirty="0"/>
              <a:t>[ (</a:t>
            </a:r>
            <a:r>
              <a:rPr lang="fr-FR" dirty="0" smtClean="0"/>
              <a:t>y </a:t>
            </a:r>
            <a:r>
              <a:rPr lang="fr-FR" dirty="0"/>
              <a:t>– </a:t>
            </a:r>
            <a:r>
              <a:rPr lang="fr-FR" dirty="0" smtClean="0"/>
              <a:t>f(x))</a:t>
            </a:r>
            <a:r>
              <a:rPr lang="fr-FR" baseline="30000" dirty="0"/>
              <a:t>2</a:t>
            </a:r>
            <a:r>
              <a:rPr lang="fr-FR" dirty="0"/>
              <a:t> ] </a:t>
            </a:r>
            <a:r>
              <a:rPr lang="fr-FR" dirty="0" smtClean="0"/>
              <a:t>                        [noise</a:t>
            </a:r>
            <a:r>
              <a:rPr lang="fr-FR" baseline="30000" dirty="0" smtClean="0"/>
              <a:t>2</a:t>
            </a:r>
            <a:r>
              <a:rPr lang="fr-FR" dirty="0" smtClean="0"/>
              <a:t>]</a:t>
            </a:r>
          </a:p>
          <a:p>
            <a:r>
              <a:rPr lang="en-US" dirty="0"/>
              <a:t>Expected prediction error = Variance + Bias</a:t>
            </a:r>
            <a:r>
              <a:rPr lang="en-US" baseline="30000" dirty="0"/>
              <a:t>2 </a:t>
            </a:r>
            <a:r>
              <a:rPr lang="en-US" dirty="0"/>
              <a:t>+ </a:t>
            </a:r>
            <a:r>
              <a:rPr lang="en-US" dirty="0" smtClean="0"/>
              <a:t>Noise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Measures</a:t>
            </a:r>
            <a:br>
              <a:rPr lang="en-US" dirty="0" smtClean="0"/>
            </a:br>
            <a:r>
              <a:rPr lang="en-US" dirty="0" smtClean="0"/>
              <a:t>Mean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 data with p variables, each of size n, we have the mean vector</a:t>
            </a:r>
          </a:p>
          <a:p>
            <a:r>
              <a:rPr lang="en-US" sz="2800" dirty="0" smtClean="0"/>
              <a:t>For example, Two </a:t>
            </a:r>
            <a:r>
              <a:rPr lang="en-US" sz="2800" dirty="0"/>
              <a:t>measurements x1; x2 made at the same position on each of 3 cans of food, resulted in </a:t>
            </a:r>
            <a:r>
              <a:rPr lang="en-US" sz="2800" dirty="0" smtClean="0"/>
              <a:t>the following X matrix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mean vector is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71400"/>
              </p:ext>
            </p:extLst>
          </p:nvPr>
        </p:nvGraphicFramePr>
        <p:xfrm>
          <a:off x="3429000" y="20574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015920" imgH="253800" progId="Equation.3">
                  <p:embed/>
                </p:oleObj>
              </mc:Choice>
              <mc:Fallback>
                <p:oleObj name="Equation" r:id="rId3" imgW="10159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057400"/>
                        <a:ext cx="2032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99614"/>
              </p:ext>
            </p:extLst>
          </p:nvPr>
        </p:nvGraphicFramePr>
        <p:xfrm>
          <a:off x="4267200" y="3429000"/>
          <a:ext cx="1676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838080" imgH="711000" progId="Equation.3">
                  <p:embed/>
                </p:oleObj>
              </mc:Choice>
              <mc:Fallback>
                <p:oleObj name="Equation" r:id="rId5" imgW="838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1676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32998"/>
              </p:ext>
            </p:extLst>
          </p:nvPr>
        </p:nvGraphicFramePr>
        <p:xfrm>
          <a:off x="4470400" y="5029200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622080" imgH="215640" progId="Equation.3">
                  <p:embed/>
                </p:oleObj>
              </mc:Choice>
              <mc:Fallback>
                <p:oleObj name="Equation" r:id="rId7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029200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0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Measures</a:t>
            </a:r>
            <a:br>
              <a:rPr lang="en-US" dirty="0" smtClean="0"/>
            </a:br>
            <a:r>
              <a:rPr lang="en-US" dirty="0" smtClean="0"/>
              <a:t>Variance-Covariance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 data with p=3 variables, each of size n, we have the V-CV matrix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For the above data, </a:t>
            </a:r>
          </a:p>
        </p:txBody>
      </p:sp>
      <p:pic>
        <p:nvPicPr>
          <p:cNvPr id="2054" name="Picture 6" descr="https://i2.wp.com/www.theanalysisfactor.com/images/covariance-matrix.jpg?resize=169%2C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2819400" cy="140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34844"/>
              </p:ext>
            </p:extLst>
          </p:nvPr>
        </p:nvGraphicFramePr>
        <p:xfrm>
          <a:off x="2832100" y="3733800"/>
          <a:ext cx="4013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2006280" imgH="406080" progId="Equation.3">
                  <p:embed/>
                </p:oleObj>
              </mc:Choice>
              <mc:Fallback>
                <p:oleObj name="Equation" r:id="rId4" imgW="2006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733800"/>
                        <a:ext cx="4013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43088"/>
              </p:ext>
            </p:extLst>
          </p:nvPr>
        </p:nvGraphicFramePr>
        <p:xfrm>
          <a:off x="2971800" y="5181600"/>
          <a:ext cx="28617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1320480" imgH="457200" progId="Equation.3">
                  <p:embed/>
                </p:oleObj>
              </mc:Choice>
              <mc:Fallback>
                <p:oleObj name="Equation" r:id="rId6" imgW="13204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5181600"/>
                        <a:ext cx="286173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Measures</a:t>
            </a:r>
            <a:br>
              <a:rPr lang="en-US" dirty="0" smtClean="0"/>
            </a:br>
            <a:r>
              <a:rPr lang="en-US" dirty="0" smtClean="0"/>
              <a:t>Variance-Covariance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Aliter</a:t>
            </a:r>
            <a:r>
              <a:rPr lang="en-US" sz="2800" dirty="0" smtClean="0"/>
              <a:t>-For 6 subjects used to measure 2 variables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3592"/>
            <a:ext cx="6400800" cy="47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Measures</a:t>
            </a:r>
            <a:br>
              <a:rPr lang="en-US" dirty="0" smtClean="0"/>
            </a:br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correlation matrix is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For the above data,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743267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26193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Measures</a:t>
            </a:r>
            <a:br>
              <a:rPr lang="en-US" dirty="0" smtClean="0"/>
            </a:br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correlation matrix is for a data of 62 mammals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11266" name="Picture 2" descr="https://i2.wp.com/www.theanalysisfactor.com/images/correlation-matrix.jpg?resize=408%2C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5999"/>
            <a:ext cx="6781800" cy="30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</a:t>
            </a:r>
            <a:br>
              <a:rPr lang="en-US" dirty="0" smtClean="0"/>
            </a:br>
            <a:r>
              <a:rPr lang="en-US" dirty="0" smtClean="0"/>
              <a:t>Based on 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Measures are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209800"/>
            <a:ext cx="7372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810000"/>
            <a:ext cx="6343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5105400"/>
            <a:ext cx="27717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3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582</TotalTime>
  <Words>945</Words>
  <Application>Microsoft Office PowerPoint</Application>
  <PresentationFormat>On-screen Show (4:3)</PresentationFormat>
  <Paragraphs>178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Equity</vt:lpstr>
      <vt:lpstr>Equation</vt:lpstr>
      <vt:lpstr>Good morning</vt:lpstr>
      <vt:lpstr>Last class</vt:lpstr>
      <vt:lpstr>Today’s class</vt:lpstr>
      <vt:lpstr>Basic Measures Mean Vector</vt:lpstr>
      <vt:lpstr>Basic Measures Variance-Covariance matrix</vt:lpstr>
      <vt:lpstr>Basic Measures Variance-Covariance matrix</vt:lpstr>
      <vt:lpstr>Basic Measures Correlation matrix</vt:lpstr>
      <vt:lpstr>Basic Measures Correlation matrix</vt:lpstr>
      <vt:lpstr>Measures Based on S matrix</vt:lpstr>
      <vt:lpstr>Continuous data</vt:lpstr>
      <vt:lpstr>Multiple regression</vt:lpstr>
      <vt:lpstr>Multiple regression Method 2</vt:lpstr>
      <vt:lpstr>Multiple regression method 2</vt:lpstr>
      <vt:lpstr>MLR-matrix method</vt:lpstr>
      <vt:lpstr>MLR-matrix method</vt:lpstr>
      <vt:lpstr>MLR-matrix method</vt:lpstr>
      <vt:lpstr>MLR-matrix method</vt:lpstr>
      <vt:lpstr>Good morning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Linear basis function models</vt:lpstr>
      <vt:lpstr>Linear basis function models</vt:lpstr>
      <vt:lpstr>Multi-collinearity</vt:lpstr>
      <vt:lpstr>Multi-collinearity</vt:lpstr>
      <vt:lpstr>Good morning</vt:lpstr>
      <vt:lpstr>Bias-Variance</vt:lpstr>
      <vt:lpstr>Bias-Variance</vt:lpstr>
      <vt:lpstr>Bias-Variance Decomposition</vt:lpstr>
      <vt:lpstr>Bias-Variance Decomposition</vt:lpstr>
      <vt:lpstr>Bias-Variance Decomposition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Administrator</dc:creator>
  <cp:lastModifiedBy>Administrator</cp:lastModifiedBy>
  <cp:revision>20</cp:revision>
  <dcterms:created xsi:type="dcterms:W3CDTF">2006-08-16T00:00:00Z</dcterms:created>
  <dcterms:modified xsi:type="dcterms:W3CDTF">2019-12-03T07:34:49Z</dcterms:modified>
</cp:coreProperties>
</file>