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91" r:id="rId5"/>
    <p:sldId id="265" r:id="rId6"/>
    <p:sldId id="289" r:id="rId7"/>
    <p:sldId id="278" r:id="rId8"/>
    <p:sldId id="277" r:id="rId9"/>
    <p:sldId id="262" r:id="rId10"/>
    <p:sldId id="263" r:id="rId11"/>
    <p:sldId id="264" r:id="rId12"/>
    <p:sldId id="292" r:id="rId13"/>
    <p:sldId id="267" r:id="rId14"/>
    <p:sldId id="268" r:id="rId15"/>
    <p:sldId id="269" r:id="rId16"/>
    <p:sldId id="270" r:id="rId17"/>
    <p:sldId id="271" r:id="rId18"/>
    <p:sldId id="272" r:id="rId19"/>
    <p:sldId id="273" r:id="rId20"/>
    <p:sldId id="282" r:id="rId21"/>
    <p:sldId id="293" r:id="rId22"/>
    <p:sldId id="294" r:id="rId23"/>
    <p:sldId id="295" r:id="rId24"/>
    <p:sldId id="296" r:id="rId25"/>
    <p:sldId id="297" r:id="rId26"/>
    <p:sldId id="298" r:id="rId27"/>
    <p:sldId id="299" r:id="rId28"/>
    <p:sldId id="300" r:id="rId29"/>
    <p:sldId id="301" r:id="rId30"/>
    <p:sldId id="284" r:id="rId31"/>
    <p:sldId id="274" r:id="rId32"/>
    <p:sldId id="275"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2/27/2020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2/27/2020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096161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sz="quarter" idx="1"/>
          </p:nvPr>
        </p:nvSpPr>
        <p:spPr/>
        <p:txBody>
          <a:bodyPr>
            <a:normAutofit/>
          </a:bodyPr>
          <a:lstStyle/>
          <a:p>
            <a:r>
              <a:rPr lang="en-US" smtClean="0"/>
              <a:t>Whenever the error on the weighted training data exceeds or equals 0.5, the boosting procedure deletes the current classifier and does not perform any more iterations. The same thing happens when the error is 0, because then all instance weights become 0.</a:t>
            </a:r>
          </a:p>
          <a:p>
            <a:endParaRPr lang="en-US" dirty="0"/>
          </a:p>
        </p:txBody>
      </p:sp>
    </p:spTree>
    <p:extLst>
      <p:ext uri="{BB962C8B-B14F-4D97-AF65-F5344CB8AC3E}">
        <p14:creationId xmlns:p14="http://schemas.microsoft.com/office/powerpoint/2010/main" val="3153502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To </a:t>
            </a:r>
            <a:r>
              <a:rPr lang="en-US" dirty="0"/>
              <a:t>form a prediction, their output is combined using a weighted vote. To </a:t>
            </a:r>
            <a:r>
              <a:rPr lang="en-US" dirty="0" smtClean="0"/>
              <a:t>determine the </a:t>
            </a:r>
            <a:r>
              <a:rPr lang="en-US" dirty="0"/>
              <a:t>weights, note that a classifier that performs well on the weighted </a:t>
            </a:r>
            <a:r>
              <a:rPr lang="en-US" dirty="0" smtClean="0"/>
              <a:t>training data </a:t>
            </a:r>
            <a:r>
              <a:rPr lang="en-US" dirty="0"/>
              <a:t>from which it was built (</a:t>
            </a:r>
            <a:r>
              <a:rPr lang="en-US" i="1" dirty="0"/>
              <a:t>e </a:t>
            </a:r>
            <a:r>
              <a:rPr lang="en-US" dirty="0"/>
              <a:t>close to 0) should receive a high weight, </a:t>
            </a:r>
            <a:r>
              <a:rPr lang="en-US" dirty="0" smtClean="0"/>
              <a:t>and a </a:t>
            </a:r>
            <a:r>
              <a:rPr lang="en-US" dirty="0"/>
              <a:t>classifier that performs badly (</a:t>
            </a:r>
            <a:r>
              <a:rPr lang="en-US" i="1" dirty="0"/>
              <a:t>e </a:t>
            </a:r>
            <a:r>
              <a:rPr lang="en-US" dirty="0"/>
              <a:t>close to 0.5) should receive a low one. </a:t>
            </a:r>
            <a:r>
              <a:rPr lang="en-US" dirty="0" smtClean="0"/>
              <a:t>More specifically,</a:t>
            </a:r>
          </a:p>
          <a:p>
            <a:r>
              <a:rPr lang="en-US" dirty="0" smtClean="0"/>
              <a:t>                    Weight of classifier=-log[e/1-e]</a:t>
            </a:r>
          </a:p>
          <a:p>
            <a:r>
              <a:rPr lang="en-US" dirty="0"/>
              <a:t>which is a positive number between 0 and </a:t>
            </a:r>
            <a:r>
              <a:rPr lang="en-US" dirty="0" smtClean="0"/>
              <a:t>infinity. </a:t>
            </a:r>
          </a:p>
          <a:p>
            <a:r>
              <a:rPr lang="en-US" dirty="0"/>
              <a:t>T</a:t>
            </a:r>
            <a:r>
              <a:rPr lang="en-US" dirty="0" smtClean="0"/>
              <a:t>his formula explains </a:t>
            </a:r>
            <a:r>
              <a:rPr lang="en-US" dirty="0"/>
              <a:t>why classifiers that perform perfectly on the training data must </a:t>
            </a:r>
            <a:r>
              <a:rPr lang="en-US" dirty="0" smtClean="0"/>
              <a:t>be deleted</a:t>
            </a:r>
            <a:r>
              <a:rPr lang="en-US" dirty="0"/>
              <a:t>, because when </a:t>
            </a:r>
            <a:r>
              <a:rPr lang="en-US" i="1" dirty="0"/>
              <a:t>e </a:t>
            </a:r>
            <a:r>
              <a:rPr lang="en-US" dirty="0"/>
              <a:t>is 0 the weight is undefined. To make a prediction, </a:t>
            </a:r>
            <a:r>
              <a:rPr lang="en-US" dirty="0" smtClean="0"/>
              <a:t>the weights </a:t>
            </a:r>
            <a:r>
              <a:rPr lang="en-US" dirty="0"/>
              <a:t>of all classifiers that vote for a particular class are summed, and the </a:t>
            </a:r>
            <a:r>
              <a:rPr lang="en-US" dirty="0" smtClean="0"/>
              <a:t>class with </a:t>
            </a:r>
            <a:r>
              <a:rPr lang="en-US" dirty="0"/>
              <a:t>the greatest total is chosen.</a:t>
            </a:r>
            <a:endParaRPr lang="en-US" dirty="0" smtClean="0"/>
          </a:p>
          <a:p>
            <a:endParaRPr lang="en-US" dirty="0"/>
          </a:p>
        </p:txBody>
      </p:sp>
    </p:spTree>
    <p:extLst>
      <p:ext uri="{BB962C8B-B14F-4D97-AF65-F5344CB8AC3E}">
        <p14:creationId xmlns:p14="http://schemas.microsoft.com/office/powerpoint/2010/main" val="202528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Classifiers</a:t>
            </a:r>
            <a:endParaRPr lang="en-US" dirty="0"/>
          </a:p>
        </p:txBody>
      </p:sp>
      <p:sp>
        <p:nvSpPr>
          <p:cNvPr id="3" name="Content Placeholder 2"/>
          <p:cNvSpPr>
            <a:spLocks noGrp="1"/>
          </p:cNvSpPr>
          <p:nvPr>
            <p:ph sz="quarter" idx="1"/>
          </p:nvPr>
        </p:nvSpPr>
        <p:spPr/>
        <p:txBody>
          <a:bodyPr/>
          <a:lstStyle/>
          <a:p>
            <a:r>
              <a:rPr lang="en-US" dirty="0" smtClean="0"/>
              <a:t>Is a class better than a single student?</a:t>
            </a:r>
            <a:endParaRPr lang="en-US" dirty="0"/>
          </a:p>
        </p:txBody>
      </p:sp>
    </p:spTree>
    <p:extLst>
      <p:ext uri="{BB962C8B-B14F-4D97-AF65-F5344CB8AC3E}">
        <p14:creationId xmlns:p14="http://schemas.microsoft.com/office/powerpoint/2010/main" val="325453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endParaRPr lang="en-US" dirty="0"/>
          </a:p>
        </p:txBody>
      </p:sp>
      <p:sp>
        <p:nvSpPr>
          <p:cNvPr id="3" name="Content Placeholder 2"/>
          <p:cNvSpPr>
            <a:spLocks noGrp="1"/>
          </p:cNvSpPr>
          <p:nvPr>
            <p:ph sz="quarter" idx="1"/>
          </p:nvPr>
        </p:nvSpPr>
        <p:spPr/>
        <p:txBody>
          <a:bodyPr/>
          <a:lstStyle/>
          <a:p>
            <a:r>
              <a:rPr lang="en-US" dirty="0" smtClean="0"/>
              <a:t>Start with a supervised training data (x1,y1),</a:t>
            </a:r>
            <a:r>
              <a:rPr lang="en-US" dirty="0"/>
              <a:t> (</a:t>
            </a:r>
            <a:r>
              <a:rPr lang="en-US" dirty="0" smtClean="0"/>
              <a:t>x2,y2),…(</a:t>
            </a:r>
            <a:r>
              <a:rPr lang="en-US" dirty="0" err="1" smtClean="0"/>
              <a:t>xn,yn</a:t>
            </a:r>
            <a:r>
              <a:rPr lang="en-US" dirty="0" smtClean="0"/>
              <a:t>) where </a:t>
            </a:r>
            <a:r>
              <a:rPr lang="en-US" dirty="0" err="1" smtClean="0"/>
              <a:t>yn</a:t>
            </a:r>
            <a:r>
              <a:rPr lang="en-US" dirty="0" smtClean="0"/>
              <a:t> </a:t>
            </a:r>
            <a:r>
              <a:rPr lang="el-GR" dirty="0" smtClean="0">
                <a:latin typeface="Calibri"/>
                <a:cs typeface="Calibri"/>
              </a:rPr>
              <a:t>ε</a:t>
            </a:r>
            <a:r>
              <a:rPr lang="en-US" dirty="0" smtClean="0">
                <a:latin typeface="Perpetua" pitchFamily="18" charset="0"/>
                <a:cs typeface="Calibri"/>
              </a:rPr>
              <a:t>[-1,1], as we are in Binary classification .</a:t>
            </a:r>
          </a:p>
          <a:p>
            <a:r>
              <a:rPr lang="en-US" dirty="0"/>
              <a:t>Initialize weight of each example </a:t>
            </a:r>
            <a:r>
              <a:rPr lang="en-US" dirty="0" smtClean="0"/>
              <a:t> </a:t>
            </a:r>
          </a:p>
          <a:p>
            <a:r>
              <a:rPr lang="en-US" dirty="0"/>
              <a:t> </a:t>
            </a:r>
            <a:r>
              <a:rPr lang="en-US" dirty="0" smtClean="0"/>
              <a:t>           (</a:t>
            </a:r>
            <a:r>
              <a:rPr lang="en-US" dirty="0" err="1" smtClean="0"/>
              <a:t>xn</a:t>
            </a:r>
            <a:r>
              <a:rPr lang="en-US" dirty="0"/>
              <a:t>,</a:t>
            </a:r>
            <a:r>
              <a:rPr lang="en-US" dirty="0" smtClean="0"/>
              <a:t> </a:t>
            </a:r>
            <a:r>
              <a:rPr lang="en-US" dirty="0" err="1"/>
              <a:t>yn</a:t>
            </a:r>
            <a:r>
              <a:rPr lang="en-US" dirty="0" smtClean="0"/>
              <a:t>):D1(n)=1/N for all n</a:t>
            </a:r>
          </a:p>
          <a:p>
            <a:endParaRPr lang="en-US" dirty="0"/>
          </a:p>
        </p:txBody>
      </p:sp>
    </p:spTree>
    <p:extLst>
      <p:ext uri="{BB962C8B-B14F-4D97-AF65-F5344CB8AC3E}">
        <p14:creationId xmlns:p14="http://schemas.microsoft.com/office/powerpoint/2010/main" val="3035498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endParaRPr lang="en-US" dirty="0"/>
          </a:p>
        </p:txBody>
      </p:sp>
      <p:sp>
        <p:nvSpPr>
          <p:cNvPr id="3" name="Content Placeholder 2"/>
          <p:cNvSpPr>
            <a:spLocks noGrp="1"/>
          </p:cNvSpPr>
          <p:nvPr>
            <p:ph sz="quarter" idx="1"/>
          </p:nvPr>
        </p:nvSpPr>
        <p:spPr>
          <a:xfrm>
            <a:off x="457200" y="1600200"/>
            <a:ext cx="8229600" cy="4953000"/>
          </a:xfrm>
        </p:spPr>
        <p:txBody>
          <a:bodyPr/>
          <a:lstStyle/>
          <a:p>
            <a:r>
              <a:rPr lang="en-US" dirty="0" smtClean="0"/>
              <a:t>For t=1:T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final boosted hypothesis is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777" t="37996" r="19741" b="9782"/>
          <a:stretch/>
        </p:blipFill>
        <p:spPr bwMode="auto">
          <a:xfrm>
            <a:off x="354496" y="2133600"/>
            <a:ext cx="8484704" cy="353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658" t="89312" r="34611" b="3985"/>
          <a:stretch/>
        </p:blipFill>
        <p:spPr bwMode="auto">
          <a:xfrm>
            <a:off x="2971800" y="5867400"/>
            <a:ext cx="3087757" cy="49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153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AdaBoost</a:t>
            </a:r>
            <a:r>
              <a:rPr lang="en-US" dirty="0" smtClean="0"/>
              <a:t> Example</a:t>
            </a:r>
            <a:endParaRPr lang="en-US" dirty="0"/>
          </a:p>
        </p:txBody>
      </p:sp>
      <p:sp>
        <p:nvSpPr>
          <p:cNvPr id="3" name="Content Placeholder 2"/>
          <p:cNvSpPr>
            <a:spLocks noGrp="1"/>
          </p:cNvSpPr>
          <p:nvPr>
            <p:ph sz="quarter" idx="1"/>
          </p:nvPr>
        </p:nvSpPr>
        <p:spPr/>
        <p:txBody>
          <a:bodyPr>
            <a:normAutofit/>
          </a:bodyPr>
          <a:lstStyle/>
          <a:p>
            <a:r>
              <a:rPr lang="en-US" sz="2800" dirty="0"/>
              <a:t>Consider binary </a:t>
            </a:r>
            <a:r>
              <a:rPr lang="en-US" sz="2800" dirty="0" smtClean="0"/>
              <a:t>classification </a:t>
            </a:r>
            <a:r>
              <a:rPr lang="en-US" sz="2800" dirty="0"/>
              <a:t>with 10 training </a:t>
            </a:r>
            <a:r>
              <a:rPr lang="en-US" sz="2800" dirty="0" smtClean="0"/>
              <a:t>examples.</a:t>
            </a:r>
            <a:endParaRPr lang="en-US" sz="2800" dirty="0"/>
          </a:p>
          <a:p>
            <a:r>
              <a:rPr lang="en-US" sz="2800" dirty="0"/>
              <a:t>Initial weight distribution D1 is uniform (each point has equal weight = 1/10</a:t>
            </a:r>
            <a:r>
              <a:rPr lang="en-US" sz="2800" dirty="0" smtClean="0"/>
              <a:t>)</a:t>
            </a:r>
          </a:p>
          <a:p>
            <a:endParaRPr lang="en-US" sz="2800" dirty="0"/>
          </a:p>
          <a:p>
            <a:r>
              <a:rPr lang="en-US" sz="2800" dirty="0" smtClean="0"/>
              <a:t>In this case, all classifiers</a:t>
            </a:r>
          </a:p>
          <a:p>
            <a:pPr marL="0" indent="0">
              <a:buNone/>
            </a:pPr>
            <a:r>
              <a:rPr lang="en-US" sz="2800" dirty="0" smtClean="0"/>
              <a:t>which are parallel to the </a:t>
            </a:r>
          </a:p>
          <a:p>
            <a:pPr marL="0" indent="0">
              <a:buNone/>
            </a:pPr>
            <a:r>
              <a:rPr lang="en-US" sz="2800" dirty="0"/>
              <a:t>a</a:t>
            </a:r>
            <a:r>
              <a:rPr lang="en-US" sz="2800" dirty="0" smtClean="0"/>
              <a:t>xes can be the weak</a:t>
            </a:r>
          </a:p>
          <a:p>
            <a:pPr marL="0" indent="0">
              <a:buNone/>
            </a:pPr>
            <a:r>
              <a:rPr lang="en-US" sz="2800" dirty="0" smtClean="0"/>
              <a:t>classifiers to start with.</a:t>
            </a:r>
            <a:endParaRPr lang="en-US" sz="28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815" t="36956" r="36342" b="13949"/>
          <a:stretch/>
        </p:blipFill>
        <p:spPr bwMode="auto">
          <a:xfrm>
            <a:off x="4724400" y="3190459"/>
            <a:ext cx="3882887" cy="3591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921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fontScale="90000"/>
          </a:bodyPr>
          <a:lstStyle/>
          <a:p>
            <a:r>
              <a:rPr lang="en-US" dirty="0" err="1"/>
              <a:t>AdaBoost</a:t>
            </a:r>
            <a:r>
              <a:rPr lang="en-US" dirty="0"/>
              <a:t> Example</a:t>
            </a:r>
          </a:p>
        </p:txBody>
      </p:sp>
      <p:sp>
        <p:nvSpPr>
          <p:cNvPr id="3" name="Content Placeholder 2"/>
          <p:cNvSpPr>
            <a:spLocks noGrp="1"/>
          </p:cNvSpPr>
          <p:nvPr>
            <p:ph sz="quarter" idx="1"/>
          </p:nvPr>
        </p:nvSpPr>
        <p:spPr>
          <a:xfrm>
            <a:off x="457200" y="1600200"/>
            <a:ext cx="8229600" cy="5105400"/>
          </a:xfrm>
        </p:spPr>
        <p:txBody>
          <a:bodyPr>
            <a:normAutofit fontScale="85000" lnSpcReduction="20000"/>
          </a:bodyPr>
          <a:lstStyle/>
          <a:p>
            <a:r>
              <a:rPr lang="en-US" sz="2800" dirty="0" smtClean="0"/>
              <a:t>After  </a:t>
            </a:r>
          </a:p>
          <a:p>
            <a:r>
              <a:rPr lang="en-US" sz="2800" dirty="0" smtClean="0"/>
              <a:t>iteration 1,</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Error rate of h1: </a:t>
            </a:r>
            <a:r>
              <a:rPr lang="el-GR" sz="2800" dirty="0" smtClean="0">
                <a:latin typeface="Calibri"/>
                <a:cs typeface="Calibri"/>
              </a:rPr>
              <a:t>ε</a:t>
            </a:r>
            <a:r>
              <a:rPr lang="en-US" sz="2800" dirty="0" smtClean="0"/>
              <a:t>1 = [0.1+0.1+0.1]/1=0.3; weight of </a:t>
            </a:r>
          </a:p>
          <a:p>
            <a:r>
              <a:rPr lang="en-US" sz="2800" dirty="0" smtClean="0"/>
              <a:t>      h1:</a:t>
            </a:r>
            <a:r>
              <a:rPr lang="el-GR" sz="2800" dirty="0">
                <a:cs typeface="Calibri"/>
              </a:rPr>
              <a:t> </a:t>
            </a:r>
            <a:r>
              <a:rPr lang="el-GR" sz="2800" dirty="0" smtClean="0">
                <a:latin typeface="Cambria Math"/>
                <a:ea typeface="Cambria Math"/>
                <a:cs typeface="Calibri"/>
              </a:rPr>
              <a:t>α</a:t>
            </a:r>
            <a:r>
              <a:rPr lang="en-US" sz="2800" dirty="0" smtClean="0">
                <a:latin typeface="Cambria Math"/>
                <a:ea typeface="Cambria Math"/>
                <a:cs typeface="Calibri"/>
              </a:rPr>
              <a:t>1</a:t>
            </a:r>
            <a:r>
              <a:rPr lang="en-US" sz="2800" dirty="0" smtClean="0"/>
              <a:t>=1/2 </a:t>
            </a:r>
            <a:r>
              <a:rPr lang="en-US" sz="2800" dirty="0" err="1" smtClean="0"/>
              <a:t>ln</a:t>
            </a:r>
            <a:r>
              <a:rPr lang="en-US" sz="2800" dirty="0" smtClean="0"/>
              <a:t>[(1-</a:t>
            </a:r>
            <a:r>
              <a:rPr lang="el-GR" sz="2800" dirty="0" smtClean="0">
                <a:cs typeface="Calibri"/>
              </a:rPr>
              <a:t> </a:t>
            </a:r>
            <a:r>
              <a:rPr lang="el-GR" sz="2800" dirty="0">
                <a:cs typeface="Calibri"/>
              </a:rPr>
              <a:t>ε</a:t>
            </a:r>
            <a:r>
              <a:rPr lang="en-US" sz="2800" dirty="0" smtClean="0"/>
              <a:t>1)/</a:t>
            </a:r>
            <a:r>
              <a:rPr lang="el-GR" sz="2800" dirty="0" smtClean="0">
                <a:cs typeface="Calibri"/>
              </a:rPr>
              <a:t> </a:t>
            </a:r>
            <a:r>
              <a:rPr lang="el-GR" sz="2800" dirty="0">
                <a:cs typeface="Calibri"/>
              </a:rPr>
              <a:t>ε</a:t>
            </a:r>
            <a:r>
              <a:rPr lang="en-US" sz="2800" dirty="0" smtClean="0"/>
              <a:t>1]</a:t>
            </a:r>
            <a:r>
              <a:rPr lang="sv-SE" sz="2800" dirty="0" smtClean="0"/>
              <a:t> </a:t>
            </a:r>
            <a:r>
              <a:rPr lang="sv-SE" sz="2800" dirty="0"/>
              <a:t>= </a:t>
            </a:r>
            <a:r>
              <a:rPr lang="sv-SE" sz="2800" dirty="0" smtClean="0"/>
              <a:t>0.42</a:t>
            </a:r>
            <a:endParaRPr lang="sv-SE" sz="2800" dirty="0"/>
          </a:p>
          <a:p>
            <a:r>
              <a:rPr lang="en-US" sz="2800" dirty="0" smtClean="0"/>
              <a:t>Each misclassified point’s  weight is increased  (weight multiplied by </a:t>
            </a:r>
            <a:r>
              <a:rPr lang="en-US" sz="2800" dirty="0" err="1" smtClean="0"/>
              <a:t>exp</a:t>
            </a:r>
            <a:r>
              <a:rPr lang="en-US" sz="2800" dirty="0" smtClean="0"/>
              <a:t>(</a:t>
            </a:r>
            <a:r>
              <a:rPr lang="el-GR" sz="2800" dirty="0" smtClean="0">
                <a:latin typeface="Cambria Math"/>
                <a:ea typeface="Cambria Math"/>
              </a:rPr>
              <a:t>α</a:t>
            </a:r>
            <a:r>
              <a:rPr lang="en-US" sz="2800" dirty="0" smtClean="0">
                <a:latin typeface="Cambria Math"/>
                <a:ea typeface="Cambria Math"/>
              </a:rPr>
              <a:t>1</a:t>
            </a:r>
            <a:r>
              <a:rPr lang="en-US" sz="2800" dirty="0" smtClean="0"/>
              <a:t>))</a:t>
            </a:r>
          </a:p>
          <a:p>
            <a:r>
              <a:rPr lang="en-US" sz="2800" dirty="0" smtClean="0"/>
              <a:t>Each </a:t>
            </a:r>
            <a:r>
              <a:rPr lang="en-US" sz="2800" dirty="0"/>
              <a:t>correctly </a:t>
            </a:r>
            <a:r>
              <a:rPr lang="en-US" sz="2800" dirty="0" smtClean="0"/>
              <a:t>classified </a:t>
            </a:r>
            <a:r>
              <a:rPr lang="en-US" sz="2800" dirty="0"/>
              <a:t>point’s  weight is </a:t>
            </a:r>
            <a:r>
              <a:rPr lang="en-US" sz="2800" dirty="0" smtClean="0"/>
              <a:t>decreased(weight </a:t>
            </a:r>
            <a:r>
              <a:rPr lang="en-US" sz="2800" dirty="0"/>
              <a:t>multiplied by </a:t>
            </a:r>
            <a:r>
              <a:rPr lang="en-US" sz="2800" dirty="0" err="1" smtClean="0"/>
              <a:t>exp</a:t>
            </a:r>
            <a:r>
              <a:rPr lang="en-US" sz="2800" dirty="0" smtClean="0"/>
              <a:t>(-</a:t>
            </a:r>
            <a:r>
              <a:rPr lang="el-GR" sz="2800" dirty="0" smtClean="0">
                <a:latin typeface="Cambria Math"/>
                <a:ea typeface="Cambria Math"/>
              </a:rPr>
              <a:t>α</a:t>
            </a:r>
            <a:r>
              <a:rPr lang="en-US" sz="2800" dirty="0"/>
              <a:t>1</a:t>
            </a:r>
            <a:r>
              <a:rPr lang="en-US" sz="2800" dirty="0" smtClean="0"/>
              <a:t>)) </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565" t="27174" r="28194" b="25000"/>
          <a:stretch/>
        </p:blipFill>
        <p:spPr bwMode="auto">
          <a:xfrm>
            <a:off x="2743200" y="988249"/>
            <a:ext cx="5638800" cy="327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98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Example</a:t>
            </a:r>
          </a:p>
        </p:txBody>
      </p:sp>
      <p:sp>
        <p:nvSpPr>
          <p:cNvPr id="3" name="Content Placeholder 2"/>
          <p:cNvSpPr>
            <a:spLocks noGrp="1"/>
          </p:cNvSpPr>
          <p:nvPr>
            <p:ph sz="quarter" idx="1"/>
          </p:nvPr>
        </p:nvSpPr>
        <p:spPr>
          <a:xfrm>
            <a:off x="457200" y="1600200"/>
            <a:ext cx="8229600" cy="5105400"/>
          </a:xfrm>
        </p:spPr>
        <p:txBody>
          <a:bodyPr>
            <a:normAutofit fontScale="77500" lnSpcReduction="20000"/>
          </a:bodyPr>
          <a:lstStyle/>
          <a:p>
            <a:r>
              <a:rPr lang="en-US" sz="2800" dirty="0" smtClean="0"/>
              <a:t>After </a:t>
            </a:r>
          </a:p>
          <a:p>
            <a:r>
              <a:rPr lang="en-US" sz="2800" dirty="0" smtClean="0"/>
              <a:t> iteration</a:t>
            </a:r>
          </a:p>
          <a:p>
            <a:r>
              <a:rPr lang="en-US" sz="2800" dirty="0" smtClean="0"/>
              <a:t> 2,</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Error </a:t>
            </a:r>
            <a:r>
              <a:rPr lang="en-US" sz="2800" dirty="0"/>
              <a:t>rate of </a:t>
            </a:r>
            <a:r>
              <a:rPr lang="en-US" sz="2800" dirty="0" smtClean="0"/>
              <a:t>h2: </a:t>
            </a:r>
            <a:r>
              <a:rPr lang="el-GR" sz="2800" dirty="0" smtClean="0">
                <a:latin typeface="Calibri"/>
                <a:cs typeface="Calibri"/>
              </a:rPr>
              <a:t>ε</a:t>
            </a:r>
            <a:r>
              <a:rPr lang="en-US" sz="2800" dirty="0"/>
              <a:t>2</a:t>
            </a:r>
            <a:r>
              <a:rPr lang="en-US" sz="2800" dirty="0" smtClean="0"/>
              <a:t> </a:t>
            </a:r>
            <a:r>
              <a:rPr lang="en-US" sz="2800" dirty="0"/>
              <a:t>= </a:t>
            </a:r>
            <a:r>
              <a:rPr lang="en-US" sz="2800" dirty="0" smtClean="0"/>
              <a:t>0.21; </a:t>
            </a:r>
          </a:p>
          <a:p>
            <a:r>
              <a:rPr lang="en-US" sz="2800" dirty="0"/>
              <a:t> </a:t>
            </a:r>
            <a:r>
              <a:rPr lang="en-US" sz="2800" dirty="0" smtClean="0"/>
              <a:t>weight </a:t>
            </a:r>
            <a:r>
              <a:rPr lang="en-US" sz="2800" dirty="0"/>
              <a:t>of </a:t>
            </a:r>
            <a:r>
              <a:rPr lang="en-US" sz="2800" dirty="0" smtClean="0"/>
              <a:t>h2:</a:t>
            </a:r>
            <a:r>
              <a:rPr lang="el-GR" sz="2800" dirty="0" smtClean="0">
                <a:cs typeface="Calibri"/>
              </a:rPr>
              <a:t> </a:t>
            </a:r>
            <a:r>
              <a:rPr lang="el-GR" sz="2800" dirty="0" smtClean="0">
                <a:latin typeface="Cambria Math"/>
                <a:ea typeface="Cambria Math"/>
                <a:cs typeface="Calibri"/>
              </a:rPr>
              <a:t>α</a:t>
            </a:r>
            <a:r>
              <a:rPr lang="en-US" sz="2800" dirty="0">
                <a:latin typeface="Cambria Math"/>
                <a:ea typeface="Cambria Math"/>
                <a:cs typeface="Calibri"/>
              </a:rPr>
              <a:t>2</a:t>
            </a:r>
            <a:r>
              <a:rPr lang="en-US" sz="2800" dirty="0" smtClean="0"/>
              <a:t>=1/2 </a:t>
            </a:r>
            <a:r>
              <a:rPr lang="en-US" sz="2800" dirty="0" err="1" smtClean="0"/>
              <a:t>ln</a:t>
            </a:r>
            <a:r>
              <a:rPr lang="en-US" sz="2800" dirty="0" smtClean="0"/>
              <a:t>[(1-</a:t>
            </a:r>
            <a:r>
              <a:rPr lang="el-GR" sz="2800" dirty="0" smtClean="0">
                <a:cs typeface="Calibri"/>
              </a:rPr>
              <a:t> ε</a:t>
            </a:r>
            <a:r>
              <a:rPr lang="en-US" sz="2800" dirty="0"/>
              <a:t>2</a:t>
            </a:r>
            <a:r>
              <a:rPr lang="en-US" sz="2800" dirty="0" smtClean="0"/>
              <a:t>)/</a:t>
            </a:r>
            <a:r>
              <a:rPr lang="el-GR" sz="2800" dirty="0" smtClean="0">
                <a:cs typeface="Calibri"/>
              </a:rPr>
              <a:t> ε</a:t>
            </a:r>
            <a:r>
              <a:rPr lang="en-US" sz="2800" dirty="0"/>
              <a:t>2</a:t>
            </a:r>
            <a:r>
              <a:rPr lang="en-US" sz="2800" dirty="0" smtClean="0"/>
              <a:t>]</a:t>
            </a:r>
            <a:r>
              <a:rPr lang="sv-SE" sz="2800" dirty="0" smtClean="0"/>
              <a:t> </a:t>
            </a:r>
            <a:r>
              <a:rPr lang="sv-SE" sz="2800" dirty="0"/>
              <a:t>= </a:t>
            </a:r>
            <a:r>
              <a:rPr lang="sv-SE" sz="2800" dirty="0" smtClean="0"/>
              <a:t>0.65</a:t>
            </a:r>
            <a:endParaRPr lang="sv-SE" sz="2800" dirty="0"/>
          </a:p>
          <a:p>
            <a:r>
              <a:rPr lang="en-US" sz="2800" dirty="0"/>
              <a:t>Each </a:t>
            </a:r>
            <a:r>
              <a:rPr lang="en-US" sz="2800" dirty="0" smtClean="0"/>
              <a:t>misclassified point’s  weight is increased  </a:t>
            </a:r>
            <a:r>
              <a:rPr lang="en-US" sz="2800" dirty="0"/>
              <a:t>(weight multiplied by </a:t>
            </a:r>
            <a:r>
              <a:rPr lang="en-US" sz="2800" dirty="0" err="1" smtClean="0"/>
              <a:t>exp</a:t>
            </a:r>
            <a:r>
              <a:rPr lang="en-US" sz="2800" dirty="0" smtClean="0"/>
              <a:t>(</a:t>
            </a:r>
            <a:r>
              <a:rPr lang="el-GR" sz="2800" dirty="0" smtClean="0">
                <a:latin typeface="Cambria Math"/>
                <a:ea typeface="Cambria Math"/>
              </a:rPr>
              <a:t>α</a:t>
            </a:r>
            <a:r>
              <a:rPr lang="en-US" sz="2800" dirty="0">
                <a:latin typeface="Cambria Math"/>
                <a:ea typeface="Cambria Math"/>
              </a:rPr>
              <a:t>2</a:t>
            </a:r>
            <a:r>
              <a:rPr lang="en-US" sz="2800" dirty="0" smtClean="0"/>
              <a:t>))</a:t>
            </a:r>
            <a:endParaRPr lang="en-US" sz="2800" dirty="0"/>
          </a:p>
          <a:p>
            <a:r>
              <a:rPr lang="en-US" sz="2800" dirty="0"/>
              <a:t>Each correctly </a:t>
            </a:r>
            <a:r>
              <a:rPr lang="en-US" sz="2800" dirty="0" smtClean="0"/>
              <a:t>classified </a:t>
            </a:r>
            <a:r>
              <a:rPr lang="en-US" sz="2800" dirty="0"/>
              <a:t>point’s  weight is </a:t>
            </a:r>
            <a:r>
              <a:rPr lang="en-US" sz="2800" dirty="0" smtClean="0"/>
              <a:t>decreased(weight </a:t>
            </a:r>
            <a:r>
              <a:rPr lang="en-US" sz="2800" dirty="0"/>
              <a:t>multiplied by </a:t>
            </a:r>
            <a:r>
              <a:rPr lang="en-US" sz="2800" dirty="0" err="1" smtClean="0"/>
              <a:t>exp</a:t>
            </a:r>
            <a:r>
              <a:rPr lang="en-US" sz="2800" dirty="0" smtClean="0"/>
              <a:t>(-</a:t>
            </a:r>
            <a:r>
              <a:rPr lang="el-GR" sz="2800" dirty="0" smtClean="0">
                <a:latin typeface="Cambria Math"/>
                <a:ea typeface="Cambria Math"/>
              </a:rPr>
              <a:t>α</a:t>
            </a:r>
            <a:r>
              <a:rPr lang="en-US" sz="2800" dirty="0" smtClean="0"/>
              <a:t>2)) </a:t>
            </a:r>
            <a:endParaRPr lang="en-US" sz="2800"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33" t="27174" r="20962" b="29710"/>
          <a:stretch/>
        </p:blipFill>
        <p:spPr bwMode="auto">
          <a:xfrm>
            <a:off x="2057400" y="1524000"/>
            <a:ext cx="6930887" cy="276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841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Example</a:t>
            </a:r>
          </a:p>
        </p:txBody>
      </p:sp>
      <p:sp>
        <p:nvSpPr>
          <p:cNvPr id="3" name="Content Placeholder 2"/>
          <p:cNvSpPr>
            <a:spLocks noGrp="1"/>
          </p:cNvSpPr>
          <p:nvPr>
            <p:ph sz="quarter" idx="1"/>
          </p:nvPr>
        </p:nvSpPr>
        <p:spPr>
          <a:xfrm>
            <a:off x="457200" y="1600200"/>
            <a:ext cx="8229600" cy="5105400"/>
          </a:xfrm>
        </p:spPr>
        <p:txBody>
          <a:bodyPr>
            <a:normAutofit fontScale="85000" lnSpcReduction="20000"/>
          </a:bodyPr>
          <a:lstStyle/>
          <a:p>
            <a:r>
              <a:rPr lang="en-US" sz="2800" dirty="0" smtClean="0"/>
              <a:t>After </a:t>
            </a:r>
          </a:p>
          <a:p>
            <a:r>
              <a:rPr lang="en-US" sz="2800" dirty="0" smtClean="0"/>
              <a:t> iteration</a:t>
            </a:r>
          </a:p>
          <a:p>
            <a:r>
              <a:rPr lang="en-US" sz="2800" dirty="0" smtClean="0"/>
              <a:t> 3,</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smtClean="0"/>
              <a:t>Error </a:t>
            </a:r>
            <a:r>
              <a:rPr lang="en-US" sz="2800" dirty="0"/>
              <a:t>rate of </a:t>
            </a:r>
            <a:r>
              <a:rPr lang="en-US" sz="2800" dirty="0" smtClean="0"/>
              <a:t>h3: </a:t>
            </a:r>
            <a:r>
              <a:rPr lang="el-GR" sz="2800" dirty="0" smtClean="0">
                <a:latin typeface="Calibri"/>
                <a:cs typeface="Calibri"/>
              </a:rPr>
              <a:t>ε</a:t>
            </a:r>
            <a:r>
              <a:rPr lang="en-US" sz="2800" dirty="0" smtClean="0"/>
              <a:t>3 </a:t>
            </a:r>
            <a:r>
              <a:rPr lang="en-US" sz="2800" dirty="0"/>
              <a:t>= </a:t>
            </a:r>
            <a:r>
              <a:rPr lang="en-US" sz="2800" dirty="0" smtClean="0"/>
              <a:t>0.14; </a:t>
            </a:r>
          </a:p>
          <a:p>
            <a:r>
              <a:rPr lang="en-US" sz="2800" dirty="0"/>
              <a:t> </a:t>
            </a:r>
            <a:r>
              <a:rPr lang="en-US" sz="2800" dirty="0" smtClean="0"/>
              <a:t>weight </a:t>
            </a:r>
            <a:r>
              <a:rPr lang="en-US" sz="2800" dirty="0"/>
              <a:t>of </a:t>
            </a:r>
            <a:r>
              <a:rPr lang="en-US" sz="2800" dirty="0" smtClean="0"/>
              <a:t>h3:</a:t>
            </a:r>
            <a:r>
              <a:rPr lang="el-GR" sz="2800" dirty="0" smtClean="0">
                <a:cs typeface="Calibri"/>
              </a:rPr>
              <a:t> </a:t>
            </a:r>
            <a:r>
              <a:rPr lang="el-GR" sz="2800" dirty="0" smtClean="0">
                <a:latin typeface="Cambria Math"/>
                <a:ea typeface="Cambria Math"/>
                <a:cs typeface="Calibri"/>
              </a:rPr>
              <a:t>α</a:t>
            </a:r>
            <a:r>
              <a:rPr lang="en-US" sz="2800" dirty="0" smtClean="0">
                <a:latin typeface="Cambria Math"/>
                <a:ea typeface="Cambria Math"/>
                <a:cs typeface="Calibri"/>
              </a:rPr>
              <a:t>3</a:t>
            </a:r>
            <a:r>
              <a:rPr lang="en-US" sz="2800" dirty="0" smtClean="0"/>
              <a:t>=1/2 </a:t>
            </a:r>
            <a:r>
              <a:rPr lang="en-US" sz="2800" dirty="0" err="1" smtClean="0"/>
              <a:t>ln</a:t>
            </a:r>
            <a:r>
              <a:rPr lang="en-US" sz="2800" dirty="0" smtClean="0"/>
              <a:t>[(1-</a:t>
            </a:r>
            <a:r>
              <a:rPr lang="el-GR" sz="2800" dirty="0" smtClean="0">
                <a:cs typeface="Calibri"/>
              </a:rPr>
              <a:t> ε</a:t>
            </a:r>
            <a:r>
              <a:rPr lang="en-US" sz="2800" dirty="0" smtClean="0"/>
              <a:t>3)/</a:t>
            </a:r>
            <a:r>
              <a:rPr lang="el-GR" sz="2800" dirty="0" smtClean="0">
                <a:cs typeface="Calibri"/>
              </a:rPr>
              <a:t> ε</a:t>
            </a:r>
            <a:r>
              <a:rPr lang="en-US" sz="2800" dirty="0" smtClean="0"/>
              <a:t>3]</a:t>
            </a:r>
            <a:r>
              <a:rPr lang="sv-SE" sz="2800" dirty="0" smtClean="0"/>
              <a:t> </a:t>
            </a:r>
            <a:r>
              <a:rPr lang="sv-SE" sz="2800" dirty="0"/>
              <a:t>= </a:t>
            </a:r>
            <a:r>
              <a:rPr lang="sv-SE" sz="2800" dirty="0" smtClean="0"/>
              <a:t>0.92</a:t>
            </a:r>
            <a:endParaRPr lang="sv-SE" sz="2800" dirty="0"/>
          </a:p>
          <a:p>
            <a:r>
              <a:rPr lang="en-US" sz="2800" dirty="0"/>
              <a:t>Suppose we decide to stop after round 3</a:t>
            </a:r>
          </a:p>
          <a:p>
            <a:r>
              <a:rPr lang="en-US" sz="2800" dirty="0"/>
              <a:t>Our ensemble now consists of 3 </a:t>
            </a:r>
            <a:r>
              <a:rPr lang="en-US" sz="2800" dirty="0" smtClean="0"/>
              <a:t>classifiers</a:t>
            </a:r>
            <a:r>
              <a:rPr lang="en-US" sz="2800" dirty="0"/>
              <a:t>: </a:t>
            </a:r>
            <a:r>
              <a:rPr lang="en-US" sz="2800" dirty="0" smtClean="0"/>
              <a:t>h1, h2, </a:t>
            </a:r>
            <a:r>
              <a:rPr lang="en-US" sz="2800" dirty="0"/>
              <a:t>h3</a:t>
            </a:r>
            <a:endParaRPr lang="en-US" sz="33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18" t="28873" r="20555" b="30254"/>
          <a:stretch/>
        </p:blipFill>
        <p:spPr bwMode="auto">
          <a:xfrm>
            <a:off x="2007704" y="1524000"/>
            <a:ext cx="7136296" cy="264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548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Example</a:t>
            </a:r>
          </a:p>
        </p:txBody>
      </p:sp>
      <p:sp>
        <p:nvSpPr>
          <p:cNvPr id="3" name="Content Placeholder 2"/>
          <p:cNvSpPr>
            <a:spLocks noGrp="1"/>
          </p:cNvSpPr>
          <p:nvPr>
            <p:ph sz="quarter" idx="1"/>
          </p:nvPr>
        </p:nvSpPr>
        <p:spPr>
          <a:xfrm>
            <a:off x="457200" y="1600200"/>
            <a:ext cx="8229600" cy="5105400"/>
          </a:xfrm>
        </p:spPr>
        <p:txBody>
          <a:bodyPr>
            <a:normAutofit lnSpcReduction="10000"/>
          </a:bodyPr>
          <a:lstStyle/>
          <a:p>
            <a:r>
              <a:rPr lang="en-US" sz="2400" dirty="0" smtClean="0"/>
              <a:t>Final Classifier is a  Weighted Linear  Combination of</a:t>
            </a:r>
          </a:p>
          <a:p>
            <a:r>
              <a:rPr lang="en-US" sz="2400" dirty="0" smtClean="0"/>
              <a:t>All three, hi with weight </a:t>
            </a:r>
            <a:r>
              <a:rPr lang="el-GR" sz="2400" dirty="0" smtClean="0">
                <a:latin typeface="Cambria Math"/>
                <a:ea typeface="Cambria Math"/>
              </a:rPr>
              <a:t>α</a:t>
            </a:r>
            <a:r>
              <a:rPr lang="en-US" sz="2400" dirty="0" smtClean="0">
                <a:latin typeface="Cambria Math"/>
                <a:ea typeface="Cambria Math"/>
              </a:rPr>
              <a:t>i,</a:t>
            </a:r>
            <a:endParaRPr lang="en-US" sz="24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400" dirty="0"/>
              <a:t>Multiple weak, linear </a:t>
            </a:r>
            <a:r>
              <a:rPr lang="en-US" sz="2400" dirty="0" smtClean="0"/>
              <a:t>classifiers </a:t>
            </a:r>
            <a:r>
              <a:rPr lang="en-US" sz="2400" dirty="0"/>
              <a:t>combined to give a strong, nonlinear classier</a:t>
            </a:r>
            <a:endParaRPr lang="en-US"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65" t="38769" r="23102" b="15035"/>
          <a:stretch/>
        </p:blipFill>
        <p:spPr bwMode="auto">
          <a:xfrm>
            <a:off x="1295400" y="2514600"/>
            <a:ext cx="7013713" cy="320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62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sz="quarter" idx="1"/>
          </p:nvPr>
        </p:nvSpPr>
        <p:spPr/>
        <p:txBody>
          <a:bodyPr/>
          <a:lstStyle/>
          <a:p>
            <a:r>
              <a:rPr lang="en-US" sz="2800" dirty="0" smtClean="0"/>
              <a:t>Ensemble Methods:</a:t>
            </a:r>
          </a:p>
          <a:p>
            <a:r>
              <a:rPr lang="en-US" sz="2800" dirty="0" smtClean="0"/>
              <a:t>Combines works of many Experts.</a:t>
            </a:r>
          </a:p>
          <a:p>
            <a:endParaRPr lang="en-US"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681" t="54005" r="21690" b="7791"/>
          <a:stretch/>
        </p:blipFill>
        <p:spPr bwMode="auto">
          <a:xfrm>
            <a:off x="856154" y="3084490"/>
            <a:ext cx="7602046" cy="293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801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Content Placeholder 2"/>
          <p:cNvSpPr>
            <a:spLocks noGrp="1"/>
          </p:cNvSpPr>
          <p:nvPr>
            <p:ph sz="quarter" idx="1"/>
          </p:nvPr>
        </p:nvSpPr>
        <p:spPr/>
        <p:txBody>
          <a:bodyPr/>
          <a:lstStyle/>
          <a:p>
            <a:r>
              <a:rPr lang="en-US" dirty="0" smtClean="0"/>
              <a:t>Recall, adaptive </a:t>
            </a:r>
            <a:r>
              <a:rPr lang="en-US" dirty="0"/>
              <a:t>boosting </a:t>
            </a:r>
            <a:r>
              <a:rPr lang="en-US" b="1" dirty="0"/>
              <a:t>changes the sample distribution</a:t>
            </a:r>
            <a:r>
              <a:rPr lang="en-US" dirty="0"/>
              <a:t> by modifying the weights attached to each of the instances. It increases the weights of the wrongly predicted instances and decreases the ones of the correctly predicted </a:t>
            </a:r>
            <a:r>
              <a:rPr lang="en-US" dirty="0" smtClean="0"/>
              <a:t>instances.</a:t>
            </a:r>
          </a:p>
          <a:p>
            <a:r>
              <a:rPr lang="en-US" dirty="0"/>
              <a:t>On the other hand, gradient boosting doesn’t modify the sample distribution. Instead of training on a newly sample distribution, the weak learner </a:t>
            </a:r>
            <a:r>
              <a:rPr lang="en-US" b="1" dirty="0"/>
              <a:t>trains on the remaining errors </a:t>
            </a:r>
            <a:r>
              <a:rPr lang="en-US" dirty="0"/>
              <a:t>(so-called pseudo-residuals) of the strong </a:t>
            </a:r>
            <a:r>
              <a:rPr lang="en-US" dirty="0" smtClean="0"/>
              <a:t>learner</a:t>
            </a:r>
            <a:r>
              <a:rPr lang="en-US" dirty="0"/>
              <a:t> </a:t>
            </a:r>
            <a:r>
              <a:rPr lang="en-US" dirty="0" smtClean="0"/>
              <a:t>, just like in the case of Gradient descent.</a:t>
            </a:r>
            <a:endParaRPr lang="en-US" dirty="0"/>
          </a:p>
        </p:txBody>
      </p:sp>
    </p:spTree>
    <p:extLst>
      <p:ext uri="{BB962C8B-B14F-4D97-AF65-F5344CB8AC3E}">
        <p14:creationId xmlns:p14="http://schemas.microsoft.com/office/powerpoint/2010/main" val="237098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sz="quarter" idx="1"/>
          </p:nvPr>
        </p:nvSpPr>
        <p:spPr>
          <a:xfrm>
            <a:off x="914400" y="1524000"/>
            <a:ext cx="7772400" cy="4572000"/>
          </a:xfrm>
        </p:spPr>
        <p:txBody>
          <a:bodyPr/>
          <a:lstStyle/>
          <a:p>
            <a:r>
              <a:rPr lang="en-US" dirty="0" smtClean="0"/>
              <a:t>Suppose we are using Regression, predicting sales(y) for amount  spent  in ads (x). Predicted value is </a:t>
            </a:r>
            <a:endParaRPr lang="en-US" dirty="0"/>
          </a:p>
        </p:txBody>
      </p:sp>
      <p:pic>
        <p:nvPicPr>
          <p:cNvPr id="204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361" t="13587" r="30536" b="52355"/>
          <a:stretch/>
        </p:blipFill>
        <p:spPr bwMode="auto">
          <a:xfrm>
            <a:off x="666753" y="2895600"/>
            <a:ext cx="824864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3923995369"/>
              </p:ext>
            </p:extLst>
          </p:nvPr>
        </p:nvGraphicFramePr>
        <p:xfrm>
          <a:off x="6629400" y="1981199"/>
          <a:ext cx="1752600" cy="492919"/>
        </p:xfrm>
        <a:graphic>
          <a:graphicData uri="http://schemas.openxmlformats.org/presentationml/2006/ole">
            <mc:AlternateContent xmlns:mc="http://schemas.openxmlformats.org/markup-compatibility/2006">
              <mc:Choice xmlns:v="urn:schemas-microsoft-com:vml" Requires="v">
                <p:oleObj spid="_x0000_s20485" name="Equation" r:id="rId4" imgW="812520" imgH="228600" progId="Equation.3">
                  <p:embed/>
                </p:oleObj>
              </mc:Choice>
              <mc:Fallback>
                <p:oleObj name="Equation" r:id="rId4" imgW="812520" imgH="228600" progId="Equation.3">
                  <p:embed/>
                  <p:pic>
                    <p:nvPicPr>
                      <p:cNvPr id="0" name=""/>
                      <p:cNvPicPr/>
                      <p:nvPr/>
                    </p:nvPicPr>
                    <p:blipFill>
                      <a:blip r:embed="rId5"/>
                      <a:stretch>
                        <a:fillRect/>
                      </a:stretch>
                    </p:blipFill>
                    <p:spPr>
                      <a:xfrm>
                        <a:off x="6629400" y="1981199"/>
                        <a:ext cx="1752600" cy="492919"/>
                      </a:xfrm>
                      <a:prstGeom prst="rect">
                        <a:avLst/>
                      </a:prstGeom>
                    </p:spPr>
                  </p:pic>
                </p:oleObj>
              </mc:Fallback>
            </mc:AlternateContent>
          </a:graphicData>
        </a:graphic>
      </p:graphicFrame>
    </p:spTree>
    <p:extLst>
      <p:ext uri="{BB962C8B-B14F-4D97-AF65-F5344CB8AC3E}">
        <p14:creationId xmlns:p14="http://schemas.microsoft.com/office/powerpoint/2010/main" val="297145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sz="quarter" idx="1"/>
          </p:nvPr>
        </p:nvSpPr>
        <p:spPr>
          <a:xfrm>
            <a:off x="914400" y="1524000"/>
            <a:ext cx="7772400" cy="4572000"/>
          </a:xfrm>
        </p:spPr>
        <p:txBody>
          <a:bodyPr/>
          <a:lstStyle/>
          <a:p>
            <a:r>
              <a:rPr lang="en-US" dirty="0" smtClean="0"/>
              <a:t>Suppose we are using Regression, predicting sales(y) for amount  spent  in ads (x). Predicted value is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52710330"/>
              </p:ext>
            </p:extLst>
          </p:nvPr>
        </p:nvGraphicFramePr>
        <p:xfrm>
          <a:off x="6629400" y="1981199"/>
          <a:ext cx="1752600" cy="492919"/>
        </p:xfrm>
        <a:graphic>
          <a:graphicData uri="http://schemas.openxmlformats.org/presentationml/2006/ole">
            <mc:AlternateContent xmlns:mc="http://schemas.openxmlformats.org/markup-compatibility/2006">
              <mc:Choice xmlns:v="urn:schemas-microsoft-com:vml" Requires="v">
                <p:oleObj spid="_x0000_s21510" name="Equation" r:id="rId3" imgW="812520" imgH="228600" progId="Equation.3">
                  <p:embed/>
                </p:oleObj>
              </mc:Choice>
              <mc:Fallback>
                <p:oleObj name="Equation" r:id="rId3" imgW="812520" imgH="228600" progId="Equation.3">
                  <p:embed/>
                  <p:pic>
                    <p:nvPicPr>
                      <p:cNvPr id="0" name=""/>
                      <p:cNvPicPr/>
                      <p:nvPr/>
                    </p:nvPicPr>
                    <p:blipFill>
                      <a:blip r:embed="rId4"/>
                      <a:stretch>
                        <a:fillRect/>
                      </a:stretch>
                    </p:blipFill>
                    <p:spPr>
                      <a:xfrm>
                        <a:off x="6629400" y="1981199"/>
                        <a:ext cx="1752600" cy="492919"/>
                      </a:xfrm>
                      <a:prstGeom prst="rect">
                        <a:avLst/>
                      </a:prstGeom>
                    </p:spPr>
                  </p:pic>
                </p:oleObj>
              </mc:Fallback>
            </mc:AlternateContent>
          </a:graphicData>
        </a:graphic>
      </p:graphicFrame>
      <p:pic>
        <p:nvPicPr>
          <p:cNvPr id="2150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898" t="32609" r="30638" b="19928"/>
          <a:stretch/>
        </p:blipFill>
        <p:spPr bwMode="auto">
          <a:xfrm>
            <a:off x="457200" y="2549607"/>
            <a:ext cx="4681329" cy="263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9906" t="23019" r="35153" b="37192"/>
          <a:stretch/>
        </p:blipFill>
        <p:spPr bwMode="auto">
          <a:xfrm>
            <a:off x="4343400" y="3794974"/>
            <a:ext cx="4546242" cy="291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2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Content Placeholder 2"/>
          <p:cNvSpPr>
            <a:spLocks noGrp="1"/>
          </p:cNvSpPr>
          <p:nvPr>
            <p:ph sz="quarter" idx="1"/>
          </p:nvPr>
        </p:nvSpPr>
        <p:spPr/>
        <p:txBody>
          <a:bodyPr/>
          <a:lstStyle/>
          <a:p>
            <a:r>
              <a:rPr lang="en-US" dirty="0" smtClean="0"/>
              <a:t>GB has three major ideas.</a:t>
            </a:r>
          </a:p>
          <a:p>
            <a:r>
              <a:rPr lang="en-US" dirty="0" smtClean="0"/>
              <a:t>Loss function: Is different for different problems, measuring fit of the model,  but we always try </a:t>
            </a:r>
            <a:r>
              <a:rPr lang="en-US" dirty="0"/>
              <a:t>and minimize it. </a:t>
            </a:r>
            <a:r>
              <a:rPr lang="en-US" dirty="0" smtClean="0"/>
              <a:t>For regression we may </a:t>
            </a:r>
            <a:r>
              <a:rPr lang="en-US" dirty="0"/>
              <a:t>use a squared error and classiﬁcation may use logarithmic loss</a:t>
            </a:r>
            <a:r>
              <a:rPr lang="en-US" dirty="0" smtClean="0"/>
              <a:t>.</a:t>
            </a:r>
          </a:p>
        </p:txBody>
      </p:sp>
    </p:spTree>
    <p:extLst>
      <p:ext uri="{BB962C8B-B14F-4D97-AF65-F5344CB8AC3E}">
        <p14:creationId xmlns:p14="http://schemas.microsoft.com/office/powerpoint/2010/main" val="3342357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Content Placeholder 2"/>
          <p:cNvSpPr>
            <a:spLocks noGrp="1"/>
          </p:cNvSpPr>
          <p:nvPr>
            <p:ph sz="quarter" idx="1"/>
          </p:nvPr>
        </p:nvSpPr>
        <p:spPr/>
        <p:txBody>
          <a:bodyPr/>
          <a:lstStyle/>
          <a:p>
            <a:r>
              <a:rPr lang="en-US" dirty="0" smtClean="0"/>
              <a:t>GB has three major ideas.</a:t>
            </a:r>
          </a:p>
          <a:p>
            <a:r>
              <a:rPr lang="en-US" dirty="0" smtClean="0"/>
              <a:t>Weak Learner: In GB these are generally Decision stumps(DT with single split). Also called Shallow trees.</a:t>
            </a:r>
            <a:endParaRPr lang="en-US" dirty="0"/>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95" t="34783" r="45712" b="18478"/>
          <a:stretch/>
        </p:blipFill>
        <p:spPr bwMode="auto">
          <a:xfrm>
            <a:off x="1447800" y="2819400"/>
            <a:ext cx="6324600" cy="381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8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US" dirty="0"/>
          </a:p>
        </p:txBody>
      </p:sp>
      <p:sp>
        <p:nvSpPr>
          <p:cNvPr id="3" name="Content Placeholder 2"/>
          <p:cNvSpPr>
            <a:spLocks noGrp="1"/>
          </p:cNvSpPr>
          <p:nvPr>
            <p:ph sz="quarter" idx="1"/>
          </p:nvPr>
        </p:nvSpPr>
        <p:spPr/>
        <p:txBody>
          <a:bodyPr/>
          <a:lstStyle/>
          <a:p>
            <a:r>
              <a:rPr lang="en-US" dirty="0" smtClean="0"/>
              <a:t>GB has three major ideas.</a:t>
            </a:r>
          </a:p>
          <a:p>
            <a:r>
              <a:rPr lang="en-US" dirty="0" smtClean="0"/>
              <a:t>Adding classifiers:  Generally  the Decision stumps are added sequentially, one at a time in such a way that it reduces the loss. This is where we use the Gradient descent idea.</a:t>
            </a:r>
            <a:endParaRPr lang="en-US" dirty="0"/>
          </a:p>
        </p:txBody>
      </p:sp>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797" t="33877" r="46222" b="20471"/>
          <a:stretch/>
        </p:blipFill>
        <p:spPr bwMode="auto">
          <a:xfrm>
            <a:off x="1646582" y="3213652"/>
            <a:ext cx="5592418" cy="333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50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a:t>
            </a:r>
            <a:r>
              <a:rPr lang="en-US" dirty="0"/>
              <a:t>Given a training data {</a:t>
            </a:r>
            <a:r>
              <a:rPr lang="en-US" b="1" dirty="0" err="1"/>
              <a:t>xi</a:t>
            </a:r>
            <a:r>
              <a:rPr lang="en-US" dirty="0" err="1"/>
              <a:t>,</a:t>
            </a:r>
            <a:r>
              <a:rPr lang="en-US" i="1" dirty="0" err="1"/>
              <a:t>yi</a:t>
            </a:r>
            <a:r>
              <a:rPr lang="en-US" dirty="0" smtClean="0"/>
              <a:t>}, </a:t>
            </a:r>
            <a:r>
              <a:rPr lang="en-US" i="1" dirty="0" smtClean="0"/>
              <a:t>i</a:t>
            </a:r>
            <a:r>
              <a:rPr lang="en-US" dirty="0" smtClean="0"/>
              <a:t>=1,2…N </a:t>
            </a:r>
            <a:r>
              <a:rPr lang="en-US" dirty="0"/>
              <a:t>, we need to find a model </a:t>
            </a:r>
            <a:r>
              <a:rPr lang="en-US" i="1" dirty="0"/>
              <a:t>F</a:t>
            </a:r>
            <a:r>
              <a:rPr lang="en-US" dirty="0"/>
              <a:t>(</a:t>
            </a:r>
            <a:r>
              <a:rPr lang="en-US" b="1" dirty="0"/>
              <a:t>x</a:t>
            </a:r>
            <a:r>
              <a:rPr lang="en-US" dirty="0"/>
              <a:t>) that map </a:t>
            </a:r>
            <a:r>
              <a:rPr lang="en-US" b="1" dirty="0"/>
              <a:t>x</a:t>
            </a:r>
            <a:r>
              <a:rPr lang="en-US" dirty="0"/>
              <a:t> to </a:t>
            </a:r>
            <a:r>
              <a:rPr lang="en-US" i="1" dirty="0"/>
              <a:t>y</a:t>
            </a:r>
            <a:r>
              <a:rPr lang="en-US" dirty="0"/>
              <a:t> . We will measure the mapping effectiveness by choosing a loss function </a:t>
            </a:r>
            <a:r>
              <a:rPr lang="en-US" i="1" dirty="0"/>
              <a:t>L</a:t>
            </a:r>
            <a:r>
              <a:rPr lang="en-US" dirty="0"/>
              <a:t>(</a:t>
            </a:r>
            <a:r>
              <a:rPr lang="en-US" i="1" dirty="0" err="1"/>
              <a:t>y</a:t>
            </a:r>
            <a:r>
              <a:rPr lang="en-US" dirty="0" err="1"/>
              <a:t>,</a:t>
            </a:r>
            <a:r>
              <a:rPr lang="en-US" i="1" dirty="0" err="1"/>
              <a:t>F</a:t>
            </a:r>
            <a:r>
              <a:rPr lang="en-US" dirty="0"/>
              <a:t>(</a:t>
            </a:r>
            <a:r>
              <a:rPr lang="en-US" b="1" dirty="0"/>
              <a:t>x</a:t>
            </a:r>
            <a:r>
              <a:rPr lang="en-US" dirty="0"/>
              <a:t>)) and then minimize it</a:t>
            </a:r>
            <a:r>
              <a:rPr lang="en-US" dirty="0" smtClean="0"/>
              <a:t>:</a:t>
            </a:r>
          </a:p>
          <a:p>
            <a:endParaRPr lang="en-US" dirty="0"/>
          </a:p>
          <a:p>
            <a:r>
              <a:rPr lang="en-US" dirty="0"/>
              <a:t>The model </a:t>
            </a:r>
            <a:r>
              <a:rPr lang="en-US" i="1" dirty="0"/>
              <a:t>F</a:t>
            </a:r>
            <a:r>
              <a:rPr lang="en-US" dirty="0"/>
              <a:t>(</a:t>
            </a:r>
            <a:r>
              <a:rPr lang="en-US" b="1" dirty="0"/>
              <a:t>x</a:t>
            </a:r>
            <a:r>
              <a:rPr lang="en-US" dirty="0"/>
              <a:t>) is constructed in the form</a:t>
            </a:r>
            <a:r>
              <a:rPr lang="en-US" dirty="0" smtClean="0"/>
              <a:t>:</a:t>
            </a:r>
          </a:p>
          <a:p>
            <a:endParaRPr lang="en-US" dirty="0"/>
          </a:p>
          <a:p>
            <a:endParaRPr lang="en-US" dirty="0" smtClean="0"/>
          </a:p>
          <a:p>
            <a:r>
              <a:rPr lang="en-US" dirty="0"/>
              <a:t>This is called boosting where:</a:t>
            </a:r>
          </a:p>
          <a:p>
            <a:r>
              <a:rPr lang="en-US" i="1" dirty="0" smtClean="0"/>
              <a:t>F</a:t>
            </a:r>
            <a:r>
              <a:rPr lang="en-US" dirty="0" smtClean="0"/>
              <a:t>0(</a:t>
            </a:r>
            <a:r>
              <a:rPr lang="en-US" b="1" dirty="0" smtClean="0"/>
              <a:t>x</a:t>
            </a:r>
            <a:r>
              <a:rPr lang="en-US" dirty="0" smtClean="0"/>
              <a:t>)is </a:t>
            </a:r>
            <a:r>
              <a:rPr lang="en-US" dirty="0"/>
              <a:t>a initial guess, the first starting point of the </a:t>
            </a:r>
            <a:r>
              <a:rPr lang="en-US" dirty="0" smtClean="0"/>
              <a:t>model.</a:t>
            </a:r>
          </a:p>
          <a:p>
            <a:r>
              <a:rPr lang="en-US" i="1" dirty="0" err="1" smtClean="0"/>
              <a:t>hm</a:t>
            </a:r>
            <a:r>
              <a:rPr lang="en-US" dirty="0" smtClean="0"/>
              <a:t>(</a:t>
            </a:r>
            <a:r>
              <a:rPr lang="en-US" b="1" dirty="0" smtClean="0"/>
              <a:t>x</a:t>
            </a:r>
            <a:r>
              <a:rPr lang="en-US" dirty="0"/>
              <a:t>) is called “weak learner” or “base learner”.</a:t>
            </a:r>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841496586"/>
              </p:ext>
            </p:extLst>
          </p:nvPr>
        </p:nvGraphicFramePr>
        <p:xfrm>
          <a:off x="3886200" y="2590800"/>
          <a:ext cx="3079630" cy="685800"/>
        </p:xfrm>
        <a:graphic>
          <a:graphicData uri="http://schemas.openxmlformats.org/presentationml/2006/ole">
            <mc:AlternateContent xmlns:mc="http://schemas.openxmlformats.org/markup-compatibility/2006">
              <mc:Choice xmlns:v="urn:schemas-microsoft-com:vml" Requires="v">
                <p:oleObj spid="_x0000_s26630" name="Equation" r:id="rId3" imgW="1765080" imgH="393480" progId="Equation.3">
                  <p:embed/>
                </p:oleObj>
              </mc:Choice>
              <mc:Fallback>
                <p:oleObj name="Equation" r:id="rId3" imgW="1765080" imgH="393480" progId="Equation.3">
                  <p:embed/>
                  <p:pic>
                    <p:nvPicPr>
                      <p:cNvPr id="0" name=""/>
                      <p:cNvPicPr>
                        <a:picLocks noChangeAspect="1" noChangeArrowheads="1"/>
                      </p:cNvPicPr>
                      <p:nvPr/>
                    </p:nvPicPr>
                    <p:blipFill>
                      <a:blip r:embed="rId4"/>
                      <a:srcRect/>
                      <a:stretch>
                        <a:fillRect/>
                      </a:stretch>
                    </p:blipFill>
                    <p:spPr bwMode="auto">
                      <a:xfrm>
                        <a:off x="3886200" y="2590800"/>
                        <a:ext cx="3079630" cy="6858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40549730"/>
              </p:ext>
            </p:extLst>
          </p:nvPr>
        </p:nvGraphicFramePr>
        <p:xfrm>
          <a:off x="3419475" y="3611562"/>
          <a:ext cx="3057525" cy="884238"/>
        </p:xfrm>
        <a:graphic>
          <a:graphicData uri="http://schemas.openxmlformats.org/presentationml/2006/ole">
            <mc:AlternateContent xmlns:mc="http://schemas.openxmlformats.org/markup-compatibility/2006">
              <mc:Choice xmlns:v="urn:schemas-microsoft-com:vml" Requires="v">
                <p:oleObj spid="_x0000_s26631" name="Equation" r:id="rId5" imgW="1752480" imgH="507960" progId="Equation.3">
                  <p:embed/>
                </p:oleObj>
              </mc:Choice>
              <mc:Fallback>
                <p:oleObj name="Equation" r:id="rId5" imgW="1752480" imgH="507960" progId="Equation.3">
                  <p:embed/>
                  <p:pic>
                    <p:nvPicPr>
                      <p:cNvPr id="0" name=""/>
                      <p:cNvPicPr>
                        <a:picLocks noChangeAspect="1" noChangeArrowheads="1"/>
                      </p:cNvPicPr>
                      <p:nvPr/>
                    </p:nvPicPr>
                    <p:blipFill>
                      <a:blip r:embed="rId6"/>
                      <a:srcRect/>
                      <a:stretch>
                        <a:fillRect/>
                      </a:stretch>
                    </p:blipFill>
                    <p:spPr bwMode="auto">
                      <a:xfrm>
                        <a:off x="3419475" y="3611562"/>
                        <a:ext cx="30575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210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a:t>
            </a:r>
            <a:endParaRPr lang="en-US" dirty="0"/>
          </a:p>
        </p:txBody>
      </p:sp>
      <p:sp>
        <p:nvSpPr>
          <p:cNvPr id="3" name="Content Placeholder 2"/>
          <p:cNvSpPr>
            <a:spLocks noGrp="1"/>
          </p:cNvSpPr>
          <p:nvPr>
            <p:ph sz="quarter" idx="1"/>
          </p:nvPr>
        </p:nvSpPr>
        <p:spPr/>
        <p:txBody>
          <a:bodyPr>
            <a:normAutofit/>
          </a:bodyPr>
          <a:lstStyle/>
          <a:p>
            <a:r>
              <a:rPr lang="en-US" dirty="0"/>
              <a:t>We start the process by choosing </a:t>
            </a:r>
            <a:r>
              <a:rPr lang="en-US" i="1" dirty="0"/>
              <a:t>F</a:t>
            </a:r>
            <a:r>
              <a:rPr lang="en-US" baseline="-25000" dirty="0"/>
              <a:t>0</a:t>
            </a:r>
            <a:r>
              <a:rPr lang="en-US" dirty="0"/>
              <a:t>(</a:t>
            </a:r>
            <a:r>
              <a:rPr lang="en-US" b="1" dirty="0"/>
              <a:t>x</a:t>
            </a:r>
            <a:r>
              <a:rPr lang="en-US" dirty="0"/>
              <a:t>), then measure the error between target </a:t>
            </a:r>
            <a:r>
              <a:rPr lang="en-US" i="1" dirty="0"/>
              <a:t>y</a:t>
            </a:r>
            <a:r>
              <a:rPr lang="en-US" dirty="0"/>
              <a:t> and prediction </a:t>
            </a:r>
            <a:r>
              <a:rPr lang="en-US" i="1" dirty="0"/>
              <a:t>F</a:t>
            </a:r>
            <a:r>
              <a:rPr lang="en-US" baseline="-25000" dirty="0"/>
              <a:t>0</a:t>
            </a:r>
            <a:r>
              <a:rPr lang="en-US" dirty="0"/>
              <a:t>(</a:t>
            </a:r>
            <a:r>
              <a:rPr lang="en-US" b="1" dirty="0"/>
              <a:t>x</a:t>
            </a:r>
            <a:r>
              <a:rPr lang="en-US" dirty="0"/>
              <a:t>) : </a:t>
            </a:r>
            <a:r>
              <a:rPr lang="en-US" i="1" dirty="0"/>
              <a:t>y</a:t>
            </a:r>
            <a:r>
              <a:rPr lang="en-US" dirty="0"/>
              <a:t>−</a:t>
            </a:r>
            <a:r>
              <a:rPr lang="en-US" i="1" dirty="0"/>
              <a:t>F</a:t>
            </a:r>
            <a:r>
              <a:rPr lang="en-US" baseline="-25000" dirty="0"/>
              <a:t>0</a:t>
            </a:r>
            <a:r>
              <a:rPr lang="en-US" dirty="0"/>
              <a:t>(</a:t>
            </a:r>
            <a:r>
              <a:rPr lang="en-US" b="1" dirty="0"/>
              <a:t>x</a:t>
            </a:r>
            <a:r>
              <a:rPr lang="en-US" dirty="0"/>
              <a:t>). Next, we try to find a new function </a:t>
            </a:r>
            <a:r>
              <a:rPr lang="en-US" i="1" dirty="0"/>
              <a:t>h</a:t>
            </a:r>
            <a:r>
              <a:rPr lang="en-US" dirty="0"/>
              <a:t>0(</a:t>
            </a:r>
            <a:r>
              <a:rPr lang="en-US" b="1" dirty="0"/>
              <a:t>x</a:t>
            </a:r>
            <a:r>
              <a:rPr lang="en-US" dirty="0"/>
              <a:t>)so that:</a:t>
            </a:r>
          </a:p>
          <a:p>
            <a:r>
              <a:rPr lang="en-US" i="1" dirty="0"/>
              <a:t>F</a:t>
            </a:r>
            <a:r>
              <a:rPr lang="en-US" baseline="-25000" dirty="0"/>
              <a:t>0</a:t>
            </a:r>
            <a:r>
              <a:rPr lang="en-US" dirty="0" smtClean="0"/>
              <a:t>(</a:t>
            </a:r>
            <a:r>
              <a:rPr lang="en-US" b="1" dirty="0" smtClean="0"/>
              <a:t>x</a:t>
            </a:r>
            <a:r>
              <a:rPr lang="en-US" dirty="0"/>
              <a:t>)+</a:t>
            </a:r>
            <a:r>
              <a:rPr lang="en-US" i="1" dirty="0"/>
              <a:t>ρ</a:t>
            </a:r>
            <a:r>
              <a:rPr lang="en-US" baseline="-25000" dirty="0"/>
              <a:t>0</a:t>
            </a:r>
            <a:r>
              <a:rPr lang="en-US" i="1" dirty="0"/>
              <a:t>h</a:t>
            </a:r>
            <a:r>
              <a:rPr lang="en-US" baseline="-25000" dirty="0"/>
              <a:t>0</a:t>
            </a:r>
            <a:r>
              <a:rPr lang="en-US" dirty="0"/>
              <a:t>(</a:t>
            </a:r>
            <a:r>
              <a:rPr lang="en-US" b="1" dirty="0"/>
              <a:t>x</a:t>
            </a:r>
            <a:r>
              <a:rPr lang="en-US" dirty="0"/>
              <a:t>)=</a:t>
            </a:r>
            <a:r>
              <a:rPr lang="en-US" i="1" dirty="0" smtClean="0"/>
              <a:t>y</a:t>
            </a:r>
          </a:p>
          <a:p>
            <a:r>
              <a:rPr lang="en-US" dirty="0"/>
              <a:t>The role of </a:t>
            </a:r>
            <a:r>
              <a:rPr lang="en-US" i="1" dirty="0"/>
              <a:t>h</a:t>
            </a:r>
            <a:r>
              <a:rPr lang="en-US" baseline="-25000" dirty="0"/>
              <a:t>0</a:t>
            </a:r>
            <a:r>
              <a:rPr lang="en-US" dirty="0" smtClean="0"/>
              <a:t> </a:t>
            </a:r>
            <a:r>
              <a:rPr lang="en-US" dirty="0"/>
              <a:t>is to reduce the error of predictive model </a:t>
            </a:r>
            <a:r>
              <a:rPr lang="en-US" i="1" dirty="0"/>
              <a:t>F</a:t>
            </a:r>
            <a:r>
              <a:rPr lang="en-US" dirty="0"/>
              <a:t>(</a:t>
            </a:r>
            <a:r>
              <a:rPr lang="en-US" b="1" dirty="0"/>
              <a:t>x</a:t>
            </a:r>
            <a:r>
              <a:rPr lang="en-US" dirty="0"/>
              <a:t>). This step is proceeded recursively, we can add up another </a:t>
            </a:r>
            <a:r>
              <a:rPr lang="en-US" i="1" dirty="0"/>
              <a:t>h</a:t>
            </a:r>
            <a:r>
              <a:rPr lang="en-US" dirty="0"/>
              <a:t>1,…,</a:t>
            </a:r>
            <a:r>
              <a:rPr lang="en-US" i="1" dirty="0" err="1"/>
              <a:t>hm</a:t>
            </a:r>
            <a:r>
              <a:rPr lang="en-US" dirty="0"/>
              <a:t> until the best </a:t>
            </a:r>
            <a:r>
              <a:rPr lang="en-US" i="1" dirty="0"/>
              <a:t>F</a:t>
            </a:r>
            <a:r>
              <a:rPr lang="en-US" baseline="30000" dirty="0"/>
              <a:t>∗</a:t>
            </a:r>
            <a:r>
              <a:rPr lang="en-US" dirty="0"/>
              <a:t> is found. Each new </a:t>
            </a:r>
            <a:r>
              <a:rPr lang="en-US" i="1" dirty="0" err="1"/>
              <a:t>hm</a:t>
            </a:r>
            <a:r>
              <a:rPr lang="en-US" dirty="0"/>
              <a:t> will try to correct errors made by previous </a:t>
            </a:r>
            <a:r>
              <a:rPr lang="en-US" i="1" dirty="0"/>
              <a:t>h</a:t>
            </a:r>
            <a:r>
              <a:rPr lang="en-US" i="1" baseline="-25000" dirty="0"/>
              <a:t>m</a:t>
            </a:r>
            <a:r>
              <a:rPr lang="en-US" baseline="-25000" dirty="0"/>
              <a:t>−1</a:t>
            </a:r>
            <a:r>
              <a:rPr lang="en-US" dirty="0"/>
              <a:t>so that:</a:t>
            </a:r>
          </a:p>
          <a:p>
            <a:r>
              <a:rPr lang="en-US" i="1" dirty="0" err="1" smtClean="0"/>
              <a:t>F</a:t>
            </a:r>
            <a:r>
              <a:rPr lang="en-US" baseline="-25000" dirty="0" err="1" smtClean="0"/>
              <a:t>m</a:t>
            </a:r>
            <a:r>
              <a:rPr lang="en-US" dirty="0" smtClean="0"/>
              <a:t>(</a:t>
            </a:r>
            <a:r>
              <a:rPr lang="en-US" b="1" dirty="0" smtClean="0"/>
              <a:t>x</a:t>
            </a:r>
            <a:r>
              <a:rPr lang="en-US" dirty="0"/>
              <a:t>)+</a:t>
            </a:r>
            <a:r>
              <a:rPr lang="en-US" i="1" dirty="0" err="1" smtClean="0"/>
              <a:t>ρ</a:t>
            </a:r>
            <a:r>
              <a:rPr lang="en-US" baseline="-25000" dirty="0" err="1" smtClean="0"/>
              <a:t>m</a:t>
            </a:r>
            <a:r>
              <a:rPr lang="en-US" i="1" dirty="0" err="1" smtClean="0"/>
              <a:t>h</a:t>
            </a:r>
            <a:r>
              <a:rPr lang="en-US" baseline="-25000" dirty="0" err="1" smtClean="0"/>
              <a:t>m</a:t>
            </a:r>
            <a:r>
              <a:rPr lang="en-US" dirty="0" smtClean="0"/>
              <a:t>(</a:t>
            </a:r>
            <a:r>
              <a:rPr lang="en-US" b="1" dirty="0" smtClean="0"/>
              <a:t>x</a:t>
            </a:r>
            <a:r>
              <a:rPr lang="en-US" dirty="0"/>
              <a:t>)=</a:t>
            </a:r>
            <a:r>
              <a:rPr lang="en-US" i="1" dirty="0" smtClean="0"/>
              <a:t>y.</a:t>
            </a:r>
          </a:p>
          <a:p>
            <a:r>
              <a:rPr lang="en-US" dirty="0" smtClean="0"/>
              <a:t>We use gradient descent to guide h</a:t>
            </a:r>
            <a:endParaRPr lang="en-US" dirty="0"/>
          </a:p>
          <a:p>
            <a:endParaRPr lang="en-US" dirty="0"/>
          </a:p>
        </p:txBody>
      </p:sp>
    </p:spTree>
    <p:extLst>
      <p:ext uri="{BB962C8B-B14F-4D97-AF65-F5344CB8AC3E}">
        <p14:creationId xmlns:p14="http://schemas.microsoft.com/office/powerpoint/2010/main" val="3477014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a:t>
            </a: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sz="2400" dirty="0" smtClean="0"/>
              <a:t>If we are using squared loss function, then </a:t>
            </a:r>
          </a:p>
          <a:p>
            <a:endParaRPr lang="en-US" sz="2400" dirty="0"/>
          </a:p>
          <a:p>
            <a:endParaRPr lang="en-US" sz="2400" dirty="0" smtClean="0"/>
          </a:p>
          <a:p>
            <a:endParaRPr lang="en-US" sz="2400" dirty="0"/>
          </a:p>
          <a:p>
            <a:endParaRPr lang="en-US" sz="2400" dirty="0" smtClean="0"/>
          </a:p>
          <a:p>
            <a:r>
              <a:rPr lang="en-US" sz="2400" dirty="0" smtClean="0"/>
              <a:t>We </a:t>
            </a:r>
            <a:r>
              <a:rPr lang="en-US" sz="2400" dirty="0"/>
              <a:t>want to fit </a:t>
            </a:r>
            <a:r>
              <a:rPr lang="en-US" sz="2400" i="1" dirty="0"/>
              <a:t>h</a:t>
            </a:r>
            <a:r>
              <a:rPr lang="en-US" sz="2400" dirty="0"/>
              <a:t>(</a:t>
            </a:r>
            <a:r>
              <a:rPr lang="en-US" sz="2400" i="1" dirty="0"/>
              <a:t>x</a:t>
            </a:r>
            <a:r>
              <a:rPr lang="en-US" sz="2400" dirty="0"/>
              <a:t>)(</a:t>
            </a:r>
            <a:r>
              <a:rPr lang="en-US" sz="2400" i="1" dirty="0" err="1"/>
              <a:t>shallowtrees</a:t>
            </a:r>
            <a:r>
              <a:rPr lang="en-US" sz="2400" dirty="0"/>
              <a:t>)such that it reaches close to the actual model:</a:t>
            </a:r>
          </a:p>
          <a:p>
            <a:r>
              <a:rPr lang="en-US" sz="2400" i="1" dirty="0"/>
              <a:t>F</a:t>
            </a:r>
            <a:r>
              <a:rPr lang="en-US" sz="2400" dirty="0"/>
              <a:t>(</a:t>
            </a:r>
            <a:r>
              <a:rPr lang="en-US" sz="2400" i="1" dirty="0"/>
              <a:t>x</a:t>
            </a:r>
            <a:r>
              <a:rPr lang="en-US" sz="2400" dirty="0"/>
              <a:t>1)+</a:t>
            </a:r>
            <a:r>
              <a:rPr lang="en-US" sz="2400" i="1" dirty="0"/>
              <a:t>h</a:t>
            </a:r>
            <a:r>
              <a:rPr lang="en-US" sz="2400" dirty="0"/>
              <a:t>(</a:t>
            </a:r>
            <a:r>
              <a:rPr lang="en-US" sz="2400" i="1" dirty="0"/>
              <a:t>x</a:t>
            </a:r>
            <a:r>
              <a:rPr lang="en-US" sz="2400" dirty="0"/>
              <a:t>1)=</a:t>
            </a:r>
            <a:r>
              <a:rPr lang="en-US" sz="2400" i="1" dirty="0"/>
              <a:t>y</a:t>
            </a:r>
            <a:r>
              <a:rPr lang="en-US" sz="2400" dirty="0"/>
              <a:t>1</a:t>
            </a:r>
          </a:p>
          <a:p>
            <a:r>
              <a:rPr lang="en-US" sz="2400" i="1" dirty="0"/>
              <a:t>F</a:t>
            </a:r>
            <a:r>
              <a:rPr lang="en-US" sz="2400" dirty="0"/>
              <a:t>(</a:t>
            </a:r>
            <a:r>
              <a:rPr lang="en-US" sz="2400" i="1" dirty="0"/>
              <a:t>x</a:t>
            </a:r>
            <a:r>
              <a:rPr lang="en-US" sz="2400" dirty="0"/>
              <a:t>2)+</a:t>
            </a:r>
            <a:r>
              <a:rPr lang="en-US" sz="2400" i="1" dirty="0"/>
              <a:t>h</a:t>
            </a:r>
            <a:r>
              <a:rPr lang="en-US" sz="2400" dirty="0"/>
              <a:t>(</a:t>
            </a:r>
            <a:r>
              <a:rPr lang="en-US" sz="2400" i="1" dirty="0"/>
              <a:t>x</a:t>
            </a:r>
            <a:r>
              <a:rPr lang="en-US" sz="2400" dirty="0"/>
              <a:t>2)=</a:t>
            </a:r>
            <a:r>
              <a:rPr lang="en-US" sz="2400" i="1" dirty="0"/>
              <a:t>y</a:t>
            </a:r>
            <a:r>
              <a:rPr lang="en-US" sz="2400" dirty="0"/>
              <a:t>2.......</a:t>
            </a:r>
          </a:p>
          <a:p>
            <a:r>
              <a:rPr lang="en-US" sz="2400" dirty="0" smtClean="0"/>
              <a:t>We find the </a:t>
            </a:r>
            <a:r>
              <a:rPr lang="el-GR" sz="2400" dirty="0" smtClean="0">
                <a:latin typeface="Times New Roman"/>
                <a:cs typeface="Times New Roman"/>
              </a:rPr>
              <a:t>γ</a:t>
            </a:r>
            <a:r>
              <a:rPr lang="en-US" sz="2400" dirty="0" smtClean="0">
                <a:latin typeface="Times New Roman"/>
                <a:cs typeface="Times New Roman"/>
              </a:rPr>
              <a:t> </a:t>
            </a:r>
            <a:r>
              <a:rPr lang="en-US" sz="2400" dirty="0" smtClean="0">
                <a:cs typeface="Times New Roman"/>
              </a:rPr>
              <a:t>which minimizes the loss</a:t>
            </a:r>
            <a:endParaRPr lang="en-US" sz="2400" dirty="0"/>
          </a:p>
          <a:p>
            <a:endParaRPr lang="en-US" dirty="0"/>
          </a:p>
        </p:txBody>
      </p:sp>
      <p:pic>
        <p:nvPicPr>
          <p:cNvPr id="2457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912" t="50000" r="71083" b="43354"/>
          <a:stretch/>
        </p:blipFill>
        <p:spPr bwMode="auto">
          <a:xfrm>
            <a:off x="3505200" y="4495800"/>
            <a:ext cx="348804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208" t="69850" r="73360" b="23636"/>
          <a:stretch/>
        </p:blipFill>
        <p:spPr bwMode="auto">
          <a:xfrm>
            <a:off x="3529885" y="5715000"/>
            <a:ext cx="307682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454277555"/>
              </p:ext>
            </p:extLst>
          </p:nvPr>
        </p:nvGraphicFramePr>
        <p:xfrm>
          <a:off x="2146300" y="2057400"/>
          <a:ext cx="4986338" cy="962025"/>
        </p:xfrm>
        <a:graphic>
          <a:graphicData uri="http://schemas.openxmlformats.org/presentationml/2006/ole">
            <mc:AlternateContent xmlns:mc="http://schemas.openxmlformats.org/markup-compatibility/2006">
              <mc:Choice xmlns:v="urn:schemas-microsoft-com:vml" Requires="v">
                <p:oleObj spid="_x0000_s24582" name="Equation" r:id="rId4" imgW="2501640" imgH="482400" progId="Equation.3">
                  <p:embed/>
                </p:oleObj>
              </mc:Choice>
              <mc:Fallback>
                <p:oleObj name="Equation" r:id="rId4" imgW="2501640" imgH="482400" progId="Equation.3">
                  <p:embed/>
                  <p:pic>
                    <p:nvPicPr>
                      <p:cNvPr id="0" name=""/>
                      <p:cNvPicPr/>
                      <p:nvPr/>
                    </p:nvPicPr>
                    <p:blipFill>
                      <a:blip r:embed="rId5"/>
                      <a:stretch>
                        <a:fillRect/>
                      </a:stretch>
                    </p:blipFill>
                    <p:spPr>
                      <a:xfrm>
                        <a:off x="2146300" y="2057400"/>
                        <a:ext cx="4986338" cy="962025"/>
                      </a:xfrm>
                      <a:prstGeom prst="rect">
                        <a:avLst/>
                      </a:prstGeom>
                    </p:spPr>
                  </p:pic>
                </p:oleObj>
              </mc:Fallback>
            </mc:AlternateContent>
          </a:graphicData>
        </a:graphic>
      </p:graphicFrame>
    </p:spTree>
    <p:extLst>
      <p:ext uri="{BB962C8B-B14F-4D97-AF65-F5344CB8AC3E}">
        <p14:creationId xmlns:p14="http://schemas.microsoft.com/office/powerpoint/2010/main" val="2991427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a:t>
            </a:r>
            <a:endParaRPr lang="en-US" dirty="0"/>
          </a:p>
        </p:txBody>
      </p:sp>
      <p:sp>
        <p:nvSpPr>
          <p:cNvPr id="3" name="Content Placeholder 2"/>
          <p:cNvSpPr>
            <a:spLocks noGrp="1"/>
          </p:cNvSpPr>
          <p:nvPr>
            <p:ph sz="quarter" idx="1"/>
          </p:nvPr>
        </p:nvSpPr>
        <p:spPr/>
        <p:txBody>
          <a:bodyPr/>
          <a:lstStyle/>
          <a:p>
            <a:r>
              <a:rPr lang="en-US" dirty="0"/>
              <a:t>Gradient </a:t>
            </a:r>
            <a:r>
              <a:rPr lang="en-US" dirty="0" smtClean="0"/>
              <a:t>Descent</a:t>
            </a:r>
          </a:p>
          <a:p>
            <a:endParaRPr lang="en-US" dirty="0"/>
          </a:p>
          <a:p>
            <a:r>
              <a:rPr lang="en-US" dirty="0"/>
              <a:t>Gradient Boosting Decision Trees</a:t>
            </a:r>
          </a:p>
          <a:p>
            <a:endParaRPr lang="en-US" dirty="0" smtClean="0"/>
          </a:p>
          <a:p>
            <a:endParaRPr lang="en-US" dirty="0"/>
          </a:p>
          <a:p>
            <a:endParaRPr lang="en-US" dirty="0" smtClean="0"/>
          </a:p>
          <a:p>
            <a:r>
              <a:rPr lang="en-US" dirty="0"/>
              <a:t>The difference is just the fact that instead of updating the point we are updating the function at every </a:t>
            </a:r>
            <a:r>
              <a:rPr lang="en-US" dirty="0" smtClean="0"/>
              <a:t>time step.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28843395"/>
              </p:ext>
            </p:extLst>
          </p:nvPr>
        </p:nvGraphicFramePr>
        <p:xfrm>
          <a:off x="3886200" y="1524000"/>
          <a:ext cx="2133600" cy="780026"/>
        </p:xfrm>
        <a:graphic>
          <a:graphicData uri="http://schemas.openxmlformats.org/presentationml/2006/ole">
            <mc:AlternateContent xmlns:mc="http://schemas.openxmlformats.org/markup-compatibility/2006">
              <mc:Choice xmlns:v="urn:schemas-microsoft-com:vml" Requires="v">
                <p:oleObj spid="_x0000_s25608" name="Equation" r:id="rId3" imgW="1180800" imgH="431640" progId="Equation.3">
                  <p:embed/>
                </p:oleObj>
              </mc:Choice>
              <mc:Fallback>
                <p:oleObj name="Equation" r:id="rId3" imgW="1180800" imgH="431640" progId="Equation.3">
                  <p:embed/>
                  <p:pic>
                    <p:nvPicPr>
                      <p:cNvPr id="0" name=""/>
                      <p:cNvPicPr/>
                      <p:nvPr/>
                    </p:nvPicPr>
                    <p:blipFill>
                      <a:blip r:embed="rId4"/>
                      <a:stretch>
                        <a:fillRect/>
                      </a:stretch>
                    </p:blipFill>
                    <p:spPr>
                      <a:xfrm>
                        <a:off x="3886200" y="1524000"/>
                        <a:ext cx="2133600" cy="78002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98992082"/>
              </p:ext>
            </p:extLst>
          </p:nvPr>
        </p:nvGraphicFramePr>
        <p:xfrm>
          <a:off x="3481388" y="3030538"/>
          <a:ext cx="2638425" cy="779462"/>
        </p:xfrm>
        <a:graphic>
          <a:graphicData uri="http://schemas.openxmlformats.org/presentationml/2006/ole">
            <mc:AlternateContent xmlns:mc="http://schemas.openxmlformats.org/markup-compatibility/2006">
              <mc:Choice xmlns:v="urn:schemas-microsoft-com:vml" Requires="v">
                <p:oleObj spid="_x0000_s25609" name="Equation" r:id="rId5" imgW="1460160" imgH="431640" progId="Equation.3">
                  <p:embed/>
                </p:oleObj>
              </mc:Choice>
              <mc:Fallback>
                <p:oleObj name="Equation" r:id="rId5" imgW="1460160" imgH="431640" progId="Equation.3">
                  <p:embed/>
                  <p:pic>
                    <p:nvPicPr>
                      <p:cNvPr id="0" name="Object 3"/>
                      <p:cNvPicPr>
                        <a:picLocks noChangeAspect="1" noChangeArrowheads="1"/>
                      </p:cNvPicPr>
                      <p:nvPr/>
                    </p:nvPicPr>
                    <p:blipFill>
                      <a:blip r:embed="rId6"/>
                      <a:srcRect/>
                      <a:stretch>
                        <a:fillRect/>
                      </a:stretch>
                    </p:blipFill>
                    <p:spPr bwMode="auto">
                      <a:xfrm>
                        <a:off x="3481388" y="3030538"/>
                        <a:ext cx="26384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951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Bagging</a:t>
            </a:r>
            <a:endParaRPr lang="en-US" dirty="0"/>
          </a:p>
        </p:txBody>
      </p:sp>
      <p:sp>
        <p:nvSpPr>
          <p:cNvPr id="3" name="Content Placeholder 2"/>
          <p:cNvSpPr>
            <a:spLocks noGrp="1"/>
          </p:cNvSpPr>
          <p:nvPr>
            <p:ph sz="quarter" idx="1"/>
          </p:nvPr>
        </p:nvSpPr>
        <p:spPr/>
        <p:txBody>
          <a:bodyPr>
            <a:normAutofit/>
          </a:bodyPr>
          <a:lstStyle/>
          <a:p>
            <a:r>
              <a:rPr lang="en-US" sz="2400" dirty="0" smtClean="0"/>
              <a:t>Bootstrap Aggregation</a:t>
            </a:r>
          </a:p>
          <a:p>
            <a:r>
              <a:rPr lang="en-US" sz="2400" dirty="0" smtClean="0"/>
              <a:t>Uses many/different models with different samples(Bootstrap) and uses the method of Voting to make decisions.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732" t="35211" r="31555" b="11050"/>
          <a:stretch/>
        </p:blipFill>
        <p:spPr bwMode="auto">
          <a:xfrm>
            <a:off x="4267200" y="2652461"/>
            <a:ext cx="4419600" cy="298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880" t="30978" r="30638" b="48007"/>
          <a:stretch/>
        </p:blipFill>
        <p:spPr bwMode="auto">
          <a:xfrm>
            <a:off x="157657" y="5257800"/>
            <a:ext cx="410954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325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1854598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Boosting</a:t>
            </a:r>
            <a:endParaRPr lang="en-US" dirty="0"/>
          </a:p>
        </p:txBody>
      </p:sp>
      <p:sp>
        <p:nvSpPr>
          <p:cNvPr id="3" name="Content Placeholder 2"/>
          <p:cNvSpPr>
            <a:spLocks noGrp="1"/>
          </p:cNvSpPr>
          <p:nvPr>
            <p:ph sz="quarter" idx="1"/>
          </p:nvPr>
        </p:nvSpPr>
        <p:spPr/>
        <p:txBody>
          <a:bodyPr>
            <a:normAutofit/>
          </a:bodyPr>
          <a:lstStyle/>
          <a:p>
            <a:r>
              <a:rPr lang="en-US" dirty="0"/>
              <a:t>No clear winner; usually depends on the </a:t>
            </a:r>
            <a:r>
              <a:rPr lang="en-US" dirty="0" smtClean="0"/>
              <a:t>data</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30" t="39131" r="33592" b="38586"/>
          <a:stretch/>
        </p:blipFill>
        <p:spPr bwMode="auto">
          <a:xfrm>
            <a:off x="76200" y="2438400"/>
            <a:ext cx="889124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442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r>
              <a:rPr lang="en-US" dirty="0" err="1" smtClean="0"/>
              <a:t>Vs</a:t>
            </a:r>
            <a:r>
              <a:rPr lang="en-US" dirty="0" smtClean="0"/>
              <a:t> Boosting</a:t>
            </a:r>
            <a:endParaRPr lang="en-US" dirty="0"/>
          </a:p>
        </p:txBody>
      </p:sp>
      <p:sp>
        <p:nvSpPr>
          <p:cNvPr id="3" name="Content Placeholder 2"/>
          <p:cNvSpPr>
            <a:spLocks noGrp="1"/>
          </p:cNvSpPr>
          <p:nvPr>
            <p:ph sz="quarter" idx="1"/>
          </p:nvPr>
        </p:nvSpPr>
        <p:spPr/>
        <p:txBody>
          <a:bodyPr>
            <a:normAutofit fontScale="92500"/>
          </a:bodyPr>
          <a:lstStyle/>
          <a:p>
            <a:r>
              <a:rPr lang="en-US" dirty="0" smtClean="0"/>
              <a:t>Bagging </a:t>
            </a:r>
            <a:r>
              <a:rPr lang="en-US" dirty="0"/>
              <a:t>is computationally more </a:t>
            </a:r>
            <a:r>
              <a:rPr lang="en-US" dirty="0" smtClean="0"/>
              <a:t>efficient </a:t>
            </a:r>
            <a:r>
              <a:rPr lang="en-US" dirty="0"/>
              <a:t>than boosting (note that bagging can train the </a:t>
            </a:r>
            <a:r>
              <a:rPr lang="en-US" dirty="0" smtClean="0"/>
              <a:t>M  models </a:t>
            </a:r>
            <a:r>
              <a:rPr lang="en-US" dirty="0"/>
              <a:t>in parallel, boosting can't</a:t>
            </a:r>
            <a:r>
              <a:rPr lang="en-US" dirty="0" smtClean="0"/>
              <a:t>).</a:t>
            </a:r>
          </a:p>
          <a:p>
            <a:r>
              <a:rPr lang="en-US" dirty="0"/>
              <a:t>Both reduce variance (and </a:t>
            </a:r>
            <a:r>
              <a:rPr lang="en-US" dirty="0" smtClean="0"/>
              <a:t>over-fitting</a:t>
            </a:r>
            <a:r>
              <a:rPr lang="en-US" dirty="0"/>
              <a:t>) by combining </a:t>
            </a:r>
            <a:r>
              <a:rPr lang="en-US" dirty="0" smtClean="0"/>
              <a:t>different </a:t>
            </a:r>
            <a:r>
              <a:rPr lang="en-US" dirty="0"/>
              <a:t>models</a:t>
            </a:r>
          </a:p>
          <a:p>
            <a:pPr lvl="1"/>
            <a:r>
              <a:rPr lang="en-US" dirty="0"/>
              <a:t>The resulting model has higher stability as compared to the individual ones</a:t>
            </a:r>
          </a:p>
          <a:p>
            <a:r>
              <a:rPr lang="en-US" dirty="0"/>
              <a:t>Bagging usually can't reduce the bias, boosting can (note that in boosting, the training </a:t>
            </a:r>
            <a:r>
              <a:rPr lang="en-US" dirty="0" smtClean="0"/>
              <a:t>error steadily </a:t>
            </a:r>
            <a:r>
              <a:rPr lang="en-US" dirty="0"/>
              <a:t>decreases</a:t>
            </a:r>
            <a:r>
              <a:rPr lang="en-US" dirty="0" smtClean="0"/>
              <a:t>).</a:t>
            </a:r>
          </a:p>
          <a:p>
            <a:r>
              <a:rPr lang="en-US" dirty="0"/>
              <a:t>Bagging usually performs better than boosting if we don't have a high bias and only want </a:t>
            </a:r>
            <a:r>
              <a:rPr lang="en-US" dirty="0" smtClean="0"/>
              <a:t>to reduce </a:t>
            </a:r>
            <a:r>
              <a:rPr lang="en-US" dirty="0"/>
              <a:t>variance (i.e., if we are </a:t>
            </a:r>
            <a:r>
              <a:rPr lang="en-US" dirty="0" smtClean="0"/>
              <a:t>over-fitting</a:t>
            </a:r>
            <a:r>
              <a:rPr lang="en-US" dirty="0"/>
              <a:t>)</a:t>
            </a:r>
          </a:p>
        </p:txBody>
      </p:sp>
    </p:spTree>
    <p:extLst>
      <p:ext uri="{BB962C8B-B14F-4D97-AF65-F5344CB8AC3E}">
        <p14:creationId xmlns:p14="http://schemas.microsoft.com/office/powerpoint/2010/main" val="2917933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778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Bagging</a:t>
            </a: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smtClean="0"/>
              <a:t>The </a:t>
            </a:r>
            <a:r>
              <a:rPr lang="en-US" dirty="0"/>
              <a:t>error rate for a particular learning algorithm </a:t>
            </a:r>
            <a:r>
              <a:rPr lang="en-US" dirty="0" smtClean="0"/>
              <a:t>is called </a:t>
            </a:r>
            <a:r>
              <a:rPr lang="en-US" dirty="0"/>
              <a:t>its </a:t>
            </a:r>
            <a:r>
              <a:rPr lang="en-US" b="1" i="1" dirty="0">
                <a:solidFill>
                  <a:srgbClr val="C00000"/>
                </a:solidFill>
              </a:rPr>
              <a:t>bias</a:t>
            </a:r>
            <a:r>
              <a:rPr lang="en-US" i="1" dirty="0"/>
              <a:t> </a:t>
            </a:r>
            <a:r>
              <a:rPr lang="en-US" dirty="0"/>
              <a:t>for the learning problem and measures how well the </a:t>
            </a:r>
            <a:r>
              <a:rPr lang="en-US" dirty="0" smtClean="0"/>
              <a:t>learning method </a:t>
            </a:r>
            <a:r>
              <a:rPr lang="en-US" dirty="0"/>
              <a:t>matches the problem</a:t>
            </a:r>
            <a:r>
              <a:rPr lang="en-US" dirty="0" smtClean="0"/>
              <a:t>.</a:t>
            </a:r>
          </a:p>
          <a:p>
            <a:r>
              <a:rPr lang="en-US" dirty="0"/>
              <a:t>A second source of error in a learned model, in a practical situation, </a:t>
            </a:r>
            <a:r>
              <a:rPr lang="en-US" dirty="0" smtClean="0"/>
              <a:t>stems from </a:t>
            </a:r>
            <a:r>
              <a:rPr lang="en-US" dirty="0"/>
              <a:t>the particular training set used, which is inevitably finite and therefore </a:t>
            </a:r>
            <a:r>
              <a:rPr lang="en-US" dirty="0" smtClean="0"/>
              <a:t>not fully </a:t>
            </a:r>
            <a:r>
              <a:rPr lang="en-US" dirty="0"/>
              <a:t>representative of the actual population of instances. The expected value </a:t>
            </a:r>
            <a:r>
              <a:rPr lang="en-US" dirty="0" smtClean="0"/>
              <a:t>of this </a:t>
            </a:r>
            <a:r>
              <a:rPr lang="en-US" dirty="0"/>
              <a:t>component of the error, over all possible training sets of the given size </a:t>
            </a:r>
            <a:r>
              <a:rPr lang="en-US" dirty="0" smtClean="0"/>
              <a:t>and all </a:t>
            </a:r>
            <a:r>
              <a:rPr lang="en-US" dirty="0"/>
              <a:t>possible test sets, is called the </a:t>
            </a:r>
            <a:r>
              <a:rPr lang="en-US" b="1" i="1" dirty="0">
                <a:solidFill>
                  <a:srgbClr val="C00000"/>
                </a:solidFill>
              </a:rPr>
              <a:t>variance</a:t>
            </a:r>
            <a:r>
              <a:rPr lang="en-US" i="1" dirty="0"/>
              <a:t> </a:t>
            </a:r>
            <a:r>
              <a:rPr lang="en-US" dirty="0"/>
              <a:t>of the learning method for </a:t>
            </a:r>
            <a:r>
              <a:rPr lang="en-US" dirty="0" smtClean="0"/>
              <a:t>that problem</a:t>
            </a:r>
          </a:p>
          <a:p>
            <a:r>
              <a:rPr lang="en-US" dirty="0"/>
              <a:t>Combining </a:t>
            </a:r>
            <a:r>
              <a:rPr lang="en-US" dirty="0" smtClean="0"/>
              <a:t>multiple classifiers </a:t>
            </a:r>
            <a:r>
              <a:rPr lang="en-US" dirty="0"/>
              <a:t>decreases the expected error by reducing the variance </a:t>
            </a:r>
            <a:r>
              <a:rPr lang="en-US" dirty="0" smtClean="0"/>
              <a:t>component.</a:t>
            </a:r>
            <a:endParaRPr lang="en-US" dirty="0"/>
          </a:p>
        </p:txBody>
      </p:sp>
    </p:spTree>
    <p:extLst>
      <p:ext uri="{BB962C8B-B14F-4D97-AF65-F5344CB8AC3E}">
        <p14:creationId xmlns:p14="http://schemas.microsoft.com/office/powerpoint/2010/main" val="1994890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Bagging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Takes original data set D with N training examples</a:t>
            </a:r>
          </a:p>
          <a:p>
            <a:r>
              <a:rPr lang="en-US" dirty="0"/>
              <a:t>Creates M copies </a:t>
            </a:r>
            <a:r>
              <a:rPr lang="en-US" dirty="0" smtClean="0"/>
              <a:t> [</a:t>
            </a:r>
            <a:r>
              <a:rPr lang="en-US" dirty="0" err="1" smtClean="0"/>
              <a:t>Dm</a:t>
            </a:r>
            <a:r>
              <a:rPr lang="en-US" dirty="0" smtClean="0"/>
              <a:t>], m=1,2…M</a:t>
            </a:r>
            <a:endParaRPr lang="en-US" dirty="0"/>
          </a:p>
          <a:p>
            <a:r>
              <a:rPr lang="en-US" dirty="0" smtClean="0"/>
              <a:t>Each  </a:t>
            </a:r>
            <a:r>
              <a:rPr lang="en-US" dirty="0" err="1"/>
              <a:t>Dm</a:t>
            </a:r>
            <a:r>
              <a:rPr lang="en-US" dirty="0"/>
              <a:t> is generated from D by sampling with </a:t>
            </a:r>
            <a:r>
              <a:rPr lang="en-US" dirty="0" smtClean="0"/>
              <a:t>replacement</a:t>
            </a:r>
            <a:endParaRPr lang="en-US" dirty="0"/>
          </a:p>
          <a:p>
            <a:r>
              <a:rPr lang="en-US" dirty="0"/>
              <a:t>Each data set </a:t>
            </a:r>
            <a:r>
              <a:rPr lang="en-US" dirty="0" smtClean="0"/>
              <a:t> </a:t>
            </a:r>
            <a:r>
              <a:rPr lang="en-US" dirty="0" err="1"/>
              <a:t>Dm</a:t>
            </a:r>
            <a:r>
              <a:rPr lang="en-US" dirty="0"/>
              <a:t> has the same number of examples as in data set D</a:t>
            </a:r>
          </a:p>
          <a:p>
            <a:r>
              <a:rPr lang="en-US" dirty="0"/>
              <a:t>These data sets are reasonably </a:t>
            </a:r>
            <a:r>
              <a:rPr lang="en-US" dirty="0" smtClean="0"/>
              <a:t>different </a:t>
            </a:r>
            <a:r>
              <a:rPr lang="en-US" dirty="0"/>
              <a:t>from each other (since only about 63% of the </a:t>
            </a:r>
            <a:r>
              <a:rPr lang="en-US" dirty="0" smtClean="0"/>
              <a:t>original examples </a:t>
            </a:r>
            <a:r>
              <a:rPr lang="en-US" dirty="0"/>
              <a:t>appear in any of these data sets)</a:t>
            </a:r>
          </a:p>
          <a:p>
            <a:r>
              <a:rPr lang="en-US" dirty="0"/>
              <a:t>Train models </a:t>
            </a:r>
            <a:r>
              <a:rPr lang="en-US" dirty="0" smtClean="0"/>
              <a:t>h1,h2,… </a:t>
            </a:r>
            <a:r>
              <a:rPr lang="en-US" dirty="0" err="1"/>
              <a:t>hM</a:t>
            </a:r>
            <a:r>
              <a:rPr lang="en-US" dirty="0"/>
              <a:t> using </a:t>
            </a:r>
            <a:r>
              <a:rPr lang="en-US" dirty="0" smtClean="0"/>
              <a:t>D1,D2… , </a:t>
            </a:r>
            <a:r>
              <a:rPr lang="en-US" dirty="0"/>
              <a:t>DM, </a:t>
            </a:r>
            <a:r>
              <a:rPr lang="en-US" dirty="0" smtClean="0"/>
              <a:t>respectively </a:t>
            </a:r>
          </a:p>
          <a:p>
            <a:r>
              <a:rPr lang="en-US" dirty="0" smtClean="0"/>
              <a:t>Use </a:t>
            </a:r>
            <a:r>
              <a:rPr lang="en-US" dirty="0"/>
              <a:t>an averaged </a:t>
            </a:r>
            <a:r>
              <a:rPr lang="en-US" dirty="0" smtClean="0"/>
              <a:t>model/Voting  to make the final decision.</a:t>
            </a:r>
            <a:endParaRPr lang="en-US" dirty="0"/>
          </a:p>
          <a:p>
            <a:r>
              <a:rPr lang="en-US" dirty="0"/>
              <a:t>Useful for models with high variance and noisy data</a:t>
            </a:r>
          </a:p>
        </p:txBody>
      </p:sp>
    </p:spTree>
    <p:extLst>
      <p:ext uri="{BB962C8B-B14F-4D97-AF65-F5344CB8AC3E}">
        <p14:creationId xmlns:p14="http://schemas.microsoft.com/office/powerpoint/2010/main" val="383132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r>
              <a:rPr lang="en-US" dirty="0" smtClean="0"/>
              <a:t>Recall Decision tree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the accuracy of the DT is to be improved, we move to Random forest which is nothing but a group of DT’s and we do voting or averaging.</a:t>
            </a:r>
            <a:endParaRPr lang="en-US" dirty="0"/>
          </a:p>
        </p:txBody>
      </p:sp>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98" t="29348" r="27685" b="16305"/>
          <a:stretch/>
        </p:blipFill>
        <p:spPr bwMode="auto">
          <a:xfrm>
            <a:off x="2327910" y="1981200"/>
            <a:ext cx="5679716" cy="344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79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7786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sz="quarter" idx="1"/>
          </p:nvPr>
        </p:nvSpPr>
        <p:spPr/>
        <p:txBody>
          <a:bodyPr>
            <a:normAutofit/>
          </a:bodyPr>
          <a:lstStyle/>
          <a:p>
            <a:r>
              <a:rPr lang="en-US" sz="2400" dirty="0"/>
              <a:t>The boosting method </a:t>
            </a:r>
            <a:r>
              <a:rPr lang="en-US" sz="2400" dirty="0" smtClean="0"/>
              <a:t>seeks </a:t>
            </a:r>
            <a:r>
              <a:rPr lang="en-US" sz="2400" dirty="0"/>
              <a:t>models that complement one </a:t>
            </a:r>
            <a:r>
              <a:rPr lang="en-US" sz="2400" dirty="0" smtClean="0"/>
              <a:t>another just like Bagging but it takes the route of minimizing the errors by focusing on the errors themselves more along with the models.</a:t>
            </a:r>
          </a:p>
          <a:p>
            <a:r>
              <a:rPr lang="en-US" sz="2400" dirty="0" smtClean="0"/>
              <a:t>It is iterative.</a:t>
            </a:r>
          </a:p>
          <a:p>
            <a:r>
              <a:rPr lang="en-US" sz="2400" dirty="0" smtClean="0"/>
              <a:t>Each model depends on the </a:t>
            </a:r>
          </a:p>
          <a:p>
            <a:pPr marL="0" indent="0">
              <a:buNone/>
            </a:pPr>
            <a:r>
              <a:rPr lang="en-US" sz="2400" dirty="0" smtClean="0"/>
              <a:t>     previous unlike Bagging </a:t>
            </a:r>
          </a:p>
          <a:p>
            <a:pPr marL="0" indent="0">
              <a:buNone/>
            </a:pPr>
            <a:r>
              <a:rPr lang="en-US" sz="2400" dirty="0" smtClean="0"/>
              <a:t>     where models are </a:t>
            </a:r>
          </a:p>
          <a:p>
            <a:pPr marL="0" indent="0">
              <a:buNone/>
            </a:pPr>
            <a:r>
              <a:rPr lang="en-US" sz="2400" dirty="0"/>
              <a:t> </a:t>
            </a:r>
            <a:r>
              <a:rPr lang="en-US" sz="2400" dirty="0" smtClean="0"/>
              <a:t>   independently built.</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019" y="3429000"/>
            <a:ext cx="462078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280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Boosting  weighs the instances according to their error factor.</a:t>
            </a:r>
          </a:p>
          <a:p>
            <a:r>
              <a:rPr lang="en-US" dirty="0"/>
              <a:t>By weighting instances, the learning algorithm can </a:t>
            </a:r>
            <a:r>
              <a:rPr lang="en-US" dirty="0" smtClean="0"/>
              <a:t>be forced </a:t>
            </a:r>
            <a:r>
              <a:rPr lang="en-US" dirty="0"/>
              <a:t>to concentrate on a particular set of instances, namely, those with </a:t>
            </a:r>
            <a:r>
              <a:rPr lang="en-US" dirty="0" smtClean="0"/>
              <a:t>high </a:t>
            </a:r>
            <a:r>
              <a:rPr lang="en-US" dirty="0"/>
              <a:t>weight</a:t>
            </a:r>
            <a:r>
              <a:rPr lang="en-US" dirty="0" smtClean="0"/>
              <a:t>.</a:t>
            </a:r>
          </a:p>
          <a:p>
            <a:r>
              <a:rPr lang="en-US" dirty="0"/>
              <a:t>How much should the weights be altered after each iteration? The </a:t>
            </a:r>
            <a:r>
              <a:rPr lang="en-US" dirty="0" smtClean="0"/>
              <a:t>answer depends </a:t>
            </a:r>
            <a:r>
              <a:rPr lang="en-US" dirty="0"/>
              <a:t>on the current </a:t>
            </a:r>
            <a:r>
              <a:rPr lang="en-US" dirty="0" smtClean="0"/>
              <a:t>classifier’s </a:t>
            </a:r>
            <a:r>
              <a:rPr lang="en-US" dirty="0"/>
              <a:t>overall error. </a:t>
            </a:r>
            <a:r>
              <a:rPr lang="en-US" dirty="0" smtClean="0"/>
              <a:t>More specifically, if </a:t>
            </a:r>
            <a:r>
              <a:rPr lang="en-US" i="1" dirty="0" smtClean="0"/>
              <a:t>e </a:t>
            </a:r>
            <a:r>
              <a:rPr lang="en-US" dirty="0" smtClean="0"/>
              <a:t>denotes the classifier’s error on the weighted data (a fraction between 0 and 1), then weights are updated by </a:t>
            </a:r>
          </a:p>
          <a:p>
            <a:r>
              <a:rPr lang="en-US" dirty="0" smtClean="0"/>
              <a:t>                   new weight of instance =weight * e /(1- e)</a:t>
            </a:r>
          </a:p>
          <a:p>
            <a:r>
              <a:rPr lang="en-US" dirty="0" smtClean="0"/>
              <a:t>for correctly classified instances.</a:t>
            </a:r>
          </a:p>
          <a:p>
            <a:endParaRPr lang="en-US" dirty="0"/>
          </a:p>
        </p:txBody>
      </p:sp>
    </p:spTree>
    <p:extLst>
      <p:ext uri="{BB962C8B-B14F-4D97-AF65-F5344CB8AC3E}">
        <p14:creationId xmlns:p14="http://schemas.microsoft.com/office/powerpoint/2010/main" val="899116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757</TotalTime>
  <Words>1590</Words>
  <Application>Microsoft Office PowerPoint</Application>
  <PresentationFormat>On-screen Show (4:3)</PresentationFormat>
  <Paragraphs>191</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Equity</vt:lpstr>
      <vt:lpstr>Equation</vt:lpstr>
      <vt:lpstr>Good morning</vt:lpstr>
      <vt:lpstr>Ensemble Methods</vt:lpstr>
      <vt:lpstr>Bagging</vt:lpstr>
      <vt:lpstr>Bagging</vt:lpstr>
      <vt:lpstr>Bagging</vt:lpstr>
      <vt:lpstr>Bagging</vt:lpstr>
      <vt:lpstr>Good morning</vt:lpstr>
      <vt:lpstr>Boosting</vt:lpstr>
      <vt:lpstr>Boosting</vt:lpstr>
      <vt:lpstr>Boosting</vt:lpstr>
      <vt:lpstr>Boosting</vt:lpstr>
      <vt:lpstr>Combining Classifiers</vt:lpstr>
      <vt:lpstr>AdaBoost</vt:lpstr>
      <vt:lpstr>AdaBoost</vt:lpstr>
      <vt:lpstr>AdaBoost Example</vt:lpstr>
      <vt:lpstr>AdaBoost Example</vt:lpstr>
      <vt:lpstr>AdaBoost Example</vt:lpstr>
      <vt:lpstr>AdaBoost Example</vt:lpstr>
      <vt:lpstr>AdaBoost Example</vt:lpstr>
      <vt:lpstr>Gradient Boosting</vt:lpstr>
      <vt:lpstr>Gradient Descent</vt:lpstr>
      <vt:lpstr>Gradient Descent</vt:lpstr>
      <vt:lpstr>Gradient Boosting</vt:lpstr>
      <vt:lpstr>Gradient Boosting</vt:lpstr>
      <vt:lpstr>Gradient Boosting</vt:lpstr>
      <vt:lpstr>Gradient Boosting </vt:lpstr>
      <vt:lpstr>Gradient Boosting </vt:lpstr>
      <vt:lpstr>Gradient Boosting </vt:lpstr>
      <vt:lpstr>Gradient Boosting </vt:lpstr>
      <vt:lpstr>Good morning</vt:lpstr>
      <vt:lpstr>Bagging Vs Boosting</vt:lpstr>
      <vt:lpstr>Bagging Vs Boosting</vt:lpstr>
      <vt:lpstr>Good morning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Administrator</dc:creator>
  <cp:lastModifiedBy>Administrator</cp:lastModifiedBy>
  <cp:revision>30</cp:revision>
  <dcterms:created xsi:type="dcterms:W3CDTF">2006-08-16T00:00:00Z</dcterms:created>
  <dcterms:modified xsi:type="dcterms:W3CDTF">2020-02-27T13:07:27Z</dcterms:modified>
</cp:coreProperties>
</file>