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86" r:id="rId4"/>
    <p:sldId id="281" r:id="rId5"/>
    <p:sldId id="287" r:id="rId6"/>
    <p:sldId id="293" r:id="rId7"/>
    <p:sldId id="294" r:id="rId8"/>
    <p:sldId id="295" r:id="rId9"/>
    <p:sldId id="296" r:id="rId10"/>
    <p:sldId id="297" r:id="rId11"/>
    <p:sldId id="298" r:id="rId12"/>
    <p:sldId id="299" r:id="rId13"/>
    <p:sldId id="300" r:id="rId14"/>
    <p:sldId id="284" r:id="rId15"/>
    <p:sldId id="288" r:id="rId16"/>
    <p:sldId id="301" r:id="rId17"/>
    <p:sldId id="302" r:id="rId18"/>
    <p:sldId id="303" r:id="rId19"/>
    <p:sldId id="304" r:id="rId20"/>
    <p:sldId id="305" r:id="rId21"/>
    <p:sldId id="308" r:id="rId22"/>
    <p:sldId id="306" r:id="rId23"/>
    <p:sldId id="289" r:id="rId24"/>
    <p:sldId id="290" r:id="rId25"/>
    <p:sldId id="307" r:id="rId26"/>
    <p:sldId id="314" r:id="rId27"/>
    <p:sldId id="315" r:id="rId28"/>
    <p:sldId id="311" r:id="rId29"/>
    <p:sldId id="291" r:id="rId30"/>
    <p:sldId id="309" r:id="rId31"/>
    <p:sldId id="312" r:id="rId32"/>
    <p:sldId id="292" r:id="rId33"/>
    <p:sldId id="310" r:id="rId34"/>
    <p:sldId id="316" r:id="rId35"/>
    <p:sldId id="317" r:id="rId36"/>
    <p:sldId id="31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10/28/2019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10/28/2019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3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3777904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Algebra</a:t>
            </a:r>
            <a:endParaRPr lang="en-US" dirty="0"/>
          </a:p>
        </p:txBody>
      </p:sp>
      <p:sp>
        <p:nvSpPr>
          <p:cNvPr id="3" name="Content Placeholder 2"/>
          <p:cNvSpPr>
            <a:spLocks noGrp="1"/>
          </p:cNvSpPr>
          <p:nvPr>
            <p:ph sz="quarter" idx="1"/>
          </p:nvPr>
        </p:nvSpPr>
        <p:spPr/>
        <p:txBody>
          <a:bodyPr/>
          <a:lstStyle/>
          <a:p>
            <a:r>
              <a:rPr lang="en-US" dirty="0"/>
              <a:t>The </a:t>
            </a:r>
            <a:r>
              <a:rPr lang="en-US" dirty="0">
                <a:solidFill>
                  <a:srgbClr val="DE5543"/>
                </a:solidFill>
              </a:rPr>
              <a:t>Bermuda </a:t>
            </a:r>
            <a:r>
              <a:rPr lang="en-US" dirty="0" smtClean="0">
                <a:solidFill>
                  <a:srgbClr val="DE5543"/>
                </a:solidFill>
              </a:rPr>
              <a:t>Triangle</a:t>
            </a:r>
          </a:p>
          <a:p>
            <a:r>
              <a:rPr lang="en-US" dirty="0"/>
              <a:t>The approximate coordinates of the Bermuda Triangle’s three vertices are: (938,454), (900,-518), and (0,0). So the area of the region is as follows</a:t>
            </a:r>
          </a:p>
          <a:p>
            <a:endParaRPr lang="en-US" dirty="0"/>
          </a:p>
        </p:txBody>
      </p:sp>
      <p:pic>
        <p:nvPicPr>
          <p:cNvPr id="4" name="Picture 2"/>
          <p:cNvPicPr>
            <a:picLocks noChangeAspect="1" noChangeArrowheads="1"/>
          </p:cNvPicPr>
          <p:nvPr/>
        </p:nvPicPr>
        <p:blipFill>
          <a:blip r:embed="rId3" cstate="print"/>
          <a:srcRect l="26354" t="60417" r="35578" b="11458"/>
          <a:stretch>
            <a:fillRect/>
          </a:stretch>
        </p:blipFill>
        <p:spPr bwMode="auto">
          <a:xfrm>
            <a:off x="5943600" y="381000"/>
            <a:ext cx="3200400" cy="1329397"/>
          </a:xfrm>
          <a:prstGeom prst="rect">
            <a:avLst/>
          </a:prstGeom>
          <a:noFill/>
          <a:ln w="9525">
            <a:noFill/>
            <a:miter lim="800000"/>
            <a:headEnd/>
            <a:tailEnd/>
          </a:ln>
        </p:spPr>
      </p:pic>
      <p:graphicFrame>
        <p:nvGraphicFramePr>
          <p:cNvPr id="5" name="Object 4"/>
          <p:cNvGraphicFramePr>
            <a:graphicFrameLocks noChangeAspect="1"/>
          </p:cNvGraphicFramePr>
          <p:nvPr>
            <p:extLst>
              <p:ext uri="{D42A27DB-BD31-4B8C-83A1-F6EECF244321}">
                <p14:modId xmlns:p14="http://schemas.microsoft.com/office/powerpoint/2010/main" val="782581649"/>
              </p:ext>
            </p:extLst>
          </p:nvPr>
        </p:nvGraphicFramePr>
        <p:xfrm>
          <a:off x="4876800" y="2971800"/>
          <a:ext cx="3810000" cy="1660525"/>
        </p:xfrm>
        <a:graphic>
          <a:graphicData uri="http://schemas.openxmlformats.org/presentationml/2006/ole">
            <mc:AlternateContent xmlns:mc="http://schemas.openxmlformats.org/markup-compatibility/2006">
              <mc:Choice xmlns:v="urn:schemas-microsoft-com:vml" Requires="v">
                <p:oleObj spid="_x0000_s1030" name="Equation" r:id="rId4" imgW="3060700" imgH="1333500" progId="Equation.3">
                  <p:embed/>
                </p:oleObj>
              </mc:Choice>
              <mc:Fallback>
                <p:oleObj name="Equation" r:id="rId4" imgW="3060700" imgH="1333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971800"/>
                        <a:ext cx="3810000" cy="166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5754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Algebra-Cramer’s rule</a:t>
            </a:r>
            <a:endParaRPr lang="en-US" dirty="0"/>
          </a:p>
        </p:txBody>
      </p:sp>
      <p:sp>
        <p:nvSpPr>
          <p:cNvPr id="3" name="Content Placeholder 2"/>
          <p:cNvSpPr>
            <a:spLocks noGrp="1"/>
          </p:cNvSpPr>
          <p:nvPr>
            <p:ph sz="quarter" idx="1"/>
          </p:nvPr>
        </p:nvSpPr>
        <p:spPr/>
        <p:txBody>
          <a:bodyPr/>
          <a:lstStyle/>
          <a:p>
            <a:r>
              <a:rPr lang="en-US" sz="2800" dirty="0"/>
              <a:t>The atomic weights of three compounds are shown. Use a linear system and Cramer’s rule to find the atomic weights of carbon(C ), hydrogen(H), and oxygen(O). </a:t>
            </a:r>
          </a:p>
          <a:p>
            <a:endParaRPr lang="en-US" dirty="0"/>
          </a:p>
        </p:txBody>
      </p:sp>
      <p:graphicFrame>
        <p:nvGraphicFramePr>
          <p:cNvPr id="4" name="Group 36"/>
          <p:cNvGraphicFramePr>
            <a:graphicFrameLocks noGrp="1"/>
          </p:cNvGraphicFramePr>
          <p:nvPr>
            <p:extLst>
              <p:ext uri="{D42A27DB-BD31-4B8C-83A1-F6EECF244321}">
                <p14:modId xmlns:p14="http://schemas.microsoft.com/office/powerpoint/2010/main" val="3301396972"/>
              </p:ext>
            </p:extLst>
          </p:nvPr>
        </p:nvGraphicFramePr>
        <p:xfrm>
          <a:off x="1600200" y="2876778"/>
          <a:ext cx="6477000" cy="3066822"/>
        </p:xfrm>
        <a:graphic>
          <a:graphicData uri="http://schemas.openxmlformats.org/drawingml/2006/table">
            <a:tbl>
              <a:tblPr/>
              <a:tblGrid>
                <a:gridCol w="2159000"/>
                <a:gridCol w="2159000"/>
                <a:gridCol w="2159000"/>
              </a:tblGrid>
              <a:tr h="5196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20000"/>
                        <a:buFont typeface="Arial" charset="0"/>
                        <a:buNone/>
                        <a:tabLst/>
                      </a:pPr>
                      <a:r>
                        <a:rPr kumimoji="0" lang="en-US" sz="2800" b="0" i="0" u="none" strike="noStrike" cap="none" normalizeH="0" baseline="0" dirty="0" smtClean="0">
                          <a:ln>
                            <a:noFill/>
                          </a:ln>
                          <a:solidFill>
                            <a:srgbClr val="DE5543"/>
                          </a:solidFill>
                          <a:effectLst/>
                          <a:latin typeface="Arial" charset="0"/>
                        </a:rPr>
                        <a:t>Compound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20000"/>
                        <a:buFont typeface="Arial" charset="0"/>
                        <a:buNone/>
                        <a:tabLst/>
                      </a:pPr>
                      <a:r>
                        <a:rPr kumimoji="0" lang="en-US" sz="2800" b="0" i="0" u="none" strike="noStrike" cap="none" normalizeH="0" baseline="0" dirty="0" smtClean="0">
                          <a:ln>
                            <a:noFill/>
                          </a:ln>
                          <a:solidFill>
                            <a:srgbClr val="DE5543"/>
                          </a:solidFill>
                          <a:effectLst/>
                          <a:latin typeface="Arial" charset="0"/>
                        </a:rPr>
                        <a:t>Formula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20000"/>
                        <a:buFont typeface="Arial" charset="0"/>
                        <a:buNone/>
                        <a:tabLst/>
                      </a:pPr>
                      <a:r>
                        <a:rPr kumimoji="0" lang="en-US" sz="2800" b="0" i="0" u="none" strike="noStrike" cap="none" normalizeH="0" baseline="0" dirty="0" smtClean="0">
                          <a:ln>
                            <a:noFill/>
                          </a:ln>
                          <a:solidFill>
                            <a:srgbClr val="DE5543"/>
                          </a:solidFill>
                          <a:effectLst/>
                          <a:latin typeface="Arial" charset="0"/>
                        </a:rPr>
                        <a:t>Atomic weight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129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20000"/>
                        <a:buFont typeface="Arial" charset="0"/>
                        <a:buNone/>
                        <a:tabLst/>
                      </a:pPr>
                      <a:r>
                        <a:rPr kumimoji="0" lang="en-US" sz="2800" b="0" i="0" u="none" strike="noStrike" cap="none" normalizeH="0" baseline="0" dirty="0" smtClean="0">
                          <a:ln>
                            <a:noFill/>
                          </a:ln>
                          <a:solidFill>
                            <a:schemeClr val="tx1"/>
                          </a:solidFill>
                          <a:effectLst/>
                          <a:latin typeface="Arial" charset="0"/>
                        </a:rPr>
                        <a:t>Methane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20000"/>
                        <a:buFont typeface="Arial" charset="0"/>
                        <a:buNone/>
                        <a:tabLst/>
                      </a:pPr>
                      <a:r>
                        <a:rPr kumimoji="0" lang="en-US" sz="2800" b="0" i="0" u="none" strike="noStrike" cap="none" normalizeH="0" baseline="0" dirty="0" smtClean="0">
                          <a:ln>
                            <a:noFill/>
                          </a:ln>
                          <a:solidFill>
                            <a:schemeClr val="tx1"/>
                          </a:solidFill>
                          <a:effectLst/>
                          <a:latin typeface="Arial" charset="0"/>
                        </a:rPr>
                        <a:t>CH</a:t>
                      </a:r>
                      <a:r>
                        <a:rPr kumimoji="0" lang="en-US" sz="2800" b="0" i="0" u="none" strike="noStrike" cap="none" normalizeH="0" baseline="-25000" dirty="0" smtClean="0">
                          <a:ln>
                            <a:noFill/>
                          </a:ln>
                          <a:solidFill>
                            <a:schemeClr val="tx1"/>
                          </a:solidFill>
                          <a:effectLst/>
                          <a:latin typeface="Arial" charset="0"/>
                        </a:rPr>
                        <a:t>4</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20000"/>
                        <a:buFont typeface="Arial" charset="0"/>
                        <a:buNone/>
                        <a:tabLst/>
                      </a:pPr>
                      <a:r>
                        <a:rPr kumimoji="0" lang="en-US" sz="2800" b="0" i="0" u="none" strike="noStrike" cap="none" normalizeH="0" baseline="0" dirty="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40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20000"/>
                        <a:buFont typeface="Arial" charset="0"/>
                        <a:buNone/>
                        <a:tabLst/>
                      </a:pPr>
                      <a:r>
                        <a:rPr kumimoji="0" lang="en-US" sz="2800" b="0" i="0" u="none" strike="noStrike" cap="none" normalizeH="0" baseline="0" smtClean="0">
                          <a:ln>
                            <a:noFill/>
                          </a:ln>
                          <a:solidFill>
                            <a:schemeClr val="tx1"/>
                          </a:solidFill>
                          <a:effectLst/>
                          <a:latin typeface="Arial" charset="0"/>
                        </a:rPr>
                        <a:t>Glycerol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20000"/>
                        <a:buFont typeface="Arial" charset="0"/>
                        <a:buNone/>
                        <a:tabLst/>
                      </a:pPr>
                      <a:r>
                        <a:rPr kumimoji="0" lang="en-US" sz="2800" b="0" i="0" u="none" strike="noStrike" cap="none" normalizeH="0" baseline="0" dirty="0" smtClean="0">
                          <a:ln>
                            <a:noFill/>
                          </a:ln>
                          <a:solidFill>
                            <a:schemeClr val="tx1"/>
                          </a:solidFill>
                          <a:effectLst/>
                          <a:latin typeface="Arial" charset="0"/>
                        </a:rPr>
                        <a:t>C</a:t>
                      </a:r>
                      <a:r>
                        <a:rPr kumimoji="0" lang="en-US" sz="2800" b="0" i="0" u="none" strike="noStrike" cap="none" normalizeH="0" baseline="-25000" dirty="0" smtClean="0">
                          <a:ln>
                            <a:noFill/>
                          </a:ln>
                          <a:solidFill>
                            <a:schemeClr val="tx1"/>
                          </a:solidFill>
                          <a:effectLst/>
                          <a:latin typeface="Arial" charset="0"/>
                        </a:rPr>
                        <a:t>3</a:t>
                      </a:r>
                      <a:r>
                        <a:rPr kumimoji="0" lang="en-US" sz="2800" b="0" i="0" u="none" strike="noStrike" cap="none" normalizeH="0" baseline="0" dirty="0" smtClean="0">
                          <a:ln>
                            <a:noFill/>
                          </a:ln>
                          <a:solidFill>
                            <a:schemeClr val="tx1"/>
                          </a:solidFill>
                          <a:effectLst/>
                          <a:latin typeface="Arial" charset="0"/>
                        </a:rPr>
                        <a:t>H</a:t>
                      </a:r>
                      <a:r>
                        <a:rPr kumimoji="0" lang="en-US" sz="2800" b="0" i="0" u="none" strike="noStrike" cap="none" normalizeH="0" baseline="-25000" dirty="0" smtClean="0">
                          <a:ln>
                            <a:noFill/>
                          </a:ln>
                          <a:solidFill>
                            <a:schemeClr val="tx1"/>
                          </a:solidFill>
                          <a:effectLst/>
                          <a:latin typeface="Arial" charset="0"/>
                        </a:rPr>
                        <a:t>8</a:t>
                      </a:r>
                      <a:r>
                        <a:rPr kumimoji="0" lang="en-US" sz="2800" b="0" i="0" u="none" strike="noStrike" cap="none" normalizeH="0" baseline="0" dirty="0" smtClean="0">
                          <a:ln>
                            <a:noFill/>
                          </a:ln>
                          <a:solidFill>
                            <a:schemeClr val="tx1"/>
                          </a:solidFill>
                          <a:effectLst/>
                          <a:latin typeface="Arial" charset="0"/>
                        </a:rPr>
                        <a:t>O</a:t>
                      </a:r>
                      <a:r>
                        <a:rPr kumimoji="0" lang="en-US" sz="2800" b="0" i="0" u="none" strike="noStrike" cap="none" normalizeH="0" baseline="-25000" dirty="0" smtClean="0">
                          <a:ln>
                            <a:noFill/>
                          </a:ln>
                          <a:solidFill>
                            <a:schemeClr val="tx1"/>
                          </a:solidFill>
                          <a:effectLst/>
                          <a:latin typeface="Arial" charset="0"/>
                        </a:rPr>
                        <a:t>3</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20000"/>
                        <a:buFont typeface="Arial" charset="0"/>
                        <a:buNone/>
                        <a:tabLst/>
                      </a:pPr>
                      <a:r>
                        <a:rPr kumimoji="0" lang="en-US" sz="2800" b="0" i="0" u="none" strike="noStrike" cap="none" normalizeH="0" baseline="0" dirty="0" smtClean="0">
                          <a:ln>
                            <a:noFill/>
                          </a:ln>
                          <a:solidFill>
                            <a:schemeClr val="tx1"/>
                          </a:solidFill>
                          <a:effectLst/>
                          <a:latin typeface="Arial" charset="0"/>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6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20000"/>
                        <a:buFont typeface="Arial" charset="0"/>
                        <a:buNone/>
                        <a:tabLst/>
                      </a:pPr>
                      <a:r>
                        <a:rPr kumimoji="0" lang="en-US" sz="2800" b="0" i="0" u="none" strike="noStrike" cap="none" normalizeH="0" baseline="0" smtClean="0">
                          <a:ln>
                            <a:noFill/>
                          </a:ln>
                          <a:solidFill>
                            <a:schemeClr val="tx1"/>
                          </a:solidFill>
                          <a:effectLst/>
                          <a:latin typeface="Arial" charset="0"/>
                        </a:rPr>
                        <a:t>Water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20000"/>
                        <a:buFont typeface="Arial" charset="0"/>
                        <a:buNone/>
                        <a:tabLst/>
                      </a:pPr>
                      <a:r>
                        <a:rPr kumimoji="0" lang="en-US" sz="2800" b="0" i="0" u="none" strike="noStrike" cap="none" normalizeH="0" baseline="0" smtClean="0">
                          <a:ln>
                            <a:noFill/>
                          </a:ln>
                          <a:solidFill>
                            <a:schemeClr val="tx1"/>
                          </a:solidFill>
                          <a:effectLst/>
                          <a:latin typeface="Arial" charset="0"/>
                        </a:rPr>
                        <a:t>H</a:t>
                      </a:r>
                      <a:r>
                        <a:rPr kumimoji="0" lang="en-US" sz="2800" b="0" i="0" u="none" strike="noStrike" cap="none" normalizeH="0" baseline="-25000" smtClean="0">
                          <a:ln>
                            <a:noFill/>
                          </a:ln>
                          <a:solidFill>
                            <a:schemeClr val="tx1"/>
                          </a:solidFill>
                          <a:effectLst/>
                          <a:latin typeface="Arial" charset="0"/>
                        </a:rPr>
                        <a:t>2</a:t>
                      </a:r>
                      <a:r>
                        <a:rPr kumimoji="0" lang="en-US" sz="2800" b="0" i="0" u="none" strike="noStrike" cap="none" normalizeH="0" baseline="0" smtClean="0">
                          <a:ln>
                            <a:noFill/>
                          </a:ln>
                          <a:solidFill>
                            <a:schemeClr val="tx1"/>
                          </a:solidFill>
                          <a:effectLst/>
                          <a:latin typeface="Arial"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120000"/>
                        <a:buFont typeface="Arial" charset="0"/>
                        <a:buNone/>
                        <a:tabLst/>
                      </a:pPr>
                      <a:r>
                        <a:rPr kumimoji="0" lang="en-US" sz="2800" b="0" i="0" u="none" strike="noStrike" cap="none" normalizeH="0" baseline="0" dirty="0" smtClean="0">
                          <a:ln>
                            <a:noFill/>
                          </a:ln>
                          <a:solidFill>
                            <a:schemeClr val="tx1"/>
                          </a:solidFill>
                          <a:effectLst/>
                          <a:latin typeface="Arial"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7477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Algebra-Cramer’s rule</a:t>
            </a:r>
            <a:endParaRPr lang="en-US" dirty="0"/>
          </a:p>
        </p:txBody>
      </p:sp>
      <p:sp>
        <p:nvSpPr>
          <p:cNvPr id="3" name="Content Placeholder 2"/>
          <p:cNvSpPr>
            <a:spLocks noGrp="1"/>
          </p:cNvSpPr>
          <p:nvPr>
            <p:ph sz="quarter" idx="1"/>
          </p:nvPr>
        </p:nvSpPr>
        <p:spPr/>
        <p:txBody>
          <a:bodyPr/>
          <a:lstStyle/>
          <a:p>
            <a:r>
              <a:rPr lang="en-US" sz="2000" dirty="0"/>
              <a:t>The atomic weights of three </a:t>
            </a:r>
            <a:r>
              <a:rPr lang="en-US" sz="2000" dirty="0" smtClean="0"/>
              <a:t>compounds</a:t>
            </a:r>
          </a:p>
          <a:p>
            <a:r>
              <a:rPr lang="en-US" sz="2000" dirty="0" smtClean="0"/>
              <a:t> </a:t>
            </a:r>
            <a:r>
              <a:rPr lang="en-US" sz="2000" dirty="0"/>
              <a:t>are shown. Use a linear system and </a:t>
            </a:r>
            <a:endParaRPr lang="en-US" sz="2000" dirty="0" smtClean="0"/>
          </a:p>
          <a:p>
            <a:r>
              <a:rPr lang="en-US" sz="2000" dirty="0" smtClean="0"/>
              <a:t>Cramer’s </a:t>
            </a:r>
            <a:r>
              <a:rPr lang="en-US" sz="2000" dirty="0"/>
              <a:t>rule to find the atomic </a:t>
            </a:r>
            <a:endParaRPr lang="en-US" sz="2000" dirty="0" smtClean="0"/>
          </a:p>
          <a:p>
            <a:r>
              <a:rPr lang="en-US" sz="2000" dirty="0" smtClean="0"/>
              <a:t>weights </a:t>
            </a:r>
            <a:r>
              <a:rPr lang="en-US" sz="2000" dirty="0"/>
              <a:t>of carbon(C ), hydrogen(H), </a:t>
            </a:r>
            <a:endParaRPr lang="en-US" sz="2000" dirty="0" smtClean="0"/>
          </a:p>
          <a:p>
            <a:r>
              <a:rPr lang="en-US" sz="2000" dirty="0" smtClean="0"/>
              <a:t>and </a:t>
            </a:r>
            <a:r>
              <a:rPr lang="en-US" sz="2000" dirty="0"/>
              <a:t>oxygen(O). </a:t>
            </a: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077389723"/>
              </p:ext>
            </p:extLst>
          </p:nvPr>
        </p:nvGraphicFramePr>
        <p:xfrm>
          <a:off x="5257800" y="1555750"/>
          <a:ext cx="2933700" cy="4464050"/>
        </p:xfrm>
        <a:graphic>
          <a:graphicData uri="http://schemas.openxmlformats.org/presentationml/2006/ole">
            <mc:AlternateContent xmlns:mc="http://schemas.openxmlformats.org/markup-compatibility/2006">
              <mc:Choice xmlns:v="urn:schemas-microsoft-com:vml" Requires="v">
                <p:oleObj spid="_x0000_s2054" name="Equation" r:id="rId3" imgW="1752600" imgH="2667000" progId="Equation.3">
                  <p:embed/>
                </p:oleObj>
              </mc:Choice>
              <mc:Fallback>
                <p:oleObj name="Equation" r:id="rId3" imgW="1752600" imgH="2667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555750"/>
                        <a:ext cx="29337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67391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25"/>
          <p:cNvSpPr>
            <a:spLocks noChangeArrowheads="1"/>
          </p:cNvSpPr>
          <p:nvPr/>
        </p:nvSpPr>
        <p:spPr bwMode="auto">
          <a:xfrm>
            <a:off x="1116013" y="1341438"/>
            <a:ext cx="71278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tx1"/>
              </a:buClr>
              <a:buSzPct val="40000"/>
              <a:buFont typeface="Wingdings" pitchFamily="2" charset="2"/>
              <a:buNone/>
            </a:pPr>
            <a:r>
              <a:rPr lang="en-US" altLang="zh-TW" dirty="0" smtClean="0"/>
              <a:t>                                                                 </a:t>
            </a:r>
            <a:r>
              <a:rPr lang="en-US" altLang="zh-TW" dirty="0" smtClean="0"/>
              <a:t>given </a:t>
            </a:r>
            <a:r>
              <a:rPr lang="en-US" altLang="zh-TW" dirty="0"/>
              <a:t>by the matrix</a:t>
            </a:r>
          </a:p>
        </p:txBody>
      </p:sp>
      <p:sp>
        <p:nvSpPr>
          <p:cNvPr id="13321" name="Rectangle 16"/>
          <p:cNvSpPr>
            <a:spLocks noChangeArrowheads="1"/>
          </p:cNvSpPr>
          <p:nvPr/>
        </p:nvSpPr>
        <p:spPr bwMode="auto">
          <a:xfrm>
            <a:off x="1149350" y="2852738"/>
            <a:ext cx="7239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buClr>
                <a:schemeClr val="tx1"/>
              </a:buClr>
              <a:buSzPct val="40000"/>
              <a:buFont typeface="Wingdings" pitchFamily="2" charset="2"/>
              <a:buNone/>
            </a:pPr>
            <a:r>
              <a:rPr lang="en-US" altLang="zh-TW"/>
              <a:t>has the property that it rotates every vector in </a:t>
            </a:r>
            <a:r>
              <a:rPr lang="en-US" altLang="zh-TW" i="1"/>
              <a:t>R</a:t>
            </a:r>
            <a:r>
              <a:rPr lang="en-US" altLang="zh-TW" baseline="30000"/>
              <a:t>2 </a:t>
            </a:r>
            <a:r>
              <a:rPr lang="en-US" altLang="zh-TW"/>
              <a:t>counterclockwise about the origin through the angle </a:t>
            </a:r>
            <a:r>
              <a:rPr lang="en-US" altLang="zh-TW" i="1">
                <a:sym typeface="Symbol" pitchFamily="18" charset="2"/>
              </a:rPr>
              <a:t></a:t>
            </a:r>
            <a:r>
              <a:rPr lang="en-US" altLang="zh-TW"/>
              <a:t> </a:t>
            </a:r>
          </a:p>
        </p:txBody>
      </p:sp>
      <p:sp>
        <p:nvSpPr>
          <p:cNvPr id="13322" name="Rectangle 3"/>
          <p:cNvSpPr>
            <a:spLocks noGrp="1" noChangeArrowheads="1"/>
          </p:cNvSpPr>
          <p:nvPr>
            <p:ph type="body" idx="1"/>
          </p:nvPr>
        </p:nvSpPr>
        <p:spPr>
          <a:xfrm>
            <a:off x="395288" y="914400"/>
            <a:ext cx="7924800" cy="533400"/>
          </a:xfrm>
        </p:spPr>
        <p:txBody>
          <a:bodyPr/>
          <a:lstStyle/>
          <a:p>
            <a:pPr eaLnBrk="1" hangingPunct="1"/>
            <a:r>
              <a:rPr lang="en-US" altLang="zh-TW" dirty="0" smtClean="0"/>
              <a:t>Ex : Rotation in the plane</a:t>
            </a:r>
            <a:endParaRPr lang="en-US" altLang="zh-TW" dirty="0" smtClean="0">
              <a:latin typeface="標楷體" pitchFamily="65" charset="-120"/>
            </a:endParaRPr>
          </a:p>
        </p:txBody>
      </p:sp>
      <p:graphicFrame>
        <p:nvGraphicFramePr>
          <p:cNvPr id="13314" name="Object 5"/>
          <p:cNvGraphicFramePr>
            <a:graphicFrameLocks noChangeAspect="1"/>
          </p:cNvGraphicFramePr>
          <p:nvPr>
            <p:extLst>
              <p:ext uri="{D42A27DB-BD31-4B8C-83A1-F6EECF244321}">
                <p14:modId xmlns:p14="http://schemas.microsoft.com/office/powerpoint/2010/main" val="3070283307"/>
              </p:ext>
            </p:extLst>
          </p:nvPr>
        </p:nvGraphicFramePr>
        <p:xfrm>
          <a:off x="2794000" y="1295400"/>
          <a:ext cx="1549400" cy="406400"/>
        </p:xfrm>
        <a:graphic>
          <a:graphicData uri="http://schemas.openxmlformats.org/presentationml/2006/ole">
            <mc:AlternateContent xmlns:mc="http://schemas.openxmlformats.org/markup-compatibility/2006">
              <mc:Choice xmlns:v="urn:schemas-microsoft-com:vml" Requires="v">
                <p:oleObj spid="_x0000_s3086" name="Equation" r:id="rId3" imgW="774360" imgH="203040" progId="Equation.3">
                  <p:embed/>
                </p:oleObj>
              </mc:Choice>
              <mc:Fallback>
                <p:oleObj name="Equation" r:id="rId3" imgW="7743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0" y="1295400"/>
                        <a:ext cx="1549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6"/>
          <p:cNvGraphicFramePr>
            <a:graphicFrameLocks noChangeAspect="1"/>
          </p:cNvGraphicFramePr>
          <p:nvPr/>
        </p:nvGraphicFramePr>
        <p:xfrm>
          <a:off x="1862138" y="1989138"/>
          <a:ext cx="2565400" cy="863600"/>
        </p:xfrm>
        <a:graphic>
          <a:graphicData uri="http://schemas.openxmlformats.org/presentationml/2006/ole">
            <mc:AlternateContent xmlns:mc="http://schemas.openxmlformats.org/markup-compatibility/2006">
              <mc:Choice xmlns:v="urn:schemas-microsoft-com:vml" Requires="v">
                <p:oleObj spid="_x0000_s3087" name="Equation" r:id="rId5" imgW="1282680" imgH="431640" progId="Equation.3">
                  <p:embed/>
                </p:oleObj>
              </mc:Choice>
              <mc:Fallback>
                <p:oleObj name="Equation" r:id="rId5" imgW="128268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2138" y="1989138"/>
                        <a:ext cx="2565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p:cNvGrpSpPr/>
          <p:nvPr/>
        </p:nvGrpSpPr>
        <p:grpSpPr>
          <a:xfrm>
            <a:off x="2895600" y="3798094"/>
            <a:ext cx="3429000" cy="2526506"/>
            <a:chOff x="2819400" y="4026694"/>
            <a:chExt cx="2860518" cy="2090738"/>
          </a:xfrm>
        </p:grpSpPr>
        <p:sp>
          <p:nvSpPr>
            <p:cNvPr id="13328" name="文字方塊 16"/>
            <p:cNvSpPr txBox="1">
              <a:spLocks noChangeArrowheads="1"/>
            </p:cNvSpPr>
            <p:nvPr/>
          </p:nvSpPr>
          <p:spPr bwMode="auto">
            <a:xfrm>
              <a:off x="5251293" y="462677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標楷體" pitchFamily="65" charset="-120"/>
                </a:defRPr>
              </a:lvl1pPr>
              <a:lvl2pPr marL="742950" indent="-285750" eaLnBrk="0" hangingPunct="0">
                <a:defRPr kumimoji="1" sz="2400">
                  <a:solidFill>
                    <a:schemeClr val="tx1"/>
                  </a:solidFill>
                  <a:latin typeface="Times New Roman" pitchFamily="18" charset="0"/>
                  <a:ea typeface="標楷體" pitchFamily="65" charset="-120"/>
                </a:defRPr>
              </a:lvl2pPr>
              <a:lvl3pPr marL="1143000" indent="-228600" eaLnBrk="0" hangingPunct="0">
                <a:defRPr kumimoji="1" sz="2400">
                  <a:solidFill>
                    <a:schemeClr val="tx1"/>
                  </a:solidFill>
                  <a:latin typeface="Times New Roman" pitchFamily="18" charset="0"/>
                  <a:ea typeface="標楷體" pitchFamily="65" charset="-120"/>
                </a:defRPr>
              </a:lvl3pPr>
              <a:lvl4pPr marL="1600200" indent="-228600" eaLnBrk="0" hangingPunct="0">
                <a:defRPr kumimoji="1" sz="2400">
                  <a:solidFill>
                    <a:schemeClr val="tx1"/>
                  </a:solidFill>
                  <a:latin typeface="Times New Roman" pitchFamily="18" charset="0"/>
                  <a:ea typeface="標楷體" pitchFamily="65" charset="-120"/>
                </a:defRPr>
              </a:lvl4pPr>
              <a:lvl5pPr marL="2057400" indent="-228600" eaLnBrk="0" hangingPunct="0">
                <a:defRPr kumimoji="1" sz="2400">
                  <a:solidFill>
                    <a:schemeClr val="tx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9pPr>
            </a:lstStyle>
            <a:p>
              <a:pPr eaLnBrk="1" hangingPunct="1"/>
              <a:r>
                <a:rPr lang="en-US" altLang="zh-TW" sz="1800" b="1" dirty="0">
                  <a:solidFill>
                    <a:srgbClr val="3333CC"/>
                  </a:solidFill>
                </a:rPr>
                <a:t>v</a:t>
              </a:r>
              <a:endParaRPr lang="zh-TW" altLang="en-US" sz="1800" b="1" dirty="0">
                <a:solidFill>
                  <a:srgbClr val="3333CC"/>
                </a:solidFill>
              </a:endParaRPr>
            </a:p>
          </p:txBody>
        </p:sp>
        <p:grpSp>
          <p:nvGrpSpPr>
            <p:cNvPr id="2" name="Group 1"/>
            <p:cNvGrpSpPr/>
            <p:nvPr/>
          </p:nvGrpSpPr>
          <p:grpSpPr>
            <a:xfrm>
              <a:off x="2819400" y="4026694"/>
              <a:ext cx="2514600" cy="2090738"/>
              <a:chOff x="5657850" y="4673600"/>
              <a:chExt cx="2514600" cy="2090738"/>
            </a:xfrm>
          </p:grpSpPr>
          <p:pic>
            <p:nvPicPr>
              <p:cNvPr id="13320" name="Picture 23" descr="fig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5657850" y="4673600"/>
                <a:ext cx="2514600"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326" name="直線單箭頭接點 14"/>
              <p:cNvCxnSpPr>
                <a:cxnSpLocks noChangeShapeType="1"/>
              </p:cNvCxnSpPr>
              <p:nvPr/>
            </p:nvCxnSpPr>
            <p:spPr bwMode="auto">
              <a:xfrm rot="10800000" flipV="1">
                <a:off x="7643813" y="5500688"/>
                <a:ext cx="357187" cy="142875"/>
              </a:xfrm>
              <a:prstGeom prst="straightConnector1">
                <a:avLst/>
              </a:prstGeom>
              <a:noFill/>
              <a:ln w="25400" algn="ctr">
                <a:solidFill>
                  <a:srgbClr val="3333CC"/>
                </a:solidFill>
                <a:miter lim="800000"/>
                <a:headEnd/>
                <a:tailEnd type="arrow" w="med" len="med"/>
              </a:ln>
              <a:extLst>
                <a:ext uri="{909E8E84-426E-40DD-AFC4-6F175D3DCCD1}">
                  <a14:hiddenFill xmlns:a14="http://schemas.microsoft.com/office/drawing/2010/main">
                    <a:noFill/>
                  </a14:hiddenFill>
                </a:ext>
              </a:extLst>
            </p:spPr>
          </p:cxnSp>
          <p:cxnSp>
            <p:nvCxnSpPr>
              <p:cNvPr id="13327" name="直線單箭頭接點 15"/>
              <p:cNvCxnSpPr>
                <a:cxnSpLocks noChangeShapeType="1"/>
              </p:cNvCxnSpPr>
              <p:nvPr/>
            </p:nvCxnSpPr>
            <p:spPr bwMode="auto">
              <a:xfrm rot="10800000" flipV="1">
                <a:off x="6929438" y="5072063"/>
                <a:ext cx="357187" cy="142875"/>
              </a:xfrm>
              <a:prstGeom prst="straightConnector1">
                <a:avLst/>
              </a:prstGeom>
              <a:noFill/>
              <a:ln w="25400" algn="ctr">
                <a:solidFill>
                  <a:srgbClr val="3333CC"/>
                </a:solidFill>
                <a:miter lim="800000"/>
                <a:headEnd/>
                <a:tailEnd type="arrow" w="med" len="med"/>
              </a:ln>
              <a:extLst>
                <a:ext uri="{909E8E84-426E-40DD-AFC4-6F175D3DCCD1}">
                  <a14:hiddenFill xmlns:a14="http://schemas.microsoft.com/office/drawing/2010/main">
                    <a:noFill/>
                  </a14:hiddenFill>
                </a:ext>
              </a:extLst>
            </p:spPr>
          </p:cxnSp>
          <p:sp>
            <p:nvSpPr>
              <p:cNvPr id="13329" name="文字方塊 17"/>
              <p:cNvSpPr txBox="1">
                <a:spLocks noChangeArrowheads="1"/>
              </p:cNvSpPr>
              <p:nvPr/>
            </p:nvSpPr>
            <p:spPr bwMode="auto">
              <a:xfrm>
                <a:off x="7286625" y="4786313"/>
                <a:ext cx="57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標楷體" pitchFamily="65" charset="-120"/>
                  </a:defRPr>
                </a:lvl1pPr>
                <a:lvl2pPr marL="742950" indent="-285750" eaLnBrk="0" hangingPunct="0">
                  <a:defRPr kumimoji="1" sz="2400">
                    <a:solidFill>
                      <a:schemeClr val="tx1"/>
                    </a:solidFill>
                    <a:latin typeface="Times New Roman" pitchFamily="18" charset="0"/>
                    <a:ea typeface="標楷體" pitchFamily="65" charset="-120"/>
                  </a:defRPr>
                </a:lvl2pPr>
                <a:lvl3pPr marL="1143000" indent="-228600" eaLnBrk="0" hangingPunct="0">
                  <a:defRPr kumimoji="1" sz="2400">
                    <a:solidFill>
                      <a:schemeClr val="tx1"/>
                    </a:solidFill>
                    <a:latin typeface="Times New Roman" pitchFamily="18" charset="0"/>
                    <a:ea typeface="標楷體" pitchFamily="65" charset="-120"/>
                  </a:defRPr>
                </a:lvl3pPr>
                <a:lvl4pPr marL="1600200" indent="-228600" eaLnBrk="0" hangingPunct="0">
                  <a:defRPr kumimoji="1" sz="2400">
                    <a:solidFill>
                      <a:schemeClr val="tx1"/>
                    </a:solidFill>
                    <a:latin typeface="Times New Roman" pitchFamily="18" charset="0"/>
                    <a:ea typeface="標楷體" pitchFamily="65" charset="-120"/>
                  </a:defRPr>
                </a:lvl4pPr>
                <a:lvl5pPr marL="2057400" indent="-228600" eaLnBrk="0" hangingPunct="0">
                  <a:defRPr kumimoji="1" sz="2400">
                    <a:solidFill>
                      <a:schemeClr val="tx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標楷體" pitchFamily="65" charset="-120"/>
                  </a:defRPr>
                </a:lvl9pPr>
              </a:lstStyle>
              <a:p>
                <a:pPr eaLnBrk="1" hangingPunct="1"/>
                <a:r>
                  <a:rPr lang="en-US" altLang="zh-TW" sz="1800" i="1" dirty="0">
                    <a:solidFill>
                      <a:srgbClr val="3333CC"/>
                    </a:solidFill>
                  </a:rPr>
                  <a:t>T</a:t>
                </a:r>
                <a:r>
                  <a:rPr lang="en-US" altLang="zh-TW" sz="1800" dirty="0">
                    <a:solidFill>
                      <a:srgbClr val="3333CC"/>
                    </a:solidFill>
                  </a:rPr>
                  <a:t>(</a:t>
                </a:r>
                <a:r>
                  <a:rPr lang="en-US" altLang="zh-TW" sz="1800" b="1" dirty="0">
                    <a:solidFill>
                      <a:srgbClr val="3333CC"/>
                    </a:solidFill>
                  </a:rPr>
                  <a:t>v</a:t>
                </a:r>
                <a:r>
                  <a:rPr lang="en-US" altLang="zh-TW" sz="1800" dirty="0">
                    <a:solidFill>
                      <a:srgbClr val="3333CC"/>
                    </a:solidFill>
                  </a:rPr>
                  <a:t>)</a:t>
                </a:r>
                <a:endParaRPr lang="zh-TW" altLang="en-US" sz="1800" dirty="0">
                  <a:solidFill>
                    <a:srgbClr val="3333CC"/>
                  </a:solidFill>
                </a:endParaRPr>
              </a:p>
            </p:txBody>
          </p:sp>
        </p:grpSp>
      </p:grpSp>
    </p:spTree>
    <p:extLst>
      <p:ext uri="{BB962C8B-B14F-4D97-AF65-F5344CB8AC3E}">
        <p14:creationId xmlns:p14="http://schemas.microsoft.com/office/powerpoint/2010/main" val="64236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368336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Calculus</a:t>
            </a:r>
            <a:endParaRPr lang="en-US" dirty="0"/>
          </a:p>
        </p:txBody>
      </p:sp>
      <p:sp>
        <p:nvSpPr>
          <p:cNvPr id="3" name="Content Placeholder 2"/>
          <p:cNvSpPr>
            <a:spLocks noGrp="1"/>
          </p:cNvSpPr>
          <p:nvPr>
            <p:ph sz="quarter" idx="1"/>
          </p:nvPr>
        </p:nvSpPr>
        <p:spPr/>
        <p:txBody>
          <a:bodyPr/>
          <a:lstStyle/>
          <a:p>
            <a:r>
              <a:rPr lang="en-US" dirty="0" smtClean="0"/>
              <a:t>Rates of change- Derivatives and integrations</a:t>
            </a:r>
          </a:p>
          <a:p>
            <a:r>
              <a:rPr lang="en-US" dirty="0" smtClean="0"/>
              <a:t>Gradient descent</a:t>
            </a:r>
          </a:p>
          <a:p>
            <a:r>
              <a:rPr lang="en-US" dirty="0" smtClean="0"/>
              <a:t>Multiple variables as features , affecting a single class vector.</a:t>
            </a:r>
          </a:p>
          <a:p>
            <a:r>
              <a:rPr lang="en-US" dirty="0" smtClean="0"/>
              <a:t>Maxima, Minima</a:t>
            </a:r>
          </a:p>
          <a:p>
            <a:endParaRPr lang="en-US" dirty="0" smtClean="0"/>
          </a:p>
          <a:p>
            <a:endParaRPr lang="en-US" dirty="0" smtClean="0"/>
          </a:p>
          <a:p>
            <a:endParaRPr lang="en-US" dirty="0"/>
          </a:p>
        </p:txBody>
      </p:sp>
    </p:spTree>
    <p:extLst>
      <p:ext uri="{BB962C8B-B14F-4D97-AF65-F5344CB8AC3E}">
        <p14:creationId xmlns:p14="http://schemas.microsoft.com/office/powerpoint/2010/main" val="1447197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Calculus</a:t>
            </a:r>
            <a:endParaRPr lang="en-US" dirty="0"/>
          </a:p>
        </p:txBody>
      </p:sp>
      <p:sp>
        <p:nvSpPr>
          <p:cNvPr id="3" name="Content Placeholder 2"/>
          <p:cNvSpPr>
            <a:spLocks noGrp="1"/>
          </p:cNvSpPr>
          <p:nvPr>
            <p:ph sz="quarter" idx="1"/>
          </p:nvPr>
        </p:nvSpPr>
        <p:spPr/>
        <p:txBody>
          <a:bodyPr/>
          <a:lstStyle/>
          <a:p>
            <a:r>
              <a:rPr lang="en-US" dirty="0"/>
              <a:t>A yo-yo moves straight up and down. Its height above the ground, as a function of time, is given by the function below,  where</a:t>
            </a:r>
            <a:r>
              <a:rPr lang="en-US" i="1" dirty="0"/>
              <a:t> t</a:t>
            </a:r>
            <a:r>
              <a:rPr lang="en-US" dirty="0"/>
              <a:t> is in seconds and </a:t>
            </a:r>
            <a:r>
              <a:rPr lang="en-US" i="1" dirty="0"/>
              <a:t>H</a:t>
            </a:r>
            <a:r>
              <a:rPr lang="en-US" dirty="0"/>
              <a:t>(</a:t>
            </a:r>
            <a:r>
              <a:rPr lang="en-US" i="1" dirty="0"/>
              <a:t>t</a:t>
            </a:r>
            <a:r>
              <a:rPr lang="en-US" dirty="0"/>
              <a:t>) is in inches. At </a:t>
            </a:r>
            <a:r>
              <a:rPr lang="en-US" i="1" dirty="0"/>
              <a:t>t </a:t>
            </a:r>
            <a:r>
              <a:rPr lang="en-US" dirty="0"/>
              <a:t>= 0, it’s 30 inches above the ground, and after 4 seconds, it’s at height of 18 inches.</a:t>
            </a:r>
          </a:p>
          <a:p>
            <a:endParaRPr lang="en-US" dirty="0" smtClean="0"/>
          </a:p>
          <a:p>
            <a:endParaRPr lang="en-US" dirty="0" smtClean="0"/>
          </a:p>
          <a:p>
            <a:endParaRPr lang="en-US" dirty="0"/>
          </a:p>
        </p:txBody>
      </p:sp>
      <p:pic>
        <p:nvPicPr>
          <p:cNvPr id="4" name="Picture 2" descr="Image result for yo-yo"/>
          <p:cNvPicPr>
            <a:picLocks noChangeAspect="1" noChangeArrowheads="1"/>
          </p:cNvPicPr>
          <p:nvPr/>
        </p:nvPicPr>
        <p:blipFill>
          <a:blip r:embed="rId2" cstate="print"/>
          <a:srcRect/>
          <a:stretch>
            <a:fillRect/>
          </a:stretch>
        </p:blipFill>
        <p:spPr bwMode="auto">
          <a:xfrm>
            <a:off x="2819400" y="3886200"/>
            <a:ext cx="1657350" cy="2752725"/>
          </a:xfrm>
          <a:prstGeom prst="rect">
            <a:avLst/>
          </a:prstGeom>
          <a:noFill/>
        </p:spPr>
      </p:pic>
      <p:pic>
        <p:nvPicPr>
          <p:cNvPr id="5" name="Picture 8" descr="Image result for yo-yo"/>
          <p:cNvPicPr>
            <a:picLocks noChangeAspect="1" noChangeArrowheads="1"/>
          </p:cNvPicPr>
          <p:nvPr/>
        </p:nvPicPr>
        <p:blipFill>
          <a:blip r:embed="rId3" cstate="print"/>
          <a:srcRect/>
          <a:stretch>
            <a:fillRect/>
          </a:stretch>
        </p:blipFill>
        <p:spPr bwMode="auto">
          <a:xfrm>
            <a:off x="5257800" y="3911958"/>
            <a:ext cx="2076450" cy="2209801"/>
          </a:xfrm>
          <a:prstGeom prst="rect">
            <a:avLst/>
          </a:prstGeom>
          <a:noFill/>
        </p:spPr>
      </p:pic>
    </p:spTree>
    <p:extLst>
      <p:ext uri="{BB962C8B-B14F-4D97-AF65-F5344CB8AC3E}">
        <p14:creationId xmlns:p14="http://schemas.microsoft.com/office/powerpoint/2010/main" val="305056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ppt_x</p:attrName>
                                        </p:attrNameLst>
                                      </p:cBhvr>
                                      <p:tavLst>
                                        <p:tav tm="0">
                                          <p:val>
                                            <p:strVal val="#ppt_x-.2"/>
                                          </p:val>
                                        </p:tav>
                                        <p:tav tm="100000">
                                          <p:val>
                                            <p:strVal val="#ppt_x"/>
                                          </p:val>
                                        </p:tav>
                                      </p:tavLst>
                                    </p:anim>
                                    <p:anim calcmode="lin" valueType="num">
                                      <p:cBhvr>
                                        <p:cTn id="1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Calculus</a:t>
            </a:r>
            <a:endParaRPr lang="en-US" dirty="0"/>
          </a:p>
        </p:txBody>
      </p:sp>
      <p:sp>
        <p:nvSpPr>
          <p:cNvPr id="3" name="Content Placeholder 2"/>
          <p:cNvSpPr>
            <a:spLocks noGrp="1"/>
          </p:cNvSpPr>
          <p:nvPr>
            <p:ph sz="quarter" idx="1"/>
          </p:nvPr>
        </p:nvSpPr>
        <p:spPr/>
        <p:txBody>
          <a:bodyPr/>
          <a:lstStyle/>
          <a:p>
            <a:r>
              <a:rPr lang="en-US" dirty="0"/>
              <a:t>A yo-yo moves straight up and down. Its height above the ground, as a function of time, is given by the function below,  where</a:t>
            </a:r>
            <a:r>
              <a:rPr lang="en-US" i="1" dirty="0"/>
              <a:t> t</a:t>
            </a:r>
            <a:r>
              <a:rPr lang="en-US" dirty="0"/>
              <a:t> is in seconds and </a:t>
            </a:r>
            <a:r>
              <a:rPr lang="en-US" i="1" dirty="0"/>
              <a:t>H</a:t>
            </a:r>
            <a:r>
              <a:rPr lang="en-US" dirty="0"/>
              <a:t>(</a:t>
            </a:r>
            <a:r>
              <a:rPr lang="en-US" i="1" dirty="0"/>
              <a:t>t</a:t>
            </a:r>
            <a:r>
              <a:rPr lang="en-US" dirty="0"/>
              <a:t>) is in inches. At </a:t>
            </a:r>
            <a:r>
              <a:rPr lang="en-US" i="1" dirty="0"/>
              <a:t>t </a:t>
            </a:r>
            <a:r>
              <a:rPr lang="en-US" dirty="0"/>
              <a:t>= 0, it’s 30 inches above the ground, and after 4 seconds, it’s at height of 18 inches.</a:t>
            </a:r>
          </a:p>
          <a:p>
            <a:endParaRPr lang="en-US" dirty="0" smtClean="0"/>
          </a:p>
          <a:p>
            <a:endParaRPr lang="en-US" dirty="0" smtClean="0"/>
          </a:p>
          <a:p>
            <a:endParaRPr lang="en-US" dirty="0"/>
          </a:p>
        </p:txBody>
      </p:sp>
      <p:pic>
        <p:nvPicPr>
          <p:cNvPr id="6" name="Picture 5" descr="The yo-yo’s height, from 0 to 4 seconds."/>
          <p:cNvPicPr/>
          <p:nvPr/>
        </p:nvPicPr>
        <p:blipFill>
          <a:blip r:embed="rId2" cstate="print"/>
          <a:srcRect/>
          <a:stretch>
            <a:fillRect/>
          </a:stretch>
        </p:blipFill>
        <p:spPr bwMode="auto">
          <a:xfrm>
            <a:off x="1066800" y="1867437"/>
            <a:ext cx="5715000" cy="4419600"/>
          </a:xfrm>
          <a:prstGeom prst="rect">
            <a:avLst/>
          </a:prstGeom>
          <a:noFill/>
          <a:ln w="9525">
            <a:noFill/>
            <a:miter lim="800000"/>
            <a:headEnd/>
            <a:tailEnd/>
          </a:ln>
        </p:spPr>
      </p:pic>
    </p:spTree>
    <p:extLst>
      <p:ext uri="{BB962C8B-B14F-4D97-AF65-F5344CB8AC3E}">
        <p14:creationId xmlns:p14="http://schemas.microsoft.com/office/powerpoint/2010/main" val="237338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Calculus</a:t>
            </a:r>
            <a:endParaRPr lang="en-US" dirty="0"/>
          </a:p>
        </p:txBody>
      </p:sp>
      <p:sp>
        <p:nvSpPr>
          <p:cNvPr id="3" name="Content Placeholder 2"/>
          <p:cNvSpPr>
            <a:spLocks noGrp="1"/>
          </p:cNvSpPr>
          <p:nvPr>
            <p:ph sz="quarter" idx="1"/>
          </p:nvPr>
        </p:nvSpPr>
        <p:spPr/>
        <p:txBody>
          <a:bodyPr/>
          <a:lstStyle/>
          <a:p>
            <a:r>
              <a:rPr lang="en-US" b="1" dirty="0"/>
              <a:t>Velocity, </a:t>
            </a:r>
            <a:r>
              <a:rPr lang="en-US" i="1" dirty="0"/>
              <a:t>V</a:t>
            </a:r>
            <a:r>
              <a:rPr lang="en-US" dirty="0"/>
              <a:t>(</a:t>
            </a:r>
            <a:r>
              <a:rPr lang="en-US" i="1" dirty="0"/>
              <a:t>t</a:t>
            </a:r>
            <a:r>
              <a:rPr lang="en-US" dirty="0"/>
              <a:t>) is the </a:t>
            </a:r>
          </a:p>
          <a:p>
            <a:r>
              <a:rPr lang="en-US" dirty="0"/>
              <a:t>derivative of position</a:t>
            </a:r>
          </a:p>
          <a:p>
            <a:r>
              <a:rPr lang="en-US" dirty="0"/>
              <a:t> (height, in this problem)</a:t>
            </a:r>
          </a:p>
          <a:p>
            <a:r>
              <a:rPr lang="en-US" dirty="0"/>
              <a:t> and acceleration, </a:t>
            </a:r>
            <a:r>
              <a:rPr lang="en-US" i="1" dirty="0"/>
              <a:t>A</a:t>
            </a:r>
            <a:r>
              <a:rPr lang="en-US" dirty="0"/>
              <a:t>(</a:t>
            </a:r>
            <a:r>
              <a:rPr lang="en-US" i="1" dirty="0"/>
              <a:t>t</a:t>
            </a:r>
            <a:r>
              <a:rPr lang="en-US" dirty="0"/>
              <a:t>), is</a:t>
            </a:r>
          </a:p>
          <a:p>
            <a:r>
              <a:rPr lang="en-US" dirty="0"/>
              <a:t> the derivative of velocity. </a:t>
            </a:r>
          </a:p>
          <a:p>
            <a:r>
              <a:rPr lang="en-US" dirty="0" smtClean="0"/>
              <a:t>Thus</a:t>
            </a:r>
          </a:p>
          <a:p>
            <a:r>
              <a:rPr lang="en-US" dirty="0" smtClean="0"/>
              <a:t>V(t)=3t</a:t>
            </a:r>
            <a:r>
              <a:rPr lang="en-US" baseline="30000" dirty="0" smtClean="0"/>
              <a:t>2</a:t>
            </a:r>
            <a:r>
              <a:rPr lang="en-US" dirty="0" smtClean="0"/>
              <a:t>-12t+5</a:t>
            </a:r>
            <a:endParaRPr lang="en-US" dirty="0"/>
          </a:p>
          <a:p>
            <a:endParaRPr lang="en-US" dirty="0" smtClean="0"/>
          </a:p>
          <a:p>
            <a:endParaRPr lang="en-US" dirty="0" smtClean="0"/>
          </a:p>
          <a:p>
            <a:endParaRPr lang="en-US" dirty="0"/>
          </a:p>
        </p:txBody>
      </p:sp>
      <p:pic>
        <p:nvPicPr>
          <p:cNvPr id="5" name="Picture 4" descr="The graphs of the yo-yo’s height, velocity, and acceleration functions from 0 to 4 seconds."/>
          <p:cNvPicPr/>
          <p:nvPr/>
        </p:nvPicPr>
        <p:blipFill>
          <a:blip r:embed="rId2" cstate="print"/>
          <a:srcRect b="36028"/>
          <a:stretch>
            <a:fillRect/>
          </a:stretch>
        </p:blipFill>
        <p:spPr bwMode="auto">
          <a:xfrm>
            <a:off x="4495800" y="533400"/>
            <a:ext cx="4267200" cy="6019800"/>
          </a:xfrm>
          <a:prstGeom prst="rect">
            <a:avLst/>
          </a:prstGeom>
          <a:noFill/>
          <a:ln w="9525">
            <a:noFill/>
            <a:miter lim="800000"/>
            <a:headEnd/>
            <a:tailEnd/>
          </a:ln>
        </p:spPr>
      </p:pic>
    </p:spTree>
    <p:extLst>
      <p:ext uri="{BB962C8B-B14F-4D97-AF65-F5344CB8AC3E}">
        <p14:creationId xmlns:p14="http://schemas.microsoft.com/office/powerpoint/2010/main" val="210083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Calculus</a:t>
            </a:r>
            <a:endParaRPr lang="en-US" dirty="0"/>
          </a:p>
        </p:txBody>
      </p:sp>
      <p:sp>
        <p:nvSpPr>
          <p:cNvPr id="3" name="Content Placeholder 2"/>
          <p:cNvSpPr>
            <a:spLocks noGrp="1"/>
          </p:cNvSpPr>
          <p:nvPr>
            <p:ph sz="quarter" idx="1"/>
          </p:nvPr>
        </p:nvSpPr>
        <p:spPr/>
        <p:txBody>
          <a:bodyPr/>
          <a:lstStyle/>
          <a:p>
            <a:r>
              <a:rPr lang="en-US" dirty="0"/>
              <a:t>acceleration, </a:t>
            </a:r>
            <a:r>
              <a:rPr lang="en-US" i="1" dirty="0"/>
              <a:t>A</a:t>
            </a:r>
            <a:r>
              <a:rPr lang="en-US" dirty="0"/>
              <a:t>(</a:t>
            </a:r>
            <a:r>
              <a:rPr lang="en-US" i="1" dirty="0"/>
              <a:t>t</a:t>
            </a:r>
            <a:r>
              <a:rPr lang="en-US" dirty="0"/>
              <a:t>), is</a:t>
            </a:r>
          </a:p>
          <a:p>
            <a:r>
              <a:rPr lang="en-US" dirty="0"/>
              <a:t> the derivative of velocity. </a:t>
            </a:r>
          </a:p>
          <a:p>
            <a:r>
              <a:rPr lang="en-US" dirty="0"/>
              <a:t>Thus</a:t>
            </a:r>
          </a:p>
          <a:p>
            <a:r>
              <a:rPr lang="en-US" dirty="0" smtClean="0"/>
              <a:t>A(t)=6t-12</a:t>
            </a:r>
            <a:endParaRPr lang="en-US" dirty="0"/>
          </a:p>
          <a:p>
            <a:endParaRPr lang="en-US" dirty="0" smtClean="0"/>
          </a:p>
          <a:p>
            <a:endParaRPr lang="en-US" dirty="0" smtClean="0"/>
          </a:p>
          <a:p>
            <a:endParaRPr lang="en-US" dirty="0"/>
          </a:p>
        </p:txBody>
      </p:sp>
      <p:pic>
        <p:nvPicPr>
          <p:cNvPr id="6" name="Picture 5" descr="The graphs of the yo-yo’s height, velocity, and acceleration functions from 0 to 4 seconds."/>
          <p:cNvPicPr/>
          <p:nvPr/>
        </p:nvPicPr>
        <p:blipFill>
          <a:blip r:embed="rId2" cstate="print"/>
          <a:srcRect t="61303"/>
          <a:stretch>
            <a:fillRect/>
          </a:stretch>
        </p:blipFill>
        <p:spPr bwMode="auto">
          <a:xfrm>
            <a:off x="5867400" y="1447800"/>
            <a:ext cx="2971800" cy="4724400"/>
          </a:xfrm>
          <a:prstGeom prst="rect">
            <a:avLst/>
          </a:prstGeom>
          <a:noFill/>
          <a:ln w="9525">
            <a:noFill/>
            <a:miter lim="800000"/>
            <a:headEnd/>
            <a:tailEnd/>
          </a:ln>
        </p:spPr>
      </p:pic>
    </p:spTree>
    <p:extLst>
      <p:ext uri="{BB962C8B-B14F-4D97-AF65-F5344CB8AC3E}">
        <p14:creationId xmlns:p14="http://schemas.microsoft.com/office/powerpoint/2010/main" val="404424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class</a:t>
            </a:r>
            <a:endParaRPr lang="en-US" dirty="0"/>
          </a:p>
        </p:txBody>
      </p:sp>
      <p:sp>
        <p:nvSpPr>
          <p:cNvPr id="3" name="Content Placeholder 2"/>
          <p:cNvSpPr>
            <a:spLocks noGrp="1"/>
          </p:cNvSpPr>
          <p:nvPr>
            <p:ph sz="quarter" idx="1"/>
          </p:nvPr>
        </p:nvSpPr>
        <p:spPr/>
        <p:txBody>
          <a:bodyPr/>
          <a:lstStyle/>
          <a:p>
            <a:r>
              <a:rPr lang="en-US" dirty="0" smtClean="0"/>
              <a:t>Machine Learning-Intro.</a:t>
            </a:r>
          </a:p>
          <a:p>
            <a:r>
              <a:rPr lang="en-US" dirty="0" smtClean="0"/>
              <a:t>Designing a Learning system.</a:t>
            </a:r>
          </a:p>
          <a:p>
            <a:r>
              <a:rPr lang="en-US" dirty="0" smtClean="0"/>
              <a:t>Version space.</a:t>
            </a:r>
          </a:p>
          <a:p>
            <a:r>
              <a:rPr lang="en-US" dirty="0" smtClean="0"/>
              <a:t>Issues in ML.</a:t>
            </a:r>
          </a:p>
          <a:p>
            <a:endParaRPr lang="en-US" dirty="0" smtClean="0"/>
          </a:p>
          <a:p>
            <a:endParaRPr lang="en-US" dirty="0"/>
          </a:p>
        </p:txBody>
      </p:sp>
    </p:spTree>
    <p:extLst>
      <p:ext uri="{BB962C8B-B14F-4D97-AF65-F5344CB8AC3E}">
        <p14:creationId xmlns:p14="http://schemas.microsoft.com/office/powerpoint/2010/main" val="792335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Calculus</a:t>
            </a:r>
            <a:endParaRPr lang="en-US" dirty="0"/>
          </a:p>
        </p:txBody>
      </p:sp>
      <p:sp>
        <p:nvSpPr>
          <p:cNvPr id="3" name="Content Placeholder 2"/>
          <p:cNvSpPr>
            <a:spLocks noGrp="1"/>
          </p:cNvSpPr>
          <p:nvPr>
            <p:ph sz="quarter" idx="1"/>
          </p:nvPr>
        </p:nvSpPr>
        <p:spPr>
          <a:xfrm>
            <a:off x="914400" y="1447800"/>
            <a:ext cx="7772400" cy="5029200"/>
          </a:xfrm>
        </p:spPr>
        <p:txBody>
          <a:bodyPr>
            <a:normAutofit lnSpcReduction="10000"/>
          </a:bodyPr>
          <a:lstStyle/>
          <a:p>
            <a:r>
              <a:rPr lang="en-IN" b="1" dirty="0"/>
              <a:t>Maximum and minimum height </a:t>
            </a:r>
            <a:r>
              <a:rPr lang="en-IN" dirty="0"/>
              <a:t>of </a:t>
            </a:r>
            <a:r>
              <a:rPr lang="en-IN" i="1" dirty="0"/>
              <a:t>H</a:t>
            </a:r>
            <a:r>
              <a:rPr lang="en-IN" dirty="0"/>
              <a:t>(</a:t>
            </a:r>
            <a:r>
              <a:rPr lang="en-IN" i="1" dirty="0"/>
              <a:t>t</a:t>
            </a:r>
            <a:r>
              <a:rPr lang="en-IN" dirty="0"/>
              <a:t>) occur at the local </a:t>
            </a:r>
            <a:r>
              <a:rPr lang="en-IN" dirty="0" err="1"/>
              <a:t>extrema</a:t>
            </a:r>
            <a:r>
              <a:rPr lang="en-IN" dirty="0"/>
              <a:t> you see in the above figure. To locate them, set the derivative of </a:t>
            </a:r>
            <a:r>
              <a:rPr lang="en-IN" i="1" dirty="0"/>
              <a:t>H</a:t>
            </a:r>
            <a:r>
              <a:rPr lang="en-IN" dirty="0"/>
              <a:t>(</a:t>
            </a:r>
            <a:r>
              <a:rPr lang="en-IN" i="1" dirty="0"/>
              <a:t>t</a:t>
            </a:r>
            <a:r>
              <a:rPr lang="en-IN" dirty="0"/>
              <a:t>) — that’s </a:t>
            </a:r>
            <a:r>
              <a:rPr lang="en-IN" i="1" dirty="0"/>
              <a:t>V</a:t>
            </a:r>
            <a:r>
              <a:rPr lang="en-IN" dirty="0"/>
              <a:t>(</a:t>
            </a:r>
            <a:r>
              <a:rPr lang="en-IN" i="1" dirty="0"/>
              <a:t>t</a:t>
            </a:r>
            <a:r>
              <a:rPr lang="en-IN" dirty="0"/>
              <a:t>) — equal to zero and solve.</a:t>
            </a:r>
          </a:p>
          <a:p>
            <a:r>
              <a:rPr lang="en-IN" dirty="0" smtClean="0"/>
              <a:t>These </a:t>
            </a:r>
            <a:r>
              <a:rPr lang="en-IN" dirty="0"/>
              <a:t>are the times when the yo-yo reaches its maximum and minimum heights. Plug these numbers into </a:t>
            </a:r>
            <a:r>
              <a:rPr lang="en-IN" i="1" dirty="0"/>
              <a:t>H</a:t>
            </a:r>
            <a:r>
              <a:rPr lang="en-IN" dirty="0"/>
              <a:t>(</a:t>
            </a:r>
            <a:r>
              <a:rPr lang="en-IN" i="1" dirty="0"/>
              <a:t>t</a:t>
            </a:r>
            <a:r>
              <a:rPr lang="en-IN" dirty="0"/>
              <a:t>) to obtain the heights:</a:t>
            </a:r>
          </a:p>
          <a:p>
            <a:r>
              <a:rPr lang="en-IN" i="1" dirty="0"/>
              <a:t>H</a:t>
            </a:r>
            <a:r>
              <a:rPr lang="en-IN" dirty="0"/>
              <a:t> (0.47) ≈ 31.1</a:t>
            </a:r>
          </a:p>
          <a:p>
            <a:r>
              <a:rPr lang="en-IN" i="1" dirty="0"/>
              <a:t>H</a:t>
            </a:r>
            <a:r>
              <a:rPr lang="en-IN" dirty="0"/>
              <a:t> (3.53) ≈ 16.9</a:t>
            </a:r>
          </a:p>
          <a:p>
            <a:r>
              <a:rPr lang="en-IN" dirty="0"/>
              <a:t>So, the yo-yo gets as high as about 31.1 inches above the ground at t ≈ 0.47 seconds and as low as about 16.9 inches at </a:t>
            </a:r>
            <a:r>
              <a:rPr lang="en-IN" i="1" dirty="0"/>
              <a:t>t </a:t>
            </a:r>
            <a:r>
              <a:rPr lang="en-IN" dirty="0"/>
              <a:t>≈ 3.53 seconds.</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7471985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Calculus</a:t>
            </a:r>
            <a:endParaRPr lang="en-US" dirty="0"/>
          </a:p>
        </p:txBody>
      </p:sp>
      <p:sp>
        <p:nvSpPr>
          <p:cNvPr id="3" name="Content Placeholder 2"/>
          <p:cNvSpPr>
            <a:spLocks noGrp="1"/>
          </p:cNvSpPr>
          <p:nvPr>
            <p:ph sz="quarter" idx="1"/>
          </p:nvPr>
        </p:nvSpPr>
        <p:spPr>
          <a:xfrm>
            <a:off x="914400" y="1447800"/>
            <a:ext cx="7772400" cy="5029200"/>
          </a:xfrm>
        </p:spPr>
        <p:txBody>
          <a:bodyPr>
            <a:normAutofit/>
          </a:bodyPr>
          <a:lstStyle/>
          <a:p>
            <a:r>
              <a:rPr lang="en-IN" b="1" dirty="0"/>
              <a:t>Maximum and minimum velocity </a:t>
            </a:r>
            <a:r>
              <a:rPr lang="en-IN" dirty="0"/>
              <a:t>of the yo-yo during the interval from 0 to 4 seconds are determined with the derivative of </a:t>
            </a:r>
            <a:r>
              <a:rPr lang="en-IN" i="1" dirty="0"/>
              <a:t>V</a:t>
            </a:r>
            <a:r>
              <a:rPr lang="en-IN" dirty="0"/>
              <a:t>(</a:t>
            </a:r>
            <a:r>
              <a:rPr lang="en-IN" i="1" dirty="0"/>
              <a:t>t</a:t>
            </a:r>
            <a:r>
              <a:rPr lang="en-IN" dirty="0"/>
              <a:t>): Set the derivative of </a:t>
            </a:r>
            <a:r>
              <a:rPr lang="en-IN" i="1" dirty="0"/>
              <a:t>V</a:t>
            </a:r>
            <a:r>
              <a:rPr lang="en-IN" dirty="0"/>
              <a:t>(</a:t>
            </a:r>
            <a:r>
              <a:rPr lang="en-IN" i="1" dirty="0"/>
              <a:t>t</a:t>
            </a:r>
            <a:r>
              <a:rPr lang="en-IN" dirty="0"/>
              <a:t>) — that’s </a:t>
            </a:r>
            <a:r>
              <a:rPr lang="en-IN" i="1" dirty="0"/>
              <a:t>A</a:t>
            </a:r>
            <a:r>
              <a:rPr lang="en-IN" dirty="0"/>
              <a:t>(</a:t>
            </a:r>
            <a:r>
              <a:rPr lang="en-IN" i="1" dirty="0"/>
              <a:t>t</a:t>
            </a:r>
            <a:r>
              <a:rPr lang="en-IN" dirty="0"/>
              <a:t>) — equal to zero and solve:</a:t>
            </a:r>
          </a:p>
          <a:p>
            <a:r>
              <a:rPr lang="en-IN" dirty="0" smtClean="0"/>
              <a:t> V’(t)=A(t). Hence A(t)=6t-12, which when equated to zero, we obtain t=2.</a:t>
            </a:r>
            <a:endParaRPr lang="en-IN" dirty="0"/>
          </a:p>
          <a:p>
            <a:r>
              <a:rPr lang="en-IN" dirty="0" smtClean="0"/>
              <a:t>Now</a:t>
            </a:r>
            <a:r>
              <a:rPr lang="en-IN" dirty="0"/>
              <a:t>, evaluate </a:t>
            </a:r>
            <a:r>
              <a:rPr lang="en-IN" i="1" dirty="0"/>
              <a:t>V</a:t>
            </a:r>
            <a:r>
              <a:rPr lang="en-IN" dirty="0"/>
              <a:t>(</a:t>
            </a:r>
            <a:r>
              <a:rPr lang="en-IN" i="1" dirty="0"/>
              <a:t>t</a:t>
            </a:r>
            <a:r>
              <a:rPr lang="en-IN" dirty="0"/>
              <a:t>) at the critical number, 2, and at the interval’s endpoints, 0 and 4:</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56590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2969122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a:t>
            </a:r>
            <a:endParaRPr lang="en-US" dirty="0"/>
          </a:p>
        </p:txBody>
      </p:sp>
      <p:sp>
        <p:nvSpPr>
          <p:cNvPr id="3" name="Content Placeholder 2"/>
          <p:cNvSpPr>
            <a:spLocks noGrp="1"/>
          </p:cNvSpPr>
          <p:nvPr>
            <p:ph sz="quarter" idx="1"/>
          </p:nvPr>
        </p:nvSpPr>
        <p:spPr/>
        <p:txBody>
          <a:bodyPr/>
          <a:lstStyle/>
          <a:p>
            <a:r>
              <a:rPr lang="en-US" dirty="0" smtClean="0"/>
              <a:t>Approaches in probability</a:t>
            </a:r>
          </a:p>
          <a:p>
            <a:r>
              <a:rPr lang="en-US" dirty="0" err="1" smtClean="0"/>
              <a:t>Baye’s</a:t>
            </a:r>
            <a:r>
              <a:rPr lang="en-US" dirty="0" smtClean="0"/>
              <a:t> Theorem</a:t>
            </a:r>
          </a:p>
          <a:p>
            <a:r>
              <a:rPr lang="en-US" dirty="0" smtClean="0"/>
              <a:t>Random variable</a:t>
            </a:r>
          </a:p>
          <a:p>
            <a:r>
              <a:rPr lang="en-US" dirty="0" smtClean="0"/>
              <a:t>Distribution/densities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124200"/>
            <a:ext cx="343852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700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Distribution</a:t>
            </a:r>
            <a:endParaRPr lang="en-US" dirty="0"/>
          </a:p>
        </p:txBody>
      </p:sp>
      <p:sp>
        <p:nvSpPr>
          <p:cNvPr id="3" name="Content Placeholder 2"/>
          <p:cNvSpPr>
            <a:spLocks noGrp="1"/>
          </p:cNvSpPr>
          <p:nvPr>
            <p:ph sz="quarter" idx="1"/>
          </p:nvPr>
        </p:nvSpPr>
        <p:spPr/>
        <p:txBody>
          <a:bodyPr/>
          <a:lstStyle/>
          <a:p>
            <a:r>
              <a:rPr lang="en-US" dirty="0" smtClean="0"/>
              <a:t>Normal </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9" y="1447800"/>
            <a:ext cx="495992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2352675"/>
            <a:ext cx="33147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029200"/>
            <a:ext cx="661889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11480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Distribution</a:t>
            </a:r>
            <a:endParaRPr lang="en-US" dirty="0"/>
          </a:p>
        </p:txBody>
      </p:sp>
      <p:sp>
        <p:nvSpPr>
          <p:cNvPr id="3" name="Content Placeholder 2"/>
          <p:cNvSpPr>
            <a:spLocks noGrp="1"/>
          </p:cNvSpPr>
          <p:nvPr>
            <p:ph sz="quarter" idx="1"/>
          </p:nvPr>
        </p:nvSpPr>
        <p:spPr/>
        <p:txBody>
          <a:bodyPr/>
          <a:lstStyle/>
          <a:p>
            <a:r>
              <a:rPr lang="en-US" dirty="0" smtClean="0"/>
              <a:t>When we employ the method of maximum</a:t>
            </a:r>
          </a:p>
          <a:p>
            <a:pPr marL="0" indent="0">
              <a:buNone/>
            </a:pPr>
            <a:r>
              <a:rPr lang="en-US" dirty="0" smtClean="0"/>
              <a:t>  likelihood, we may obtain errors</a:t>
            </a:r>
          </a:p>
          <a:p>
            <a:pPr marL="0" indent="0">
              <a:buNone/>
            </a:pPr>
            <a:r>
              <a:rPr lang="en-US" dirty="0" smtClean="0"/>
              <a:t>based on data .</a:t>
            </a:r>
          </a:p>
          <a:p>
            <a:pPr marL="0" indent="0">
              <a:buNone/>
            </a:pPr>
            <a:r>
              <a:rPr lang="en-US" dirty="0" smtClean="0"/>
              <a:t>Green is the true Gaussian and </a:t>
            </a:r>
          </a:p>
          <a:p>
            <a:pPr marL="0" indent="0">
              <a:buNone/>
            </a:pPr>
            <a:r>
              <a:rPr lang="en-US" dirty="0"/>
              <a:t>t</a:t>
            </a:r>
            <a:r>
              <a:rPr lang="en-US" dirty="0" smtClean="0"/>
              <a:t>he  red ones are based on data in blue.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748" y="1752600"/>
            <a:ext cx="263842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102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Distribution</a:t>
            </a:r>
            <a:endParaRPr lang="en-US" dirty="0"/>
          </a:p>
        </p:txBody>
      </p:sp>
      <p:sp>
        <p:nvSpPr>
          <p:cNvPr id="3" name="Content Placeholder 2"/>
          <p:cNvSpPr>
            <a:spLocks noGrp="1"/>
          </p:cNvSpPr>
          <p:nvPr>
            <p:ph sz="quarter" idx="1"/>
          </p:nvPr>
        </p:nvSpPr>
        <p:spPr/>
        <p:txBody>
          <a:bodyPr/>
          <a:lstStyle/>
          <a:p>
            <a:r>
              <a:rPr lang="en-US" dirty="0" smtClean="0"/>
              <a:t>Gaussian/Normal.                                 </a:t>
            </a:r>
            <a:endParaRPr lang="en-US" dirty="0"/>
          </a:p>
        </p:txBody>
      </p:sp>
      <p:pic>
        <p:nvPicPr>
          <p:cNvPr id="5" name="Picture 4"/>
          <p:cNvPicPr>
            <a:picLocks noChangeAspect="1" noChangeArrowheads="1"/>
          </p:cNvPicPr>
          <p:nvPr/>
        </p:nvPicPr>
        <p:blipFill>
          <a:blip r:embed="rId2" cstate="print"/>
          <a:srcRect/>
          <a:stretch>
            <a:fillRect/>
          </a:stretch>
        </p:blipFill>
        <p:spPr bwMode="auto">
          <a:xfrm>
            <a:off x="247650" y="1952625"/>
            <a:ext cx="3867150" cy="2314575"/>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4724400" y="1771650"/>
            <a:ext cx="4324350" cy="257175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2324813" y="4343400"/>
            <a:ext cx="4228387" cy="2438400"/>
          </a:xfrm>
          <a:prstGeom prst="rect">
            <a:avLst/>
          </a:prstGeom>
          <a:noFill/>
          <a:ln w="9525">
            <a:noFill/>
            <a:miter lim="800000"/>
            <a:headEnd/>
            <a:tailEnd/>
          </a:ln>
        </p:spPr>
      </p:pic>
      <p:pic>
        <p:nvPicPr>
          <p:cNvPr id="8" name="Picture 2"/>
          <p:cNvPicPr>
            <a:picLocks noChangeAspect="1" noChangeArrowheads="1"/>
          </p:cNvPicPr>
          <p:nvPr/>
        </p:nvPicPr>
        <p:blipFill>
          <a:blip r:embed="rId5" cstate="print"/>
          <a:srcRect/>
          <a:stretch>
            <a:fillRect/>
          </a:stretch>
        </p:blipFill>
        <p:spPr bwMode="auto">
          <a:xfrm>
            <a:off x="3143250" y="-220350"/>
            <a:ext cx="5924550" cy="7230750"/>
          </a:xfrm>
          <a:prstGeom prst="rect">
            <a:avLst/>
          </a:prstGeom>
          <a:noFill/>
          <a:ln w="9525">
            <a:noFill/>
            <a:miter lim="800000"/>
            <a:headEnd/>
            <a:tailEnd/>
          </a:ln>
        </p:spPr>
      </p:pic>
    </p:spTree>
    <p:extLst>
      <p:ext uri="{BB962C8B-B14F-4D97-AF65-F5344CB8AC3E}">
        <p14:creationId xmlns:p14="http://schemas.microsoft.com/office/powerpoint/2010/main" val="9255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Distribution</a:t>
            </a:r>
            <a:endParaRPr lang="en-US" dirty="0"/>
          </a:p>
        </p:txBody>
      </p:sp>
      <p:sp>
        <p:nvSpPr>
          <p:cNvPr id="3" name="Content Placeholder 2"/>
          <p:cNvSpPr>
            <a:spLocks noGrp="1"/>
          </p:cNvSpPr>
          <p:nvPr>
            <p:ph sz="quarter" idx="1"/>
          </p:nvPr>
        </p:nvSpPr>
        <p:spPr>
          <a:xfrm>
            <a:off x="914400" y="1447800"/>
            <a:ext cx="7772400" cy="5029200"/>
          </a:xfrm>
        </p:spPr>
        <p:txBody>
          <a:bodyPr>
            <a:normAutofit fontScale="92500" lnSpcReduction="10000"/>
          </a:bodyPr>
          <a:lstStyle/>
          <a:p>
            <a:r>
              <a:rPr lang="en-US" dirty="0" smtClean="0"/>
              <a:t>Ex1: </a:t>
            </a:r>
            <a:r>
              <a:rPr lang="en-US" dirty="0"/>
              <a:t>Suppose the diameter of a certain car component follows the normal distribution with </a:t>
            </a:r>
            <a:r>
              <a:rPr lang="en-US" dirty="0" smtClean="0"/>
              <a:t>X≈  </a:t>
            </a:r>
            <a:r>
              <a:rPr lang="en-US" dirty="0"/>
              <a:t>N(10; 3). Find the proportion of these components that have diameter larger than 13.4 mm. Or, if we randomly select one of these components and the probability that its diameter will be larger than 13.4 mm.</a:t>
            </a:r>
          </a:p>
          <a:p>
            <a:r>
              <a:rPr lang="en-US" dirty="0" smtClean="0"/>
              <a:t>Ex2: </a:t>
            </a:r>
            <a:r>
              <a:rPr lang="en-US" dirty="0"/>
              <a:t>A bag of cookies is underweight if it weighs less than 500 grams. The filling process dispenses cookies with weight that follows the normal distribution with mean 510 grams and standard deviation 4 grams.</a:t>
            </a:r>
          </a:p>
          <a:p>
            <a:r>
              <a:rPr lang="en-US" dirty="0"/>
              <a:t>a. What is the probability that a randomly selected bag is underweight?</a:t>
            </a:r>
          </a:p>
          <a:p>
            <a:r>
              <a:rPr lang="en-US" dirty="0"/>
              <a:t>b. If you randomly select 5 bags, what is the probability that exactly 2 of them will be </a:t>
            </a:r>
            <a:r>
              <a:rPr lang="en-US" dirty="0" smtClean="0"/>
              <a:t>underweight</a:t>
            </a:r>
            <a:r>
              <a:rPr lang="en-US" dirty="0"/>
              <a:t>?</a:t>
            </a:r>
            <a:r>
              <a:rPr lang="en-US" dirty="0" smtClean="0"/>
              <a:t>                               </a:t>
            </a:r>
            <a:endParaRPr lang="en-US" dirty="0"/>
          </a:p>
        </p:txBody>
      </p:sp>
    </p:spTree>
    <p:extLst>
      <p:ext uri="{BB962C8B-B14F-4D97-AF65-F5344CB8AC3E}">
        <p14:creationId xmlns:p14="http://schemas.microsoft.com/office/powerpoint/2010/main" val="25105839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690005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theory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Broad types are </a:t>
            </a:r>
          </a:p>
          <a:p>
            <a:r>
              <a:rPr lang="en-US" dirty="0" smtClean="0"/>
              <a:t>Normative and Descriptive:</a:t>
            </a:r>
          </a:p>
          <a:p>
            <a:r>
              <a:rPr lang="en-US" dirty="0"/>
              <a:t>A normative decision theory is a theory about how decisions should be made, and a descriptive theory is a theory about how decisions are actually </a:t>
            </a:r>
            <a:r>
              <a:rPr lang="en-US" dirty="0" smtClean="0"/>
              <a:t>made.</a:t>
            </a:r>
          </a:p>
          <a:p>
            <a:r>
              <a:rPr lang="en-US" dirty="0" smtClean="0"/>
              <a:t>Decision process:</a:t>
            </a:r>
          </a:p>
          <a:p>
            <a:r>
              <a:rPr lang="en-US" dirty="0" smtClean="0"/>
              <a:t>1.Identification </a:t>
            </a:r>
            <a:r>
              <a:rPr lang="en-US" dirty="0"/>
              <a:t>of the problem </a:t>
            </a:r>
            <a:endParaRPr lang="en-US" dirty="0" smtClean="0"/>
          </a:p>
          <a:p>
            <a:r>
              <a:rPr lang="en-US" dirty="0" smtClean="0"/>
              <a:t>2</a:t>
            </a:r>
            <a:r>
              <a:rPr lang="en-US" dirty="0"/>
              <a:t>. Obtaining necessary </a:t>
            </a:r>
            <a:r>
              <a:rPr lang="en-US" dirty="0" smtClean="0"/>
              <a:t>information</a:t>
            </a:r>
          </a:p>
          <a:p>
            <a:r>
              <a:rPr lang="en-US" dirty="0" smtClean="0"/>
              <a:t> </a:t>
            </a:r>
            <a:r>
              <a:rPr lang="en-US" dirty="0"/>
              <a:t>3. Production of possible </a:t>
            </a:r>
            <a:r>
              <a:rPr lang="en-US" dirty="0" smtClean="0"/>
              <a:t>solutions</a:t>
            </a:r>
          </a:p>
          <a:p>
            <a:r>
              <a:rPr lang="en-US" dirty="0" smtClean="0"/>
              <a:t> </a:t>
            </a:r>
            <a:r>
              <a:rPr lang="en-US" dirty="0"/>
              <a:t>4. Evaluation of such </a:t>
            </a:r>
            <a:r>
              <a:rPr lang="en-US" dirty="0" smtClean="0"/>
              <a:t>solutions</a:t>
            </a:r>
          </a:p>
          <a:p>
            <a:r>
              <a:rPr lang="en-US" dirty="0" smtClean="0"/>
              <a:t> </a:t>
            </a:r>
            <a:r>
              <a:rPr lang="en-US" dirty="0"/>
              <a:t>5. Selection of a strategy for performance </a:t>
            </a:r>
          </a:p>
        </p:txBody>
      </p:sp>
    </p:spTree>
    <p:extLst>
      <p:ext uri="{BB962C8B-B14F-4D97-AF65-F5344CB8AC3E}">
        <p14:creationId xmlns:p14="http://schemas.microsoft.com/office/powerpoint/2010/main" val="3967882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
        <p:nvSpPr>
          <p:cNvPr id="3" name="Content Placeholder 2"/>
          <p:cNvSpPr>
            <a:spLocks noGrp="1"/>
          </p:cNvSpPr>
          <p:nvPr>
            <p:ph sz="quarter" idx="1"/>
          </p:nvPr>
        </p:nvSpPr>
        <p:spPr/>
        <p:txBody>
          <a:bodyPr/>
          <a:lstStyle/>
          <a:p>
            <a:r>
              <a:rPr lang="en-US" dirty="0" smtClean="0"/>
              <a:t>Linear Algebra.</a:t>
            </a:r>
          </a:p>
          <a:p>
            <a:r>
              <a:rPr lang="en-US" dirty="0" smtClean="0"/>
              <a:t>Calculus.</a:t>
            </a:r>
          </a:p>
          <a:p>
            <a:r>
              <a:rPr lang="en-US" dirty="0" smtClean="0"/>
              <a:t>Probability.</a:t>
            </a:r>
          </a:p>
          <a:p>
            <a:r>
              <a:rPr lang="en-US" dirty="0" smtClean="0"/>
              <a:t>Gaussian distribution.</a:t>
            </a:r>
          </a:p>
          <a:p>
            <a:r>
              <a:rPr lang="en-US" dirty="0" smtClean="0"/>
              <a:t>Decision Theory.</a:t>
            </a:r>
          </a:p>
          <a:p>
            <a:r>
              <a:rPr lang="en-US" dirty="0" smtClean="0"/>
              <a:t>Information theory.</a:t>
            </a:r>
          </a:p>
          <a:p>
            <a:pPr lvl="1"/>
            <a:r>
              <a:rPr lang="en-US" dirty="0" smtClean="0"/>
              <a:t>Entropy.</a:t>
            </a:r>
          </a:p>
          <a:p>
            <a:endParaRPr lang="en-US" dirty="0" smtClean="0"/>
          </a:p>
          <a:p>
            <a:endParaRPr lang="en-US" dirty="0"/>
          </a:p>
        </p:txBody>
      </p:sp>
    </p:spTree>
    <p:extLst>
      <p:ext uri="{BB962C8B-B14F-4D97-AF65-F5344CB8AC3E}">
        <p14:creationId xmlns:p14="http://schemas.microsoft.com/office/powerpoint/2010/main" val="40420436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theory</a:t>
            </a:r>
            <a:endParaRPr lang="en-US" dirty="0"/>
          </a:p>
        </p:txBody>
      </p:sp>
      <p:sp>
        <p:nvSpPr>
          <p:cNvPr id="3" name="Content Placeholder 2"/>
          <p:cNvSpPr>
            <a:spLocks noGrp="1"/>
          </p:cNvSpPr>
          <p:nvPr>
            <p:ph sz="quarter" idx="1"/>
          </p:nvPr>
        </p:nvSpPr>
        <p:spPr/>
        <p:txBody>
          <a:bodyPr>
            <a:normAutofit/>
          </a:bodyPr>
          <a:lstStyle/>
          <a:p>
            <a:r>
              <a:rPr lang="en-US" dirty="0" smtClean="0"/>
              <a:t>Suppose </a:t>
            </a:r>
            <a:r>
              <a:rPr lang="en-US" dirty="0"/>
              <a:t>we have an input vector </a:t>
            </a:r>
            <a:r>
              <a:rPr lang="en-US" b="1" dirty="0"/>
              <a:t>x </a:t>
            </a:r>
            <a:r>
              <a:rPr lang="en-US" dirty="0"/>
              <a:t>together with a corresponding vector </a:t>
            </a:r>
            <a:r>
              <a:rPr lang="en-US" b="1" dirty="0"/>
              <a:t>t </a:t>
            </a:r>
            <a:r>
              <a:rPr lang="en-US" dirty="0" smtClean="0"/>
              <a:t>of target </a:t>
            </a:r>
            <a:r>
              <a:rPr lang="en-US" dirty="0"/>
              <a:t>variables, and our goal is to predict </a:t>
            </a:r>
            <a:r>
              <a:rPr lang="en-US" b="1" dirty="0"/>
              <a:t>t </a:t>
            </a:r>
            <a:r>
              <a:rPr lang="en-US" dirty="0"/>
              <a:t>given a new value for </a:t>
            </a:r>
            <a:r>
              <a:rPr lang="en-US" b="1" dirty="0"/>
              <a:t>x</a:t>
            </a:r>
            <a:r>
              <a:rPr lang="en-US" dirty="0" smtClean="0"/>
              <a:t>.</a:t>
            </a:r>
          </a:p>
          <a:p>
            <a:r>
              <a:rPr lang="en-US" dirty="0"/>
              <a:t>From probability perspective</a:t>
            </a:r>
            <a:r>
              <a:rPr lang="en-US" dirty="0" smtClean="0"/>
              <a:t>,  we are talking about the joint distribution p(</a:t>
            </a:r>
            <a:r>
              <a:rPr lang="en-US" dirty="0" err="1" smtClean="0"/>
              <a:t>x,t</a:t>
            </a:r>
            <a:r>
              <a:rPr lang="en-US" dirty="0" smtClean="0"/>
              <a:t>).</a:t>
            </a:r>
          </a:p>
          <a:p>
            <a:r>
              <a:rPr lang="en-US" dirty="0" smtClean="0"/>
              <a:t>Determination of </a:t>
            </a:r>
            <a:r>
              <a:rPr lang="en-US" i="1" dirty="0"/>
              <a:t>p</a:t>
            </a:r>
            <a:r>
              <a:rPr lang="en-US" dirty="0"/>
              <a:t>(</a:t>
            </a:r>
            <a:r>
              <a:rPr lang="en-US" b="1" dirty="0"/>
              <a:t>x</a:t>
            </a:r>
            <a:r>
              <a:rPr lang="en-US" i="1" dirty="0"/>
              <a:t>, </a:t>
            </a:r>
            <a:r>
              <a:rPr lang="en-US" b="1" dirty="0"/>
              <a:t>t</a:t>
            </a:r>
            <a:r>
              <a:rPr lang="en-US" dirty="0"/>
              <a:t>) from a set of training data </a:t>
            </a:r>
            <a:r>
              <a:rPr lang="en-US" dirty="0" smtClean="0"/>
              <a:t>is </a:t>
            </a:r>
            <a:r>
              <a:rPr lang="en-US" i="1" dirty="0" smtClean="0"/>
              <a:t>inference.</a:t>
            </a:r>
          </a:p>
          <a:p>
            <a:r>
              <a:rPr lang="en-US" dirty="0" smtClean="0"/>
              <a:t>Taking a specific action based on the predicted/expected values of t form </a:t>
            </a:r>
            <a:r>
              <a:rPr lang="en-US" i="1" dirty="0" smtClean="0"/>
              <a:t>Decision theory</a:t>
            </a:r>
            <a:r>
              <a:rPr lang="en-US" dirty="0" smtClean="0"/>
              <a:t>.</a:t>
            </a:r>
          </a:p>
          <a:p>
            <a:endParaRPr lang="en-US" dirty="0"/>
          </a:p>
        </p:txBody>
      </p:sp>
    </p:spTree>
    <p:extLst>
      <p:ext uri="{BB962C8B-B14F-4D97-AF65-F5344CB8AC3E}">
        <p14:creationId xmlns:p14="http://schemas.microsoft.com/office/powerpoint/2010/main" val="4143303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690005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theory</a:t>
            </a:r>
            <a:endParaRPr lang="en-US" dirty="0"/>
          </a:p>
        </p:txBody>
      </p:sp>
      <p:sp>
        <p:nvSpPr>
          <p:cNvPr id="3" name="Content Placeholder 2"/>
          <p:cNvSpPr>
            <a:spLocks noGrp="1"/>
          </p:cNvSpPr>
          <p:nvPr>
            <p:ph sz="quarter" idx="1"/>
          </p:nvPr>
        </p:nvSpPr>
        <p:spPr/>
        <p:txBody>
          <a:bodyPr/>
          <a:lstStyle/>
          <a:p>
            <a:r>
              <a:rPr lang="en-US" dirty="0" smtClean="0"/>
              <a:t>The theory studying information gathered from known values of random variables is information theory.</a:t>
            </a:r>
          </a:p>
          <a:p>
            <a:r>
              <a:rPr lang="en-US" dirty="0" smtClean="0"/>
              <a:t>If X is a random variable with </a:t>
            </a:r>
            <a:r>
              <a:rPr lang="en-US" dirty="0" err="1" smtClean="0"/>
              <a:t>pmf</a:t>
            </a:r>
            <a:r>
              <a:rPr lang="en-US" dirty="0" smtClean="0"/>
              <a:t> p(x), then information is the quantity h(x) which is defined by Shannon as </a:t>
            </a:r>
          </a:p>
          <a:p>
            <a:r>
              <a:rPr lang="en-US" dirty="0"/>
              <a:t>h</a:t>
            </a:r>
            <a:r>
              <a:rPr lang="en-US" dirty="0" smtClean="0"/>
              <a:t>(x) =-log2p(x).</a:t>
            </a:r>
          </a:p>
          <a:p>
            <a:r>
              <a:rPr lang="en-US" dirty="0" smtClean="0"/>
              <a:t>Low probability </a:t>
            </a:r>
            <a:r>
              <a:rPr lang="en-US" dirty="0"/>
              <a:t>events </a:t>
            </a:r>
            <a:r>
              <a:rPr lang="en-US" i="1" dirty="0"/>
              <a:t>x </a:t>
            </a:r>
            <a:r>
              <a:rPr lang="en-US" dirty="0"/>
              <a:t>correspond to high information </a:t>
            </a:r>
            <a:r>
              <a:rPr lang="en-US" dirty="0" smtClean="0"/>
              <a:t>content.</a:t>
            </a:r>
            <a:endParaRPr lang="en-US" dirty="0"/>
          </a:p>
        </p:txBody>
      </p:sp>
    </p:spTree>
    <p:extLst>
      <p:ext uri="{BB962C8B-B14F-4D97-AF65-F5344CB8AC3E}">
        <p14:creationId xmlns:p14="http://schemas.microsoft.com/office/powerpoint/2010/main" val="21443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theory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suppose that a sender wishes to transmit the value of a random variable </a:t>
            </a:r>
            <a:r>
              <a:rPr lang="en-US" dirty="0" smtClean="0"/>
              <a:t>to a </a:t>
            </a:r>
            <a:r>
              <a:rPr lang="en-US" dirty="0"/>
              <a:t>receiver. The average amount of </a:t>
            </a:r>
            <a:r>
              <a:rPr lang="en-US" dirty="0" smtClean="0"/>
              <a:t>information </a:t>
            </a:r>
            <a:r>
              <a:rPr lang="en-US" dirty="0"/>
              <a:t>that they transmit in the process </a:t>
            </a:r>
            <a:r>
              <a:rPr lang="en-US" dirty="0" smtClean="0"/>
              <a:t>is obtained </a:t>
            </a:r>
            <a:r>
              <a:rPr lang="en-US" dirty="0"/>
              <a:t>by taking the expectation of </a:t>
            </a:r>
            <a:r>
              <a:rPr lang="en-US" dirty="0" smtClean="0"/>
              <a:t>with </a:t>
            </a:r>
            <a:r>
              <a:rPr lang="en-US" dirty="0"/>
              <a:t>respect to the distribution </a:t>
            </a:r>
            <a:r>
              <a:rPr lang="en-US" i="1" dirty="0"/>
              <a:t>p</a:t>
            </a:r>
            <a:r>
              <a:rPr lang="en-US" dirty="0"/>
              <a:t>(</a:t>
            </a:r>
            <a:r>
              <a:rPr lang="en-US" i="1" dirty="0"/>
              <a:t>x</a:t>
            </a:r>
            <a:r>
              <a:rPr lang="en-US" dirty="0"/>
              <a:t>) </a:t>
            </a:r>
            <a:r>
              <a:rPr lang="en-US" dirty="0" smtClean="0"/>
              <a:t>and is </a:t>
            </a:r>
            <a:r>
              <a:rPr lang="en-US" dirty="0"/>
              <a:t>given </a:t>
            </a:r>
            <a:r>
              <a:rPr lang="en-US" dirty="0" smtClean="0"/>
              <a:t>by</a:t>
            </a:r>
          </a:p>
          <a:p>
            <a:endParaRPr lang="en-US" dirty="0"/>
          </a:p>
          <a:p>
            <a:endParaRPr lang="en-US" dirty="0" smtClean="0"/>
          </a:p>
          <a:p>
            <a:r>
              <a:rPr lang="en-US" dirty="0" smtClean="0"/>
              <a:t>called the Entropy of the random variable X.</a:t>
            </a:r>
          </a:p>
          <a:p>
            <a:r>
              <a:rPr lang="en-US" dirty="0"/>
              <a:t>Consider a random variable </a:t>
            </a:r>
            <a:r>
              <a:rPr lang="en-US" i="1" dirty="0"/>
              <a:t>x </a:t>
            </a:r>
            <a:r>
              <a:rPr lang="en-US" dirty="0"/>
              <a:t>having 8 </a:t>
            </a:r>
            <a:r>
              <a:rPr lang="en-US" dirty="0" smtClean="0"/>
              <a:t>possible states</a:t>
            </a:r>
            <a:r>
              <a:rPr lang="en-US" dirty="0"/>
              <a:t>, each of which is equally likely. In order to communicate the value of </a:t>
            </a:r>
            <a:r>
              <a:rPr lang="en-US" i="1" dirty="0"/>
              <a:t>x </a:t>
            </a:r>
            <a:r>
              <a:rPr lang="en-US" dirty="0" smtClean="0"/>
              <a:t>to a </a:t>
            </a:r>
            <a:r>
              <a:rPr lang="en-US" dirty="0"/>
              <a:t>receiver, we would need to transmit a message of length 3 bits. Notice that </a:t>
            </a:r>
            <a:r>
              <a:rPr lang="en-US" dirty="0" smtClean="0"/>
              <a:t>the entropy </a:t>
            </a:r>
            <a:r>
              <a:rPr lang="en-US" dirty="0"/>
              <a:t>of this variable is given </a:t>
            </a:r>
            <a:r>
              <a:rPr lang="en-US" dirty="0" smtClean="0"/>
              <a:t>by</a:t>
            </a:r>
          </a:p>
          <a:p>
            <a:r>
              <a:rPr lang="en-US" dirty="0" smtClean="0"/>
              <a:t>H(x)=-8*[1/8]*log2[1/8]= 3 bits.</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82595893"/>
              </p:ext>
            </p:extLst>
          </p:nvPr>
        </p:nvGraphicFramePr>
        <p:xfrm>
          <a:off x="2438400" y="2840231"/>
          <a:ext cx="3434084" cy="741169"/>
        </p:xfrm>
        <a:graphic>
          <a:graphicData uri="http://schemas.openxmlformats.org/presentationml/2006/ole">
            <mc:AlternateContent xmlns:mc="http://schemas.openxmlformats.org/markup-compatibility/2006">
              <mc:Choice xmlns:v="urn:schemas-microsoft-com:vml" Requires="v">
                <p:oleObj spid="_x0000_s7172" name="Equation" r:id="rId3" imgW="1765080" imgH="380880" progId="Equation.3">
                  <p:embed/>
                </p:oleObj>
              </mc:Choice>
              <mc:Fallback>
                <p:oleObj name="Equation" r:id="rId3" imgW="1765080" imgH="380880" progId="Equation.3">
                  <p:embed/>
                  <p:pic>
                    <p:nvPicPr>
                      <p:cNvPr id="0" name=""/>
                      <p:cNvPicPr/>
                      <p:nvPr/>
                    </p:nvPicPr>
                    <p:blipFill>
                      <a:blip r:embed="rId4"/>
                      <a:stretch>
                        <a:fillRect/>
                      </a:stretch>
                    </p:blipFill>
                    <p:spPr>
                      <a:xfrm>
                        <a:off x="2438400" y="2840231"/>
                        <a:ext cx="3434084" cy="741169"/>
                      </a:xfrm>
                      <a:prstGeom prst="rect">
                        <a:avLst/>
                      </a:prstGeom>
                    </p:spPr>
                  </p:pic>
                </p:oleObj>
              </mc:Fallback>
            </mc:AlternateContent>
          </a:graphicData>
        </a:graphic>
      </p:graphicFrame>
    </p:spTree>
    <p:extLst>
      <p:ext uri="{BB962C8B-B14F-4D97-AF65-F5344CB8AC3E}">
        <p14:creationId xmlns:p14="http://schemas.microsoft.com/office/powerpoint/2010/main" val="11526821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theory</a:t>
            </a:r>
            <a:endParaRPr lang="en-US" dirty="0"/>
          </a:p>
        </p:txBody>
      </p:sp>
      <p:sp>
        <p:nvSpPr>
          <p:cNvPr id="3" name="Content Placeholder 2"/>
          <p:cNvSpPr>
            <a:spLocks noGrp="1"/>
          </p:cNvSpPr>
          <p:nvPr>
            <p:ph sz="quarter" idx="1"/>
          </p:nvPr>
        </p:nvSpPr>
        <p:spPr/>
        <p:txBody>
          <a:bodyPr>
            <a:normAutofit/>
          </a:bodyPr>
          <a:lstStyle/>
          <a:p>
            <a:r>
              <a:rPr lang="en-US" dirty="0"/>
              <a:t>A campfire is an </a:t>
            </a:r>
            <a:r>
              <a:rPr lang="en-US" b="1" dirty="0"/>
              <a:t>example</a:t>
            </a:r>
            <a:r>
              <a:rPr lang="en-US" dirty="0"/>
              <a:t> of </a:t>
            </a:r>
            <a:r>
              <a:rPr lang="en-US" b="1" dirty="0"/>
              <a:t>entropy</a:t>
            </a:r>
            <a:r>
              <a:rPr lang="en-US" dirty="0"/>
              <a:t>. The solid wood burns and becomes ash, smoke and gases, all of which spread energy outwards more easily than the solid fuel. Ice melting, salt or sugar dissolving, making popcorn and boiling water for tea are processes with increasing </a:t>
            </a:r>
            <a:r>
              <a:rPr lang="en-US" b="1" dirty="0"/>
              <a:t>entropy</a:t>
            </a:r>
            <a:r>
              <a:rPr lang="en-US" dirty="0"/>
              <a:t> in your </a:t>
            </a:r>
            <a:r>
              <a:rPr lang="en-US" dirty="0" smtClean="0"/>
              <a:t>kitchen.</a:t>
            </a:r>
          </a:p>
          <a:p>
            <a:r>
              <a:rPr lang="en-US" dirty="0" smtClean="0"/>
              <a:t>Disorder is more probable than order </a:t>
            </a:r>
            <a:endParaRPr lang="en-US" dirty="0"/>
          </a:p>
        </p:txBody>
      </p:sp>
      <p:pic>
        <p:nvPicPr>
          <p:cNvPr id="8194" name="Picture 2" descr="Image result for Entropy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t="63099"/>
          <a:stretch/>
        </p:blipFill>
        <p:spPr bwMode="auto">
          <a:xfrm>
            <a:off x="1704975" y="4572000"/>
            <a:ext cx="5686425" cy="1651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057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theory</a:t>
            </a:r>
            <a:endParaRPr lang="en-US" dirty="0"/>
          </a:p>
        </p:txBody>
      </p:sp>
      <p:sp>
        <p:nvSpPr>
          <p:cNvPr id="3" name="Content Placeholder 2"/>
          <p:cNvSpPr>
            <a:spLocks noGrp="1"/>
          </p:cNvSpPr>
          <p:nvPr>
            <p:ph sz="quarter" idx="1"/>
          </p:nvPr>
        </p:nvSpPr>
        <p:spPr/>
        <p:txBody>
          <a:bodyPr>
            <a:normAutofit/>
          </a:bodyPr>
          <a:lstStyle/>
          <a:p>
            <a:r>
              <a:rPr lang="en-US" dirty="0" smtClean="0"/>
              <a:t>Entropy: Degree of randomness. Lower the entropy, the more ordered and less random </a:t>
            </a:r>
            <a:endParaRPr lang="en-US" dirty="0"/>
          </a:p>
        </p:txBody>
      </p:sp>
      <p:pic>
        <p:nvPicPr>
          <p:cNvPr id="12290"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39725" b="25385"/>
          <a:stretch/>
        </p:blipFill>
        <p:spPr bwMode="auto">
          <a:xfrm>
            <a:off x="1135131" y="2622997"/>
            <a:ext cx="6865869" cy="179660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age result for Entropy examp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295" name="Picture 7" descr="Image result for Entropy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614124"/>
            <a:ext cx="5925480" cy="222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5806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690005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368336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Algebra</a:t>
            </a:r>
            <a:endParaRPr lang="en-US" dirty="0"/>
          </a:p>
        </p:txBody>
      </p:sp>
      <p:sp>
        <p:nvSpPr>
          <p:cNvPr id="3" name="Content Placeholder 2"/>
          <p:cNvSpPr>
            <a:spLocks noGrp="1"/>
          </p:cNvSpPr>
          <p:nvPr>
            <p:ph sz="quarter" idx="1"/>
          </p:nvPr>
        </p:nvSpPr>
        <p:spPr/>
        <p:txBody>
          <a:bodyPr/>
          <a:lstStyle/>
          <a:p>
            <a:r>
              <a:rPr lang="en-US" dirty="0" smtClean="0"/>
              <a:t>Modeling</a:t>
            </a:r>
          </a:p>
          <a:p>
            <a:r>
              <a:rPr lang="en-US" dirty="0" smtClean="0"/>
              <a:t>Spaces </a:t>
            </a:r>
          </a:p>
          <a:p>
            <a:r>
              <a:rPr lang="en-US" dirty="0" smtClean="0"/>
              <a:t>Maps</a:t>
            </a:r>
          </a:p>
          <a:p>
            <a:r>
              <a:rPr lang="en-US" dirty="0" smtClean="0"/>
              <a:t>Matrices and vectors</a:t>
            </a:r>
          </a:p>
          <a:p>
            <a:r>
              <a:rPr lang="en-US" dirty="0" smtClean="0"/>
              <a:t>System of simultaneous equations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186623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Algebra</a:t>
            </a:r>
            <a:endParaRPr lang="en-US" dirty="0"/>
          </a:p>
        </p:txBody>
      </p:sp>
      <p:sp>
        <p:nvSpPr>
          <p:cNvPr id="3" name="Content Placeholder 2"/>
          <p:cNvSpPr>
            <a:spLocks noGrp="1"/>
          </p:cNvSpPr>
          <p:nvPr>
            <p:ph sz="quarter" idx="1"/>
          </p:nvPr>
        </p:nvSpPr>
        <p:spPr/>
        <p:txBody>
          <a:bodyPr/>
          <a:lstStyle/>
          <a:p>
            <a:r>
              <a:rPr lang="en-US" b="1" dirty="0"/>
              <a:t>Nodal Incidence Matrix. </a:t>
            </a:r>
          </a:p>
          <a:p>
            <a:pPr>
              <a:buNone/>
            </a:pPr>
            <a:r>
              <a:rPr lang="en-US" b="1" dirty="0"/>
              <a:t>    </a:t>
            </a:r>
            <a:r>
              <a:rPr lang="en-US" sz="2400" b="1" dirty="0"/>
              <a:t>The network in picture</a:t>
            </a:r>
            <a:r>
              <a:rPr lang="en-US" sz="2400" dirty="0"/>
              <a:t>  consists of six </a:t>
            </a:r>
            <a:r>
              <a:rPr lang="en-US" sz="2400" i="1" dirty="0"/>
              <a:t>branches (connections) and four nodes</a:t>
            </a:r>
            <a:r>
              <a:rPr lang="en-US" sz="2400" dirty="0"/>
              <a:t>  (points where two or more branches come together).</a:t>
            </a:r>
          </a:p>
          <a:p>
            <a:pPr>
              <a:buNone/>
            </a:pPr>
            <a:r>
              <a:rPr lang="en-US" sz="2400" dirty="0"/>
              <a:t>   One node is the </a:t>
            </a:r>
            <a:r>
              <a:rPr lang="en-US" sz="2400" i="1" dirty="0"/>
              <a:t>reference node (grounded node, whose </a:t>
            </a:r>
            <a:r>
              <a:rPr lang="en-US" sz="2400" dirty="0"/>
              <a:t>voltage is zero). We number the other nodes and number and direct the branches. This we do arbitrarily. The network can now be described by a matrix.</a:t>
            </a:r>
            <a:r>
              <a:rPr lang="en-US" sz="2400" b="1" dirty="0"/>
              <a:t> A is called the </a:t>
            </a:r>
            <a:r>
              <a:rPr lang="en-US" sz="2400" b="1" i="1" dirty="0"/>
              <a:t>nodal incidence matrix of the network. </a:t>
            </a:r>
            <a:endParaRPr lang="en-US" sz="2400" dirty="0"/>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519206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Algebra</a:t>
            </a:r>
            <a:endParaRPr lang="en-US" dirty="0"/>
          </a:p>
        </p:txBody>
      </p:sp>
      <p:sp>
        <p:nvSpPr>
          <p:cNvPr id="3" name="Content Placeholder 2"/>
          <p:cNvSpPr>
            <a:spLocks noGrp="1"/>
          </p:cNvSpPr>
          <p:nvPr>
            <p:ph sz="quarter" idx="1"/>
          </p:nvPr>
        </p:nvSpPr>
        <p:spPr/>
        <p:txBody>
          <a:bodyPr/>
          <a:lstStyle/>
          <a:p>
            <a:r>
              <a:rPr lang="en-US" b="1" dirty="0"/>
              <a:t>Nodal Incidence Matrix. </a:t>
            </a:r>
          </a:p>
          <a:p>
            <a:pPr>
              <a:buNone/>
            </a:pPr>
            <a:r>
              <a:rPr lang="en-US" b="1" dirty="0"/>
              <a:t>    </a:t>
            </a:r>
            <a:endParaRPr lang="en-US" dirty="0" smtClean="0"/>
          </a:p>
          <a:p>
            <a:endParaRPr lang="en-US" dirty="0" smtClean="0"/>
          </a:p>
          <a:p>
            <a:endParaRPr lang="en-US" dirty="0" smtClean="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5943600" y="990600"/>
            <a:ext cx="3114675" cy="2235237"/>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2485064" y="2466975"/>
            <a:ext cx="4296736" cy="1419225"/>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r="11429" b="17829"/>
          <a:stretch>
            <a:fillRect/>
          </a:stretch>
        </p:blipFill>
        <p:spPr bwMode="auto">
          <a:xfrm>
            <a:off x="2743200" y="4714293"/>
            <a:ext cx="5562600" cy="2067507"/>
          </a:xfrm>
          <a:prstGeom prst="rect">
            <a:avLst/>
          </a:prstGeom>
          <a:noFill/>
          <a:ln w="9525">
            <a:noFill/>
            <a:miter lim="800000"/>
            <a:headEnd/>
            <a:tailEnd/>
          </a:ln>
        </p:spPr>
      </p:pic>
    </p:spTree>
    <p:extLst>
      <p:ext uri="{BB962C8B-B14F-4D97-AF65-F5344CB8AC3E}">
        <p14:creationId xmlns:p14="http://schemas.microsoft.com/office/powerpoint/2010/main" val="183417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a:t>Linear Algebra</a:t>
            </a:r>
            <a:endParaRPr lang="en-US" dirty="0"/>
          </a:p>
        </p:txBody>
      </p:sp>
      <p:sp>
        <p:nvSpPr>
          <p:cNvPr id="3" name="Content Placeholder 2"/>
          <p:cNvSpPr>
            <a:spLocks noGrp="1"/>
          </p:cNvSpPr>
          <p:nvPr>
            <p:ph sz="quarter" idx="1"/>
          </p:nvPr>
        </p:nvSpPr>
        <p:spPr>
          <a:xfrm>
            <a:off x="914400" y="1066800"/>
            <a:ext cx="7772400" cy="5703368"/>
          </a:xfrm>
        </p:spPr>
        <p:txBody>
          <a:bodyPr/>
          <a:lstStyle/>
          <a:p>
            <a:r>
              <a:rPr lang="en-US" sz="2400" b="1" dirty="0" smtClean="0"/>
              <a:t>Matrix Multiplication-Example.</a:t>
            </a:r>
          </a:p>
          <a:p>
            <a:r>
              <a:rPr lang="en-US" sz="2400" dirty="0" err="1" smtClean="0"/>
              <a:t>Supercomp</a:t>
            </a:r>
            <a:r>
              <a:rPr lang="en-US" sz="2400" dirty="0" smtClean="0"/>
              <a:t> Ltd produces two computer models PC1086 and PC1186. The matrix A shows the cost per computer(in thousands of dollars) and B the production figures for the year 2010 (in multiples of 10,000 units.) Find a matrix C that shows the shareholders the cost per quarter (in millions of dollars) for raw material, labor, and miscellaneous.</a:t>
            </a:r>
            <a:r>
              <a:rPr lang="en-US" sz="2400" b="1" dirty="0" smtClean="0"/>
              <a:t> </a:t>
            </a:r>
          </a:p>
          <a:p>
            <a:r>
              <a:rPr lang="en-US" b="1" dirty="0" smtClean="0"/>
              <a:t>. </a:t>
            </a:r>
            <a:endParaRPr lang="en-US" b="1" dirty="0"/>
          </a:p>
          <a:p>
            <a:pPr>
              <a:buNone/>
            </a:pPr>
            <a:r>
              <a:rPr lang="en-US" b="1" dirty="0"/>
              <a:t>    </a:t>
            </a:r>
            <a:endParaRPr lang="en-US" dirty="0" smtClean="0"/>
          </a:p>
          <a:p>
            <a:endParaRPr lang="en-US" dirty="0" smtClean="0"/>
          </a:p>
          <a:p>
            <a:endParaRPr lang="en-US" dirty="0" smtClean="0"/>
          </a:p>
          <a:p>
            <a:endParaRPr lang="en-US" dirty="0"/>
          </a:p>
        </p:txBody>
      </p:sp>
      <p:pic>
        <p:nvPicPr>
          <p:cNvPr id="7" name="Picture 2"/>
          <p:cNvPicPr>
            <a:picLocks noChangeAspect="1" noChangeArrowheads="1"/>
          </p:cNvPicPr>
          <p:nvPr/>
        </p:nvPicPr>
        <p:blipFill>
          <a:blip r:embed="rId2" cstate="print"/>
          <a:srcRect l="8805" r="8790"/>
          <a:stretch>
            <a:fillRect/>
          </a:stretch>
        </p:blipFill>
        <p:spPr bwMode="auto">
          <a:xfrm>
            <a:off x="381000" y="3733800"/>
            <a:ext cx="5219361" cy="1474470"/>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l="8252"/>
          <a:stretch>
            <a:fillRect/>
          </a:stretch>
        </p:blipFill>
        <p:spPr bwMode="auto">
          <a:xfrm>
            <a:off x="4952999" y="5117032"/>
            <a:ext cx="4059513" cy="1512368"/>
          </a:xfrm>
          <a:prstGeom prst="rect">
            <a:avLst/>
          </a:prstGeom>
          <a:noFill/>
          <a:ln w="9525">
            <a:noFill/>
            <a:miter lim="800000"/>
            <a:headEnd/>
            <a:tailEnd/>
          </a:ln>
        </p:spPr>
      </p:pic>
    </p:spTree>
    <p:extLst>
      <p:ext uri="{BB962C8B-B14F-4D97-AF65-F5344CB8AC3E}">
        <p14:creationId xmlns:p14="http://schemas.microsoft.com/office/powerpoint/2010/main" val="246663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Algebra</a:t>
            </a:r>
            <a:endParaRPr lang="en-US" dirty="0"/>
          </a:p>
        </p:txBody>
      </p:sp>
      <p:sp>
        <p:nvSpPr>
          <p:cNvPr id="3" name="Content Placeholder 2"/>
          <p:cNvSpPr>
            <a:spLocks noGrp="1"/>
          </p:cNvSpPr>
          <p:nvPr>
            <p:ph sz="quarter" idx="1"/>
          </p:nvPr>
        </p:nvSpPr>
        <p:spPr/>
        <p:txBody>
          <a:bodyPr/>
          <a:lstStyle/>
          <a:p>
            <a:r>
              <a:rPr lang="en-US" dirty="0"/>
              <a:t>The </a:t>
            </a:r>
            <a:r>
              <a:rPr lang="en-US" dirty="0">
                <a:solidFill>
                  <a:srgbClr val="DE5543"/>
                </a:solidFill>
              </a:rPr>
              <a:t>Bermuda Triangle</a:t>
            </a:r>
            <a:r>
              <a:rPr lang="en-US" dirty="0"/>
              <a:t> is a large </a:t>
            </a:r>
            <a:r>
              <a:rPr lang="en-US" dirty="0" err="1"/>
              <a:t>triangluar</a:t>
            </a:r>
            <a:r>
              <a:rPr lang="en-US" dirty="0"/>
              <a:t> region in the Atlantic ocean. Many ships and airplanes have been lost in this region. The triangle is formed by imaginary lines connecting Bermuda, Puerto Rico, and Miami, Florida. </a:t>
            </a:r>
            <a:r>
              <a:rPr lang="en-US" dirty="0">
                <a:solidFill>
                  <a:srgbClr val="DE5543"/>
                </a:solidFill>
              </a:rPr>
              <a:t>Use a determinant</a:t>
            </a:r>
            <a:r>
              <a:rPr lang="en-US" dirty="0"/>
              <a:t> to estimate the area of the Bermuda Triangle. </a:t>
            </a:r>
          </a:p>
          <a:p>
            <a:endParaRPr lang="en-US" dirty="0"/>
          </a:p>
        </p:txBody>
      </p:sp>
      <p:pic>
        <p:nvPicPr>
          <p:cNvPr id="4" name="Picture 2"/>
          <p:cNvPicPr>
            <a:picLocks noChangeAspect="1" noChangeArrowheads="1"/>
          </p:cNvPicPr>
          <p:nvPr/>
        </p:nvPicPr>
        <p:blipFill>
          <a:blip r:embed="rId2" cstate="print"/>
          <a:srcRect l="26354" t="60417" r="35578" b="11458"/>
          <a:stretch>
            <a:fillRect/>
          </a:stretch>
        </p:blipFill>
        <p:spPr bwMode="auto">
          <a:xfrm>
            <a:off x="1371600" y="3810000"/>
            <a:ext cx="6477000" cy="2690446"/>
          </a:xfrm>
          <a:prstGeom prst="rect">
            <a:avLst/>
          </a:prstGeom>
          <a:noFill/>
          <a:ln w="9525">
            <a:noFill/>
            <a:miter lim="800000"/>
            <a:headEnd/>
            <a:tailEnd/>
          </a:ln>
        </p:spPr>
      </p:pic>
    </p:spTree>
    <p:extLst>
      <p:ext uri="{BB962C8B-B14F-4D97-AF65-F5344CB8AC3E}">
        <p14:creationId xmlns:p14="http://schemas.microsoft.com/office/powerpoint/2010/main" val="15564272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8721</TotalTime>
  <Words>1359</Words>
  <Application>Microsoft Office PowerPoint</Application>
  <PresentationFormat>On-screen Show (4:3)</PresentationFormat>
  <Paragraphs>168</Paragraphs>
  <Slides>36</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39" baseType="lpstr">
      <vt:lpstr>Equity</vt:lpstr>
      <vt:lpstr>Equation</vt:lpstr>
      <vt:lpstr>Microsoft Equation 3.0</vt:lpstr>
      <vt:lpstr>Good morning</vt:lpstr>
      <vt:lpstr>Previous class</vt:lpstr>
      <vt:lpstr>Today’s class</vt:lpstr>
      <vt:lpstr>Good morning</vt:lpstr>
      <vt:lpstr>Linear Algebra</vt:lpstr>
      <vt:lpstr>Linear Algebra</vt:lpstr>
      <vt:lpstr>Linear Algebra</vt:lpstr>
      <vt:lpstr>Linear Algebra</vt:lpstr>
      <vt:lpstr>Linear Algebra</vt:lpstr>
      <vt:lpstr>Linear Algebra</vt:lpstr>
      <vt:lpstr>Linear Algebra-Cramer’s rule</vt:lpstr>
      <vt:lpstr>Linear Algebra-Cramer’s rule</vt:lpstr>
      <vt:lpstr>PowerPoint Presentation</vt:lpstr>
      <vt:lpstr>Good morning</vt:lpstr>
      <vt:lpstr>Calculus</vt:lpstr>
      <vt:lpstr>Calculus</vt:lpstr>
      <vt:lpstr>Calculus</vt:lpstr>
      <vt:lpstr>Calculus</vt:lpstr>
      <vt:lpstr>Calculus</vt:lpstr>
      <vt:lpstr>Calculus</vt:lpstr>
      <vt:lpstr>Calculus</vt:lpstr>
      <vt:lpstr>Good morning</vt:lpstr>
      <vt:lpstr>Probability</vt:lpstr>
      <vt:lpstr>Gaussian Distribution</vt:lpstr>
      <vt:lpstr>Gaussian Distribution</vt:lpstr>
      <vt:lpstr>Gaussian Distribution</vt:lpstr>
      <vt:lpstr>Gaussian Distribution</vt:lpstr>
      <vt:lpstr>Good morning</vt:lpstr>
      <vt:lpstr>Decision theory</vt:lpstr>
      <vt:lpstr>Decision theory</vt:lpstr>
      <vt:lpstr>Good morning</vt:lpstr>
      <vt:lpstr>Information theory</vt:lpstr>
      <vt:lpstr>Information theory</vt:lpstr>
      <vt:lpstr>Information theory</vt:lpstr>
      <vt:lpstr>Information theory</vt:lpstr>
      <vt:lpstr>Good morning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dc:title>
  <dc:creator>Administrator</dc:creator>
  <cp:lastModifiedBy>Administrator</cp:lastModifiedBy>
  <cp:revision>28</cp:revision>
  <dcterms:created xsi:type="dcterms:W3CDTF">2006-08-16T00:00:00Z</dcterms:created>
  <dcterms:modified xsi:type="dcterms:W3CDTF">2019-11-01T13:21:58Z</dcterms:modified>
</cp:coreProperties>
</file>