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2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70" r:id="rId10"/>
    <p:sldId id="271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3" r:id="rId21"/>
    <p:sldId id="263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300" r:id="rId30"/>
    <p:sldId id="301" r:id="rId31"/>
    <p:sldId id="302" r:id="rId32"/>
    <p:sldId id="284" r:id="rId33"/>
    <p:sldId id="285" r:id="rId34"/>
    <p:sldId id="298" r:id="rId35"/>
    <p:sldId id="299" r:id="rId36"/>
    <p:sldId id="287" r:id="rId37"/>
    <p:sldId id="286" r:id="rId38"/>
    <p:sldId id="288" r:id="rId39"/>
    <p:sldId id="303" r:id="rId40"/>
    <p:sldId id="28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059EA-4087-4BA2-8DB5-8F4F541CD23E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39693-98FD-43FF-8BA7-35777927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48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097A6F-546F-4F03-944E-D8E05B563317}" type="slidenum">
              <a:rPr lang="en-US" altLang="ko-KR" smtClean="0"/>
              <a:pPr/>
              <a:t>7</a:t>
            </a:fld>
            <a:endParaRPr lang="en-US" altLang="ko-KR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3F4D17-5A36-45C2-A8AF-1140DF064FC7}" type="slidenum">
              <a:rPr lang="en-US" altLang="ko-KR" smtClean="0"/>
              <a:pPr/>
              <a:t>8</a:t>
            </a:fld>
            <a:endParaRPr lang="en-US" altLang="ko-KR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CB4C19-C6CB-4EE6-ABE3-0E6AC49FB2B9}" type="slidenum">
              <a:rPr lang="en-US" altLang="ko-KR" smtClean="0"/>
              <a:pPr/>
              <a:t>9</a:t>
            </a:fld>
            <a:endParaRPr lang="en-US" altLang="ko-KR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40D6B8-6552-4413-A494-55D19354AFA8}" type="slidenum">
              <a:rPr lang="en-US" altLang="ko-KR" smtClean="0"/>
              <a:pPr/>
              <a:t>10</a:t>
            </a:fld>
            <a:endParaRPr lang="en-US" altLang="ko-KR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31EEC7-EE73-41E6-9E51-B929FFADD263}" type="slidenum">
              <a:rPr lang="en-US" smtClean="0">
                <a:latin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4C688C-F1CE-44CE-9DFF-B7C7C9157E3A}" type="slidenum">
              <a:rPr lang="en-US" smtClean="0">
                <a:latin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제목, 내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39D26-C8CF-4335-86D2-F42355B86A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8838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image" Target="../media/image14.png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9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4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6.emf"/><Relationship Id="rId9" Type="http://schemas.openxmlformats.org/officeDocument/2006/relationships/oleObject" Target="../embeddings/oleObject25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9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morning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2509837"/>
            <a:ext cx="1866900" cy="2447925"/>
          </a:xfrm>
        </p:spPr>
      </p:pic>
    </p:spTree>
    <p:extLst>
      <p:ext uri="{BB962C8B-B14F-4D97-AF65-F5344CB8AC3E}">
        <p14:creationId xmlns:p14="http://schemas.microsoft.com/office/powerpoint/2010/main" val="345879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Example-Joint Distribution</a:t>
            </a:r>
          </a:p>
        </p:txBody>
      </p:sp>
      <p:graphicFrame>
        <p:nvGraphicFramePr>
          <p:cNvPr id="81017" name="Group 121"/>
          <p:cNvGraphicFramePr>
            <a:graphicFrameLocks noGrp="1"/>
          </p:cNvGraphicFramePr>
          <p:nvPr>
            <p:ph sz="half" idx="1"/>
          </p:nvPr>
        </p:nvGraphicFramePr>
        <p:xfrm>
          <a:off x="468313" y="1628775"/>
          <a:ext cx="4319587" cy="3960814"/>
        </p:xfrm>
        <a:graphic>
          <a:graphicData uri="http://schemas.openxmlformats.org/drawingml/2006/table">
            <a:tbl>
              <a:tblPr/>
              <a:tblGrid>
                <a:gridCol w="935037"/>
                <a:gridCol w="803275"/>
                <a:gridCol w="863600"/>
                <a:gridCol w="854075"/>
                <a:gridCol w="863600"/>
              </a:tblGrid>
              <a:tr h="67627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Y=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number of units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X=service time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683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7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0.12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0.08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0.07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0.05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6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0.08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0.15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0.21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0.13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0.01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0.01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0.02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0.07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49" name="Rectangle 12"/>
          <p:cNvSpPr>
            <a:spLocks noGrp="1" noChangeArrowheads="1"/>
          </p:cNvSpPr>
          <p:nvPr>
            <p:ph type="body" sz="half" idx="2"/>
          </p:nvPr>
        </p:nvSpPr>
        <p:spPr>
          <a:xfrm>
            <a:off x="5003800" y="1600200"/>
            <a:ext cx="3683000" cy="4525963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Joint </a:t>
            </a:r>
            <a:r>
              <a:rPr lang="en-US" altLang="ko-KR" dirty="0" err="1" smtClean="0"/>
              <a:t>p.m.f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Joint cumulative distribution function 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sz="1800" dirty="0" smtClean="0"/>
          </a:p>
        </p:txBody>
      </p:sp>
      <p:graphicFrame>
        <p:nvGraphicFramePr>
          <p:cNvPr id="31746" name="Object 113"/>
          <p:cNvGraphicFramePr>
            <a:graphicFrameLocks noChangeAspect="1"/>
          </p:cNvGraphicFramePr>
          <p:nvPr/>
        </p:nvGraphicFramePr>
        <p:xfrm>
          <a:off x="5508625" y="2060575"/>
          <a:ext cx="316706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4" imgW="1765080" imgH="583920" progId="">
                  <p:embed/>
                </p:oleObj>
              </mc:Choice>
              <mc:Fallback>
                <p:oleObj name="Equation" r:id="rId4" imgW="1765080" imgH="5839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060575"/>
                        <a:ext cx="3167063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119"/>
          <p:cNvGraphicFramePr>
            <a:graphicFrameLocks noChangeAspect="1"/>
          </p:cNvGraphicFramePr>
          <p:nvPr/>
        </p:nvGraphicFramePr>
        <p:xfrm>
          <a:off x="5486400" y="3276600"/>
          <a:ext cx="3024188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6" imgW="2082600" imgH="672840" progId="">
                  <p:embed/>
                </p:oleObj>
              </mc:Choice>
              <mc:Fallback>
                <p:oleObj name="Equation" r:id="rId6" imgW="2082600" imgH="6728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276600"/>
                        <a:ext cx="3024188" cy="1173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923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Bivariate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BIVARIATE DISCRETE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4400" y="2971800"/>
          <a:ext cx="7429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Equation" r:id="rId3" imgW="419040" imgH="215640" progId="Equation.3">
                  <p:embed/>
                </p:oleObj>
              </mc:Choice>
              <mc:Fallback>
                <p:oleObj name="Equation" r:id="rId3" imgW="419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971800"/>
                        <a:ext cx="74295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990600" y="3733800"/>
          <a:ext cx="812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Equation" r:id="rId5" imgW="406080" imgH="215640" progId="Equation.3">
                  <p:embed/>
                </p:oleObj>
              </mc:Choice>
              <mc:Fallback>
                <p:oleObj name="Equation" r:id="rId5" imgW="406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733800"/>
                        <a:ext cx="8128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143000" y="4572000"/>
          <a:ext cx="1397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7" imgW="711000" imgH="228600" progId="Equation.3">
                  <p:embed/>
                </p:oleObj>
              </mc:Choice>
              <mc:Fallback>
                <p:oleObj name="Equation" r:id="rId7" imgW="711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572000"/>
                        <a:ext cx="13970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914400" y="2362200"/>
          <a:ext cx="83185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Equation" r:id="rId9" imgW="469800" imgH="203040" progId="Equation.3">
                  <p:embed/>
                </p:oleObj>
              </mc:Choice>
              <mc:Fallback>
                <p:oleObj name="Equation" r:id="rId9" imgW="469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362200"/>
                        <a:ext cx="83185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124200" y="2133600"/>
            <a:ext cx="5187682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8497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BIVARIATE CONTINUOUS RV’S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sz="2800" b="1" dirty="0" smtClean="0">
                <a:latin typeface="Times New Roman" pitchFamily="18" charset="0"/>
              </a:rPr>
              <a:t>Definition: </a:t>
            </a:r>
            <a:r>
              <a:rPr lang="en-CA" sz="2800" dirty="0" smtClean="0">
                <a:latin typeface="Times New Roman" pitchFamily="18" charset="0"/>
              </a:rPr>
              <a:t>Two random variable are said to have joint probability density function </a:t>
            </a:r>
            <a:r>
              <a:rPr lang="en-CA" sz="2800" i="1" dirty="0" smtClean="0">
                <a:latin typeface="Times New Roman" pitchFamily="18" charset="0"/>
              </a:rPr>
              <a:t>f</a:t>
            </a:r>
            <a:r>
              <a:rPr lang="en-CA" sz="2800" dirty="0" smtClean="0">
                <a:latin typeface="Times New Roman" pitchFamily="18" charset="0"/>
              </a:rPr>
              <a:t>(</a:t>
            </a:r>
            <a:r>
              <a:rPr lang="en-CA" sz="2800" i="1" dirty="0" err="1" smtClean="0">
                <a:latin typeface="Times New Roman" pitchFamily="18" charset="0"/>
              </a:rPr>
              <a:t>x,y</a:t>
            </a:r>
            <a:r>
              <a:rPr lang="en-CA" sz="2800" dirty="0" smtClean="0">
                <a:latin typeface="Times New Roman" pitchFamily="18" charset="0"/>
              </a:rPr>
              <a:t>) if</a:t>
            </a:r>
          </a:p>
          <a:p>
            <a:endParaRPr lang="en-US" dirty="0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/>
          <a:srcRect l="34553" t="42708" r="26208" b="21875"/>
          <a:stretch>
            <a:fillRect/>
          </a:stretch>
        </p:blipFill>
        <p:spPr bwMode="auto">
          <a:xfrm>
            <a:off x="1676400" y="2743200"/>
            <a:ext cx="6248400" cy="3170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329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250825" y="333375"/>
            <a:ext cx="8497888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CA" sz="2800" b="1" dirty="0">
                <a:latin typeface="Times New Roman" pitchFamily="18" charset="0"/>
              </a:rPr>
              <a:t>Definition: </a:t>
            </a:r>
            <a:r>
              <a:rPr lang="en-CA" sz="2800" dirty="0">
                <a:latin typeface="Times New Roman" pitchFamily="18" charset="0"/>
              </a:rPr>
              <a:t>Let </a:t>
            </a:r>
            <a:r>
              <a:rPr lang="en-CA" sz="2800" i="1" dirty="0">
                <a:latin typeface="Times New Roman" pitchFamily="18" charset="0"/>
              </a:rPr>
              <a:t>X </a:t>
            </a:r>
            <a:r>
              <a:rPr lang="en-CA" sz="2800" dirty="0">
                <a:latin typeface="Times New Roman" pitchFamily="18" charset="0"/>
              </a:rPr>
              <a:t>and </a:t>
            </a:r>
            <a:r>
              <a:rPr lang="en-CA" sz="2800" i="1" dirty="0">
                <a:latin typeface="Times New Roman" pitchFamily="18" charset="0"/>
              </a:rPr>
              <a:t>Y</a:t>
            </a:r>
            <a:r>
              <a:rPr lang="en-CA" sz="2800" b="1" i="1" dirty="0">
                <a:latin typeface="Times New Roman" pitchFamily="18" charset="0"/>
              </a:rPr>
              <a:t> </a:t>
            </a:r>
            <a:r>
              <a:rPr lang="en-CA" sz="2800" dirty="0">
                <a:latin typeface="Times New Roman" pitchFamily="18" charset="0"/>
              </a:rPr>
              <a:t>denote two random variables with joint probability density function </a:t>
            </a:r>
            <a:r>
              <a:rPr lang="en-CA" sz="2800" i="1" dirty="0">
                <a:latin typeface="Times New Roman" pitchFamily="18" charset="0"/>
              </a:rPr>
              <a:t>f</a:t>
            </a:r>
            <a:r>
              <a:rPr lang="en-CA" sz="2800" dirty="0">
                <a:latin typeface="Times New Roman" pitchFamily="18" charset="0"/>
              </a:rPr>
              <a:t>(</a:t>
            </a:r>
            <a:r>
              <a:rPr lang="en-CA" sz="2800" i="1" dirty="0" err="1">
                <a:latin typeface="Times New Roman" pitchFamily="18" charset="0"/>
              </a:rPr>
              <a:t>x,y</a:t>
            </a:r>
            <a:r>
              <a:rPr lang="en-CA" sz="2800" dirty="0">
                <a:latin typeface="Times New Roman" pitchFamily="18" charset="0"/>
              </a:rPr>
              <a:t>) then</a:t>
            </a:r>
          </a:p>
          <a:p>
            <a:pPr>
              <a:spcBef>
                <a:spcPct val="20000"/>
              </a:spcBef>
            </a:pPr>
            <a:r>
              <a:rPr lang="en-CA" sz="3200" dirty="0">
                <a:latin typeface="Times New Roman" pitchFamily="18" charset="0"/>
              </a:rPr>
              <a:t>	</a:t>
            </a:r>
            <a:endParaRPr lang="en-CA" sz="3200" dirty="0" smtClean="0">
              <a:latin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CA" sz="3200" dirty="0" smtClean="0">
                <a:latin typeface="Times New Roman" pitchFamily="18" charset="0"/>
              </a:rPr>
              <a:t>the </a:t>
            </a:r>
            <a:r>
              <a:rPr lang="en-CA" sz="3200" b="1" dirty="0">
                <a:latin typeface="Times New Roman" pitchFamily="18" charset="0"/>
              </a:rPr>
              <a:t>marginal density </a:t>
            </a:r>
            <a:r>
              <a:rPr lang="en-CA" sz="3200" dirty="0">
                <a:latin typeface="Times New Roman" pitchFamily="18" charset="0"/>
              </a:rPr>
              <a:t>of </a:t>
            </a:r>
            <a:r>
              <a:rPr lang="en-CA" sz="3200" i="1" dirty="0">
                <a:latin typeface="Times New Roman" pitchFamily="18" charset="0"/>
              </a:rPr>
              <a:t>X </a:t>
            </a:r>
            <a:r>
              <a:rPr lang="en-CA" sz="3200" dirty="0">
                <a:latin typeface="Times New Roman" pitchFamily="18" charset="0"/>
              </a:rPr>
              <a:t>is</a:t>
            </a: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2051050" y="2565400"/>
          <a:ext cx="3408363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4" imgW="1358640" imgH="469800" progId="">
                  <p:embed/>
                </p:oleObj>
              </mc:Choice>
              <mc:Fallback>
                <p:oleObj name="Equation" r:id="rId4" imgW="1358640" imgH="469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565400"/>
                        <a:ext cx="3408363" cy="1176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Rectangle 8"/>
          <p:cNvSpPr>
            <a:spLocks noChangeArrowheads="1"/>
          </p:cNvSpPr>
          <p:nvPr/>
        </p:nvSpPr>
        <p:spPr bwMode="auto">
          <a:xfrm>
            <a:off x="323850" y="3860800"/>
            <a:ext cx="8497888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CA" sz="3200" dirty="0" smtClean="0">
                <a:latin typeface="Times New Roman" pitchFamily="18" charset="0"/>
              </a:rPr>
              <a:t>the </a:t>
            </a:r>
            <a:r>
              <a:rPr lang="en-CA" sz="3200" b="1" dirty="0">
                <a:latin typeface="Times New Roman" pitchFamily="18" charset="0"/>
              </a:rPr>
              <a:t>marginal density </a:t>
            </a:r>
            <a:r>
              <a:rPr lang="en-CA" sz="3200" dirty="0">
                <a:latin typeface="Times New Roman" pitchFamily="18" charset="0"/>
              </a:rPr>
              <a:t>of </a:t>
            </a:r>
            <a:r>
              <a:rPr lang="en-CA" sz="3200" i="1" dirty="0">
                <a:latin typeface="Times New Roman" pitchFamily="18" charset="0"/>
              </a:rPr>
              <a:t>Y </a:t>
            </a:r>
            <a:r>
              <a:rPr lang="en-CA" sz="3200" dirty="0">
                <a:latin typeface="Times New Roman" pitchFamily="18" charset="0"/>
              </a:rPr>
              <a:t>is</a:t>
            </a: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2268538" y="4437063"/>
          <a:ext cx="3376612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6" imgW="1346040" imgH="469800" progId="">
                  <p:embed/>
                </p:oleObj>
              </mc:Choice>
              <mc:Fallback>
                <p:oleObj name="Equation" r:id="rId6" imgW="1346040" imgH="469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437063"/>
                        <a:ext cx="3376612" cy="1176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176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density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sz="2800" dirty="0" smtClean="0">
                <a:latin typeface="Times New Roman" pitchFamily="18" charset="0"/>
              </a:rPr>
              <a:t>Let </a:t>
            </a:r>
            <a:r>
              <a:rPr lang="en-CA" sz="2800" i="1" dirty="0" smtClean="0">
                <a:latin typeface="Times New Roman" pitchFamily="18" charset="0"/>
              </a:rPr>
              <a:t>X </a:t>
            </a:r>
            <a:r>
              <a:rPr lang="en-CA" sz="2800" dirty="0" smtClean="0">
                <a:latin typeface="Times New Roman" pitchFamily="18" charset="0"/>
              </a:rPr>
              <a:t>and </a:t>
            </a:r>
            <a:r>
              <a:rPr lang="en-CA" sz="2800" i="1" dirty="0" smtClean="0">
                <a:latin typeface="Times New Roman" pitchFamily="18" charset="0"/>
              </a:rPr>
              <a:t>Y</a:t>
            </a:r>
            <a:r>
              <a:rPr lang="en-CA" sz="2800" b="1" i="1" dirty="0" smtClean="0">
                <a:latin typeface="Times New Roman" pitchFamily="18" charset="0"/>
              </a:rPr>
              <a:t> </a:t>
            </a:r>
            <a:r>
              <a:rPr lang="en-CA" sz="2800" dirty="0" smtClean="0">
                <a:latin typeface="Times New Roman" pitchFamily="18" charset="0"/>
              </a:rPr>
              <a:t>denote two random variables with joint probability density function </a:t>
            </a:r>
            <a:r>
              <a:rPr lang="en-CA" sz="2800" i="1" dirty="0" smtClean="0">
                <a:latin typeface="Times New Roman" pitchFamily="18" charset="0"/>
              </a:rPr>
              <a:t>f</a:t>
            </a:r>
            <a:r>
              <a:rPr lang="en-CA" sz="2800" dirty="0" smtClean="0">
                <a:latin typeface="Times New Roman" pitchFamily="18" charset="0"/>
              </a:rPr>
              <a:t>(</a:t>
            </a:r>
            <a:r>
              <a:rPr lang="en-CA" sz="2800" i="1" dirty="0" err="1" smtClean="0">
                <a:latin typeface="Times New Roman" pitchFamily="18" charset="0"/>
              </a:rPr>
              <a:t>x,y</a:t>
            </a:r>
            <a:r>
              <a:rPr lang="en-CA" sz="2800" dirty="0" smtClean="0">
                <a:latin typeface="Times New Roman" pitchFamily="18" charset="0"/>
              </a:rPr>
              <a:t>) and marginal densities </a:t>
            </a:r>
            <a:r>
              <a:rPr lang="en-CA" sz="2800" i="1" dirty="0" err="1" smtClean="0">
                <a:latin typeface="Times New Roman" pitchFamily="18" charset="0"/>
              </a:rPr>
              <a:t>f</a:t>
            </a:r>
            <a:r>
              <a:rPr lang="en-CA" sz="2800" i="1" baseline="-25000" dirty="0" err="1" smtClean="0">
                <a:latin typeface="Times New Roman" pitchFamily="18" charset="0"/>
              </a:rPr>
              <a:t>X</a:t>
            </a:r>
            <a:r>
              <a:rPr lang="en-CA" sz="2800" dirty="0" smtClean="0">
                <a:latin typeface="Times New Roman" pitchFamily="18" charset="0"/>
              </a:rPr>
              <a:t>(</a:t>
            </a:r>
            <a:r>
              <a:rPr lang="en-CA" sz="2800" i="1" dirty="0" smtClean="0">
                <a:latin typeface="Times New Roman" pitchFamily="18" charset="0"/>
              </a:rPr>
              <a:t>x</a:t>
            </a:r>
            <a:r>
              <a:rPr lang="en-CA" sz="2800" dirty="0" smtClean="0">
                <a:latin typeface="Times New Roman" pitchFamily="18" charset="0"/>
              </a:rPr>
              <a:t>), </a:t>
            </a:r>
            <a:r>
              <a:rPr lang="en-CA" sz="2800" i="1" dirty="0" err="1" smtClean="0">
                <a:latin typeface="Times New Roman" pitchFamily="18" charset="0"/>
              </a:rPr>
              <a:t>f</a:t>
            </a:r>
            <a:r>
              <a:rPr lang="en-CA" sz="2800" i="1" baseline="-25000" dirty="0" err="1" smtClean="0">
                <a:latin typeface="Times New Roman" pitchFamily="18" charset="0"/>
              </a:rPr>
              <a:t>Y</a:t>
            </a:r>
            <a:r>
              <a:rPr lang="en-CA" sz="2800" dirty="0" smtClean="0">
                <a:latin typeface="Times New Roman" pitchFamily="18" charset="0"/>
              </a:rPr>
              <a:t>(</a:t>
            </a:r>
            <a:r>
              <a:rPr lang="en-CA" sz="2800" i="1" dirty="0" smtClean="0">
                <a:latin typeface="Times New Roman" pitchFamily="18" charset="0"/>
              </a:rPr>
              <a:t>y</a:t>
            </a:r>
            <a:r>
              <a:rPr lang="en-CA" sz="2800" dirty="0" smtClean="0">
                <a:latin typeface="Times New Roman" pitchFamily="18" charset="0"/>
              </a:rPr>
              <a:t>) then</a:t>
            </a:r>
          </a:p>
          <a:p>
            <a:r>
              <a:rPr lang="en-CA" sz="2800" dirty="0" smtClean="0">
                <a:latin typeface="Times New Roman" pitchFamily="18" charset="0"/>
              </a:rPr>
              <a:t>the </a:t>
            </a:r>
            <a:r>
              <a:rPr lang="en-CA" sz="2800" b="1" dirty="0" smtClean="0">
                <a:latin typeface="Times New Roman" pitchFamily="18" charset="0"/>
              </a:rPr>
              <a:t>conditional density </a:t>
            </a:r>
            <a:r>
              <a:rPr lang="en-CA" sz="2800" dirty="0" smtClean="0">
                <a:latin typeface="Times New Roman" pitchFamily="18" charset="0"/>
              </a:rPr>
              <a:t>of </a:t>
            </a:r>
            <a:r>
              <a:rPr lang="en-CA" sz="2800" i="1" dirty="0" smtClean="0">
                <a:latin typeface="Times New Roman" pitchFamily="18" charset="0"/>
              </a:rPr>
              <a:t>Y </a:t>
            </a:r>
            <a:r>
              <a:rPr lang="en-CA" sz="2800" dirty="0" smtClean="0">
                <a:latin typeface="Times New Roman" pitchFamily="18" charset="0"/>
              </a:rPr>
              <a:t>given </a:t>
            </a:r>
            <a:r>
              <a:rPr lang="en-CA" sz="2800" i="1" dirty="0" smtClean="0">
                <a:latin typeface="Times New Roman" pitchFamily="18" charset="0"/>
              </a:rPr>
              <a:t>X </a:t>
            </a:r>
            <a:r>
              <a:rPr lang="en-CA" sz="2800" dirty="0" smtClean="0">
                <a:latin typeface="Times New Roman" pitchFamily="18" charset="0"/>
              </a:rPr>
              <a:t>= </a:t>
            </a:r>
            <a:r>
              <a:rPr lang="en-CA" sz="2800" i="1" dirty="0" smtClean="0">
                <a:latin typeface="Times New Roman" pitchFamily="18" charset="0"/>
              </a:rPr>
              <a:t>x</a:t>
            </a:r>
          </a:p>
          <a:p>
            <a:endParaRPr lang="en-CA" sz="2800" i="1" dirty="0" smtClean="0">
              <a:latin typeface="Times New Roman" pitchFamily="18" charset="0"/>
            </a:endParaRPr>
          </a:p>
          <a:p>
            <a:endParaRPr lang="en-CA" sz="2800" i="1" dirty="0" smtClean="0">
              <a:latin typeface="Times New Roman" pitchFamily="18" charset="0"/>
            </a:endParaRPr>
          </a:p>
          <a:p>
            <a:r>
              <a:rPr lang="en-CA" sz="2800" b="1" dirty="0" smtClean="0">
                <a:latin typeface="Times New Roman" pitchFamily="18" charset="0"/>
              </a:rPr>
              <a:t>conditional density </a:t>
            </a:r>
            <a:r>
              <a:rPr lang="en-CA" sz="2800" dirty="0" smtClean="0">
                <a:latin typeface="Times New Roman" pitchFamily="18" charset="0"/>
              </a:rPr>
              <a:t>of </a:t>
            </a:r>
            <a:r>
              <a:rPr lang="en-CA" sz="2800" i="1" dirty="0" smtClean="0">
                <a:latin typeface="Times New Roman" pitchFamily="18" charset="0"/>
              </a:rPr>
              <a:t>X </a:t>
            </a:r>
            <a:r>
              <a:rPr lang="en-CA" sz="2800" dirty="0" smtClean="0">
                <a:latin typeface="Times New Roman" pitchFamily="18" charset="0"/>
              </a:rPr>
              <a:t>given </a:t>
            </a:r>
            <a:r>
              <a:rPr lang="en-CA" sz="2800" i="1" dirty="0" smtClean="0">
                <a:latin typeface="Times New Roman" pitchFamily="18" charset="0"/>
              </a:rPr>
              <a:t>Y </a:t>
            </a:r>
            <a:r>
              <a:rPr lang="en-CA" sz="2800" dirty="0" smtClean="0">
                <a:latin typeface="Times New Roman" pitchFamily="18" charset="0"/>
              </a:rPr>
              <a:t>= </a:t>
            </a:r>
            <a:r>
              <a:rPr lang="en-CA" sz="2800" i="1" dirty="0" smtClean="0">
                <a:latin typeface="Times New Roman" pitchFamily="18" charset="0"/>
              </a:rPr>
              <a:t>y</a:t>
            </a:r>
          </a:p>
          <a:p>
            <a:endParaRPr lang="en-CA" sz="2800" dirty="0" smtClean="0">
              <a:latin typeface="Times New Roman" pitchFamily="18" charset="0"/>
            </a:endParaRPr>
          </a:p>
          <a:p>
            <a:endParaRPr lang="en-US" dirty="0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4572000" y="3505200"/>
          <a:ext cx="2606675" cy="95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3" imgW="1282680" imgH="469800" progId="">
                  <p:embed/>
                </p:oleObj>
              </mc:Choice>
              <mc:Fallback>
                <p:oleObj name="Equation" r:id="rId3" imgW="1282680" imgH="469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505200"/>
                        <a:ext cx="2606675" cy="953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4419600" y="5257800"/>
          <a:ext cx="2591249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quation" r:id="rId5" imgW="1282680" imgH="469800" progId="">
                  <p:embed/>
                </p:oleObj>
              </mc:Choice>
              <mc:Fallback>
                <p:oleObj name="Equation" r:id="rId5" imgW="1282680" imgH="469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257800"/>
                        <a:ext cx="2591249" cy="947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367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3919538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917" name="Rectangle 3"/>
          <p:cNvSpPr>
            <a:spLocks noChangeArrowheads="1"/>
          </p:cNvSpPr>
          <p:nvPr/>
        </p:nvSpPr>
        <p:spPr bwMode="auto">
          <a:xfrm>
            <a:off x="381000" y="304800"/>
            <a:ext cx="1447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Let </a:t>
            </a:r>
            <a:endParaRPr lang="en-CA" sz="3200">
              <a:latin typeface="Times New Roman" pitchFamily="18" charset="0"/>
            </a:endParaRPr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304800" y="3048000"/>
          <a:ext cx="853598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Equation" r:id="rId4" imgW="3886200" imgH="761760" progId="">
                  <p:embed/>
                </p:oleObj>
              </mc:Choice>
              <mc:Fallback>
                <p:oleObj name="Equation" r:id="rId4" imgW="3886200" imgH="761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048000"/>
                        <a:ext cx="8535988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838200" y="685800"/>
          <a:ext cx="7708900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Equation" r:id="rId6" imgW="2565360" imgH="507960" progId="">
                  <p:embed/>
                </p:oleObj>
              </mc:Choice>
              <mc:Fallback>
                <p:oleObj name="Equation" r:id="rId6" imgW="2565360" imgH="5079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685800"/>
                        <a:ext cx="7708900" cy="1528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457200" y="2362200"/>
            <a:ext cx="5867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where </a:t>
            </a:r>
            <a:endParaRPr lang="en-CA" sz="3200">
              <a:latin typeface="Times New Roman" pitchFamily="18" charset="0"/>
            </a:endParaRP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609600" y="4724400"/>
            <a:ext cx="7391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This distribution is called the </a:t>
            </a:r>
            <a:r>
              <a:rPr lang="en-US" sz="3200" b="1">
                <a:latin typeface="Times New Roman" pitchFamily="18" charset="0"/>
                <a:cs typeface="Times New Roman" pitchFamily="18" charset="0"/>
              </a:rPr>
              <a:t>bivariate Normal distribution.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The parameters are </a:t>
            </a:r>
            <a:r>
              <a:rPr lang="en-US" sz="3200" i="1">
                <a:latin typeface="Symbol" pitchFamily="18" charset="2"/>
                <a:cs typeface="Times New Roman" pitchFamily="18" charset="0"/>
              </a:rPr>
              <a:t>m</a:t>
            </a:r>
            <a:r>
              <a:rPr lang="en-US" sz="32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i="1">
                <a:latin typeface="Symbol" pitchFamily="18" charset="2"/>
                <a:cs typeface="Times New Roman" pitchFamily="18" charset="0"/>
              </a:rPr>
              <a:t>m</a:t>
            </a:r>
            <a:r>
              <a:rPr lang="en-US" sz="3200" baseline="-2500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i="1">
                <a:latin typeface="Symbol" pitchFamily="18" charset="2"/>
                <a:cs typeface="Times New Roman" pitchFamily="18" charset="0"/>
              </a:rPr>
              <a:t>s</a:t>
            </a:r>
            <a:r>
              <a:rPr lang="en-US" sz="32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i="1">
                <a:latin typeface="Symbol" pitchFamily="18" charset="2"/>
                <a:cs typeface="Times New Roman" pitchFamily="18" charset="0"/>
              </a:rPr>
              <a:t>s</a:t>
            </a:r>
            <a:r>
              <a:rPr lang="en-US" sz="32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3200" i="1">
                <a:latin typeface="Symbol" pitchFamily="18" charset="2"/>
                <a:cs typeface="Times New Roman" pitchFamily="18" charset="0"/>
              </a:rPr>
              <a:t>r.</a:t>
            </a:r>
            <a:endParaRPr lang="en-CA" sz="3200" i="1">
              <a:latin typeface="Symbol" pitchFamily="18" charset="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14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Bivariate</a:t>
            </a:r>
            <a:r>
              <a:rPr lang="en-US" dirty="0" smtClean="0"/>
              <a:t>-Example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X and Y are jointly distributed as given by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Find c and their marginal </a:t>
            </a:r>
            <a:r>
              <a:rPr lang="en-US" dirty="0" err="1" smtClean="0"/>
              <a:t>pdf’s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t="33099"/>
          <a:stretch>
            <a:fillRect/>
          </a:stretch>
        </p:blipFill>
        <p:spPr bwMode="auto">
          <a:xfrm>
            <a:off x="1295400" y="2209800"/>
            <a:ext cx="69342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111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Bivariate</a:t>
            </a:r>
            <a:r>
              <a:rPr lang="en-US" dirty="0" smtClean="0"/>
              <a:t>-Example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3563" y="1676400"/>
            <a:ext cx="54768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743200"/>
            <a:ext cx="49339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3895725"/>
            <a:ext cx="38004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553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Bivariate</a:t>
            </a:r>
            <a:r>
              <a:rPr lang="en-US" dirty="0" smtClean="0"/>
              <a:t>-Example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Recall that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4700" y="1981200"/>
            <a:ext cx="48387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962400"/>
            <a:ext cx="746759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901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Bivariate</a:t>
            </a:r>
            <a:r>
              <a:rPr lang="en-US" dirty="0" smtClean="0"/>
              <a:t>-Example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Similarly, the </a:t>
            </a:r>
            <a:r>
              <a:rPr lang="en-US" dirty="0" err="1" smtClean="0"/>
              <a:t>pdf</a:t>
            </a:r>
            <a:r>
              <a:rPr lang="en-US" dirty="0" smtClean="0"/>
              <a:t> of Y is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613" y="2133600"/>
            <a:ext cx="77247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876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Bayes Rule</a:t>
            </a:r>
          </a:p>
          <a:p>
            <a:r>
              <a:rPr lang="en-US" dirty="0" smtClean="0"/>
              <a:t>Distributions</a:t>
            </a:r>
          </a:p>
          <a:p>
            <a:r>
              <a:rPr lang="en-US" dirty="0" smtClean="0"/>
              <a:t>MAP</a:t>
            </a:r>
          </a:p>
          <a:p>
            <a:r>
              <a:rPr lang="en-US" dirty="0" smtClean="0"/>
              <a:t>MLE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66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morning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2509837"/>
            <a:ext cx="1866900" cy="2447925"/>
          </a:xfrm>
        </p:spPr>
      </p:pic>
    </p:spTree>
    <p:extLst>
      <p:ext uri="{BB962C8B-B14F-4D97-AF65-F5344CB8AC3E}">
        <p14:creationId xmlns:p14="http://schemas.microsoft.com/office/powerpoint/2010/main" val="19680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/>
              <a:t>B</a:t>
            </a:r>
            <a:r>
              <a:rPr lang="en-US" dirty="0" smtClean="0"/>
              <a:t>ayes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Naïve Bayes makes a naïve assumption that the events are independent to ease computation and get an answer, knowing well that they may not be independent practically.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019631"/>
              </p:ext>
            </p:extLst>
          </p:nvPr>
        </p:nvGraphicFramePr>
        <p:xfrm>
          <a:off x="1452282" y="3581400"/>
          <a:ext cx="5939118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3" imgW="2692080" imgH="863280" progId="Equation.3">
                  <p:embed/>
                </p:oleObj>
              </mc:Choice>
              <mc:Fallback>
                <p:oleObj name="Equation" r:id="rId3" imgW="2692080" imgH="8632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52282" y="3581400"/>
                        <a:ext cx="5939118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50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/>
              <a:t>B</a:t>
            </a:r>
            <a:r>
              <a:rPr lang="en-US" dirty="0" smtClean="0"/>
              <a:t>ayes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Classification-Assigning an input to one of the classes which has the maximum Bayes’ posterior probability. </a:t>
            </a:r>
          </a:p>
          <a:p>
            <a:r>
              <a:rPr lang="en-US" dirty="0"/>
              <a:t>The class </a:t>
            </a:r>
            <a:r>
              <a:rPr lang="en-US" i="1" dirty="0" err="1"/>
              <a:t>Ci</a:t>
            </a:r>
            <a:r>
              <a:rPr lang="en-US" i="1" dirty="0"/>
              <a:t> </a:t>
            </a:r>
            <a:r>
              <a:rPr lang="en-US" dirty="0"/>
              <a:t>for which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 err="1"/>
              <a:t>Ci</a:t>
            </a:r>
            <a:r>
              <a:rPr lang="en-US" dirty="0"/>
              <a:t>/</a:t>
            </a:r>
            <a:r>
              <a:rPr lang="en-US" b="1" i="1" dirty="0"/>
              <a:t>X</a:t>
            </a:r>
            <a:r>
              <a:rPr lang="en-US" dirty="0"/>
              <a:t>) is maximized is called the </a:t>
            </a:r>
            <a:r>
              <a:rPr lang="en-US" i="1" dirty="0"/>
              <a:t>maximum posteriori hypothesis</a:t>
            </a:r>
            <a:r>
              <a:rPr lang="en-US" dirty="0"/>
              <a:t>.</a:t>
            </a:r>
          </a:p>
          <a:p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 err="1"/>
              <a:t>Ci</a:t>
            </a:r>
            <a:r>
              <a:rPr lang="en-US" dirty="0"/>
              <a:t>/</a:t>
            </a:r>
            <a:r>
              <a:rPr lang="en-US" b="1" i="1" dirty="0"/>
              <a:t>X</a:t>
            </a:r>
            <a:r>
              <a:rPr lang="en-US" dirty="0"/>
              <a:t>) =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b="1" i="1" dirty="0"/>
              <a:t>X</a:t>
            </a:r>
            <a:r>
              <a:rPr lang="en-US" dirty="0"/>
              <a:t>/</a:t>
            </a:r>
            <a:r>
              <a:rPr lang="en-US" i="1" dirty="0" err="1"/>
              <a:t>Ci</a:t>
            </a:r>
            <a:r>
              <a:rPr lang="en-US" dirty="0"/>
              <a:t>)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 err="1"/>
              <a:t>Ci</a:t>
            </a:r>
            <a:r>
              <a:rPr lang="en-US" dirty="0"/>
              <a:t>)/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b="1" i="1" dirty="0"/>
              <a:t>X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2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/>
              <a:t>B</a:t>
            </a:r>
            <a:r>
              <a:rPr lang="en-US" dirty="0" smtClean="0"/>
              <a:t>ayes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an example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95" t="31160" r="29722" b="21739"/>
          <a:stretch/>
        </p:blipFill>
        <p:spPr bwMode="auto">
          <a:xfrm>
            <a:off x="1447800" y="1905001"/>
            <a:ext cx="6709054" cy="4727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3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Naïve </a:t>
            </a:r>
            <a:r>
              <a:rPr lang="en-US" dirty="0" err="1" smtClean="0"/>
              <a:t>Baye’s</a:t>
            </a:r>
            <a:r>
              <a:rPr lang="en-US" dirty="0" smtClean="0"/>
              <a:t> Classifier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attribute wise data is ,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7" t="46739" r="37870" b="25363"/>
          <a:stretch/>
        </p:blipFill>
        <p:spPr bwMode="auto">
          <a:xfrm>
            <a:off x="1905000" y="2133600"/>
            <a:ext cx="4934194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15" t="68660" r="35833" b="20289"/>
          <a:stretch/>
        </p:blipFill>
        <p:spPr bwMode="auto">
          <a:xfrm>
            <a:off x="3124200" y="4976191"/>
            <a:ext cx="5393634" cy="1348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465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Naïve </a:t>
            </a:r>
            <a:r>
              <a:rPr lang="en-US" dirty="0" err="1" smtClean="0"/>
              <a:t>Baye’s</a:t>
            </a:r>
            <a:r>
              <a:rPr lang="en-US" dirty="0" smtClean="0"/>
              <a:t> Classifier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X </a:t>
            </a:r>
            <a:r>
              <a:rPr lang="en-US" sz="2800" dirty="0"/>
              <a:t>= (</a:t>
            </a:r>
            <a:r>
              <a:rPr lang="en-US" sz="2800" i="1" dirty="0"/>
              <a:t>age = youth, income = medium, student = yes, credit rating = fair</a:t>
            </a:r>
            <a:r>
              <a:rPr lang="en-US" sz="2800" dirty="0"/>
              <a:t>)</a:t>
            </a:r>
          </a:p>
          <a:p>
            <a:r>
              <a:rPr lang="en-US" sz="2800" dirty="0"/>
              <a:t>We need to maximize </a:t>
            </a:r>
            <a:r>
              <a:rPr lang="en-US" sz="2800" i="1" dirty="0" smtClean="0"/>
              <a:t>P</a:t>
            </a:r>
            <a:r>
              <a:rPr lang="en-US" sz="2800" dirty="0" smtClean="0"/>
              <a:t>(</a:t>
            </a:r>
            <a:r>
              <a:rPr lang="en-US" sz="2800" b="1" i="1" dirty="0" smtClean="0"/>
              <a:t>X</a:t>
            </a:r>
            <a:r>
              <a:rPr lang="en-US" sz="2800" dirty="0"/>
              <a:t>/</a:t>
            </a:r>
            <a:r>
              <a:rPr lang="en-US" sz="2800" i="1" dirty="0" err="1" smtClean="0"/>
              <a:t>Ci</a:t>
            </a:r>
            <a:r>
              <a:rPr lang="en-US" sz="2800" dirty="0" smtClean="0"/>
              <a:t>)</a:t>
            </a:r>
            <a:r>
              <a:rPr lang="en-US" sz="2800" i="1" dirty="0" smtClean="0"/>
              <a:t>P</a:t>
            </a:r>
            <a:r>
              <a:rPr lang="en-US" sz="2800" dirty="0" smtClean="0"/>
              <a:t>(</a:t>
            </a:r>
            <a:r>
              <a:rPr lang="en-US" sz="2800" i="1" dirty="0" err="1" smtClean="0"/>
              <a:t>Ci</a:t>
            </a:r>
            <a:r>
              <a:rPr lang="en-US" sz="2800" dirty="0"/>
              <a:t>), for </a:t>
            </a:r>
            <a:r>
              <a:rPr lang="en-US" sz="2800" i="1" dirty="0"/>
              <a:t>i </a:t>
            </a:r>
            <a:r>
              <a:rPr lang="en-US" sz="2800" dirty="0"/>
              <a:t>= 1, 2. 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 err="1"/>
              <a:t>Ci</a:t>
            </a:r>
            <a:r>
              <a:rPr lang="en-US" sz="2800" dirty="0"/>
              <a:t>), the prior probability of each</a:t>
            </a:r>
          </a:p>
          <a:p>
            <a:r>
              <a:rPr lang="en-US" sz="2800" dirty="0"/>
              <a:t>class, can be computed based on the training tuples:</a:t>
            </a:r>
          </a:p>
          <a:p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buys computer = yes</a:t>
            </a:r>
            <a:r>
              <a:rPr lang="en-US" sz="2800" dirty="0"/>
              <a:t>) = </a:t>
            </a:r>
            <a:r>
              <a:rPr lang="en-US" sz="2800" dirty="0" smtClean="0"/>
              <a:t>9/14 </a:t>
            </a:r>
            <a:r>
              <a:rPr lang="en-US" sz="2800" dirty="0"/>
              <a:t>= </a:t>
            </a:r>
            <a:r>
              <a:rPr lang="en-US" sz="2800" dirty="0" smtClean="0"/>
              <a:t>0.643</a:t>
            </a:r>
            <a:endParaRPr lang="en-US" sz="2800" dirty="0"/>
          </a:p>
          <a:p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buys computer = no</a:t>
            </a:r>
            <a:r>
              <a:rPr lang="en-US" sz="2800" dirty="0"/>
              <a:t>) = </a:t>
            </a:r>
            <a:r>
              <a:rPr lang="en-US" sz="2800" dirty="0" smtClean="0"/>
              <a:t>5/14 </a:t>
            </a:r>
            <a:r>
              <a:rPr lang="en-US" sz="2800" dirty="0"/>
              <a:t>= </a:t>
            </a:r>
            <a:r>
              <a:rPr lang="en-US" sz="2800" dirty="0" smtClean="0"/>
              <a:t>0.357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236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Naïve </a:t>
            </a:r>
            <a:r>
              <a:rPr lang="en-US" dirty="0" err="1" smtClean="0"/>
              <a:t>Baye’s</a:t>
            </a:r>
            <a:r>
              <a:rPr lang="en-US" dirty="0" smtClean="0"/>
              <a:t> Classifier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b="1" i="1" dirty="0"/>
              <a:t>X </a:t>
            </a:r>
            <a:r>
              <a:rPr lang="en-US" sz="2800" dirty="0"/>
              <a:t>= (</a:t>
            </a:r>
            <a:r>
              <a:rPr lang="en-US" sz="2800" i="1" dirty="0"/>
              <a:t>age = youth, income = medium, student = yes, credit rating = fair</a:t>
            </a:r>
            <a:r>
              <a:rPr lang="en-US" sz="2800" dirty="0"/>
              <a:t>)</a:t>
            </a:r>
          </a:p>
          <a:p>
            <a:r>
              <a:rPr lang="en-US" sz="2800" dirty="0" smtClean="0"/>
              <a:t>To </a:t>
            </a:r>
            <a:r>
              <a:rPr lang="en-US" sz="2800" dirty="0"/>
              <a:t>compute </a:t>
            </a:r>
            <a:r>
              <a:rPr lang="en-US" sz="2800" i="1" dirty="0" smtClean="0"/>
              <a:t>P(</a:t>
            </a:r>
            <a:r>
              <a:rPr lang="en-US" sz="2800" b="1" i="1" dirty="0" smtClean="0"/>
              <a:t>X</a:t>
            </a:r>
            <a:r>
              <a:rPr lang="en-US" sz="2800" dirty="0" smtClean="0"/>
              <a:t>/</a:t>
            </a:r>
            <a:r>
              <a:rPr lang="en-US" sz="2800" i="1" dirty="0" err="1" smtClean="0"/>
              <a:t>Ci</a:t>
            </a:r>
            <a:r>
              <a:rPr lang="en-US" sz="2800" dirty="0"/>
              <a:t>), for </a:t>
            </a:r>
            <a:r>
              <a:rPr lang="en-US" sz="2800" i="1" dirty="0"/>
              <a:t>i </a:t>
            </a:r>
            <a:r>
              <a:rPr lang="en-US" sz="2800" dirty="0"/>
              <a:t>= 1, 2, we compute the following conditional probabilities:</a:t>
            </a:r>
          </a:p>
          <a:p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age = youth </a:t>
            </a:r>
            <a:r>
              <a:rPr lang="en-US" sz="2800" dirty="0"/>
              <a:t>/</a:t>
            </a:r>
            <a:r>
              <a:rPr lang="en-US" sz="2800" dirty="0" smtClean="0"/>
              <a:t> </a:t>
            </a:r>
            <a:r>
              <a:rPr lang="en-US" sz="2800" i="1" dirty="0"/>
              <a:t>buys computer = yes</a:t>
            </a:r>
            <a:r>
              <a:rPr lang="en-US" sz="2800" dirty="0"/>
              <a:t>) = </a:t>
            </a:r>
            <a:r>
              <a:rPr lang="en-US" sz="2800" dirty="0" smtClean="0"/>
              <a:t>2/9 </a:t>
            </a:r>
            <a:r>
              <a:rPr lang="en-US" sz="2800" dirty="0"/>
              <a:t>= </a:t>
            </a:r>
            <a:r>
              <a:rPr lang="en-US" sz="2800" dirty="0" smtClean="0"/>
              <a:t>0.222</a:t>
            </a:r>
            <a:endParaRPr lang="en-US" sz="2800" dirty="0"/>
          </a:p>
          <a:p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age = youth </a:t>
            </a:r>
            <a:r>
              <a:rPr lang="en-US" sz="2800" dirty="0"/>
              <a:t>/</a:t>
            </a:r>
            <a:r>
              <a:rPr lang="en-US" sz="2800" dirty="0" smtClean="0"/>
              <a:t> </a:t>
            </a:r>
            <a:r>
              <a:rPr lang="en-US" sz="2800" i="1" dirty="0"/>
              <a:t>buys computer = no</a:t>
            </a:r>
            <a:r>
              <a:rPr lang="en-US" sz="2800" dirty="0"/>
              <a:t>) = </a:t>
            </a:r>
            <a:r>
              <a:rPr lang="en-US" sz="2800" dirty="0" smtClean="0"/>
              <a:t>3/5 </a:t>
            </a:r>
            <a:r>
              <a:rPr lang="en-US" sz="2800" dirty="0"/>
              <a:t>= </a:t>
            </a:r>
            <a:r>
              <a:rPr lang="en-US" sz="2800" dirty="0" smtClean="0"/>
              <a:t>0.600</a:t>
            </a:r>
            <a:endParaRPr lang="en-US" sz="2800" dirty="0"/>
          </a:p>
          <a:p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income = medium </a:t>
            </a:r>
            <a:r>
              <a:rPr lang="en-US" sz="2800" dirty="0"/>
              <a:t>/</a:t>
            </a:r>
            <a:r>
              <a:rPr lang="en-US" sz="2800" dirty="0" smtClean="0"/>
              <a:t> </a:t>
            </a:r>
            <a:r>
              <a:rPr lang="en-US" sz="2800" i="1" dirty="0"/>
              <a:t>buys computer = yes</a:t>
            </a:r>
            <a:r>
              <a:rPr lang="en-US" sz="2800" dirty="0"/>
              <a:t>) = </a:t>
            </a:r>
            <a:r>
              <a:rPr lang="en-US" sz="2800" dirty="0" smtClean="0"/>
              <a:t>4/9 </a:t>
            </a:r>
            <a:r>
              <a:rPr lang="en-US" sz="2800" dirty="0"/>
              <a:t>= </a:t>
            </a:r>
            <a:r>
              <a:rPr lang="en-US" sz="2800" dirty="0" smtClean="0"/>
              <a:t>0.444</a:t>
            </a:r>
            <a:endParaRPr lang="en-US" sz="2800" dirty="0"/>
          </a:p>
          <a:p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income = medium </a:t>
            </a:r>
            <a:r>
              <a:rPr lang="en-US" sz="2800" dirty="0" smtClean="0"/>
              <a:t>/</a:t>
            </a:r>
            <a:r>
              <a:rPr lang="en-US" sz="2800" i="1" dirty="0" smtClean="0"/>
              <a:t>buys </a:t>
            </a:r>
            <a:r>
              <a:rPr lang="en-US" sz="2800" i="1" dirty="0"/>
              <a:t>computer = no</a:t>
            </a:r>
            <a:r>
              <a:rPr lang="en-US" sz="2800" dirty="0"/>
              <a:t>) = </a:t>
            </a:r>
            <a:r>
              <a:rPr lang="en-US" sz="2800" dirty="0" smtClean="0"/>
              <a:t>2/5 </a:t>
            </a:r>
            <a:r>
              <a:rPr lang="en-US" sz="2800" dirty="0"/>
              <a:t>= </a:t>
            </a:r>
            <a:r>
              <a:rPr lang="en-US" sz="2800" dirty="0" smtClean="0"/>
              <a:t>0.400</a:t>
            </a:r>
            <a:endParaRPr lang="en-US" sz="2800" dirty="0"/>
          </a:p>
          <a:p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student = yes </a:t>
            </a:r>
            <a:r>
              <a:rPr lang="en-US" sz="2800" dirty="0"/>
              <a:t>/</a:t>
            </a:r>
            <a:r>
              <a:rPr lang="en-US" sz="2800" dirty="0" smtClean="0"/>
              <a:t> </a:t>
            </a:r>
            <a:r>
              <a:rPr lang="en-US" sz="2800" i="1" dirty="0"/>
              <a:t>buys computer = yes</a:t>
            </a:r>
            <a:r>
              <a:rPr lang="en-US" sz="2800" dirty="0"/>
              <a:t>) = </a:t>
            </a:r>
            <a:r>
              <a:rPr lang="en-US" sz="2800" dirty="0" smtClean="0"/>
              <a:t>6/9 </a:t>
            </a:r>
            <a:r>
              <a:rPr lang="en-US" sz="2800" dirty="0"/>
              <a:t>= </a:t>
            </a:r>
            <a:r>
              <a:rPr lang="en-US" sz="2800" dirty="0" smtClean="0"/>
              <a:t>0.667</a:t>
            </a:r>
            <a:endParaRPr lang="en-US" sz="2800" dirty="0"/>
          </a:p>
          <a:p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student = yes </a:t>
            </a:r>
            <a:r>
              <a:rPr lang="en-US" sz="2800" dirty="0"/>
              <a:t>/</a:t>
            </a:r>
            <a:r>
              <a:rPr lang="en-US" sz="2800" dirty="0" smtClean="0"/>
              <a:t> </a:t>
            </a:r>
            <a:r>
              <a:rPr lang="en-US" sz="2800" i="1" dirty="0"/>
              <a:t>buys computer = no</a:t>
            </a:r>
            <a:r>
              <a:rPr lang="en-US" sz="2800" dirty="0"/>
              <a:t>) = </a:t>
            </a:r>
            <a:r>
              <a:rPr lang="en-US" sz="2800" dirty="0" smtClean="0"/>
              <a:t>1/5 </a:t>
            </a:r>
            <a:r>
              <a:rPr lang="en-US" sz="2800" dirty="0"/>
              <a:t>= </a:t>
            </a:r>
            <a:r>
              <a:rPr lang="en-US" sz="2800" dirty="0" smtClean="0"/>
              <a:t>0.200</a:t>
            </a:r>
            <a:endParaRPr lang="en-US" sz="2800" dirty="0"/>
          </a:p>
          <a:p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credit rating = fair </a:t>
            </a:r>
            <a:r>
              <a:rPr lang="en-US" sz="2800" dirty="0"/>
              <a:t>/</a:t>
            </a:r>
            <a:r>
              <a:rPr lang="en-US" sz="2800" dirty="0" smtClean="0"/>
              <a:t> </a:t>
            </a:r>
            <a:r>
              <a:rPr lang="en-US" sz="2800" i="1" dirty="0"/>
              <a:t>buys computer = yes</a:t>
            </a:r>
            <a:r>
              <a:rPr lang="en-US" sz="2800" dirty="0"/>
              <a:t>) = </a:t>
            </a:r>
            <a:r>
              <a:rPr lang="en-US" sz="2800" dirty="0" smtClean="0"/>
              <a:t>6/9 </a:t>
            </a:r>
            <a:r>
              <a:rPr lang="en-US" sz="2800" dirty="0"/>
              <a:t>= </a:t>
            </a:r>
            <a:r>
              <a:rPr lang="en-US" sz="2800" dirty="0" smtClean="0"/>
              <a:t>0.667</a:t>
            </a:r>
            <a:endParaRPr lang="en-US" sz="2800" dirty="0"/>
          </a:p>
          <a:p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credit rating = fair </a:t>
            </a:r>
            <a:r>
              <a:rPr lang="en-US" sz="2800" dirty="0"/>
              <a:t>/</a:t>
            </a:r>
            <a:r>
              <a:rPr lang="en-US" sz="2800" dirty="0" smtClean="0"/>
              <a:t> </a:t>
            </a:r>
            <a:r>
              <a:rPr lang="en-US" sz="2800" i="1" dirty="0"/>
              <a:t>buys computer = no</a:t>
            </a:r>
            <a:r>
              <a:rPr lang="en-US" sz="2800" dirty="0"/>
              <a:t>) = </a:t>
            </a:r>
            <a:r>
              <a:rPr lang="en-US" sz="2800" dirty="0" smtClean="0"/>
              <a:t>2/5 </a:t>
            </a:r>
            <a:r>
              <a:rPr lang="en-US" sz="2800" dirty="0"/>
              <a:t>= </a:t>
            </a:r>
            <a:r>
              <a:rPr lang="en-US" sz="2800" dirty="0" smtClean="0"/>
              <a:t>0.400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128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Naïve </a:t>
            </a:r>
            <a:r>
              <a:rPr lang="en-US" dirty="0" err="1" smtClean="0"/>
              <a:t>Baye’s</a:t>
            </a:r>
            <a:r>
              <a:rPr lang="en-US" dirty="0" smtClean="0"/>
              <a:t> Classifier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Using the above probabilities, we obtain</a:t>
            </a:r>
          </a:p>
          <a:p>
            <a:r>
              <a:rPr lang="en-US" sz="2400" i="1" dirty="0" smtClean="0"/>
              <a:t>P</a:t>
            </a:r>
            <a:r>
              <a:rPr lang="en-US" sz="2400" dirty="0" smtClean="0"/>
              <a:t>(</a:t>
            </a:r>
            <a:r>
              <a:rPr lang="en-US" sz="2400" b="1" i="1" dirty="0" smtClean="0"/>
              <a:t>X</a:t>
            </a:r>
            <a:r>
              <a:rPr lang="en-US" sz="2400" dirty="0"/>
              <a:t>/</a:t>
            </a:r>
            <a:r>
              <a:rPr lang="en-US" sz="2400" i="1" dirty="0" smtClean="0"/>
              <a:t>buys </a:t>
            </a:r>
            <a:r>
              <a:rPr lang="en-US" sz="2400" i="1" dirty="0"/>
              <a:t>computer = yes</a:t>
            </a:r>
            <a:r>
              <a:rPr lang="en-US" sz="2400" dirty="0"/>
              <a:t>) = </a:t>
            </a:r>
            <a:endParaRPr lang="en-US" sz="2400" dirty="0" smtClean="0"/>
          </a:p>
          <a:p>
            <a:r>
              <a:rPr lang="en-US" sz="2400" i="1" dirty="0" smtClean="0"/>
              <a:t>P</a:t>
            </a:r>
            <a:r>
              <a:rPr lang="en-US" sz="2400" dirty="0" smtClean="0"/>
              <a:t>(</a:t>
            </a:r>
            <a:r>
              <a:rPr lang="en-US" sz="2400" i="1" dirty="0" smtClean="0"/>
              <a:t>age </a:t>
            </a:r>
            <a:r>
              <a:rPr lang="en-US" sz="2400" i="1" dirty="0"/>
              <a:t>= youth </a:t>
            </a:r>
            <a:r>
              <a:rPr lang="en-US" sz="2400" dirty="0"/>
              <a:t>/</a:t>
            </a:r>
            <a:r>
              <a:rPr lang="en-US" sz="2400" dirty="0" smtClean="0"/>
              <a:t> </a:t>
            </a:r>
            <a:r>
              <a:rPr lang="en-US" sz="2400" i="1" dirty="0"/>
              <a:t>buys computer = yes</a:t>
            </a:r>
            <a:r>
              <a:rPr lang="en-US" sz="2400" dirty="0"/>
              <a:t>) </a:t>
            </a:r>
            <a:r>
              <a:rPr lang="en-US" sz="2400" dirty="0" smtClean="0"/>
              <a:t>*</a:t>
            </a:r>
            <a:endParaRPr lang="en-US" sz="2400" dirty="0"/>
          </a:p>
          <a:p>
            <a:r>
              <a:rPr lang="en-US" sz="2400" i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income = medium </a:t>
            </a:r>
            <a:r>
              <a:rPr lang="en-US" sz="2400" dirty="0"/>
              <a:t>/</a:t>
            </a:r>
            <a:r>
              <a:rPr lang="en-US" sz="2400" dirty="0" smtClean="0"/>
              <a:t> </a:t>
            </a:r>
            <a:r>
              <a:rPr lang="en-US" sz="2400" i="1" dirty="0"/>
              <a:t>buys computer = yes</a:t>
            </a:r>
            <a:r>
              <a:rPr lang="en-US" sz="2400" dirty="0" smtClean="0"/>
              <a:t>)* </a:t>
            </a:r>
            <a:endParaRPr lang="en-US" sz="2400" dirty="0"/>
          </a:p>
          <a:p>
            <a:r>
              <a:rPr lang="en-US" sz="2400" i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student = yes </a:t>
            </a:r>
            <a:r>
              <a:rPr lang="en-US" sz="2400" dirty="0"/>
              <a:t>/</a:t>
            </a:r>
            <a:r>
              <a:rPr lang="en-US" sz="2400" dirty="0" smtClean="0"/>
              <a:t> </a:t>
            </a:r>
            <a:r>
              <a:rPr lang="en-US" sz="2400" i="1" dirty="0"/>
              <a:t>buys computer = yes</a:t>
            </a:r>
            <a:r>
              <a:rPr lang="en-US" sz="2400" dirty="0"/>
              <a:t>) </a:t>
            </a:r>
            <a:r>
              <a:rPr lang="en-US" sz="2400" dirty="0" smtClean="0"/>
              <a:t>*</a:t>
            </a:r>
            <a:endParaRPr lang="en-US" sz="2400" dirty="0"/>
          </a:p>
          <a:p>
            <a:r>
              <a:rPr lang="en-US" sz="2400" i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credit rating = fair </a:t>
            </a:r>
            <a:r>
              <a:rPr lang="en-US" sz="2400" dirty="0"/>
              <a:t>/</a:t>
            </a:r>
            <a:r>
              <a:rPr lang="en-US" sz="2400" dirty="0" smtClean="0"/>
              <a:t> </a:t>
            </a:r>
            <a:r>
              <a:rPr lang="en-US" sz="2400" i="1" dirty="0"/>
              <a:t>buys computer = yes</a:t>
            </a:r>
            <a:r>
              <a:rPr lang="en-US" sz="2400" dirty="0"/>
              <a:t>)</a:t>
            </a:r>
          </a:p>
          <a:p>
            <a:r>
              <a:rPr lang="en-US" sz="2400" dirty="0"/>
              <a:t>= </a:t>
            </a:r>
            <a:r>
              <a:rPr lang="en-US" sz="2400" dirty="0" smtClean="0"/>
              <a:t>0.222*0.444*0.667*0.667 </a:t>
            </a:r>
            <a:r>
              <a:rPr lang="en-US" sz="2400" dirty="0"/>
              <a:t>= </a:t>
            </a:r>
            <a:r>
              <a:rPr lang="en-US" sz="2400" dirty="0" smtClean="0"/>
              <a:t>0.044</a:t>
            </a:r>
            <a:r>
              <a:rPr lang="en-US" sz="2400" dirty="0"/>
              <a:t>.</a:t>
            </a:r>
          </a:p>
          <a:p>
            <a:r>
              <a:rPr lang="en-US" sz="2400" dirty="0"/>
              <a:t>Similarly,</a:t>
            </a:r>
          </a:p>
          <a:p>
            <a:r>
              <a:rPr lang="en-US" sz="2400" i="1" dirty="0" smtClean="0"/>
              <a:t>P</a:t>
            </a:r>
            <a:r>
              <a:rPr lang="en-US" sz="2400" dirty="0" smtClean="0"/>
              <a:t>(</a:t>
            </a:r>
            <a:r>
              <a:rPr lang="en-US" sz="2400" b="1" i="1" dirty="0" smtClean="0"/>
              <a:t>X</a:t>
            </a:r>
            <a:r>
              <a:rPr lang="en-US" sz="2400" dirty="0"/>
              <a:t>/</a:t>
            </a:r>
            <a:r>
              <a:rPr lang="en-US" sz="2400" i="1" dirty="0" smtClean="0"/>
              <a:t>buys </a:t>
            </a:r>
            <a:r>
              <a:rPr lang="en-US" sz="2400" i="1" dirty="0"/>
              <a:t>computer = no</a:t>
            </a:r>
            <a:r>
              <a:rPr lang="en-US" sz="2400" dirty="0"/>
              <a:t>) = </a:t>
            </a:r>
            <a:r>
              <a:rPr lang="en-US" sz="2400" dirty="0" smtClean="0"/>
              <a:t>0.600*0.400*0.200*0.400 </a:t>
            </a:r>
            <a:r>
              <a:rPr lang="en-US" sz="2400" dirty="0"/>
              <a:t>= </a:t>
            </a:r>
            <a:r>
              <a:rPr lang="en-US" sz="2400" dirty="0" smtClean="0"/>
              <a:t>0.019.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841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Naïve </a:t>
            </a:r>
            <a:r>
              <a:rPr lang="en-US" dirty="0" err="1" smtClean="0"/>
              <a:t>Baye’s</a:t>
            </a:r>
            <a:r>
              <a:rPr lang="en-US" dirty="0" smtClean="0"/>
              <a:t> Classifier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 </a:t>
            </a:r>
            <a:r>
              <a:rPr lang="en-US" sz="2400" dirty="0"/>
              <a:t>find the class, </a:t>
            </a:r>
            <a:r>
              <a:rPr lang="en-US" sz="2400" i="1" dirty="0" err="1"/>
              <a:t>Ci</a:t>
            </a:r>
            <a:r>
              <a:rPr lang="en-US" sz="2400" dirty="0"/>
              <a:t>, that maximizes </a:t>
            </a:r>
            <a:r>
              <a:rPr lang="en-US" sz="2400" i="1" dirty="0" smtClean="0"/>
              <a:t>P</a:t>
            </a:r>
            <a:r>
              <a:rPr lang="en-US" sz="2400" dirty="0" smtClean="0"/>
              <a:t>(</a:t>
            </a:r>
            <a:r>
              <a:rPr lang="en-US" sz="2400" b="1" i="1" dirty="0" smtClean="0"/>
              <a:t>X</a:t>
            </a:r>
            <a:r>
              <a:rPr lang="en-US" sz="2400" dirty="0"/>
              <a:t>/</a:t>
            </a:r>
            <a:r>
              <a:rPr lang="en-US" sz="2400" i="1" dirty="0" err="1" smtClean="0"/>
              <a:t>Ci</a:t>
            </a:r>
            <a:r>
              <a:rPr lang="en-US" sz="2400" dirty="0" smtClean="0"/>
              <a:t>)</a:t>
            </a:r>
            <a:r>
              <a:rPr lang="en-US" sz="2400" i="1" dirty="0" smtClean="0"/>
              <a:t>P</a:t>
            </a:r>
            <a:r>
              <a:rPr lang="en-US" sz="2400" dirty="0" smtClean="0"/>
              <a:t>(</a:t>
            </a:r>
            <a:r>
              <a:rPr lang="en-US" sz="2400" i="1" dirty="0" err="1" smtClean="0"/>
              <a:t>Ci</a:t>
            </a:r>
            <a:r>
              <a:rPr lang="en-US" sz="2400" dirty="0"/>
              <a:t>), we compute</a:t>
            </a:r>
          </a:p>
          <a:p>
            <a:r>
              <a:rPr lang="en-US" sz="2400" i="1" dirty="0" smtClean="0"/>
              <a:t>P</a:t>
            </a:r>
            <a:r>
              <a:rPr lang="en-US" sz="2400" dirty="0" smtClean="0"/>
              <a:t>(</a:t>
            </a:r>
            <a:r>
              <a:rPr lang="en-US" sz="2400" b="1" i="1" dirty="0" smtClean="0"/>
              <a:t>X</a:t>
            </a:r>
            <a:r>
              <a:rPr lang="en-US" sz="2400" dirty="0"/>
              <a:t>/</a:t>
            </a:r>
            <a:r>
              <a:rPr lang="en-US" sz="2400" i="1" dirty="0" smtClean="0"/>
              <a:t>buys </a:t>
            </a:r>
            <a:r>
              <a:rPr lang="en-US" sz="2400" i="1" dirty="0"/>
              <a:t>computer = yes</a:t>
            </a:r>
            <a:r>
              <a:rPr lang="en-US" sz="2400" dirty="0"/>
              <a:t>)</a:t>
            </a:r>
            <a:r>
              <a:rPr lang="en-US" sz="2400" i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buys computer = yes</a:t>
            </a:r>
            <a:r>
              <a:rPr lang="en-US" sz="2400" dirty="0"/>
              <a:t>) = </a:t>
            </a:r>
            <a:r>
              <a:rPr lang="en-US" sz="2400" dirty="0" smtClean="0"/>
              <a:t>0.044*0.643 </a:t>
            </a:r>
            <a:r>
              <a:rPr lang="en-US" sz="2400" dirty="0"/>
              <a:t>= </a:t>
            </a:r>
            <a:r>
              <a:rPr lang="en-US" sz="2400" dirty="0" smtClean="0"/>
              <a:t>0.028</a:t>
            </a:r>
            <a:endParaRPr lang="en-US" sz="2400" dirty="0"/>
          </a:p>
          <a:p>
            <a:r>
              <a:rPr lang="en-US" sz="2400" i="1" dirty="0" smtClean="0"/>
              <a:t>P</a:t>
            </a:r>
            <a:r>
              <a:rPr lang="en-US" sz="2400" dirty="0" smtClean="0"/>
              <a:t>(</a:t>
            </a:r>
            <a:r>
              <a:rPr lang="en-US" sz="2400" b="1" i="1" dirty="0" smtClean="0"/>
              <a:t>X</a:t>
            </a:r>
            <a:r>
              <a:rPr lang="en-US" sz="2400" dirty="0"/>
              <a:t>/</a:t>
            </a:r>
            <a:r>
              <a:rPr lang="en-US" sz="2400" i="1" dirty="0" smtClean="0"/>
              <a:t>buys </a:t>
            </a:r>
            <a:r>
              <a:rPr lang="en-US" sz="2400" i="1" dirty="0"/>
              <a:t>computer = no</a:t>
            </a:r>
            <a:r>
              <a:rPr lang="en-US" sz="2400" dirty="0"/>
              <a:t>)</a:t>
            </a:r>
            <a:r>
              <a:rPr lang="en-US" sz="2400" i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buys computer = no</a:t>
            </a:r>
            <a:r>
              <a:rPr lang="en-US" sz="2400" dirty="0"/>
              <a:t>)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         =0.019*0.357 </a:t>
            </a:r>
            <a:r>
              <a:rPr lang="en-US" sz="2400" dirty="0"/>
              <a:t>= </a:t>
            </a:r>
            <a:r>
              <a:rPr lang="en-US" sz="2400" dirty="0" smtClean="0"/>
              <a:t>0.007</a:t>
            </a:r>
            <a:endParaRPr lang="en-US" sz="2400" dirty="0"/>
          </a:p>
          <a:p>
            <a:r>
              <a:rPr lang="en-US" sz="2400" dirty="0"/>
              <a:t>Therefore, the naïve Bayesian classifier predicts </a:t>
            </a:r>
            <a:r>
              <a:rPr lang="en-US" sz="2400" i="1" dirty="0"/>
              <a:t>buys computer = yes </a:t>
            </a:r>
            <a:r>
              <a:rPr lang="en-US" sz="2400" dirty="0"/>
              <a:t>for tuple </a:t>
            </a:r>
            <a:r>
              <a:rPr lang="en-US" sz="2400" b="1" i="1" dirty="0"/>
              <a:t>X</a:t>
            </a:r>
            <a:r>
              <a:rPr lang="en-US" sz="2400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586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Naïve </a:t>
            </a:r>
            <a:r>
              <a:rPr lang="en-US" dirty="0" err="1" smtClean="0"/>
              <a:t>Baye’s</a:t>
            </a:r>
            <a:r>
              <a:rPr lang="en-US" dirty="0" smtClean="0"/>
              <a:t> Classifier</a:t>
            </a:r>
            <a:br>
              <a:rPr lang="en-US" dirty="0" smtClean="0"/>
            </a:br>
            <a:r>
              <a:rPr lang="en-US" dirty="0" smtClean="0"/>
              <a:t>Text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Attributes are text positions, values are words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88184"/>
              </p:ext>
            </p:extLst>
          </p:nvPr>
        </p:nvGraphicFramePr>
        <p:xfrm>
          <a:off x="1600200" y="2057400"/>
          <a:ext cx="61499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3" imgW="3377880" imgH="711000" progId="Equation.3">
                  <p:embed/>
                </p:oleObj>
              </mc:Choice>
              <mc:Fallback>
                <p:oleObj name="Equation" r:id="rId3" imgW="3377880" imgH="71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057400"/>
                        <a:ext cx="614997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182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Joint distributions</a:t>
            </a:r>
          </a:p>
          <a:p>
            <a:r>
              <a:rPr lang="en-US" dirty="0" smtClean="0"/>
              <a:t>Naïve Bayes classifier</a:t>
            </a:r>
          </a:p>
          <a:p>
            <a:r>
              <a:rPr lang="en-US" dirty="0" smtClean="0"/>
              <a:t>Bayes optimal classifier</a:t>
            </a:r>
          </a:p>
          <a:p>
            <a:r>
              <a:rPr lang="en-US" dirty="0" smtClean="0"/>
              <a:t>Gibbs classifier</a:t>
            </a:r>
          </a:p>
          <a:p>
            <a:r>
              <a:rPr lang="en-US" dirty="0"/>
              <a:t>MDL principle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47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Naïve </a:t>
            </a:r>
            <a:r>
              <a:rPr lang="en-US" dirty="0" err="1" smtClean="0"/>
              <a:t>Baye’s</a:t>
            </a:r>
            <a:r>
              <a:rPr lang="en-US" dirty="0" smtClean="0"/>
              <a:t> Classifier</a:t>
            </a:r>
            <a:br>
              <a:rPr lang="en-US" dirty="0" smtClean="0"/>
            </a:br>
            <a:r>
              <a:rPr lang="en-US" dirty="0" smtClean="0"/>
              <a:t>Text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From </a:t>
            </a:r>
            <a:r>
              <a:rPr lang="en-US" sz="2400" dirty="0"/>
              <a:t>training corpus, extract </a:t>
            </a:r>
            <a:r>
              <a:rPr lang="en-US" sz="2400" i="1" dirty="0">
                <a:latin typeface="Times New Roman" pitchFamily="18" charset="0"/>
              </a:rPr>
              <a:t>Vocabulary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Calculate required </a:t>
            </a:r>
            <a:r>
              <a:rPr lang="en-US" sz="2400" i="1" dirty="0">
                <a:latin typeface="Times New Roman" pitchFamily="18" charset="0"/>
              </a:rPr>
              <a:t>P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i="1" dirty="0" err="1">
                <a:latin typeface="Times New Roman" pitchFamily="18" charset="0"/>
              </a:rPr>
              <a:t>c</a:t>
            </a:r>
            <a:r>
              <a:rPr lang="en-US" sz="2400" i="1" baseline="-25000" dirty="0" err="1">
                <a:latin typeface="Times New Roman" pitchFamily="18" charset="0"/>
              </a:rPr>
              <a:t>j</a:t>
            </a:r>
            <a:r>
              <a:rPr lang="en-US" sz="2400" dirty="0">
                <a:latin typeface="Times New Roman" pitchFamily="18" charset="0"/>
              </a:rPr>
              <a:t>)</a:t>
            </a:r>
            <a:r>
              <a:rPr lang="en-US" sz="2400" i="1" dirty="0">
                <a:latin typeface="Times New Roman" pitchFamily="18" charset="0"/>
              </a:rPr>
              <a:t> </a:t>
            </a:r>
            <a:r>
              <a:rPr lang="en-US" sz="2400" dirty="0"/>
              <a:t>and </a:t>
            </a:r>
            <a:r>
              <a:rPr lang="en-US" sz="2400" i="1" dirty="0">
                <a:latin typeface="Times New Roman" pitchFamily="18" charset="0"/>
              </a:rPr>
              <a:t>P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i="1" dirty="0" err="1">
                <a:latin typeface="Times New Roman" pitchFamily="18" charset="0"/>
              </a:rPr>
              <a:t>x</a:t>
            </a:r>
            <a:r>
              <a:rPr lang="en-US" sz="2400" i="1" baseline="-25000" dirty="0" err="1">
                <a:latin typeface="Times New Roman" pitchFamily="18" charset="0"/>
              </a:rPr>
              <a:t>k</a:t>
            </a:r>
            <a:r>
              <a:rPr lang="en-US" sz="2400" i="1" dirty="0">
                <a:latin typeface="Times New Roman" pitchFamily="18" charset="0"/>
              </a:rPr>
              <a:t> | </a:t>
            </a:r>
            <a:r>
              <a:rPr lang="en-US" sz="2400" i="1" dirty="0" err="1">
                <a:latin typeface="Times New Roman" pitchFamily="18" charset="0"/>
              </a:rPr>
              <a:t>c</a:t>
            </a:r>
            <a:r>
              <a:rPr lang="en-US" sz="2400" i="1" baseline="-25000" dirty="0" err="1">
                <a:latin typeface="Times New Roman" pitchFamily="18" charset="0"/>
              </a:rPr>
              <a:t>j</a:t>
            </a:r>
            <a:r>
              <a:rPr lang="en-US" sz="2400" dirty="0">
                <a:latin typeface="Times New Roman" pitchFamily="18" charset="0"/>
              </a:rPr>
              <a:t>)</a:t>
            </a:r>
            <a:r>
              <a:rPr lang="en-US" sz="2400" i="1" dirty="0">
                <a:latin typeface="Times New Roman" pitchFamily="18" charset="0"/>
              </a:rPr>
              <a:t> </a:t>
            </a:r>
            <a:r>
              <a:rPr lang="en-US" sz="2400" dirty="0"/>
              <a:t>terms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For each </a:t>
            </a:r>
            <a:r>
              <a:rPr lang="en-US" sz="2000" i="1" dirty="0" err="1">
                <a:latin typeface="Times New Roman" pitchFamily="18" charset="0"/>
              </a:rPr>
              <a:t>c</a:t>
            </a:r>
            <a:r>
              <a:rPr lang="en-US" sz="2000" i="1" baseline="-25000" dirty="0" err="1">
                <a:latin typeface="Times New Roman" pitchFamily="18" charset="0"/>
              </a:rPr>
              <a:t>j</a:t>
            </a:r>
            <a:r>
              <a:rPr lang="en-US" sz="2000" i="1" baseline="-25000" dirty="0">
                <a:latin typeface="Times New Roman" pitchFamily="18" charset="0"/>
              </a:rPr>
              <a:t> </a:t>
            </a:r>
            <a:r>
              <a:rPr lang="en-US" sz="2000" dirty="0"/>
              <a:t>in </a:t>
            </a:r>
            <a:r>
              <a:rPr lang="en-US" sz="2000" i="1" dirty="0">
                <a:latin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smtClean="0"/>
              <a:t>do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n-US" i="1" dirty="0" err="1">
                <a:latin typeface="Times New Roman" pitchFamily="18" charset="0"/>
              </a:rPr>
              <a:t>docs</a:t>
            </a:r>
            <a:r>
              <a:rPr lang="en-US" i="1" baseline="-25000" dirty="0" err="1">
                <a:latin typeface="Times New Roman" pitchFamily="18" charset="0"/>
              </a:rPr>
              <a:t>j</a:t>
            </a:r>
            <a:r>
              <a:rPr lang="en-US" i="1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subset of documents for which the target class is </a:t>
            </a:r>
            <a:r>
              <a:rPr lang="en-US" i="1" dirty="0" err="1" smtClean="0">
                <a:latin typeface="Times New Roman" pitchFamily="18" charset="0"/>
              </a:rPr>
              <a:t>c</a:t>
            </a:r>
            <a:r>
              <a:rPr lang="en-US" i="1" baseline="-25000" dirty="0" err="1" smtClean="0">
                <a:latin typeface="Times New Roman" pitchFamily="18" charset="0"/>
              </a:rPr>
              <a:t>j</a:t>
            </a:r>
            <a:endParaRPr lang="en-US" i="1" baseline="-25000" dirty="0" smtClean="0">
              <a:latin typeface="Times New Roman" pitchFamily="18" charset="0"/>
            </a:endParaRPr>
          </a:p>
          <a:p>
            <a:pPr lvl="2">
              <a:lnSpc>
                <a:spcPct val="90000"/>
              </a:lnSpc>
            </a:pPr>
            <a:endParaRPr lang="en-US" i="1" baseline="-25000" dirty="0" smtClean="0">
              <a:latin typeface="Times New Roman" pitchFamily="18" charset="0"/>
            </a:endParaRPr>
          </a:p>
          <a:p>
            <a:pPr lvl="2">
              <a:lnSpc>
                <a:spcPct val="90000"/>
              </a:lnSpc>
            </a:pPr>
            <a:endParaRPr lang="en-US" i="1" baseline="-25000" dirty="0" smtClean="0">
              <a:latin typeface="Times New Roman" pitchFamily="18" charset="0"/>
            </a:endParaRPr>
          </a:p>
          <a:p>
            <a:pPr lvl="2">
              <a:lnSpc>
                <a:spcPct val="90000"/>
              </a:lnSpc>
            </a:pPr>
            <a:endParaRPr lang="en-US" i="1" baseline="-25000" dirty="0" smtClean="0">
              <a:latin typeface="Times New Roman" pitchFamily="18" charset="0"/>
            </a:endParaRPr>
          </a:p>
          <a:p>
            <a:pPr marL="1143000" lvl="2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en-US" dirty="0" smtClean="0"/>
          </a:p>
          <a:p>
            <a:pPr marL="1143000" lvl="2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dirty="0" smtClean="0"/>
              <a:t>  </a:t>
            </a:r>
            <a:r>
              <a:rPr lang="en-US" i="1" dirty="0" err="1">
                <a:latin typeface="Times New Roman" pitchFamily="18" charset="0"/>
              </a:rPr>
              <a:t>Text</a:t>
            </a:r>
            <a:r>
              <a:rPr lang="en-US" i="1" baseline="-25000" dirty="0" err="1">
                <a:latin typeface="Times New Roman" pitchFamily="18" charset="0"/>
              </a:rPr>
              <a:t>j</a:t>
            </a:r>
            <a:r>
              <a:rPr lang="en-US" i="1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dirty="0">
                <a:sym typeface="Symbol" pitchFamily="18" charset="2"/>
              </a:rPr>
              <a:t>single document containing all </a:t>
            </a:r>
            <a:r>
              <a:rPr lang="en-US" i="1" dirty="0" err="1">
                <a:latin typeface="Times New Roman" pitchFamily="18" charset="0"/>
              </a:rPr>
              <a:t>docs</a:t>
            </a:r>
            <a:r>
              <a:rPr lang="en-US" i="1" baseline="-25000" dirty="0" err="1">
                <a:latin typeface="Times New Roman" pitchFamily="18" charset="0"/>
              </a:rPr>
              <a:t>j</a:t>
            </a:r>
            <a:endParaRPr lang="en-US" i="1" dirty="0"/>
          </a:p>
          <a:p>
            <a:pPr marL="1143000" lvl="2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en-US" dirty="0"/>
              <a:t>for each word </a:t>
            </a:r>
            <a:r>
              <a:rPr lang="en-US" i="1" dirty="0" err="1">
                <a:latin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</a:rPr>
              <a:t>k</a:t>
            </a:r>
            <a:r>
              <a:rPr lang="en-US" i="1" dirty="0">
                <a:latin typeface="Times New Roman" pitchFamily="18" charset="0"/>
              </a:rPr>
              <a:t> </a:t>
            </a:r>
            <a:r>
              <a:rPr lang="en-US" dirty="0"/>
              <a:t>in </a:t>
            </a:r>
            <a:r>
              <a:rPr lang="en-US" i="1" dirty="0">
                <a:latin typeface="Times New Roman" pitchFamily="18" charset="0"/>
              </a:rPr>
              <a:t>Vocabulary</a:t>
            </a:r>
          </a:p>
          <a:p>
            <a:pPr marL="1600200" lvl="3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i="1" dirty="0" err="1">
                <a:latin typeface="Times New Roman" pitchFamily="18" charset="0"/>
              </a:rPr>
              <a:t>n</a:t>
            </a:r>
            <a:r>
              <a:rPr lang="en-US" i="1" baseline="-25000" dirty="0" err="1">
                <a:latin typeface="Times New Roman" pitchFamily="18" charset="0"/>
              </a:rPr>
              <a:t>k</a:t>
            </a:r>
            <a:r>
              <a:rPr lang="en-US" i="1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dirty="0">
                <a:sym typeface="Symbol" pitchFamily="18" charset="2"/>
              </a:rPr>
              <a:t>number of occurrences of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i="1" dirty="0" err="1">
                <a:latin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</a:rPr>
              <a:t>k</a:t>
            </a:r>
            <a:r>
              <a:rPr lang="en-US" i="1" dirty="0">
                <a:latin typeface="Times New Roman" pitchFamily="18" charset="0"/>
              </a:rPr>
              <a:t> </a:t>
            </a:r>
            <a:r>
              <a:rPr lang="en-US" dirty="0"/>
              <a:t>in </a:t>
            </a:r>
            <a:r>
              <a:rPr lang="en-US" i="1" dirty="0" err="1">
                <a:latin typeface="Times New Roman" pitchFamily="18" charset="0"/>
              </a:rPr>
              <a:t>Text</a:t>
            </a:r>
            <a:r>
              <a:rPr lang="en-US" i="1" baseline="-25000" dirty="0" err="1">
                <a:latin typeface="Times New Roman" pitchFamily="18" charset="0"/>
              </a:rPr>
              <a:t>j</a:t>
            </a:r>
            <a:endParaRPr lang="en-US" i="1" baseline="-25000" dirty="0">
              <a:latin typeface="Times New Roman" pitchFamily="18" charset="0"/>
            </a:endParaRPr>
          </a:p>
          <a:p>
            <a:pPr marL="594360" lvl="2" indent="0">
              <a:lnSpc>
                <a:spcPct val="90000"/>
              </a:lnSpc>
              <a:buNone/>
            </a:pPr>
            <a:endParaRPr lang="en-US" dirty="0"/>
          </a:p>
          <a:p>
            <a:endParaRPr lang="en-US" sz="2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050529"/>
              </p:ext>
            </p:extLst>
          </p:nvPr>
        </p:nvGraphicFramePr>
        <p:xfrm>
          <a:off x="2819400" y="2895600"/>
          <a:ext cx="27432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3" imgW="1790640" imgH="444240" progId="Equation.3">
                  <p:embed/>
                </p:oleObj>
              </mc:Choice>
              <mc:Fallback>
                <p:oleObj name="Equation" r:id="rId3" imgW="179064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895600"/>
                        <a:ext cx="27432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283197"/>
              </p:ext>
            </p:extLst>
          </p:nvPr>
        </p:nvGraphicFramePr>
        <p:xfrm>
          <a:off x="2590800" y="5181600"/>
          <a:ext cx="27051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5" imgW="1854000" imgH="419040" progId="Equation.3">
                  <p:embed/>
                </p:oleObj>
              </mc:Choice>
              <mc:Fallback>
                <p:oleObj name="Equation" r:id="rId5" imgW="185400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181600"/>
                        <a:ext cx="27051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492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257800" y="3022601"/>
            <a:ext cx="403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+mn-lt"/>
              </a:rPr>
              <a:t>Choosing a class:</a:t>
            </a:r>
          </a:p>
          <a:p>
            <a:r>
              <a:rPr lang="en-US" sz="1800" dirty="0" smtClean="0">
                <a:latin typeface="+mn-lt"/>
              </a:rPr>
              <a:t>P(c|d5) </a:t>
            </a:r>
          </a:p>
          <a:p>
            <a:endParaRPr lang="en-US" sz="1800" dirty="0" smtClean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 smtClean="0">
              <a:latin typeface="+mn-lt"/>
            </a:endParaRPr>
          </a:p>
          <a:p>
            <a:r>
              <a:rPr lang="en-US" sz="1800" dirty="0" smtClean="0">
                <a:latin typeface="+mn-lt"/>
              </a:rPr>
              <a:t>P(j|d5) 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 smtClean="0">
              <a:latin typeface="+mn-lt"/>
            </a:endParaRPr>
          </a:p>
          <a:p>
            <a:endParaRPr lang="en-US" sz="1800" dirty="0" smtClean="0"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67400" y="4884499"/>
            <a:ext cx="2714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TW" sz="1600" dirty="0">
                <a:latin typeface="Calibri" charset="0"/>
              </a:rPr>
              <a:t> </a:t>
            </a:r>
            <a:r>
              <a:rPr lang="en-US" altLang="zh-TW" sz="1600" dirty="0">
                <a:latin typeface="Calibri" charset="0"/>
                <a:ea typeface="Arial" charset="0"/>
                <a:cs typeface="Arial" charset="0"/>
              </a:rPr>
              <a:t>1/4 * (2/9)</a:t>
            </a:r>
            <a:r>
              <a:rPr lang="en-US" altLang="zh-TW" sz="1600" baseline="30000" dirty="0">
                <a:latin typeface="Calibri" charset="0"/>
                <a:ea typeface="Arial" charset="0"/>
                <a:cs typeface="Arial" charset="0"/>
              </a:rPr>
              <a:t>3</a:t>
            </a:r>
            <a:r>
              <a:rPr lang="en-US" altLang="zh-TW" sz="1600" dirty="0">
                <a:latin typeface="Calibri" charset="0"/>
                <a:ea typeface="Arial" charset="0"/>
                <a:cs typeface="Arial" charset="0"/>
              </a:rPr>
              <a:t> * 2/9 * 2/9 </a:t>
            </a:r>
            <a:r>
              <a:rPr lang="en-US" altLang="zh-TW" sz="1600" dirty="0">
                <a:latin typeface="Calibri" charset="0"/>
              </a:rPr>
              <a:t> </a:t>
            </a:r>
          </a:p>
          <a:p>
            <a:pPr lvl="1">
              <a:buFont typeface="Wingdings" charset="2"/>
              <a:buNone/>
            </a:pPr>
            <a:r>
              <a:rPr lang="en-US" altLang="zh-TW" sz="1600" dirty="0">
                <a:latin typeface="Calibri" charset="0"/>
                <a:ea typeface="Arial" charset="0"/>
                <a:cs typeface="Arial" charset="0"/>
              </a:rPr>
              <a:t>	≈ 0.0001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385688"/>
              </p:ext>
            </p:extLst>
          </p:nvPr>
        </p:nvGraphicFramePr>
        <p:xfrm>
          <a:off x="2895600" y="177800"/>
          <a:ext cx="5867400" cy="2637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363"/>
                <a:gridCol w="523874"/>
                <a:gridCol w="3586163"/>
                <a:gridCol w="762000"/>
              </a:tblGrid>
              <a:tr h="577088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21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2100" dirty="0" smtClean="0"/>
                        <a:t>Doc</a:t>
                      </a:r>
                      <a:endParaRPr lang="en-US" sz="21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2100" dirty="0" smtClean="0"/>
                        <a:t>Words</a:t>
                      </a:r>
                      <a:endParaRPr lang="en-US" sz="21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2100" dirty="0" smtClean="0"/>
                        <a:t>Class</a:t>
                      </a:r>
                      <a:endParaRPr lang="en-US" sz="2100" dirty="0"/>
                    </a:p>
                  </a:txBody>
                  <a:tcPr marT="60960" marB="60960"/>
                </a:tc>
              </a:tr>
              <a:tr h="372533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2100" dirty="0" smtClean="0"/>
                        <a:t>Training</a:t>
                      </a:r>
                      <a:endParaRPr lang="en-US" sz="2100" dirty="0"/>
                    </a:p>
                  </a:txBody>
                  <a:tcPr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2100" dirty="0" smtClean="0"/>
                        <a:t>1</a:t>
                      </a:r>
                      <a:endParaRPr lang="en-US" sz="2100" dirty="0"/>
                    </a:p>
                  </a:txBody>
                  <a:tcPr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2100" dirty="0" smtClean="0"/>
                        <a:t>Chinese</a:t>
                      </a:r>
                      <a:r>
                        <a:rPr lang="en-US" sz="2100" baseline="0" dirty="0" smtClean="0"/>
                        <a:t> Beijing Chinese</a:t>
                      </a:r>
                      <a:endParaRPr lang="en-US" sz="2100" dirty="0"/>
                    </a:p>
                  </a:txBody>
                  <a:tcPr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2100" dirty="0" smtClean="0"/>
                        <a:t>c</a:t>
                      </a:r>
                    </a:p>
                  </a:txBody>
                  <a:tcPr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2533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2100" dirty="0"/>
                    </a:p>
                  </a:txBody>
                  <a:tcPr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2100" dirty="0" smtClean="0"/>
                        <a:t>2</a:t>
                      </a:r>
                      <a:endParaRPr lang="en-US" sz="2100" dirty="0"/>
                    </a:p>
                  </a:txBody>
                  <a:tcPr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2100" dirty="0" smtClean="0"/>
                        <a:t>Chinese Chinese Shanghai</a:t>
                      </a:r>
                      <a:endParaRPr lang="en-US" sz="2100" dirty="0"/>
                    </a:p>
                  </a:txBody>
                  <a:tcPr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2100" dirty="0" smtClean="0"/>
                        <a:t>c</a:t>
                      </a:r>
                      <a:endParaRPr lang="en-US" sz="2100" dirty="0"/>
                    </a:p>
                  </a:txBody>
                  <a:tcPr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2533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2100"/>
                    </a:p>
                  </a:txBody>
                  <a:tcPr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2100" dirty="0" smtClean="0"/>
                        <a:t>3</a:t>
                      </a:r>
                      <a:endParaRPr lang="en-US" sz="2100" dirty="0"/>
                    </a:p>
                  </a:txBody>
                  <a:tcPr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2100" dirty="0" smtClean="0"/>
                        <a:t>Chinese Macao</a:t>
                      </a:r>
                      <a:endParaRPr lang="en-US" sz="2100" dirty="0"/>
                    </a:p>
                  </a:txBody>
                  <a:tcPr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2100" dirty="0" smtClean="0"/>
                        <a:t>c</a:t>
                      </a:r>
                      <a:endParaRPr lang="en-US" sz="2100" dirty="0"/>
                    </a:p>
                  </a:txBody>
                  <a:tcPr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2533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2100"/>
                    </a:p>
                  </a:txBody>
                  <a:tcPr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2100" dirty="0" smtClean="0"/>
                        <a:t>4</a:t>
                      </a:r>
                      <a:endParaRPr lang="en-US" sz="2100" dirty="0"/>
                    </a:p>
                  </a:txBody>
                  <a:tcPr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2100" dirty="0" smtClean="0"/>
                        <a:t>Tokyo Japan Chinese</a:t>
                      </a:r>
                      <a:endParaRPr lang="en-US" sz="2100" dirty="0"/>
                    </a:p>
                  </a:txBody>
                  <a:tcPr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2100" dirty="0" smtClean="0"/>
                        <a:t>j</a:t>
                      </a:r>
                      <a:endParaRPr lang="en-US" sz="2100" dirty="0"/>
                    </a:p>
                  </a:txBody>
                  <a:tcPr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2533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2100" dirty="0" smtClean="0"/>
                        <a:t>Test</a:t>
                      </a:r>
                      <a:endParaRPr lang="en-US" sz="21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2100" dirty="0" smtClean="0"/>
                        <a:t>5</a:t>
                      </a:r>
                      <a:endParaRPr lang="en-US" sz="21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2100" dirty="0" smtClean="0"/>
                        <a:t>Chinese Chinese Chinese Tokyo</a:t>
                      </a:r>
                      <a:r>
                        <a:rPr lang="en-US" sz="2100" baseline="0" dirty="0" smtClean="0"/>
                        <a:t> Japan</a:t>
                      </a:r>
                      <a:endParaRPr lang="en-US" sz="21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2100" dirty="0" smtClean="0"/>
                        <a:t>?</a:t>
                      </a:r>
                      <a:endParaRPr lang="en-US" sz="2100" dirty="0"/>
                    </a:p>
                  </a:txBody>
                  <a:tcPr marT="60960" marB="6096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1" y="4038601"/>
            <a:ext cx="27091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+mn-lt"/>
              </a:rPr>
              <a:t>Conditional Probabilities:</a:t>
            </a:r>
          </a:p>
          <a:p>
            <a:r>
              <a:rPr lang="en-US" sz="1800" dirty="0" smtClean="0">
                <a:latin typeface="+mn-lt"/>
              </a:rPr>
              <a:t>P(</a:t>
            </a:r>
            <a:r>
              <a:rPr lang="en-US" sz="1800" dirty="0" err="1" smtClean="0">
                <a:latin typeface="+mn-lt"/>
              </a:rPr>
              <a:t>Chinese|</a:t>
            </a:r>
            <a:r>
              <a:rPr lang="en-US" sz="1800" i="1" dirty="0" err="1" smtClean="0">
                <a:latin typeface="+mn-lt"/>
              </a:rPr>
              <a:t>c</a:t>
            </a:r>
            <a:r>
              <a:rPr lang="en-US" sz="1800" dirty="0" smtClean="0">
                <a:latin typeface="+mn-lt"/>
              </a:rPr>
              <a:t>) =</a:t>
            </a:r>
          </a:p>
          <a:p>
            <a:r>
              <a:rPr lang="en-US" sz="1800" dirty="0" smtClean="0">
                <a:latin typeface="+mn-lt"/>
              </a:rPr>
              <a:t>P(</a:t>
            </a:r>
            <a:r>
              <a:rPr lang="en-US" sz="1800" dirty="0" err="1" smtClean="0">
                <a:latin typeface="+mn-lt"/>
              </a:rPr>
              <a:t>Tokyo|</a:t>
            </a:r>
            <a:r>
              <a:rPr lang="en-US" sz="1800" i="1" dirty="0" err="1" smtClean="0">
                <a:latin typeface="+mn-lt"/>
              </a:rPr>
              <a:t>c</a:t>
            </a:r>
            <a:r>
              <a:rPr lang="en-US" sz="1800" dirty="0" smtClean="0">
                <a:latin typeface="+mn-lt"/>
              </a:rPr>
              <a:t>)    =</a:t>
            </a:r>
          </a:p>
          <a:p>
            <a:r>
              <a:rPr lang="en-US" sz="1800" dirty="0" smtClean="0">
                <a:latin typeface="+mn-lt"/>
              </a:rPr>
              <a:t>P(</a:t>
            </a:r>
            <a:r>
              <a:rPr lang="en-US" sz="1800" dirty="0" err="1" smtClean="0">
                <a:latin typeface="+mn-lt"/>
              </a:rPr>
              <a:t>Japan|</a:t>
            </a:r>
            <a:r>
              <a:rPr lang="en-US" sz="1800" i="1" dirty="0" err="1" smtClean="0">
                <a:latin typeface="+mn-lt"/>
              </a:rPr>
              <a:t>c</a:t>
            </a:r>
            <a:r>
              <a:rPr lang="en-US" sz="1800" dirty="0" smtClean="0">
                <a:latin typeface="+mn-lt"/>
              </a:rPr>
              <a:t>)     =</a:t>
            </a:r>
          </a:p>
          <a:p>
            <a:r>
              <a:rPr lang="en-US" sz="1800" dirty="0" smtClean="0">
                <a:latin typeface="+mn-lt"/>
              </a:rPr>
              <a:t>P(</a:t>
            </a:r>
            <a:r>
              <a:rPr lang="en-US" sz="1800" dirty="0" err="1" smtClean="0">
                <a:latin typeface="+mn-lt"/>
              </a:rPr>
              <a:t>Chinese|</a:t>
            </a:r>
            <a:r>
              <a:rPr lang="en-US" sz="1800" i="1" dirty="0" err="1">
                <a:latin typeface="+mn-lt"/>
              </a:rPr>
              <a:t>j</a:t>
            </a:r>
            <a:r>
              <a:rPr lang="en-US" sz="1800" dirty="0" smtClean="0">
                <a:latin typeface="+mn-lt"/>
              </a:rPr>
              <a:t>) =</a:t>
            </a:r>
          </a:p>
          <a:p>
            <a:r>
              <a:rPr lang="en-US" sz="1800" dirty="0" smtClean="0">
                <a:latin typeface="+mn-lt"/>
              </a:rPr>
              <a:t>P(</a:t>
            </a:r>
            <a:r>
              <a:rPr lang="en-US" sz="1800" dirty="0" err="1" smtClean="0">
                <a:latin typeface="+mn-lt"/>
              </a:rPr>
              <a:t>Tokyo|</a:t>
            </a:r>
            <a:r>
              <a:rPr lang="en-US" sz="1800" i="1" dirty="0" err="1" smtClean="0">
                <a:latin typeface="+mn-lt"/>
              </a:rPr>
              <a:t>j</a:t>
            </a:r>
            <a:r>
              <a:rPr lang="en-US" sz="1800" dirty="0" smtClean="0">
                <a:latin typeface="+mn-lt"/>
              </a:rPr>
              <a:t>)     =</a:t>
            </a:r>
          </a:p>
          <a:p>
            <a:r>
              <a:rPr lang="en-US" sz="1800" dirty="0" smtClean="0">
                <a:latin typeface="+mn-lt"/>
              </a:rPr>
              <a:t>P(</a:t>
            </a:r>
            <a:r>
              <a:rPr lang="en-US" sz="1800" dirty="0" err="1" smtClean="0">
                <a:latin typeface="+mn-lt"/>
              </a:rPr>
              <a:t>Japan|</a:t>
            </a:r>
            <a:r>
              <a:rPr lang="en-US" sz="1800" i="1" dirty="0" err="1" smtClean="0">
                <a:latin typeface="+mn-lt"/>
              </a:rPr>
              <a:t>j</a:t>
            </a:r>
            <a:r>
              <a:rPr lang="en-US" sz="1800" dirty="0" smtClean="0">
                <a:latin typeface="+mn-lt"/>
              </a:rPr>
              <a:t>)      =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1" y="2446099"/>
            <a:ext cx="838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+mn-lt"/>
              </a:rPr>
              <a:t>Priors:</a:t>
            </a:r>
          </a:p>
          <a:p>
            <a:r>
              <a:rPr lang="en-US" sz="1800" i="1" dirty="0" smtClean="0">
                <a:latin typeface="+mn-lt"/>
              </a:rPr>
              <a:t>P</a:t>
            </a:r>
            <a:r>
              <a:rPr lang="en-US" sz="1800" dirty="0" smtClean="0">
                <a:latin typeface="+mn-lt"/>
              </a:rPr>
              <a:t>(</a:t>
            </a:r>
            <a:r>
              <a:rPr lang="en-US" sz="1800" i="1" dirty="0" smtClean="0">
                <a:latin typeface="+mn-lt"/>
              </a:rPr>
              <a:t>c</a:t>
            </a:r>
            <a:r>
              <a:rPr lang="en-US" sz="1800" dirty="0" smtClean="0">
                <a:latin typeface="+mn-lt"/>
              </a:rPr>
              <a:t>)= </a:t>
            </a:r>
          </a:p>
          <a:p>
            <a:endParaRPr lang="en-US" sz="200" i="1" dirty="0" smtClean="0">
              <a:latin typeface="+mn-lt"/>
            </a:endParaRPr>
          </a:p>
          <a:p>
            <a:r>
              <a:rPr lang="en-US" sz="1800" i="1" dirty="0" smtClean="0">
                <a:latin typeface="+mn-lt"/>
              </a:rPr>
              <a:t>P</a:t>
            </a:r>
            <a:r>
              <a:rPr lang="en-US" sz="1800" dirty="0" smtClean="0">
                <a:latin typeface="+mn-lt"/>
              </a:rPr>
              <a:t>(</a:t>
            </a:r>
            <a:r>
              <a:rPr lang="en-US" sz="1800" i="1" dirty="0" smtClean="0">
                <a:latin typeface="+mn-lt"/>
              </a:rPr>
              <a:t>j</a:t>
            </a:r>
            <a:r>
              <a:rPr lang="en-US" sz="1800" dirty="0" smtClean="0">
                <a:latin typeface="+mn-lt"/>
              </a:rPr>
              <a:t>)=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3001" y="2783998"/>
            <a:ext cx="331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3</a:t>
            </a:r>
          </a:p>
          <a:p>
            <a:endParaRPr lang="en-US" sz="16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3000" y="3083454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4</a:t>
            </a:r>
            <a:endParaRPr lang="en-US" sz="1600" dirty="0">
              <a:latin typeface="+mn-lt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196472" y="3185053"/>
            <a:ext cx="177960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71600" y="3055699"/>
            <a:ext cx="331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1</a:t>
            </a:r>
          </a:p>
          <a:p>
            <a:endParaRPr lang="en-US" sz="160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71600" y="3355155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4</a:t>
            </a:r>
            <a:endParaRPr lang="en-US" sz="1600" dirty="0">
              <a:latin typeface="+mn-lt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1425072" y="3456755"/>
            <a:ext cx="177960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165410"/>
              </p:ext>
            </p:extLst>
          </p:nvPr>
        </p:nvGraphicFramePr>
        <p:xfrm>
          <a:off x="228600" y="1498601"/>
          <a:ext cx="249371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Equation" r:id="rId3" imgW="1524000" imgH="419100" progId="Equation.3">
                  <p:embed/>
                </p:oleObj>
              </mc:Choice>
              <mc:Fallback>
                <p:oleObj name="Equation" r:id="rId3" imgW="1524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498601"/>
                        <a:ext cx="2493718" cy="914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640737"/>
              </p:ext>
            </p:extLst>
          </p:nvPr>
        </p:nvGraphicFramePr>
        <p:xfrm>
          <a:off x="1524000" y="408518"/>
          <a:ext cx="1079500" cy="859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Equation" r:id="rId5" imgW="660400" imgH="393700" progId="Equation.3">
                  <p:embed/>
                </p:oleObj>
              </mc:Choice>
              <mc:Fallback>
                <p:oleObj name="Equation" r:id="rId5" imgW="660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08518"/>
                        <a:ext cx="1079500" cy="85936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438400" y="4391528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(5+1) / (8+6) = 6/14 = 3/7</a:t>
            </a:r>
            <a:endParaRPr lang="en-US" sz="1800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38401" y="4749800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(0+1) / (8+6) = 1/14</a:t>
            </a:r>
            <a:endParaRPr lang="en-US" sz="1800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38400" y="5526952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latin typeface="Calibri" charset="0"/>
              </a:rPr>
              <a:t>(1</a:t>
            </a:r>
            <a:r>
              <a:rPr lang="en-US" altLang="zh-TW" sz="1800" dirty="0">
                <a:latin typeface="Calibri" charset="0"/>
              </a:rPr>
              <a:t>+1) / (3+6) = 2/9 </a:t>
            </a:r>
            <a:endParaRPr lang="en-US" sz="1800" dirty="0"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38401" y="5136109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(0+1) / (8+6) = 1/14</a:t>
            </a:r>
            <a:endParaRPr lang="en-US" sz="1800" dirty="0"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38400" y="5882957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latin typeface="Calibri" charset="0"/>
              </a:rPr>
              <a:t>(1</a:t>
            </a:r>
            <a:r>
              <a:rPr lang="en-US" altLang="zh-TW" sz="1800" dirty="0">
                <a:latin typeface="Calibri" charset="0"/>
              </a:rPr>
              <a:t>+1) / (3+6) = 2/9 </a:t>
            </a:r>
            <a:endParaRPr lang="en-US" sz="1800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44848" y="6225672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latin typeface="Calibri" charset="0"/>
              </a:rPr>
              <a:t>(1</a:t>
            </a:r>
            <a:r>
              <a:rPr lang="en-US" altLang="zh-TW" sz="1800" dirty="0">
                <a:latin typeface="Calibri" charset="0"/>
              </a:rPr>
              <a:t>+1) / (3+6) = 2/9 </a:t>
            </a:r>
            <a:endParaRPr lang="en-US" sz="1800" dirty="0"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62948" y="3446824"/>
            <a:ext cx="2876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TW" sz="1600" dirty="0">
                <a:latin typeface="Calibri" charset="0"/>
              </a:rPr>
              <a:t> 3/4 * (3/7)</a:t>
            </a:r>
            <a:r>
              <a:rPr lang="en-US" altLang="zh-TW" sz="1600" baseline="30000" dirty="0">
                <a:latin typeface="Calibri" charset="0"/>
              </a:rPr>
              <a:t>3</a:t>
            </a:r>
            <a:r>
              <a:rPr lang="en-US" altLang="zh-TW" sz="1600" dirty="0">
                <a:latin typeface="Calibri" charset="0"/>
              </a:rPr>
              <a:t> * 1/14 * 1/14 </a:t>
            </a:r>
          </a:p>
          <a:p>
            <a:pPr lvl="1">
              <a:buFont typeface="Wingdings" charset="2"/>
              <a:buNone/>
            </a:pPr>
            <a:r>
              <a:rPr lang="en-US" altLang="zh-TW" sz="1600" dirty="0" smtClean="0">
                <a:latin typeface="Calibri" charset="0"/>
                <a:ea typeface="Arial" charset="0"/>
                <a:cs typeface="Arial" charset="0"/>
              </a:rPr>
              <a:t>	≈ 0.0003</a:t>
            </a:r>
            <a:endParaRPr lang="en-US" altLang="zh-TW" sz="1600" dirty="0">
              <a:latin typeface="Calibri" charset="0"/>
              <a:ea typeface="Arial" charset="0"/>
              <a:cs typeface="Arial" charset="0"/>
            </a:endParaRPr>
          </a:p>
        </p:txBody>
      </p:sp>
      <p:graphicFrame>
        <p:nvGraphicFramePr>
          <p:cNvPr id="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910314"/>
              </p:ext>
            </p:extLst>
          </p:nvPr>
        </p:nvGraphicFramePr>
        <p:xfrm>
          <a:off x="6158832" y="3601896"/>
          <a:ext cx="223838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Equation" r:id="rId7" imgW="152280" imgH="126720" progId="Equation.3">
                  <p:embed/>
                </p:oleObj>
              </mc:Choice>
              <mc:Fallback>
                <p:oleObj name="Equation" r:id="rId7" imgW="15228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8832" y="3601896"/>
                        <a:ext cx="223838" cy="1873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826965"/>
              </p:ext>
            </p:extLst>
          </p:nvPr>
        </p:nvGraphicFramePr>
        <p:xfrm>
          <a:off x="6096000" y="5024296"/>
          <a:ext cx="223838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Equation" r:id="rId9" imgW="152280" imgH="126720" progId="Equation.3">
                  <p:embed/>
                </p:oleObj>
              </mc:Choice>
              <mc:Fallback>
                <p:oleObj name="Equation" r:id="rId9" imgW="15228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024296"/>
                        <a:ext cx="223838" cy="1873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527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0" grpId="0"/>
      <p:bldP spid="7" grpId="0"/>
      <p:bldP spid="8" grpId="0" build="allAtOnce"/>
      <p:bldP spid="13" grpId="0"/>
      <p:bldP spid="24" grpId="0"/>
      <p:bldP spid="29" grpId="0"/>
      <p:bldP spid="30" grpId="0"/>
      <p:bldP spid="32" grpId="0"/>
      <p:bldP spid="33" grpId="0"/>
      <p:bldP spid="34" grpId="0"/>
      <p:bldP spid="35" grpId="0"/>
      <p:bldP spid="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morning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2509837"/>
            <a:ext cx="1866900" cy="2447925"/>
          </a:xfrm>
        </p:spPr>
      </p:pic>
    </p:spTree>
    <p:extLst>
      <p:ext uri="{BB962C8B-B14F-4D97-AF65-F5344CB8AC3E}">
        <p14:creationId xmlns:p14="http://schemas.microsoft.com/office/powerpoint/2010/main" val="19680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Optimal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MAP ,ML, Bayes.. </a:t>
            </a:r>
            <a:r>
              <a:rPr lang="en-US" dirty="0"/>
              <a:t>d</a:t>
            </a:r>
            <a:r>
              <a:rPr lang="en-US" dirty="0" smtClean="0"/>
              <a:t>iscuss the most probable or representative for the data. But that is to get the model ready. Its purpose , like classification, needs the models efficiency on any new instance and the most probable classification need not be the most likely one or MAP.</a:t>
            </a:r>
          </a:p>
          <a:p>
            <a:r>
              <a:rPr lang="en-US" dirty="0"/>
              <a:t>consider a hypothesis space containing </a:t>
            </a:r>
            <a:r>
              <a:rPr lang="en-US" dirty="0" smtClean="0"/>
              <a:t>three hypotheses</a:t>
            </a:r>
            <a:r>
              <a:rPr lang="en-US" dirty="0"/>
              <a:t>, hl, h2, and </a:t>
            </a:r>
            <a:r>
              <a:rPr lang="en-US" dirty="0" smtClean="0"/>
              <a:t>h3 with posteriors 0.4,0.3 and 0.3 </a:t>
            </a:r>
            <a:r>
              <a:rPr lang="en-US" dirty="0" err="1" smtClean="0"/>
              <a:t>resply</a:t>
            </a:r>
            <a:r>
              <a:rPr lang="en-US" dirty="0" smtClean="0"/>
              <a:t>. The MAP is h1. Suppose a new instance x1 is classified positive by h1 and negative by h2 and h3, then the most likely classification is negative (h2+h3)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Optimal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Hence, </a:t>
            </a:r>
            <a:r>
              <a:rPr lang="en-US" dirty="0"/>
              <a:t>the most probable classification of the new instance is </a:t>
            </a:r>
            <a:r>
              <a:rPr lang="en-US" dirty="0" smtClean="0"/>
              <a:t>obtained by </a:t>
            </a:r>
            <a:r>
              <a:rPr lang="en-US" dirty="0"/>
              <a:t>combining the predictions of all hypotheses, weighted by their posterior </a:t>
            </a:r>
            <a:r>
              <a:rPr lang="en-US" dirty="0" smtClean="0"/>
              <a:t>probabilities. </a:t>
            </a:r>
          </a:p>
          <a:p>
            <a:r>
              <a:rPr lang="en-US" dirty="0" smtClean="0"/>
              <a:t>If </a:t>
            </a:r>
            <a:r>
              <a:rPr lang="en-US" dirty="0"/>
              <a:t>the possible classification of the new example can take on any </a:t>
            </a:r>
            <a:r>
              <a:rPr lang="en-US" dirty="0" smtClean="0"/>
              <a:t>value </a:t>
            </a:r>
            <a:r>
              <a:rPr lang="en-US" b="1" i="1" dirty="0" err="1" smtClean="0"/>
              <a:t>vj</a:t>
            </a:r>
            <a:r>
              <a:rPr lang="en-US" b="1" i="1" dirty="0" smtClean="0"/>
              <a:t> </a:t>
            </a:r>
            <a:r>
              <a:rPr lang="en-US" dirty="0"/>
              <a:t>from some set V, then the probability P(</a:t>
            </a:r>
            <a:r>
              <a:rPr lang="en-US" dirty="0" err="1"/>
              <a:t>vjlD</a:t>
            </a:r>
            <a:r>
              <a:rPr lang="en-US" dirty="0"/>
              <a:t>) that the correct </a:t>
            </a:r>
            <a:r>
              <a:rPr lang="en-US" dirty="0" smtClean="0"/>
              <a:t>classification for </a:t>
            </a:r>
            <a:r>
              <a:rPr lang="en-US" dirty="0"/>
              <a:t>the new instance is </a:t>
            </a:r>
            <a:r>
              <a:rPr lang="en-US" dirty="0" err="1" smtClean="0"/>
              <a:t>vj</a:t>
            </a:r>
            <a:r>
              <a:rPr lang="en-US" dirty="0" smtClean="0"/>
              <a:t>, is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optimal classification of the new instance is the value </a:t>
            </a:r>
            <a:r>
              <a:rPr lang="en-US" b="1" i="1" dirty="0" err="1" smtClean="0"/>
              <a:t>vj</a:t>
            </a:r>
            <a:r>
              <a:rPr lang="en-US" b="1" i="1" dirty="0" smtClean="0"/>
              <a:t>, </a:t>
            </a:r>
            <a:r>
              <a:rPr lang="en-US" dirty="0"/>
              <a:t>for </a:t>
            </a:r>
            <a:r>
              <a:rPr lang="en-US" dirty="0" smtClean="0"/>
              <a:t>which P </a:t>
            </a:r>
            <a:r>
              <a:rPr lang="en-US" dirty="0"/>
              <a:t>(</a:t>
            </a:r>
            <a:r>
              <a:rPr lang="en-US" dirty="0" err="1" smtClean="0"/>
              <a:t>vj</a:t>
            </a:r>
            <a:r>
              <a:rPr lang="en-US" dirty="0" smtClean="0"/>
              <a:t> </a:t>
            </a:r>
            <a:r>
              <a:rPr lang="en-US" dirty="0"/>
              <a:t>|</a:t>
            </a:r>
            <a:r>
              <a:rPr lang="en-US" dirty="0" smtClean="0"/>
              <a:t> </a:t>
            </a:r>
            <a:r>
              <a:rPr lang="en-US" dirty="0"/>
              <a:t>D) is maximum.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335487"/>
              </p:ext>
            </p:extLst>
          </p:nvPr>
        </p:nvGraphicFramePr>
        <p:xfrm>
          <a:off x="2590799" y="4038600"/>
          <a:ext cx="392545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3" imgW="2158920" imgH="419040" progId="Equation.3">
                  <p:embed/>
                </p:oleObj>
              </mc:Choice>
              <mc:Fallback>
                <p:oleObj name="Equation" r:id="rId3" imgW="215892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0799" y="4038600"/>
                        <a:ext cx="3925455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215243"/>
              </p:ext>
            </p:extLst>
          </p:nvPr>
        </p:nvGraphicFramePr>
        <p:xfrm>
          <a:off x="609600" y="5867400"/>
          <a:ext cx="76898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5" imgW="4228920" imgH="419040" progId="Equation.3">
                  <p:embed/>
                </p:oleObj>
              </mc:Choice>
              <mc:Fallback>
                <p:oleObj name="Equation" r:id="rId5" imgW="422892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867400"/>
                        <a:ext cx="76898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354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Optimal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So, for the previous discussion, </a:t>
            </a:r>
          </a:p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037" y="2057400"/>
            <a:ext cx="7398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981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Gibbs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1. Choose a hypothesis </a:t>
            </a:r>
            <a:r>
              <a:rPr lang="en-US" b="1" i="1" dirty="0"/>
              <a:t>h </a:t>
            </a:r>
            <a:r>
              <a:rPr lang="en-US" dirty="0"/>
              <a:t>from H at random, according to the posterior </a:t>
            </a:r>
            <a:r>
              <a:rPr lang="en-US" dirty="0" smtClean="0"/>
              <a:t>probability distribution </a:t>
            </a:r>
            <a:r>
              <a:rPr lang="en-US" dirty="0"/>
              <a:t>over H.</a:t>
            </a:r>
          </a:p>
          <a:p>
            <a:r>
              <a:rPr lang="en-US" dirty="0"/>
              <a:t>2. Use </a:t>
            </a:r>
            <a:r>
              <a:rPr lang="en-US" b="1" i="1" dirty="0"/>
              <a:t>h </a:t>
            </a:r>
            <a:r>
              <a:rPr lang="en-US" dirty="0"/>
              <a:t>to predict the classification of the next instance </a:t>
            </a:r>
            <a:r>
              <a:rPr lang="en-US" b="1" i="1" dirty="0"/>
              <a:t>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7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morning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2509837"/>
            <a:ext cx="1866900" cy="2447925"/>
          </a:xfrm>
        </p:spPr>
      </p:pic>
    </p:spTree>
    <p:extLst>
      <p:ext uri="{BB962C8B-B14F-4D97-AF65-F5344CB8AC3E}">
        <p14:creationId xmlns:p14="http://schemas.microsoft.com/office/powerpoint/2010/main" val="19680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Minimum Description length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From MAP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  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- </a:t>
            </a:r>
            <a:r>
              <a:rPr lang="en-US" dirty="0"/>
              <a:t>log, </a:t>
            </a:r>
            <a:r>
              <a:rPr lang="en-US" b="1" i="1" dirty="0"/>
              <a:t>P(h) </a:t>
            </a:r>
            <a:r>
              <a:rPr lang="en-US" dirty="0"/>
              <a:t>is the description length of </a:t>
            </a:r>
            <a:r>
              <a:rPr lang="en-US" b="1" i="1" dirty="0"/>
              <a:t>h </a:t>
            </a:r>
            <a:r>
              <a:rPr lang="en-US" dirty="0"/>
              <a:t>under the optimal encoding </a:t>
            </a:r>
            <a:r>
              <a:rPr lang="en-US" dirty="0" smtClean="0"/>
              <a:t>for the </a:t>
            </a:r>
            <a:r>
              <a:rPr lang="en-US" dirty="0"/>
              <a:t>hypothesis space H</a:t>
            </a:r>
            <a:r>
              <a:rPr lang="en-US" dirty="0" smtClean="0"/>
              <a:t>.</a:t>
            </a:r>
          </a:p>
          <a:p>
            <a:r>
              <a:rPr lang="en-US" dirty="0"/>
              <a:t>-log2 </a:t>
            </a:r>
            <a:r>
              <a:rPr lang="en-US" b="1" i="1" dirty="0"/>
              <a:t>P(D1h) </a:t>
            </a:r>
            <a:r>
              <a:rPr lang="en-US" dirty="0"/>
              <a:t>is the description length of the training data </a:t>
            </a:r>
            <a:r>
              <a:rPr lang="en-US" b="1" i="1" dirty="0"/>
              <a:t>D </a:t>
            </a:r>
            <a:r>
              <a:rPr lang="en-US" dirty="0" smtClean="0"/>
              <a:t>given hypothesis </a:t>
            </a:r>
            <a:r>
              <a:rPr lang="en-US" b="1" i="1" dirty="0"/>
              <a:t>h, </a:t>
            </a:r>
            <a:r>
              <a:rPr lang="en-US" dirty="0"/>
              <a:t>under its optimal encoding.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722" y="1371600"/>
            <a:ext cx="4565878" cy="220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3381375"/>
            <a:ext cx="40957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4019550"/>
            <a:ext cx="42767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Minimum Description length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From MAP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Shannon –</a:t>
            </a:r>
          </a:p>
          <a:p>
            <a:r>
              <a:rPr lang="en-US" dirty="0" smtClean="0"/>
              <a:t>the </a:t>
            </a:r>
            <a:r>
              <a:rPr lang="en-US" dirty="0"/>
              <a:t>optimal code (i.e., the code that minimizes </a:t>
            </a:r>
            <a:r>
              <a:rPr lang="en-US" dirty="0" smtClean="0"/>
              <a:t>the expected </a:t>
            </a:r>
            <a:r>
              <a:rPr lang="en-US" dirty="0"/>
              <a:t>message length) assigns - log, </a:t>
            </a:r>
            <a:r>
              <a:rPr lang="en-US" b="1" i="1" dirty="0"/>
              <a:t>pi </a:t>
            </a:r>
            <a:r>
              <a:rPr lang="en-US" dirty="0" err="1"/>
              <a:t>bitst</a:t>
            </a:r>
            <a:r>
              <a:rPr lang="en-US" dirty="0"/>
              <a:t> to encode message </a:t>
            </a:r>
            <a:r>
              <a:rPr lang="en-US" b="1" i="1" dirty="0"/>
              <a:t>i .</a:t>
            </a:r>
            <a:endParaRPr lang="en-US" dirty="0" smtClean="0"/>
          </a:p>
          <a:p>
            <a:r>
              <a:rPr lang="en-US" dirty="0" smtClean="0"/>
              <a:t>minimize </a:t>
            </a:r>
            <a:r>
              <a:rPr lang="en-US" dirty="0"/>
              <a:t>the expected code </a:t>
            </a:r>
            <a:r>
              <a:rPr lang="en-US" dirty="0" smtClean="0"/>
              <a:t>length we </a:t>
            </a:r>
            <a:r>
              <a:rPr lang="en-US" dirty="0"/>
              <a:t>should assign shorter codes to messages that are more probable</a:t>
            </a:r>
            <a:r>
              <a:rPr lang="en-US" dirty="0" smtClean="0"/>
              <a:t>.</a:t>
            </a:r>
          </a:p>
          <a:p>
            <a:r>
              <a:rPr lang="en-US" dirty="0"/>
              <a:t>number of bits required to encode message </a:t>
            </a:r>
            <a:r>
              <a:rPr lang="en-US" b="1" i="1" dirty="0"/>
              <a:t>i </a:t>
            </a:r>
            <a:r>
              <a:rPr lang="en-US" dirty="0"/>
              <a:t>using code </a:t>
            </a:r>
            <a:r>
              <a:rPr lang="en-US" b="1" i="1" dirty="0"/>
              <a:t>C </a:t>
            </a:r>
            <a:r>
              <a:rPr lang="en-US" dirty="0"/>
              <a:t>as </a:t>
            </a:r>
            <a:r>
              <a:rPr lang="en-US" dirty="0" smtClean="0"/>
              <a:t>the </a:t>
            </a:r>
            <a:r>
              <a:rPr lang="en-US" b="1" i="1" dirty="0" smtClean="0"/>
              <a:t>description </a:t>
            </a:r>
            <a:r>
              <a:rPr lang="en-US" b="1" i="1" dirty="0"/>
              <a:t>length of message i with respect to C, </a:t>
            </a:r>
            <a:r>
              <a:rPr lang="en-US" dirty="0"/>
              <a:t>which we denote by </a:t>
            </a:r>
            <a:r>
              <a:rPr lang="en-US" b="1" i="1" dirty="0" err="1"/>
              <a:t>Lc</a:t>
            </a:r>
            <a:r>
              <a:rPr lang="en-US" b="1" i="1" dirty="0"/>
              <a:t>(i)</a:t>
            </a:r>
            <a:endParaRPr lang="en-US" dirty="0" smtClean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219200"/>
            <a:ext cx="2833992" cy="137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172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9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morning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2509837"/>
            <a:ext cx="1866900" cy="2447925"/>
          </a:xfrm>
        </p:spPr>
      </p:pic>
    </p:spTree>
    <p:extLst>
      <p:ext uri="{BB962C8B-B14F-4D97-AF65-F5344CB8AC3E}">
        <p14:creationId xmlns:p14="http://schemas.microsoft.com/office/powerpoint/2010/main" val="19680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 us play a game</a:t>
            </a:r>
          </a:p>
          <a:p>
            <a:r>
              <a:rPr lang="en-US" dirty="0" smtClean="0"/>
              <a:t>You toss a coin</a:t>
            </a:r>
          </a:p>
          <a:p>
            <a:r>
              <a:rPr lang="en-US" dirty="0" smtClean="0"/>
              <a:t>I’ll Toss a dice</a:t>
            </a:r>
          </a:p>
          <a:p>
            <a:r>
              <a:rPr lang="en-US" dirty="0" smtClean="0"/>
              <a:t>    You win  if H and odd number are outcomes </a:t>
            </a:r>
          </a:p>
          <a:p>
            <a:r>
              <a:rPr lang="en-US" dirty="0" smtClean="0"/>
              <a:t>    I win if T and Even number are outcomes.</a:t>
            </a:r>
          </a:p>
          <a:p>
            <a:r>
              <a:rPr lang="en-US" dirty="0" smtClean="0"/>
              <a:t>Make them as a pair(Vector ) of </a:t>
            </a:r>
            <a:r>
              <a:rPr lang="en-US" dirty="0" err="1" smtClean="0"/>
              <a:t>rvs</a:t>
            </a:r>
            <a:r>
              <a:rPr lang="en-US" dirty="0" smtClean="0"/>
              <a:t> and get their joint distribution, to get our chances to win.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528205"/>
              </p:ext>
            </p:extLst>
          </p:nvPr>
        </p:nvGraphicFramePr>
        <p:xfrm>
          <a:off x="2362200" y="4800600"/>
          <a:ext cx="53340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</a:tblGrid>
              <a:tr h="393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ysClr val="windowText" lastClr="000000"/>
                          </a:solidFill>
                        </a:rPr>
                        <a:t>Toss a Die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960">
                <a:tc rowSpan="3">
                  <a:txBody>
                    <a:bodyPr/>
                    <a:lstStyle/>
                    <a:p>
                      <a:endParaRPr lang="en-US" sz="18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</a:rPr>
                        <a:t>Toss A</a:t>
                      </a:r>
                    </a:p>
                    <a:p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</a:rPr>
                        <a:t>Coin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</a:tr>
              <a:tr h="3149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1/12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1/12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1/12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1/12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1/12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1/12</a:t>
                      </a:r>
                      <a:endParaRPr lang="en-US" b="1" dirty="0"/>
                    </a:p>
                  </a:txBody>
                  <a:tcPr/>
                </a:tc>
              </a:tr>
              <a:tr h="3937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1/12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1/12</a:t>
                      </a:r>
                      <a:endParaRPr 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1/12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1/12</a:t>
                      </a:r>
                      <a:endParaRPr 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1/12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1/12</a:t>
                      </a:r>
                      <a:endParaRPr 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70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600">
                <a:solidFill>
                  <a:schemeClr val="hlink"/>
                </a:solidFill>
              </a:rPr>
              <a:t>Another Example of Joint p.f.</a:t>
            </a:r>
            <a:r>
              <a:rPr lang="en-US"/>
              <a:t>   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Throw </a:t>
            </a:r>
            <a:r>
              <a:rPr lang="en-US" dirty="0"/>
              <a:t>a die once, let X be the outcome. Throw a fair coin X times and let Y be the number of heads. Find P(</a:t>
            </a:r>
            <a:r>
              <a:rPr lang="en-US" dirty="0" err="1"/>
              <a:t>x,y</a:t>
            </a:r>
            <a:r>
              <a:rPr lang="en-US" dirty="0"/>
              <a:t>)?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hlink"/>
                </a:solidFill>
              </a:rPr>
              <a:t>Solution:</a:t>
            </a:r>
          </a:p>
          <a:p>
            <a:r>
              <a:rPr lang="en-US" dirty="0"/>
              <a:t>The possible X values range from 1 to 6.</a:t>
            </a:r>
          </a:p>
          <a:p>
            <a:r>
              <a:rPr lang="en-US" dirty="0"/>
              <a:t>The possible Y values range from 0 to 6.</a:t>
            </a:r>
          </a:p>
          <a:p>
            <a:r>
              <a:rPr lang="en-US" dirty="0"/>
              <a:t>When X = 2 (e.g.) Y = 0,1 or 2.</a:t>
            </a:r>
          </a:p>
          <a:p>
            <a:r>
              <a:rPr lang="en-US" dirty="0"/>
              <a:t>P(2,0) = P(X=2,Y=0) = P(X=2)P(Y=0|X=2)</a:t>
            </a:r>
          </a:p>
          <a:p>
            <a:pPr>
              <a:buFontTx/>
              <a:buNone/>
            </a:pPr>
            <a:r>
              <a:rPr lang="en-US" dirty="0"/>
              <a:t>   =(1/6)(1/2)</a:t>
            </a:r>
            <a:r>
              <a:rPr lang="en-US" baseline="30000" dirty="0"/>
              <a:t>2</a:t>
            </a:r>
            <a:r>
              <a:rPr lang="en-US" dirty="0"/>
              <a:t>=1/24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5946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6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98" decel="1000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98" decel="1000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98" decel="100000" fill="hold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98" decel="100000" fill="hold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98" decel="100000" fill="hold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98" decel="100000" fill="hold"/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98" decel="100000" fill="hold"/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4" grpId="0"/>
      <p:bldP spid="1464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Jointly Distributed Random Variables</a:t>
            </a:r>
            <a:br>
              <a:rPr lang="en-US" altLang="ko-KR" sz="2800" dirty="0" smtClean="0"/>
            </a:br>
            <a:endParaRPr lang="en-US" altLang="ko-KR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Joint Probability Distributions</a:t>
            </a:r>
          </a:p>
          <a:p>
            <a:pPr lvl="1" eaLnBrk="1" hangingPunct="1"/>
            <a:r>
              <a:rPr lang="en-US" altLang="ko-KR" smtClean="0"/>
              <a:t>Discrete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mtClean="0"/>
              <a:t>Continuous</a:t>
            </a:r>
          </a:p>
          <a:p>
            <a:pPr lvl="1" eaLnBrk="1" hangingPunct="1"/>
            <a:endParaRPr lang="en-US" altLang="ko-KR" smtClean="0"/>
          </a:p>
          <a:p>
            <a:pPr lvl="1" eaLnBrk="1" hangingPunct="1">
              <a:buFontTx/>
              <a:buNone/>
            </a:pPr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</p:txBody>
      </p:sp>
      <p:graphicFrame>
        <p:nvGraphicFramePr>
          <p:cNvPr id="29698" name="Object 4"/>
          <p:cNvGraphicFramePr>
            <a:graphicFrameLocks noChangeAspect="1"/>
          </p:cNvGraphicFramePr>
          <p:nvPr/>
        </p:nvGraphicFramePr>
        <p:xfrm>
          <a:off x="2057400" y="2671763"/>
          <a:ext cx="5689600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4" imgW="2438280" imgH="609480" progId="">
                  <p:embed/>
                </p:oleObj>
              </mc:Choice>
              <mc:Fallback>
                <p:oleObj name="Equation" r:id="rId4" imgW="2438280" imgH="6094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671763"/>
                        <a:ext cx="5689600" cy="1138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5"/>
          <p:cNvGraphicFramePr>
            <a:graphicFrameLocks noChangeAspect="1"/>
          </p:cNvGraphicFramePr>
          <p:nvPr/>
        </p:nvGraphicFramePr>
        <p:xfrm>
          <a:off x="1835150" y="4922837"/>
          <a:ext cx="5976938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6" imgW="2997000" imgH="317160" progId="">
                  <p:embed/>
                </p:oleObj>
              </mc:Choice>
              <mc:Fallback>
                <p:oleObj name="Equation" r:id="rId6" imgW="2997000" imgH="3171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922837"/>
                        <a:ext cx="5976938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971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Jointly Distributed Random Variables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Joint Cumulative Distribution Function</a:t>
            </a:r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Discrete</a:t>
            </a:r>
          </a:p>
          <a:p>
            <a:pPr lvl="1" eaLnBrk="1" hangingPunct="1"/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Continuous</a:t>
            </a:r>
          </a:p>
          <a:p>
            <a:pPr lvl="3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</p:txBody>
      </p:sp>
      <p:graphicFrame>
        <p:nvGraphicFramePr>
          <p:cNvPr id="307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864867"/>
              </p:ext>
            </p:extLst>
          </p:nvPr>
        </p:nvGraphicFramePr>
        <p:xfrm>
          <a:off x="2994025" y="1981200"/>
          <a:ext cx="38639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4" imgW="1688760" imgH="241200" progId="">
                  <p:embed/>
                </p:oleObj>
              </mc:Choice>
              <mc:Fallback>
                <p:oleObj name="Equation" r:id="rId4" imgW="1688760" imgH="241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025" y="1981200"/>
                        <a:ext cx="3863975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6"/>
          <p:cNvGraphicFramePr>
            <a:graphicFrameLocks noChangeAspect="1"/>
          </p:cNvGraphicFramePr>
          <p:nvPr/>
        </p:nvGraphicFramePr>
        <p:xfrm>
          <a:off x="3200400" y="3073400"/>
          <a:ext cx="30956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6" imgW="1333440" imgH="380880" progId="">
                  <p:embed/>
                </p:oleObj>
              </mc:Choice>
              <mc:Fallback>
                <p:oleObj name="Equation" r:id="rId6" imgW="1333440" imgH="3808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073400"/>
                        <a:ext cx="3095625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8"/>
          <p:cNvGraphicFramePr>
            <a:graphicFrameLocks noChangeAspect="1"/>
          </p:cNvGraphicFramePr>
          <p:nvPr/>
        </p:nvGraphicFramePr>
        <p:xfrm>
          <a:off x="3179763" y="4038600"/>
          <a:ext cx="4897437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8" imgW="2006280" imgH="330120" progId="">
                  <p:embed/>
                </p:oleObj>
              </mc:Choice>
              <mc:Fallback>
                <p:oleObj name="Equation" r:id="rId8" imgW="2006280" imgH="3301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763" y="4038600"/>
                        <a:ext cx="4897437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956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 smtClean="0"/>
              <a:t>Example-Joint Distribution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 Air Conditioner Maintenance</a:t>
            </a:r>
          </a:p>
          <a:p>
            <a:pPr lvl="1" eaLnBrk="1" hangingPunct="1"/>
            <a:r>
              <a:rPr lang="en-US" altLang="ko-KR" dirty="0" smtClean="0"/>
              <a:t>A company that services air conditioner units in residences and office blocks is interested in how to schedule its technicians in the most efficient manner</a:t>
            </a:r>
          </a:p>
          <a:p>
            <a:pPr lvl="1" eaLnBrk="1" hangingPunct="1"/>
            <a:r>
              <a:rPr lang="en-US" altLang="ko-KR" dirty="0" smtClean="0"/>
              <a:t>The random variable X, taking the values 1,2,3 and 4, is the service time in hours </a:t>
            </a:r>
          </a:p>
          <a:p>
            <a:pPr lvl="1" eaLnBrk="1" hangingPunct="1"/>
            <a:r>
              <a:rPr lang="en-US" altLang="ko-KR" dirty="0" smtClean="0"/>
              <a:t>The random variable Y, taking the values 1,2 and 3, is the number of air conditioner units</a:t>
            </a:r>
          </a:p>
          <a:p>
            <a:pPr eaLnBrk="1" hangingPunct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6130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667</TotalTime>
  <Words>1491</Words>
  <Application>Microsoft Office PowerPoint</Application>
  <PresentationFormat>On-screen Show (4:3)</PresentationFormat>
  <Paragraphs>296</Paragraphs>
  <Slides>40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Equity</vt:lpstr>
      <vt:lpstr>Equation</vt:lpstr>
      <vt:lpstr>Good morning</vt:lpstr>
      <vt:lpstr>Last class</vt:lpstr>
      <vt:lpstr>Today’s class</vt:lpstr>
      <vt:lpstr>Joint distributions</vt:lpstr>
      <vt:lpstr>Random Vector</vt:lpstr>
      <vt:lpstr>Another Example of Joint p.f.   </vt:lpstr>
      <vt:lpstr> Jointly Distributed Random Variables </vt:lpstr>
      <vt:lpstr>Jointly Distributed Random Variables</vt:lpstr>
      <vt:lpstr>Example-Joint Distribution</vt:lpstr>
      <vt:lpstr>Example-Joint Distribution</vt:lpstr>
      <vt:lpstr>Bivariate</vt:lpstr>
      <vt:lpstr>BIVARIATE CONTINUOUS RV’S</vt:lpstr>
      <vt:lpstr>PowerPoint Presentation</vt:lpstr>
      <vt:lpstr>Conditional density</vt:lpstr>
      <vt:lpstr>PowerPoint Presentation</vt:lpstr>
      <vt:lpstr>Bivariate-Example</vt:lpstr>
      <vt:lpstr>Bivariate-Example</vt:lpstr>
      <vt:lpstr>Bivariate-Example</vt:lpstr>
      <vt:lpstr>Bivariate-Example  </vt:lpstr>
      <vt:lpstr>Good morning</vt:lpstr>
      <vt:lpstr>Naïve Bayes classifier</vt:lpstr>
      <vt:lpstr>Naïve Bayes classifier</vt:lpstr>
      <vt:lpstr>Naïve Bayes classifier</vt:lpstr>
      <vt:lpstr>Naïve Baye’s Classifier Example</vt:lpstr>
      <vt:lpstr>Naïve Baye’s Classifier Example</vt:lpstr>
      <vt:lpstr>Naïve Baye’s Classifier Example</vt:lpstr>
      <vt:lpstr>Naïve Baye’s Classifier Example</vt:lpstr>
      <vt:lpstr>Naïve Baye’s Classifier Example</vt:lpstr>
      <vt:lpstr>Naïve Baye’s Classifier Text classification</vt:lpstr>
      <vt:lpstr>Naïve Baye’s Classifier Text classification</vt:lpstr>
      <vt:lpstr>PowerPoint Presentation</vt:lpstr>
      <vt:lpstr>Good morning</vt:lpstr>
      <vt:lpstr>Bayes Optimal classifier</vt:lpstr>
      <vt:lpstr>Bayes Optimal classifier</vt:lpstr>
      <vt:lpstr>Bayes Optimal classifier</vt:lpstr>
      <vt:lpstr>Gibbs Algorithm</vt:lpstr>
      <vt:lpstr>Good morning</vt:lpstr>
      <vt:lpstr>Minimum Description length Principle</vt:lpstr>
      <vt:lpstr>Minimum Description length Principle</vt:lpstr>
      <vt:lpstr>Good morning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morning</dc:title>
  <dc:creator>Administrator</dc:creator>
  <cp:lastModifiedBy>Administrator</cp:lastModifiedBy>
  <cp:revision>15</cp:revision>
  <dcterms:created xsi:type="dcterms:W3CDTF">2006-08-16T00:00:00Z</dcterms:created>
  <dcterms:modified xsi:type="dcterms:W3CDTF">2019-11-25T05:10:05Z</dcterms:modified>
</cp:coreProperties>
</file>