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1" r:id="rId4"/>
    <p:sldId id="276" r:id="rId5"/>
    <p:sldId id="282" r:id="rId6"/>
    <p:sldId id="288" r:id="rId7"/>
    <p:sldId id="289" r:id="rId8"/>
    <p:sldId id="260" r:id="rId9"/>
    <p:sldId id="261" r:id="rId10"/>
    <p:sldId id="291" r:id="rId11"/>
    <p:sldId id="292" r:id="rId12"/>
    <p:sldId id="273" r:id="rId13"/>
    <p:sldId id="274" r:id="rId14"/>
    <p:sldId id="283" r:id="rId15"/>
    <p:sldId id="265" r:id="rId16"/>
    <p:sldId id="267" r:id="rId17"/>
    <p:sldId id="268" r:id="rId18"/>
    <p:sldId id="269" r:id="rId19"/>
    <p:sldId id="290" r:id="rId20"/>
    <p:sldId id="278" r:id="rId21"/>
    <p:sldId id="279" r:id="rId22"/>
    <p:sldId id="280" r:id="rId23"/>
    <p:sldId id="293" r:id="rId24"/>
    <p:sldId id="294" r:id="rId25"/>
    <p:sldId id="295" r:id="rId26"/>
    <p:sldId id="296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37779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shape of object is rounded and depression at top having color Red then it will be </a:t>
            </a:r>
            <a:r>
              <a:rPr lang="en-US" dirty="0" err="1"/>
              <a:t>labelled</a:t>
            </a:r>
            <a:r>
              <a:rPr lang="en-US" dirty="0"/>
              <a:t> as –</a:t>
            </a:r>
            <a:r>
              <a:rPr lang="en-US" b="1" dirty="0"/>
              <a:t>Apple</a:t>
            </a:r>
            <a:r>
              <a:rPr lang="en-US" dirty="0"/>
              <a:t>. </a:t>
            </a:r>
          </a:p>
          <a:p>
            <a:r>
              <a:rPr lang="en-US" dirty="0"/>
              <a:t>If shape of object is long curving cylinder having color Green-Yellow then it will be </a:t>
            </a:r>
            <a:r>
              <a:rPr lang="en-US" dirty="0" err="1"/>
              <a:t>labelled</a:t>
            </a:r>
            <a:r>
              <a:rPr lang="en-US" dirty="0"/>
              <a:t> as –</a:t>
            </a:r>
            <a:r>
              <a:rPr lang="en-US" b="1" dirty="0"/>
              <a:t>Banana</a:t>
            </a:r>
            <a:r>
              <a:rPr lang="en-US" dirty="0"/>
              <a:t>. </a:t>
            </a:r>
          </a:p>
          <a:p>
            <a:r>
              <a:rPr lang="en-US" dirty="0" smtClean="0"/>
              <a:t>Now , if we give </a:t>
            </a:r>
            <a:endParaRPr lang="en-US" dirty="0"/>
          </a:p>
        </p:txBody>
      </p:sp>
      <p:sp>
        <p:nvSpPr>
          <p:cNvPr id="5" name="AutoShape 2" descr="https://cdncontribute.geeksforgeeks.org/wp-content/uploads/fruits-basket.jpg"/>
          <p:cNvSpPr>
            <a:spLocks noChangeAspect="1" noChangeArrowheads="1"/>
          </p:cNvSpPr>
          <p:nvPr/>
        </p:nvSpPr>
        <p:spPr bwMode="auto">
          <a:xfrm>
            <a:off x="155575" y="-846138"/>
            <a:ext cx="28575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cdncontribute.geeksforgeeks.org/wp-content/uploads/fruits-basket.jpg"/>
          <p:cNvSpPr>
            <a:spLocks noChangeAspect="1" noChangeArrowheads="1"/>
          </p:cNvSpPr>
          <p:nvPr/>
        </p:nvSpPr>
        <p:spPr bwMode="auto">
          <a:xfrm>
            <a:off x="307975" y="-693738"/>
            <a:ext cx="28575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34776" t="24230" r="48077" b="46979"/>
          <a:stretch/>
        </p:blipFill>
        <p:spPr bwMode="auto">
          <a:xfrm>
            <a:off x="1555348" y="1295400"/>
            <a:ext cx="2533650" cy="2391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l="31891" t="51881" r="45994" b="24173"/>
          <a:stretch/>
        </p:blipFill>
        <p:spPr bwMode="auto">
          <a:xfrm>
            <a:off x="3429000" y="5181600"/>
            <a:ext cx="1581150" cy="962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640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Suppose, we have a picture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,no classification as earlier.</a:t>
            </a:r>
          </a:p>
          <a:p>
            <a:r>
              <a:rPr lang="en-US" dirty="0" smtClean="0"/>
              <a:t>Then, the machine will form clusters based on similarities and uses the clusters for classification of a new animal.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1410" t="59293" r="46154" b="21893"/>
          <a:stretch/>
        </p:blipFill>
        <p:spPr bwMode="auto">
          <a:xfrm>
            <a:off x="2590800" y="1966277"/>
            <a:ext cx="4171950" cy="2072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54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an interdisciplinary field, comprising of concepts and results from </a:t>
            </a:r>
          </a:p>
          <a:p>
            <a:r>
              <a:rPr lang="en-US" dirty="0" smtClean="0"/>
              <a:t>Probability and Statistics,</a:t>
            </a:r>
          </a:p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Information  theory</a:t>
            </a:r>
          </a:p>
          <a:p>
            <a:r>
              <a:rPr lang="en-US" dirty="0" smtClean="0"/>
              <a:t>Philosophy</a:t>
            </a:r>
          </a:p>
          <a:p>
            <a:r>
              <a:rPr lang="en-US" dirty="0" smtClean="0"/>
              <a:t>Psychology</a:t>
            </a:r>
          </a:p>
          <a:p>
            <a:r>
              <a:rPr lang="en-US" dirty="0" smtClean="0"/>
              <a:t>Neurobiology…</a:t>
            </a:r>
          </a:p>
          <a:p>
            <a:r>
              <a:rPr lang="en-US" dirty="0"/>
              <a:t> </a:t>
            </a:r>
            <a:r>
              <a:rPr lang="en-US" dirty="0" smtClean="0"/>
              <a:t>  to name a few.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Albert Einstein says-” Keep things simple but not simpler”</a:t>
            </a:r>
          </a:p>
          <a:p>
            <a:r>
              <a:rPr lang="en-US" dirty="0" smtClean="0"/>
              <a:t>Occam’s razor(Philosophy) suggests-”Simplest hypothesis is the best”.</a:t>
            </a:r>
          </a:p>
          <a:p>
            <a:r>
              <a:rPr lang="en-US" dirty="0" smtClean="0"/>
              <a:t>Psychology and neurobiology-”</a:t>
            </a:r>
            <a:r>
              <a:rPr lang="en-US" dirty="0"/>
              <a:t> over a very broad range of learning </a:t>
            </a:r>
            <a:r>
              <a:rPr lang="en-US" dirty="0" smtClean="0"/>
              <a:t>problems, people's </a:t>
            </a:r>
            <a:r>
              <a:rPr lang="en-US" dirty="0"/>
              <a:t>response time improves with practice according to a power </a:t>
            </a:r>
            <a:r>
              <a:rPr lang="en-US" dirty="0" smtClean="0"/>
              <a:t>law”</a:t>
            </a:r>
          </a:p>
          <a:p>
            <a:r>
              <a:rPr lang="en-US" dirty="0" smtClean="0"/>
              <a:t>Statistics-”</a:t>
            </a:r>
            <a:r>
              <a:rPr lang="en-US" dirty="0"/>
              <a:t> Characterization of errors </a:t>
            </a:r>
            <a:r>
              <a:rPr lang="en-US" dirty="0" smtClean="0"/>
              <a:t> </a:t>
            </a:r>
            <a:r>
              <a:rPr lang="en-US" dirty="0"/>
              <a:t>that occur when estimating the accuracy of </a:t>
            </a:r>
            <a:r>
              <a:rPr lang="en-US" dirty="0" smtClean="0"/>
              <a:t>a hypothesis </a:t>
            </a:r>
            <a:r>
              <a:rPr lang="en-US" dirty="0"/>
              <a:t>based on a limited sample of data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3683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Learning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Choosing the training experience</a:t>
            </a:r>
          </a:p>
          <a:p>
            <a:r>
              <a:rPr lang="en-US" dirty="0" smtClean="0"/>
              <a:t>Choosing the Target function</a:t>
            </a:r>
          </a:p>
          <a:p>
            <a:r>
              <a:rPr lang="en-US" dirty="0" smtClean="0"/>
              <a:t>Algorithm for learning from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Approach to concept learning.</a:t>
            </a:r>
          </a:p>
          <a:p>
            <a:r>
              <a:rPr lang="en-US" dirty="0" smtClean="0"/>
              <a:t>Learning is to produce a description that is consistent with all positive examples but no negative examples.</a:t>
            </a:r>
          </a:p>
          <a:p>
            <a:r>
              <a:rPr lang="en-US" dirty="0" smtClean="0"/>
              <a:t>G-Boundary, S-Boundary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Step1: Initialize G and S.</a:t>
            </a:r>
          </a:p>
          <a:p>
            <a:r>
              <a:rPr lang="en-US" dirty="0" smtClean="0"/>
              <a:t>Step2: For a new instance</a:t>
            </a:r>
          </a:p>
          <a:p>
            <a:r>
              <a:rPr lang="en-US" dirty="0"/>
              <a:t> </a:t>
            </a:r>
            <a:r>
              <a:rPr lang="en-US" dirty="0" smtClean="0"/>
              <a:t> If it is positive, remove from G any description that do not cover it and generalize the S as little as possible to include it.</a:t>
            </a:r>
          </a:p>
          <a:p>
            <a:r>
              <a:rPr lang="en-US" dirty="0" smtClean="0"/>
              <a:t>If it is negative, remove from S any description that cover it and specialize G as little as possible so that they will not cover it.</a:t>
            </a:r>
          </a:p>
          <a:p>
            <a:r>
              <a:rPr lang="en-US" dirty="0" smtClean="0"/>
              <a:t>Step 3: Repeat step 2 till G=S.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smtClean="0"/>
              <a:t>Space-Example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Teach a child to identify black cards in a poker game.</a:t>
            </a:r>
          </a:p>
          <a:p>
            <a:r>
              <a:rPr lang="en-US" dirty="0" smtClean="0"/>
              <a:t>Negative instance: (3, diamond)</a:t>
            </a:r>
          </a:p>
          <a:p>
            <a:r>
              <a:rPr lang="en-US" dirty="0" smtClean="0"/>
              <a:t>Positive instances: (7,spade), (4,club)</a:t>
            </a:r>
          </a:p>
          <a:p>
            <a:r>
              <a:rPr lang="en-US" dirty="0" smtClean="0"/>
              <a:t>Step1: G={ (</a:t>
            </a:r>
            <a:r>
              <a:rPr lang="en-US" dirty="0" err="1" smtClean="0"/>
              <a:t>x,y</a:t>
            </a:r>
            <a:r>
              <a:rPr lang="en-US" dirty="0" smtClean="0"/>
              <a:t>)}; S=nil</a:t>
            </a:r>
          </a:p>
          <a:p>
            <a:r>
              <a:rPr lang="en-US" dirty="0" smtClean="0"/>
              <a:t>Step2: N1-&gt;G={(</a:t>
            </a:r>
            <a:r>
              <a:rPr lang="en-US" dirty="0" err="1" smtClean="0"/>
              <a:t>even,y</a:t>
            </a:r>
            <a:r>
              <a:rPr lang="en-US" dirty="0" smtClean="0"/>
              <a:t>),(x, heart),(</a:t>
            </a:r>
            <a:r>
              <a:rPr lang="en-US" dirty="0" err="1" smtClean="0"/>
              <a:t>x,black</a:t>
            </a:r>
            <a:r>
              <a:rPr lang="en-US" dirty="0" smtClean="0"/>
              <a:t>)}, S=nil</a:t>
            </a:r>
          </a:p>
          <a:p>
            <a:r>
              <a:rPr lang="en-US" dirty="0" smtClean="0"/>
              <a:t>P1-&gt;G={(</a:t>
            </a:r>
            <a:r>
              <a:rPr lang="en-US" dirty="0" err="1" smtClean="0"/>
              <a:t>x,black</a:t>
            </a:r>
            <a:r>
              <a:rPr lang="en-US" dirty="0" smtClean="0"/>
              <a:t>)}; S={(7,spade)}</a:t>
            </a:r>
          </a:p>
          <a:p>
            <a:r>
              <a:rPr lang="en-US" dirty="0" smtClean="0"/>
              <a:t>P2-&gt; G={(</a:t>
            </a:r>
            <a:r>
              <a:rPr lang="en-US" dirty="0" err="1" smtClean="0"/>
              <a:t>x,black</a:t>
            </a:r>
            <a:r>
              <a:rPr lang="en-US" dirty="0" smtClean="0"/>
              <a:t>)}; S={(</a:t>
            </a:r>
            <a:r>
              <a:rPr lang="en-US" dirty="0" err="1" smtClean="0"/>
              <a:t>x,black</a:t>
            </a:r>
            <a:r>
              <a:rPr lang="en-US" dirty="0" smtClean="0"/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1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36423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about three things you have learnt in your life so far,.</a:t>
            </a:r>
          </a:p>
          <a:p>
            <a:r>
              <a:rPr lang="en-US" dirty="0" smtClean="0"/>
              <a:t>Name three machines you are using at this stage.</a:t>
            </a:r>
          </a:p>
          <a:p>
            <a:r>
              <a:rPr lang="en-US" dirty="0" smtClean="0"/>
              <a:t>Have you seen the movies Terminator, Bicentennial man</a:t>
            </a:r>
            <a:r>
              <a:rPr lang="en-US" dirty="0" smtClean="0"/>
              <a:t>?. If yes, comment.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a Learning </a:t>
            </a:r>
            <a:r>
              <a:rPr lang="en-US" dirty="0" smtClean="0"/>
              <a:t>system-            Training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key attribute is whether the training experience </a:t>
            </a:r>
            <a:r>
              <a:rPr lang="en-US" dirty="0" smtClean="0"/>
              <a:t>provides </a:t>
            </a:r>
            <a:r>
              <a:rPr lang="en-US" b="1" i="1" dirty="0" smtClean="0"/>
              <a:t>direct </a:t>
            </a:r>
            <a:r>
              <a:rPr lang="en-US" dirty="0"/>
              <a:t>or </a:t>
            </a:r>
            <a:r>
              <a:rPr lang="en-US" b="1" i="1" dirty="0"/>
              <a:t>indirect </a:t>
            </a:r>
            <a:r>
              <a:rPr lang="en-US" dirty="0"/>
              <a:t>feedback regarding the choices made by </a:t>
            </a:r>
            <a:r>
              <a:rPr lang="en-US" dirty="0" smtClean="0"/>
              <a:t>the performance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r>
              <a:rPr lang="en-US" dirty="0"/>
              <a:t>A second important attribute of the training </a:t>
            </a:r>
            <a:r>
              <a:rPr lang="en-US" dirty="0" smtClean="0"/>
              <a:t>experience is </a:t>
            </a:r>
            <a:r>
              <a:rPr lang="en-US" dirty="0"/>
              <a:t>the degree to which the learner controls the </a:t>
            </a:r>
            <a:r>
              <a:rPr lang="en-US" dirty="0" smtClean="0"/>
              <a:t>sequence of </a:t>
            </a:r>
            <a:r>
              <a:rPr lang="en-US" dirty="0"/>
              <a:t>training </a:t>
            </a:r>
            <a:r>
              <a:rPr lang="en-US" dirty="0" smtClean="0"/>
              <a:t>examples[supervise/unsupervised].</a:t>
            </a:r>
          </a:p>
          <a:p>
            <a:r>
              <a:rPr lang="en-US" dirty="0"/>
              <a:t>A third important attribute of the training experience </a:t>
            </a:r>
            <a:r>
              <a:rPr lang="en-US" dirty="0" smtClean="0"/>
              <a:t>is how </a:t>
            </a:r>
            <a:r>
              <a:rPr lang="en-US" dirty="0"/>
              <a:t>well it represents the distribution of examples </a:t>
            </a:r>
            <a:r>
              <a:rPr lang="en-US" dirty="0" smtClean="0"/>
              <a:t>over  which </a:t>
            </a:r>
            <a:r>
              <a:rPr lang="en-US" dirty="0"/>
              <a:t>the final system performance </a:t>
            </a:r>
            <a:r>
              <a:rPr lang="en-US" b="1" i="1" dirty="0"/>
              <a:t>P </a:t>
            </a:r>
            <a:r>
              <a:rPr lang="en-US" dirty="0"/>
              <a:t>must </a:t>
            </a:r>
            <a:r>
              <a:rPr lang="en-US" dirty="0" smtClean="0"/>
              <a:t>be measured[train/test].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a Learning </a:t>
            </a:r>
            <a:r>
              <a:rPr lang="en-US" dirty="0" smtClean="0"/>
              <a:t>system-            Target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Move to numerical domain (or) assign values, V: S-&gt; R.</a:t>
            </a:r>
          </a:p>
          <a:p>
            <a:r>
              <a:rPr lang="en-US" dirty="0" smtClean="0"/>
              <a:t>More expressive the function, the closer it is to the truth but will need more training examples[regression equation].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Learning-Issues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algorithms are available for learning a </a:t>
            </a:r>
            <a:r>
              <a:rPr lang="en-US" dirty="0" smtClean="0"/>
              <a:t>concept? How </a:t>
            </a:r>
            <a:r>
              <a:rPr lang="en-US" dirty="0"/>
              <a:t>well do they perform</a:t>
            </a:r>
            <a:r>
              <a:rPr lang="en-US" dirty="0" smtClean="0"/>
              <a:t>?</a:t>
            </a:r>
          </a:p>
          <a:p>
            <a:r>
              <a:rPr lang="en-US" dirty="0"/>
              <a:t>How much training data is sufficient to learn a </a:t>
            </a:r>
            <a:r>
              <a:rPr lang="en-US" dirty="0" smtClean="0"/>
              <a:t>concept with </a:t>
            </a:r>
            <a:r>
              <a:rPr lang="en-US" dirty="0"/>
              <a:t>high confidence</a:t>
            </a:r>
            <a:r>
              <a:rPr lang="en-US" dirty="0" smtClean="0"/>
              <a:t>?</a:t>
            </a:r>
          </a:p>
          <a:p>
            <a:r>
              <a:rPr lang="en-US" dirty="0"/>
              <a:t>When is it useful to use prior knowledge</a:t>
            </a:r>
            <a:r>
              <a:rPr lang="en-US" dirty="0" smtClean="0"/>
              <a:t>?</a:t>
            </a:r>
          </a:p>
          <a:p>
            <a:r>
              <a:rPr lang="en-US" dirty="0"/>
              <a:t>Are some training examples more useful than others</a:t>
            </a:r>
            <a:r>
              <a:rPr lang="en-US" dirty="0" smtClean="0"/>
              <a:t>?</a:t>
            </a:r>
          </a:p>
          <a:p>
            <a:r>
              <a:rPr lang="en-US" dirty="0"/>
              <a:t>What are the best tasks for a system to learn</a:t>
            </a:r>
            <a:r>
              <a:rPr lang="en-US" dirty="0" smtClean="0"/>
              <a:t>?</a:t>
            </a:r>
          </a:p>
          <a:p>
            <a:r>
              <a:rPr lang="en-US" dirty="0"/>
              <a:t>What is the best way for a system to represent </a:t>
            </a:r>
            <a:r>
              <a:rPr lang="en-US" dirty="0" smtClean="0"/>
              <a:t>its knowledge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Learning-Issues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algorithms are available for learning a </a:t>
            </a:r>
            <a:r>
              <a:rPr lang="en-US" dirty="0" smtClean="0"/>
              <a:t>concept? How </a:t>
            </a:r>
            <a:r>
              <a:rPr lang="en-US" dirty="0"/>
              <a:t>well do they perform</a:t>
            </a:r>
            <a:r>
              <a:rPr lang="en-US" dirty="0" smtClean="0"/>
              <a:t>?</a:t>
            </a:r>
          </a:p>
          <a:p>
            <a:r>
              <a:rPr lang="en-US" dirty="0" smtClean="0"/>
              <a:t>Identification of Heart Disease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86" y="2962275"/>
            <a:ext cx="35147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4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Learning-Issues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algorithms are available for learning a </a:t>
            </a:r>
            <a:r>
              <a:rPr lang="en-US" dirty="0" smtClean="0"/>
              <a:t>concept? How </a:t>
            </a:r>
            <a:r>
              <a:rPr lang="en-US" dirty="0"/>
              <a:t>well do they perform</a:t>
            </a:r>
            <a:r>
              <a:rPr lang="en-US" dirty="0" smtClean="0"/>
              <a:t>?</a:t>
            </a:r>
          </a:p>
          <a:p>
            <a:r>
              <a:rPr lang="en-US" dirty="0" smtClean="0"/>
              <a:t>Identification of Mushroom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895600"/>
            <a:ext cx="34099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35052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4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Learning-Issues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algorithms are available for learning a </a:t>
            </a:r>
            <a:r>
              <a:rPr lang="en-US" dirty="0" smtClean="0"/>
              <a:t>concept? How </a:t>
            </a:r>
            <a:r>
              <a:rPr lang="en-US" dirty="0"/>
              <a:t>well do they perform</a:t>
            </a:r>
            <a:r>
              <a:rPr lang="en-US" dirty="0" smtClean="0"/>
              <a:t>?</a:t>
            </a:r>
          </a:p>
          <a:p>
            <a:r>
              <a:rPr lang="en-US" dirty="0" smtClean="0"/>
              <a:t>Optical character recognition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6800850" cy="367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5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Learning-Issues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algorithms are available for learning a </a:t>
            </a:r>
            <a:r>
              <a:rPr lang="en-US" dirty="0" smtClean="0"/>
              <a:t>concept? How </a:t>
            </a:r>
            <a:r>
              <a:rPr lang="en-US" dirty="0"/>
              <a:t>well do they perform</a:t>
            </a:r>
            <a:r>
              <a:rPr lang="en-US" dirty="0" smtClean="0"/>
              <a:t>?</a:t>
            </a:r>
          </a:p>
          <a:p>
            <a:r>
              <a:rPr lang="en-US" dirty="0" smtClean="0"/>
              <a:t>Optical character recognition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3683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3683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43100"/>
            <a:ext cx="7128112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2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3683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Learning is defined as “any relatively permanent change in </a:t>
            </a:r>
            <a:r>
              <a:rPr lang="en-US" dirty="0" err="1"/>
              <a:t>behaviour</a:t>
            </a:r>
            <a:r>
              <a:rPr lang="en-US" dirty="0"/>
              <a:t> that occurs as a result of practice and experience”. This definition has three important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Change in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Change through practice or experience</a:t>
            </a:r>
          </a:p>
          <a:p>
            <a:r>
              <a:rPr lang="en-US" dirty="0" smtClean="0"/>
              <a:t>Change should last relatively permanent(longer)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learning hence involves activities.</a:t>
            </a:r>
          </a:p>
          <a:p>
            <a:endParaRPr lang="en-US" dirty="0" smtClean="0"/>
          </a:p>
          <a:p>
            <a:r>
              <a:rPr lang="en-US" dirty="0" smtClean="0"/>
              <a:t>Inductive Learning</a:t>
            </a:r>
          </a:p>
          <a:p>
            <a:r>
              <a:rPr lang="en-US" dirty="0" smtClean="0"/>
              <a:t>Deductive Learning</a:t>
            </a:r>
          </a:p>
          <a:p>
            <a:r>
              <a:rPr lang="en-US" dirty="0" smtClean="0"/>
              <a:t>Learning by analogy….</a:t>
            </a:r>
          </a:p>
          <a:p>
            <a:endParaRPr lang="en-US" dirty="0" smtClean="0"/>
          </a:p>
          <a:p>
            <a:r>
              <a:rPr lang="en-US" dirty="0"/>
              <a:t>Inductive Learning is when a System tries to induce a general rule from a set of observed instance.</a:t>
            </a:r>
          </a:p>
          <a:p>
            <a:r>
              <a:rPr lang="en-US" dirty="0"/>
              <a:t>The hypothesis produced is sometimes called the concept description—essentially a program that can be used to classify subsequent instances.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a modeling technique that involves data</a:t>
            </a:r>
            <a:r>
              <a:rPr lang="en-US" dirty="0" smtClean="0"/>
              <a:t>.</a:t>
            </a:r>
          </a:p>
          <a:p>
            <a:r>
              <a:rPr lang="en-US" dirty="0"/>
              <a:t>A computer program is said to learn from </a:t>
            </a:r>
            <a:r>
              <a:rPr lang="en-US" dirty="0" err="1"/>
              <a:t>experience</a:t>
            </a:r>
            <a:r>
              <a:rPr lang="en-US" b="1" dirty="0" err="1"/>
              <a:t>E</a:t>
            </a:r>
            <a:r>
              <a:rPr lang="en-US" dirty="0" err="1"/>
              <a:t>with</a:t>
            </a:r>
            <a:r>
              <a:rPr lang="en-US" dirty="0"/>
              <a:t> respect to some class of </a:t>
            </a:r>
            <a:r>
              <a:rPr lang="en-US" dirty="0" err="1"/>
              <a:t>tasks</a:t>
            </a:r>
            <a:r>
              <a:rPr lang="en-US" b="1" dirty="0" err="1"/>
              <a:t>T</a:t>
            </a:r>
            <a:r>
              <a:rPr lang="en-US" dirty="0" err="1"/>
              <a:t>and</a:t>
            </a:r>
            <a:r>
              <a:rPr lang="en-US" dirty="0"/>
              <a:t> performance </a:t>
            </a:r>
            <a:r>
              <a:rPr lang="en-US" dirty="0" err="1"/>
              <a:t>measure</a:t>
            </a:r>
            <a:r>
              <a:rPr lang="en-US" b="1" dirty="0" err="1"/>
              <a:t>P</a:t>
            </a:r>
            <a:r>
              <a:rPr lang="en-US" dirty="0"/>
              <a:t>, if its performance at tasks in </a:t>
            </a:r>
            <a:r>
              <a:rPr lang="en-US" b="1" dirty="0"/>
              <a:t>T</a:t>
            </a:r>
            <a:r>
              <a:rPr lang="en-US" dirty="0"/>
              <a:t>, as measured </a:t>
            </a:r>
            <a:r>
              <a:rPr lang="en-US" dirty="0" smtClean="0"/>
              <a:t>by  </a:t>
            </a:r>
            <a:r>
              <a:rPr lang="en-US" b="1" dirty="0"/>
              <a:t>P</a:t>
            </a:r>
            <a:r>
              <a:rPr lang="en-US" dirty="0" smtClean="0"/>
              <a:t>, </a:t>
            </a:r>
            <a:r>
              <a:rPr lang="en-US" dirty="0"/>
              <a:t>improves with experience </a:t>
            </a:r>
            <a:r>
              <a:rPr lang="en-US" b="1" dirty="0"/>
              <a:t>E</a:t>
            </a:r>
            <a:r>
              <a:rPr lang="en-US" dirty="0"/>
              <a:t>. (Tom Mitchell, 1998)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4744" t="31642" r="58814" b="37286"/>
          <a:stretch/>
        </p:blipFill>
        <p:spPr bwMode="auto">
          <a:xfrm>
            <a:off x="1676400" y="3429000"/>
            <a:ext cx="5638800" cy="335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312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Types of learning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808" t="59862" r="28686" b="2509"/>
          <a:stretch/>
        </p:blipFill>
        <p:spPr bwMode="auto">
          <a:xfrm>
            <a:off x="3657600" y="1371600"/>
            <a:ext cx="5257800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29807" t="49316" r="21314" b="31870"/>
          <a:stretch/>
        </p:blipFill>
        <p:spPr bwMode="auto">
          <a:xfrm>
            <a:off x="971550" y="4495800"/>
            <a:ext cx="7105650" cy="190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557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2701</TotalTime>
  <Words>876</Words>
  <Application>Microsoft Office PowerPoint</Application>
  <PresentationFormat>On-screen Show (4:3)</PresentationFormat>
  <Paragraphs>115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Good morning</vt:lpstr>
      <vt:lpstr>Machine Learning</vt:lpstr>
      <vt:lpstr>Good morning</vt:lpstr>
      <vt:lpstr>Machine Learning</vt:lpstr>
      <vt:lpstr>Good morning</vt:lpstr>
      <vt:lpstr>Learning</vt:lpstr>
      <vt:lpstr>Learning</vt:lpstr>
      <vt:lpstr>Machine learning</vt:lpstr>
      <vt:lpstr>Machine Learning</vt:lpstr>
      <vt:lpstr>Supervised</vt:lpstr>
      <vt:lpstr>Unsupervised</vt:lpstr>
      <vt:lpstr>Machine Learning</vt:lpstr>
      <vt:lpstr>Machine Learning</vt:lpstr>
      <vt:lpstr>Good morning</vt:lpstr>
      <vt:lpstr>Designing a Learning system</vt:lpstr>
      <vt:lpstr>Version Space</vt:lpstr>
      <vt:lpstr>Version Space</vt:lpstr>
      <vt:lpstr>Version Space-Example</vt:lpstr>
      <vt:lpstr>Good morning</vt:lpstr>
      <vt:lpstr>Designing a Learning system-            Training Experience</vt:lpstr>
      <vt:lpstr>Designing a Learning system-            Target function</vt:lpstr>
      <vt:lpstr>Machine Learning-Issues</vt:lpstr>
      <vt:lpstr>Machine Learning-Issues</vt:lpstr>
      <vt:lpstr>Machine Learning-Issues</vt:lpstr>
      <vt:lpstr>Machine Learning-Issues</vt:lpstr>
      <vt:lpstr>Machine Learning-Issues</vt:lpstr>
      <vt:lpstr>Good morning</vt:lpstr>
      <vt:lpstr>Mathematical 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Administrator</dc:creator>
  <cp:lastModifiedBy>Administrator</cp:lastModifiedBy>
  <cp:revision>14</cp:revision>
  <dcterms:created xsi:type="dcterms:W3CDTF">2006-08-16T00:00:00Z</dcterms:created>
  <dcterms:modified xsi:type="dcterms:W3CDTF">2019-10-19T05:12:34Z</dcterms:modified>
</cp:coreProperties>
</file>