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59" r:id="rId6"/>
    <p:sldId id="260" r:id="rId7"/>
    <p:sldId id="261" r:id="rId8"/>
    <p:sldId id="262" r:id="rId9"/>
    <p:sldId id="263" r:id="rId10"/>
    <p:sldId id="264" r:id="rId11"/>
    <p:sldId id="270" r:id="rId12"/>
    <p:sldId id="269" r:id="rId13"/>
    <p:sldId id="265" r:id="rId14"/>
    <p:sldId id="266" r:id="rId15"/>
    <p:sldId id="267" r:id="rId16"/>
    <p:sldId id="268" r:id="rId17"/>
    <p:sldId id="271" r:id="rId18"/>
    <p:sldId id="273" r:id="rId19"/>
    <p:sldId id="281" r:id="rId20"/>
    <p:sldId id="291" r:id="rId21"/>
    <p:sldId id="286" r:id="rId22"/>
    <p:sldId id="293" r:id="rId23"/>
    <p:sldId id="294" r:id="rId24"/>
    <p:sldId id="295" r:id="rId25"/>
    <p:sldId id="296" r:id="rId26"/>
    <p:sldId id="297" r:id="rId27"/>
    <p:sldId id="298" r:id="rId28"/>
    <p:sldId id="299" r:id="rId29"/>
    <p:sldId id="30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11/25/2019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2701741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theory</a:t>
            </a:r>
            <a:endParaRPr lang="en-US" dirty="0"/>
          </a:p>
        </p:txBody>
      </p:sp>
      <p:sp>
        <p:nvSpPr>
          <p:cNvPr id="3" name="Content Placeholder 2"/>
          <p:cNvSpPr>
            <a:spLocks noGrp="1"/>
          </p:cNvSpPr>
          <p:nvPr>
            <p:ph sz="quarter" idx="1"/>
          </p:nvPr>
        </p:nvSpPr>
        <p:spPr/>
        <p:txBody>
          <a:bodyPr>
            <a:normAutofit/>
          </a:bodyPr>
          <a:lstStyle/>
          <a:p>
            <a:r>
              <a:rPr lang="en-US" dirty="0" smtClean="0"/>
              <a:t>Broad types are </a:t>
            </a:r>
          </a:p>
          <a:p>
            <a:r>
              <a:rPr lang="en-US" dirty="0" smtClean="0"/>
              <a:t>Normative and Descriptive:</a:t>
            </a:r>
          </a:p>
          <a:p>
            <a:r>
              <a:rPr lang="en-US" dirty="0"/>
              <a:t>A normative decision theory is a theory about how decisions should be made, and a descriptive theory is a theory about how decisions are actually </a:t>
            </a:r>
            <a:r>
              <a:rPr lang="en-US" dirty="0" smtClean="0"/>
              <a:t>made.</a:t>
            </a:r>
          </a:p>
        </p:txBody>
      </p:sp>
    </p:spTree>
    <p:extLst>
      <p:ext uri="{BB962C8B-B14F-4D97-AF65-F5344CB8AC3E}">
        <p14:creationId xmlns:p14="http://schemas.microsoft.com/office/powerpoint/2010/main" val="3592307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theory</a:t>
            </a:r>
            <a:endParaRPr lang="en-US" dirty="0"/>
          </a:p>
        </p:txBody>
      </p:sp>
      <p:sp>
        <p:nvSpPr>
          <p:cNvPr id="3" name="Content Placeholder 2"/>
          <p:cNvSpPr>
            <a:spLocks noGrp="1"/>
          </p:cNvSpPr>
          <p:nvPr>
            <p:ph sz="quarter" idx="1"/>
          </p:nvPr>
        </p:nvSpPr>
        <p:spPr/>
        <p:txBody>
          <a:bodyPr>
            <a:normAutofit/>
          </a:bodyPr>
          <a:lstStyle/>
          <a:p>
            <a:r>
              <a:rPr lang="en-US" dirty="0" smtClean="0"/>
              <a:t>A decision should be made such that,</a:t>
            </a:r>
          </a:p>
          <a:p>
            <a:r>
              <a:rPr lang="en-US" sz="2400" dirty="0" smtClean="0"/>
              <a:t>Value </a:t>
            </a:r>
            <a:r>
              <a:rPr lang="en-US" sz="2400" dirty="0"/>
              <a:t>of </a:t>
            </a:r>
            <a:r>
              <a:rPr lang="en-US" sz="2400" dirty="0" smtClean="0"/>
              <a:t>the </a:t>
            </a:r>
            <a:r>
              <a:rPr lang="en-US" sz="2400" dirty="0"/>
              <a:t>decision = Expected Utility of making an action A</a:t>
            </a:r>
            <a:r>
              <a:rPr lang="en-US" dirty="0"/>
              <a:t>, where the expectation (average) is carried out over the possible outcomes of that action</a:t>
            </a:r>
            <a:r>
              <a:rPr lang="en-US" dirty="0" smtClean="0"/>
              <a:t>.</a:t>
            </a:r>
          </a:p>
        </p:txBody>
      </p:sp>
    </p:spTree>
    <p:extLst>
      <p:ext uri="{BB962C8B-B14F-4D97-AF65-F5344CB8AC3E}">
        <p14:creationId xmlns:p14="http://schemas.microsoft.com/office/powerpoint/2010/main" val="4056022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theory</a:t>
            </a:r>
            <a:endParaRPr lang="en-US" dirty="0"/>
          </a:p>
        </p:txBody>
      </p:sp>
      <p:sp>
        <p:nvSpPr>
          <p:cNvPr id="3" name="Content Placeholder 2"/>
          <p:cNvSpPr>
            <a:spLocks noGrp="1"/>
          </p:cNvSpPr>
          <p:nvPr>
            <p:ph sz="quarter" idx="1"/>
          </p:nvPr>
        </p:nvSpPr>
        <p:spPr/>
        <p:txBody>
          <a:bodyPr>
            <a:normAutofit/>
          </a:bodyPr>
          <a:lstStyle/>
          <a:p>
            <a:r>
              <a:rPr lang="en-US" dirty="0" smtClean="0"/>
              <a:t>Decision process:</a:t>
            </a:r>
          </a:p>
          <a:p>
            <a:r>
              <a:rPr lang="en-US" dirty="0" smtClean="0"/>
              <a:t>1.Identification </a:t>
            </a:r>
            <a:r>
              <a:rPr lang="en-US" dirty="0"/>
              <a:t>of the problem </a:t>
            </a:r>
            <a:endParaRPr lang="en-US" dirty="0" smtClean="0"/>
          </a:p>
          <a:p>
            <a:r>
              <a:rPr lang="en-US" dirty="0" smtClean="0"/>
              <a:t>2</a:t>
            </a:r>
            <a:r>
              <a:rPr lang="en-US" dirty="0"/>
              <a:t>. Obtaining necessary </a:t>
            </a:r>
            <a:r>
              <a:rPr lang="en-US" dirty="0" smtClean="0"/>
              <a:t>information</a:t>
            </a:r>
          </a:p>
          <a:p>
            <a:r>
              <a:rPr lang="en-US" dirty="0" smtClean="0"/>
              <a:t> </a:t>
            </a:r>
            <a:r>
              <a:rPr lang="en-US" dirty="0"/>
              <a:t>3. Production of possible </a:t>
            </a:r>
            <a:r>
              <a:rPr lang="en-US" dirty="0" smtClean="0"/>
              <a:t>solutions</a:t>
            </a:r>
          </a:p>
          <a:p>
            <a:r>
              <a:rPr lang="en-US" dirty="0" smtClean="0"/>
              <a:t> </a:t>
            </a:r>
            <a:r>
              <a:rPr lang="en-US" dirty="0"/>
              <a:t>4. Evaluation of such </a:t>
            </a:r>
            <a:r>
              <a:rPr lang="en-US" dirty="0" smtClean="0"/>
              <a:t>solutions</a:t>
            </a:r>
          </a:p>
          <a:p>
            <a:r>
              <a:rPr lang="en-US" dirty="0" smtClean="0"/>
              <a:t> </a:t>
            </a:r>
            <a:r>
              <a:rPr lang="en-US" dirty="0"/>
              <a:t>5. Selection of a strategy for performance </a:t>
            </a:r>
          </a:p>
        </p:txBody>
      </p:sp>
    </p:spTree>
    <p:extLst>
      <p:ext uri="{BB962C8B-B14F-4D97-AF65-F5344CB8AC3E}">
        <p14:creationId xmlns:p14="http://schemas.microsoft.com/office/powerpoint/2010/main" val="3967724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theory</a:t>
            </a:r>
            <a:endParaRPr lang="en-US" dirty="0"/>
          </a:p>
        </p:txBody>
      </p:sp>
      <p:sp>
        <p:nvSpPr>
          <p:cNvPr id="3" name="Content Placeholder 2"/>
          <p:cNvSpPr>
            <a:spLocks noGrp="1"/>
          </p:cNvSpPr>
          <p:nvPr>
            <p:ph sz="quarter" idx="1"/>
          </p:nvPr>
        </p:nvSpPr>
        <p:spPr/>
        <p:txBody>
          <a:bodyPr>
            <a:normAutofit/>
          </a:bodyPr>
          <a:lstStyle/>
          <a:p>
            <a:r>
              <a:rPr lang="en-US" dirty="0" smtClean="0"/>
              <a:t>Suppose </a:t>
            </a:r>
            <a:r>
              <a:rPr lang="en-US" dirty="0"/>
              <a:t>we have an input vector </a:t>
            </a:r>
            <a:r>
              <a:rPr lang="en-US" b="1" dirty="0"/>
              <a:t>x </a:t>
            </a:r>
            <a:r>
              <a:rPr lang="en-US" dirty="0"/>
              <a:t>together with a corresponding vector </a:t>
            </a:r>
            <a:r>
              <a:rPr lang="en-US" b="1" dirty="0"/>
              <a:t>t </a:t>
            </a:r>
            <a:r>
              <a:rPr lang="en-US" dirty="0" smtClean="0"/>
              <a:t>of target </a:t>
            </a:r>
            <a:r>
              <a:rPr lang="en-US" dirty="0"/>
              <a:t>variables, and our goal is to predict </a:t>
            </a:r>
            <a:r>
              <a:rPr lang="en-US" b="1" dirty="0"/>
              <a:t>t </a:t>
            </a:r>
            <a:r>
              <a:rPr lang="en-US" dirty="0"/>
              <a:t>given a new value for </a:t>
            </a:r>
            <a:r>
              <a:rPr lang="en-US" b="1" dirty="0"/>
              <a:t>x</a:t>
            </a:r>
            <a:r>
              <a:rPr lang="en-US" dirty="0" smtClean="0"/>
              <a:t>.</a:t>
            </a:r>
          </a:p>
          <a:p>
            <a:r>
              <a:rPr lang="en-US" dirty="0"/>
              <a:t>From probability perspective</a:t>
            </a:r>
            <a:r>
              <a:rPr lang="en-US" dirty="0" smtClean="0"/>
              <a:t>,  we are talking about the joint distribution p(</a:t>
            </a:r>
            <a:r>
              <a:rPr lang="en-US" dirty="0" err="1" smtClean="0"/>
              <a:t>x,t</a:t>
            </a:r>
            <a:r>
              <a:rPr lang="en-US" dirty="0" smtClean="0"/>
              <a:t>).</a:t>
            </a:r>
          </a:p>
          <a:p>
            <a:r>
              <a:rPr lang="en-US" dirty="0" smtClean="0"/>
              <a:t>Determination of </a:t>
            </a:r>
            <a:r>
              <a:rPr lang="en-US" i="1" dirty="0"/>
              <a:t>p</a:t>
            </a:r>
            <a:r>
              <a:rPr lang="en-US" dirty="0"/>
              <a:t>(</a:t>
            </a:r>
            <a:r>
              <a:rPr lang="en-US" b="1" dirty="0"/>
              <a:t>x</a:t>
            </a:r>
            <a:r>
              <a:rPr lang="en-US" i="1" dirty="0"/>
              <a:t>, </a:t>
            </a:r>
            <a:r>
              <a:rPr lang="en-US" b="1" dirty="0"/>
              <a:t>t</a:t>
            </a:r>
            <a:r>
              <a:rPr lang="en-US" dirty="0"/>
              <a:t>) from a set of training data </a:t>
            </a:r>
            <a:r>
              <a:rPr lang="en-US" dirty="0" smtClean="0"/>
              <a:t>is </a:t>
            </a:r>
            <a:r>
              <a:rPr lang="en-US" i="1" dirty="0" smtClean="0"/>
              <a:t>inference.</a:t>
            </a:r>
          </a:p>
          <a:p>
            <a:r>
              <a:rPr lang="en-US" dirty="0" smtClean="0"/>
              <a:t>Taking a specific action based on the predicted/expected values of t form </a:t>
            </a:r>
            <a:r>
              <a:rPr lang="en-US" i="1" dirty="0" smtClean="0"/>
              <a:t>Decision theory</a:t>
            </a:r>
            <a:r>
              <a:rPr lang="en-US" dirty="0" smtClean="0"/>
              <a:t>.</a:t>
            </a:r>
          </a:p>
          <a:p>
            <a:endParaRPr lang="en-US" dirty="0"/>
          </a:p>
        </p:txBody>
      </p:sp>
    </p:spTree>
    <p:extLst>
      <p:ext uri="{BB962C8B-B14F-4D97-AF65-F5344CB8AC3E}">
        <p14:creationId xmlns:p14="http://schemas.microsoft.com/office/powerpoint/2010/main" val="1519303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2943561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theory</a:t>
            </a:r>
            <a:endParaRPr lang="en-US" dirty="0"/>
          </a:p>
        </p:txBody>
      </p:sp>
      <p:sp>
        <p:nvSpPr>
          <p:cNvPr id="3" name="Content Placeholder 2"/>
          <p:cNvSpPr>
            <a:spLocks noGrp="1"/>
          </p:cNvSpPr>
          <p:nvPr>
            <p:ph sz="quarter" idx="1"/>
          </p:nvPr>
        </p:nvSpPr>
        <p:spPr/>
        <p:txBody>
          <a:bodyPr>
            <a:normAutofit/>
          </a:bodyPr>
          <a:lstStyle/>
          <a:p>
            <a:r>
              <a:rPr lang="en-US" dirty="0" smtClean="0"/>
              <a:t>The theory studying how information is  gathered from known values of random variables is information theory.</a:t>
            </a:r>
          </a:p>
          <a:p>
            <a:r>
              <a:rPr lang="en-US" dirty="0" smtClean="0"/>
              <a:t>If X is a random variable with </a:t>
            </a:r>
            <a:r>
              <a:rPr lang="en-US" dirty="0" err="1" smtClean="0"/>
              <a:t>pmf</a:t>
            </a:r>
            <a:r>
              <a:rPr lang="en-US" dirty="0" smtClean="0"/>
              <a:t> p(x), then information is the quantity h(x) which is defined by Shannon as </a:t>
            </a:r>
          </a:p>
          <a:p>
            <a:r>
              <a:rPr lang="en-US" dirty="0"/>
              <a:t>h</a:t>
            </a:r>
            <a:r>
              <a:rPr lang="en-US" dirty="0" smtClean="0"/>
              <a:t>(x) =-log2p(x).</a:t>
            </a:r>
          </a:p>
          <a:p>
            <a:r>
              <a:rPr lang="en-US" dirty="0" smtClean="0"/>
              <a:t>Low probability </a:t>
            </a:r>
            <a:r>
              <a:rPr lang="en-US" dirty="0"/>
              <a:t>events </a:t>
            </a:r>
            <a:r>
              <a:rPr lang="en-US" i="1" dirty="0"/>
              <a:t>x </a:t>
            </a:r>
            <a:r>
              <a:rPr lang="en-US" dirty="0"/>
              <a:t>correspond to high information </a:t>
            </a:r>
            <a:r>
              <a:rPr lang="en-US" dirty="0" smtClean="0"/>
              <a:t>content.</a:t>
            </a:r>
            <a:endParaRPr lang="en-US" dirty="0"/>
          </a:p>
        </p:txBody>
      </p:sp>
    </p:spTree>
    <p:extLst>
      <p:ext uri="{BB962C8B-B14F-4D97-AF65-F5344CB8AC3E}">
        <p14:creationId xmlns:p14="http://schemas.microsoft.com/office/powerpoint/2010/main" val="180087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theory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S</a:t>
            </a:r>
            <a:r>
              <a:rPr lang="en-US" dirty="0" smtClean="0"/>
              <a:t>uppose </a:t>
            </a:r>
            <a:r>
              <a:rPr lang="en-US" dirty="0"/>
              <a:t>that a sender wishes to transmit the value of a random variable </a:t>
            </a:r>
            <a:r>
              <a:rPr lang="en-US" dirty="0" smtClean="0"/>
              <a:t>to a </a:t>
            </a:r>
            <a:r>
              <a:rPr lang="en-US" dirty="0"/>
              <a:t>receiver. The average amount of </a:t>
            </a:r>
            <a:r>
              <a:rPr lang="en-US" dirty="0" smtClean="0"/>
              <a:t>information </a:t>
            </a:r>
            <a:r>
              <a:rPr lang="en-US" dirty="0"/>
              <a:t>that they transmit in the process </a:t>
            </a:r>
            <a:r>
              <a:rPr lang="en-US" dirty="0" smtClean="0"/>
              <a:t>is obtained </a:t>
            </a:r>
            <a:r>
              <a:rPr lang="en-US" dirty="0"/>
              <a:t>by taking the expectation </a:t>
            </a:r>
            <a:r>
              <a:rPr lang="en-US" dirty="0" smtClean="0"/>
              <a:t> with </a:t>
            </a:r>
            <a:r>
              <a:rPr lang="en-US" dirty="0"/>
              <a:t>respect to the distribution </a:t>
            </a:r>
            <a:r>
              <a:rPr lang="en-US" i="1" dirty="0"/>
              <a:t>p</a:t>
            </a:r>
            <a:r>
              <a:rPr lang="en-US" dirty="0"/>
              <a:t>(</a:t>
            </a:r>
            <a:r>
              <a:rPr lang="en-US" i="1" dirty="0"/>
              <a:t>x</a:t>
            </a:r>
            <a:r>
              <a:rPr lang="en-US" dirty="0"/>
              <a:t>) </a:t>
            </a:r>
            <a:r>
              <a:rPr lang="en-US" dirty="0" smtClean="0"/>
              <a:t>and is </a:t>
            </a:r>
            <a:r>
              <a:rPr lang="en-US" dirty="0"/>
              <a:t>given </a:t>
            </a:r>
            <a:r>
              <a:rPr lang="en-US" dirty="0" smtClean="0"/>
              <a:t>by</a:t>
            </a:r>
          </a:p>
          <a:p>
            <a:endParaRPr lang="en-US" dirty="0"/>
          </a:p>
          <a:p>
            <a:endParaRPr lang="en-US" dirty="0" smtClean="0"/>
          </a:p>
          <a:p>
            <a:r>
              <a:rPr lang="en-US" dirty="0" smtClean="0"/>
              <a:t>called the </a:t>
            </a:r>
            <a:r>
              <a:rPr lang="en-US" b="1" i="1" dirty="0" smtClean="0"/>
              <a:t>Entropy </a:t>
            </a:r>
            <a:r>
              <a:rPr lang="en-US" dirty="0" smtClean="0"/>
              <a:t>of the random variable X.</a:t>
            </a:r>
          </a:p>
          <a:p>
            <a:r>
              <a:rPr lang="en-US" dirty="0"/>
              <a:t>Consider a random variable </a:t>
            </a:r>
            <a:r>
              <a:rPr lang="en-US" i="1" dirty="0"/>
              <a:t>x </a:t>
            </a:r>
            <a:r>
              <a:rPr lang="en-US" dirty="0"/>
              <a:t>having 8 </a:t>
            </a:r>
            <a:r>
              <a:rPr lang="en-US" dirty="0" smtClean="0"/>
              <a:t>possible states</a:t>
            </a:r>
            <a:r>
              <a:rPr lang="en-US" dirty="0"/>
              <a:t>, each of which is equally likely. In order to communicate the value of </a:t>
            </a:r>
            <a:r>
              <a:rPr lang="en-US" i="1" dirty="0"/>
              <a:t>x </a:t>
            </a:r>
            <a:r>
              <a:rPr lang="en-US" dirty="0" smtClean="0"/>
              <a:t>to a </a:t>
            </a:r>
            <a:r>
              <a:rPr lang="en-US" dirty="0"/>
              <a:t>receiver, we would need to transmit a message  </a:t>
            </a:r>
            <a:r>
              <a:rPr lang="en-US" dirty="0" smtClean="0"/>
              <a:t>whose length is given by the entropy.</a:t>
            </a:r>
          </a:p>
          <a:p>
            <a:r>
              <a:rPr lang="en-US" dirty="0" smtClean="0"/>
              <a:t>H(x)=-8*[1/8]*log2[1/8]= 3 bits.</a:t>
            </a:r>
          </a:p>
          <a:p>
            <a:r>
              <a:rPr lang="en-US" dirty="0" smtClean="0"/>
              <a:t>Hence send it through 3 bits.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58333123"/>
              </p:ext>
            </p:extLst>
          </p:nvPr>
        </p:nvGraphicFramePr>
        <p:xfrm>
          <a:off x="2438400" y="2840231"/>
          <a:ext cx="3434084" cy="741169"/>
        </p:xfrm>
        <a:graphic>
          <a:graphicData uri="http://schemas.openxmlformats.org/presentationml/2006/ole">
            <mc:AlternateContent xmlns:mc="http://schemas.openxmlformats.org/markup-compatibility/2006">
              <mc:Choice xmlns:v="urn:schemas-microsoft-com:vml" Requires="v">
                <p:oleObj spid="_x0000_s1039" name="Equation" r:id="rId3" imgW="1765080" imgH="380880" progId="Equation.3">
                  <p:embed/>
                </p:oleObj>
              </mc:Choice>
              <mc:Fallback>
                <p:oleObj name="Equation" r:id="rId3" imgW="1765080" imgH="380880" progId="Equation.3">
                  <p:embed/>
                  <p:pic>
                    <p:nvPicPr>
                      <p:cNvPr id="0" name=""/>
                      <p:cNvPicPr/>
                      <p:nvPr/>
                    </p:nvPicPr>
                    <p:blipFill>
                      <a:blip r:embed="rId4"/>
                      <a:stretch>
                        <a:fillRect/>
                      </a:stretch>
                    </p:blipFill>
                    <p:spPr>
                      <a:xfrm>
                        <a:off x="2438400" y="2840231"/>
                        <a:ext cx="3434084" cy="741169"/>
                      </a:xfrm>
                      <a:prstGeom prst="rect">
                        <a:avLst/>
                      </a:prstGeom>
                    </p:spPr>
                  </p:pic>
                </p:oleObj>
              </mc:Fallback>
            </mc:AlternateContent>
          </a:graphicData>
        </a:graphic>
      </p:graphicFrame>
    </p:spTree>
    <p:extLst>
      <p:ext uri="{BB962C8B-B14F-4D97-AF65-F5344CB8AC3E}">
        <p14:creationId xmlns:p14="http://schemas.microsoft.com/office/powerpoint/2010/main" val="150816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325256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MLE-MAP</a:t>
            </a:r>
            <a:endParaRPr lang="en-US" dirty="0"/>
          </a:p>
        </p:txBody>
      </p:sp>
      <p:sp>
        <p:nvSpPr>
          <p:cNvPr id="3" name="Content Placeholder 2"/>
          <p:cNvSpPr>
            <a:spLocks noGrp="1"/>
          </p:cNvSpPr>
          <p:nvPr>
            <p:ph sz="quarter" idx="1"/>
          </p:nvPr>
        </p:nvSpPr>
        <p:spPr/>
        <p:txBody>
          <a:bodyPr>
            <a:normAutofit/>
          </a:bodyPr>
          <a:lstStyle/>
          <a:p>
            <a:r>
              <a:rPr lang="en-US" sz="2800" dirty="0"/>
              <a:t>The learner considers some set of candidate </a:t>
            </a:r>
            <a:r>
              <a:rPr lang="en-US" sz="2800" dirty="0" smtClean="0"/>
              <a:t>hypotheses </a:t>
            </a:r>
            <a:r>
              <a:rPr lang="en-US" sz="2800" dirty="0"/>
              <a:t>H and it </a:t>
            </a:r>
            <a:r>
              <a:rPr lang="en-US" sz="2800" dirty="0" smtClean="0"/>
              <a:t>is interested </a:t>
            </a:r>
            <a:r>
              <a:rPr lang="en-US" sz="2800" dirty="0"/>
              <a:t>in finding the </a:t>
            </a:r>
            <a:r>
              <a:rPr lang="en-US" sz="2800" b="1" i="1" dirty="0"/>
              <a:t>most probable hypothesis </a:t>
            </a:r>
            <a:r>
              <a:rPr lang="en-US" sz="2800" dirty="0"/>
              <a:t>h </a:t>
            </a:r>
            <a:r>
              <a:rPr lang="en-US" sz="2800" b="1" dirty="0" smtClean="0"/>
              <a:t>in </a:t>
            </a:r>
            <a:r>
              <a:rPr lang="en-US" sz="2800" dirty="0"/>
              <a:t>H given </a:t>
            </a:r>
            <a:r>
              <a:rPr lang="en-US" sz="2800" dirty="0" smtClean="0"/>
              <a:t>the observed </a:t>
            </a:r>
            <a:r>
              <a:rPr lang="en-US" sz="2800" dirty="0"/>
              <a:t>data </a:t>
            </a:r>
            <a:r>
              <a:rPr lang="en-US" sz="2800" dirty="0" smtClean="0"/>
              <a:t>D.</a:t>
            </a:r>
            <a:endParaRPr lang="en-US" sz="2800" dirty="0"/>
          </a:p>
          <a:p>
            <a:r>
              <a:rPr lang="en-US" sz="2800" dirty="0" smtClean="0"/>
              <a:t>Any </a:t>
            </a:r>
            <a:r>
              <a:rPr lang="en-US" sz="2800" dirty="0"/>
              <a:t>such maximally probable hypothesis is called a </a:t>
            </a:r>
            <a:r>
              <a:rPr lang="en-US" sz="2800" b="1" i="1" dirty="0"/>
              <a:t>maximum </a:t>
            </a:r>
            <a:r>
              <a:rPr lang="en-US" sz="2800" b="1" i="1" dirty="0" smtClean="0"/>
              <a:t>a posteriori </a:t>
            </a:r>
            <a:r>
              <a:rPr lang="en-US" sz="2800" b="1" i="1" dirty="0"/>
              <a:t>(MAP) hypothesis </a:t>
            </a:r>
            <a:r>
              <a:rPr lang="en-US" sz="2800" b="1" i="1" dirty="0" err="1" smtClean="0"/>
              <a:t>h</a:t>
            </a:r>
            <a:r>
              <a:rPr lang="en-US" sz="2800" b="1" i="1" baseline="-25000" dirty="0" err="1" smtClean="0"/>
              <a:t>MAP</a:t>
            </a:r>
            <a:r>
              <a:rPr lang="en-US" sz="2800" b="1" i="1" dirty="0" smtClean="0"/>
              <a:t>.</a:t>
            </a:r>
            <a:endParaRPr lang="en-US" sz="2800" dirty="0" smtClean="0"/>
          </a:p>
          <a:p>
            <a:endParaRPr lang="en-US" dirty="0"/>
          </a:p>
          <a:p>
            <a:r>
              <a:rPr lang="en-US" dirty="0" smtClean="0"/>
              <a:t>Using Bayes theorem</a:t>
            </a:r>
            <a:endParaRPr lang="en-US" dirty="0"/>
          </a:p>
        </p:txBody>
      </p:sp>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6272" y="4419600"/>
            <a:ext cx="3844328" cy="225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36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MLE-MAP</a:t>
            </a:r>
            <a:endParaRPr lang="en-US" dirty="0"/>
          </a:p>
        </p:txBody>
      </p:sp>
      <p:sp>
        <p:nvSpPr>
          <p:cNvPr id="3" name="Content Placeholder 2"/>
          <p:cNvSpPr>
            <a:spLocks noGrp="1"/>
          </p:cNvSpPr>
          <p:nvPr>
            <p:ph sz="quarter" idx="1"/>
          </p:nvPr>
        </p:nvSpPr>
        <p:spPr/>
        <p:txBody>
          <a:bodyPr/>
          <a:lstStyle/>
          <a:p>
            <a:r>
              <a:rPr lang="en-US" dirty="0" smtClean="0"/>
              <a:t>Using Bayes theorem</a:t>
            </a:r>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050" y="2057400"/>
            <a:ext cx="4565878" cy="2676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257800"/>
            <a:ext cx="4982286" cy="123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720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class</a:t>
            </a:r>
            <a:endParaRPr lang="en-US" dirty="0"/>
          </a:p>
        </p:txBody>
      </p:sp>
      <p:sp>
        <p:nvSpPr>
          <p:cNvPr id="3" name="Content Placeholder 2"/>
          <p:cNvSpPr>
            <a:spLocks noGrp="1"/>
          </p:cNvSpPr>
          <p:nvPr>
            <p:ph sz="quarter" idx="1"/>
          </p:nvPr>
        </p:nvSpPr>
        <p:spPr/>
        <p:txBody>
          <a:bodyPr/>
          <a:lstStyle/>
          <a:p>
            <a:r>
              <a:rPr lang="en-US" b="1" dirty="0"/>
              <a:t>Linear Algebra.</a:t>
            </a:r>
          </a:p>
          <a:p>
            <a:r>
              <a:rPr lang="en-US" b="1" dirty="0"/>
              <a:t>Calculus.</a:t>
            </a:r>
          </a:p>
          <a:p>
            <a:r>
              <a:rPr lang="en-US" b="1" dirty="0"/>
              <a:t>Probability.</a:t>
            </a:r>
          </a:p>
          <a:p>
            <a:r>
              <a:rPr lang="en-US" dirty="0"/>
              <a:t>Gaussian distribution.</a:t>
            </a:r>
          </a:p>
          <a:p>
            <a:r>
              <a:rPr lang="en-US" dirty="0"/>
              <a:t>Decision Theory.</a:t>
            </a:r>
          </a:p>
          <a:p>
            <a:r>
              <a:rPr lang="en-US" dirty="0"/>
              <a:t>Information theory.</a:t>
            </a:r>
          </a:p>
          <a:p>
            <a:pPr lvl="1"/>
            <a:r>
              <a:rPr lang="en-US" dirty="0"/>
              <a:t>Entropy.</a:t>
            </a:r>
          </a:p>
          <a:p>
            <a:endParaRPr lang="en-US" dirty="0"/>
          </a:p>
        </p:txBody>
      </p:sp>
    </p:spTree>
    <p:extLst>
      <p:ext uri="{BB962C8B-B14F-4D97-AF65-F5344CB8AC3E}">
        <p14:creationId xmlns:p14="http://schemas.microsoft.com/office/powerpoint/2010/main" val="978093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MPE</a:t>
            </a:r>
            <a:br>
              <a:rPr lang="en-US" dirty="0"/>
            </a:br>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r>
              <a:rPr lang="en-US" sz="2400" dirty="0"/>
              <a:t>Hypothesis space </a:t>
            </a:r>
            <a:r>
              <a:rPr lang="en-US" sz="2400" dirty="0" smtClean="0"/>
              <a:t>H;     </a:t>
            </a:r>
          </a:p>
          <a:p>
            <a:r>
              <a:rPr lang="en-US" sz="2400" dirty="0" smtClean="0"/>
              <a:t>H={ h1, h2, h3}</a:t>
            </a:r>
          </a:p>
          <a:p>
            <a:r>
              <a:rPr lang="en-US" sz="2000" dirty="0" smtClean="0"/>
              <a:t>h1-&gt;multiples of 10;h2-&gt;even numbers;h3-&gt;odd numbers</a:t>
            </a:r>
            <a:endParaRPr lang="en-US" sz="2000" dirty="0"/>
          </a:p>
          <a:p>
            <a:r>
              <a:rPr lang="en-US" sz="2400" dirty="0" smtClean="0"/>
              <a:t>Prior </a:t>
            </a:r>
            <a:r>
              <a:rPr lang="en-US" sz="2400" dirty="0"/>
              <a:t>p(h</a:t>
            </a:r>
            <a:r>
              <a:rPr lang="en-US" sz="2400" dirty="0" smtClean="0"/>
              <a:t>)– Assume all hypotheses are equally likely</a:t>
            </a:r>
            <a:endParaRPr lang="en-US" sz="2400" dirty="0"/>
          </a:p>
          <a:p>
            <a:r>
              <a:rPr lang="en-US" sz="2400" dirty="0"/>
              <a:t> Likelihood p(</a:t>
            </a:r>
            <a:r>
              <a:rPr lang="en-US" sz="2400" dirty="0" err="1"/>
              <a:t>D|h</a:t>
            </a:r>
            <a:r>
              <a:rPr lang="en-US" sz="2400" dirty="0"/>
              <a:t>)</a:t>
            </a:r>
          </a:p>
          <a:p>
            <a:r>
              <a:rPr lang="en-US" sz="2400" dirty="0"/>
              <a:t> Algorithm for computing posterior p(</a:t>
            </a:r>
            <a:r>
              <a:rPr lang="en-US" sz="2400" dirty="0" err="1"/>
              <a:t>h|D</a:t>
            </a:r>
            <a:r>
              <a:rPr lang="en-US" sz="2400" dirty="0"/>
              <a:t>)</a:t>
            </a:r>
          </a:p>
          <a:p>
            <a:r>
              <a:rPr lang="en-US" dirty="0"/>
              <a:t>  p(</a:t>
            </a:r>
            <a:r>
              <a:rPr lang="en-US" dirty="0" err="1"/>
              <a:t>h|D</a:t>
            </a:r>
            <a:r>
              <a:rPr lang="en-US" dirty="0"/>
              <a:t>)={ p(</a:t>
            </a:r>
            <a:r>
              <a:rPr lang="en-US" dirty="0" err="1"/>
              <a:t>D|h</a:t>
            </a:r>
            <a:r>
              <a:rPr lang="en-US" dirty="0"/>
              <a:t>)*p(h)} /p(D</a:t>
            </a:r>
            <a:r>
              <a:rPr lang="en-US" dirty="0" smtClean="0"/>
              <a:t>)</a:t>
            </a:r>
          </a:p>
          <a:p>
            <a:r>
              <a:rPr lang="en-US" dirty="0" smtClean="0"/>
              <a:t>p(h1|Data=X)={1/1000*1/3}/p(X)=[1/3000]/0.000336</a:t>
            </a:r>
          </a:p>
          <a:p>
            <a:r>
              <a:rPr lang="en-US" dirty="0"/>
              <a:t> </a:t>
            </a:r>
            <a:r>
              <a:rPr lang="en-US" dirty="0" smtClean="0"/>
              <a:t>                                    =0.99107</a:t>
            </a:r>
          </a:p>
          <a:p>
            <a:r>
              <a:rPr lang="en-US" dirty="0" smtClean="0"/>
              <a:t>Similarly p(h2/X) =0.0079 and p(h3/X)=0</a:t>
            </a:r>
          </a:p>
          <a:p>
            <a:r>
              <a:rPr lang="en-US" dirty="0" smtClean="0"/>
              <a:t>Select hi with higher probability , giving  h1 as the hypothesis</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39854102"/>
              </p:ext>
            </p:extLst>
          </p:nvPr>
        </p:nvGraphicFramePr>
        <p:xfrm>
          <a:off x="5715000" y="73794"/>
          <a:ext cx="3328695" cy="1983605"/>
        </p:xfrm>
        <a:graphic>
          <a:graphicData uri="http://schemas.openxmlformats.org/drawingml/2006/table">
            <a:tbl>
              <a:tblPr firstRow="1" bandRow="1">
                <a:tableStyleId>{5C22544A-7EE6-4342-B048-85BDC9FD1C3A}</a:tableStyleId>
              </a:tblPr>
              <a:tblGrid>
                <a:gridCol w="1109565"/>
                <a:gridCol w="1109565"/>
                <a:gridCol w="1109565"/>
              </a:tblGrid>
              <a:tr h="730802">
                <a:tc>
                  <a:txBody>
                    <a:bodyPr/>
                    <a:lstStyle/>
                    <a:p>
                      <a:r>
                        <a:rPr lang="en-US" dirty="0" smtClean="0"/>
                        <a:t>Event</a:t>
                      </a:r>
                      <a:endParaRPr lang="en-US" dirty="0"/>
                    </a:p>
                  </a:txBody>
                  <a:tcPr/>
                </a:tc>
                <a:tc>
                  <a:txBody>
                    <a:bodyPr/>
                    <a:lstStyle/>
                    <a:p>
                      <a:r>
                        <a:rPr lang="en-US" dirty="0" smtClean="0"/>
                        <a:t>Prior</a:t>
                      </a:r>
                      <a:endParaRPr lang="en-US" dirty="0"/>
                    </a:p>
                  </a:txBody>
                  <a:tcPr/>
                </a:tc>
                <a:tc>
                  <a:txBody>
                    <a:bodyPr/>
                    <a:lstStyle/>
                    <a:p>
                      <a:r>
                        <a:rPr lang="en-US" dirty="0" smtClean="0"/>
                        <a:t>Posterior</a:t>
                      </a:r>
                      <a:endParaRPr lang="en-US" dirty="0"/>
                    </a:p>
                  </a:txBody>
                  <a:tcPr/>
                </a:tc>
              </a:tr>
              <a:tr h="417601">
                <a:tc>
                  <a:txBody>
                    <a:bodyPr/>
                    <a:lstStyle/>
                    <a:p>
                      <a:r>
                        <a:rPr lang="en-US" dirty="0" smtClean="0"/>
                        <a:t>h1</a:t>
                      </a:r>
                      <a:endParaRPr lang="en-US" dirty="0"/>
                    </a:p>
                  </a:txBody>
                  <a:tcPr/>
                </a:tc>
                <a:tc>
                  <a:txBody>
                    <a:bodyPr/>
                    <a:lstStyle/>
                    <a:p>
                      <a:r>
                        <a:rPr lang="en-US" dirty="0" smtClean="0"/>
                        <a:t>0.33</a:t>
                      </a:r>
                      <a:endParaRPr lang="en-US" dirty="0"/>
                    </a:p>
                  </a:txBody>
                  <a:tcPr/>
                </a:tc>
                <a:tc>
                  <a:txBody>
                    <a:bodyPr/>
                    <a:lstStyle/>
                    <a:p>
                      <a:r>
                        <a:rPr lang="en-US" dirty="0" smtClean="0"/>
                        <a:t>0.99107</a:t>
                      </a:r>
                      <a:endParaRPr lang="en-US" dirty="0"/>
                    </a:p>
                  </a:txBody>
                  <a:tcPr/>
                </a:tc>
              </a:tr>
              <a:tr h="417601">
                <a:tc>
                  <a:txBody>
                    <a:bodyPr/>
                    <a:lstStyle/>
                    <a:p>
                      <a:r>
                        <a:rPr lang="en-US" dirty="0" smtClean="0"/>
                        <a:t>h2</a:t>
                      </a:r>
                    </a:p>
                  </a:txBody>
                  <a:tcPr/>
                </a:tc>
                <a:tc>
                  <a:txBody>
                    <a:bodyPr/>
                    <a:lstStyle/>
                    <a:p>
                      <a:r>
                        <a:rPr lang="en-US" dirty="0" smtClean="0"/>
                        <a:t>0.33</a:t>
                      </a:r>
                      <a:endParaRPr lang="en-US" dirty="0"/>
                    </a:p>
                  </a:txBody>
                  <a:tcPr/>
                </a:tc>
                <a:tc>
                  <a:txBody>
                    <a:bodyPr/>
                    <a:lstStyle/>
                    <a:p>
                      <a:r>
                        <a:rPr lang="en-US" dirty="0" smtClean="0"/>
                        <a:t>0.0079</a:t>
                      </a:r>
                      <a:endParaRPr lang="en-US" dirty="0"/>
                    </a:p>
                  </a:txBody>
                  <a:tcPr/>
                </a:tc>
              </a:tr>
              <a:tr h="417601">
                <a:tc>
                  <a:txBody>
                    <a:bodyPr/>
                    <a:lstStyle/>
                    <a:p>
                      <a:r>
                        <a:rPr lang="en-US" dirty="0" smtClean="0"/>
                        <a:t>h3</a:t>
                      </a:r>
                      <a:endParaRPr lang="en-US" dirty="0"/>
                    </a:p>
                  </a:txBody>
                  <a:tcPr/>
                </a:tc>
                <a:tc>
                  <a:txBody>
                    <a:bodyPr/>
                    <a:lstStyle/>
                    <a:p>
                      <a:r>
                        <a:rPr lang="en-US" dirty="0" smtClean="0"/>
                        <a:t>0.33</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340607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3428766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a:t>
            </a:r>
            <a:endParaRPr lang="en-US" dirty="0"/>
          </a:p>
        </p:txBody>
      </p:sp>
      <p:sp>
        <p:nvSpPr>
          <p:cNvPr id="3" name="Content Placeholder 2"/>
          <p:cNvSpPr>
            <a:spLocks noGrp="1"/>
          </p:cNvSpPr>
          <p:nvPr>
            <p:ph sz="quarter" idx="1"/>
          </p:nvPr>
        </p:nvSpPr>
        <p:spPr/>
        <p:txBody>
          <a:bodyPr/>
          <a:lstStyle/>
          <a:p>
            <a:r>
              <a:rPr lang="en-US" dirty="0" smtClean="0"/>
              <a:t>Difference between probability and Likelihood.</a:t>
            </a:r>
          </a:p>
          <a:p>
            <a:r>
              <a:rPr lang="en-US" dirty="0" smtClean="0"/>
              <a:t>Assume we are in Gaussian domain. That is , say, heights of students in this class is normally distributed with mean 160 and SD=25. </a:t>
            </a:r>
          </a:p>
          <a:p>
            <a:r>
              <a:rPr lang="en-US" dirty="0" smtClean="0"/>
              <a:t>Then we say probability of a randomly selected student’s height to be 165 is (from area ideas)=0.20.</a:t>
            </a:r>
          </a:p>
          <a:p>
            <a:r>
              <a:rPr lang="en-US" dirty="0" smtClean="0"/>
              <a:t>On the other hand , if we do not know the exact parameters of the distribution and we have a student’s height is known as 165. Then we’ll ask, what is the Likelihood that it is N(160,25)? </a:t>
            </a:r>
          </a:p>
          <a:p>
            <a:endParaRPr lang="en-US" dirty="0"/>
          </a:p>
        </p:txBody>
      </p:sp>
    </p:spTree>
    <p:extLst>
      <p:ext uri="{BB962C8B-B14F-4D97-AF65-F5344CB8AC3E}">
        <p14:creationId xmlns:p14="http://schemas.microsoft.com/office/powerpoint/2010/main" val="2904948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a:t>
            </a:r>
            <a:endParaRPr lang="en-US" dirty="0"/>
          </a:p>
        </p:txBody>
      </p:sp>
      <p:sp>
        <p:nvSpPr>
          <p:cNvPr id="3" name="Content Placeholder 2"/>
          <p:cNvSpPr>
            <a:spLocks noGrp="1"/>
          </p:cNvSpPr>
          <p:nvPr>
            <p:ph sz="quarter" idx="1"/>
          </p:nvPr>
        </p:nvSpPr>
        <p:spPr/>
        <p:txBody>
          <a:bodyPr/>
          <a:lstStyle/>
          <a:p>
            <a:r>
              <a:rPr lang="en-US" dirty="0" smtClean="0"/>
              <a:t>We can have many normal distributions around the sample and we calculate the likelihood of all. Finally we select the one with the maximum likelihood as the best approximate.</a:t>
            </a:r>
          </a:p>
          <a:p>
            <a:r>
              <a:rPr lang="en-US" dirty="0" err="1" smtClean="0"/>
              <a:t>Notationally</a:t>
            </a:r>
            <a:endParaRPr lang="en-US" dirty="0" smtClean="0"/>
          </a:p>
          <a:p>
            <a:endParaRPr lang="en-US" dirty="0"/>
          </a:p>
          <a:p>
            <a:endParaRPr lang="en-US" dirty="0" smtClean="0"/>
          </a:p>
          <a:p>
            <a:r>
              <a:rPr lang="en-US" dirty="0" smtClean="0"/>
              <a:t>Suppose we have x=32.  If we assume mean=28 and SD=2, then , the above equation gives L=0.03</a:t>
            </a:r>
          </a:p>
          <a:p>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89222716"/>
              </p:ext>
            </p:extLst>
          </p:nvPr>
        </p:nvGraphicFramePr>
        <p:xfrm>
          <a:off x="3048000" y="2667000"/>
          <a:ext cx="2000250" cy="1079500"/>
        </p:xfrm>
        <a:graphic>
          <a:graphicData uri="http://schemas.openxmlformats.org/presentationml/2006/ole">
            <mc:AlternateContent xmlns:mc="http://schemas.openxmlformats.org/markup-compatibility/2006">
              <mc:Choice xmlns:v="urn:schemas-microsoft-com:vml" Requires="v">
                <p:oleObj spid="_x0000_s7177" name="Equation" r:id="rId3" imgW="799920" imgH="431640" progId="Equation.3">
                  <p:embed/>
                </p:oleObj>
              </mc:Choice>
              <mc:Fallback>
                <p:oleObj name="Equation" r:id="rId3" imgW="799920" imgH="431640" progId="Equation.3">
                  <p:embed/>
                  <p:pic>
                    <p:nvPicPr>
                      <p:cNvPr id="0" name=""/>
                      <p:cNvPicPr/>
                      <p:nvPr/>
                    </p:nvPicPr>
                    <p:blipFill>
                      <a:blip r:embed="rId4"/>
                      <a:stretch>
                        <a:fillRect/>
                      </a:stretch>
                    </p:blipFill>
                    <p:spPr>
                      <a:xfrm>
                        <a:off x="3048000" y="2667000"/>
                        <a:ext cx="2000250" cy="1079500"/>
                      </a:xfrm>
                      <a:prstGeom prst="rect">
                        <a:avLst/>
                      </a:prstGeom>
                    </p:spPr>
                  </p:pic>
                </p:oleObj>
              </mc:Fallback>
            </mc:AlternateContent>
          </a:graphicData>
        </a:graphic>
      </p:graphicFrame>
    </p:spTree>
    <p:extLst>
      <p:ext uri="{BB962C8B-B14F-4D97-AF65-F5344CB8AC3E}">
        <p14:creationId xmlns:p14="http://schemas.microsoft.com/office/powerpoint/2010/main" val="1134755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a:t>
            </a:r>
            <a:endParaRPr lang="en-US" dirty="0"/>
          </a:p>
        </p:txBody>
      </p:sp>
      <p:sp>
        <p:nvSpPr>
          <p:cNvPr id="3" name="Content Placeholder 2"/>
          <p:cNvSpPr>
            <a:spLocks noGrp="1"/>
          </p:cNvSpPr>
          <p:nvPr>
            <p:ph sz="quarter" idx="1"/>
          </p:nvPr>
        </p:nvSpPr>
        <p:spPr/>
        <p:txBody>
          <a:bodyPr/>
          <a:lstStyle/>
          <a:p>
            <a:r>
              <a:rPr lang="en-US" dirty="0" smtClean="0"/>
              <a:t>Suppose we have x=32.  If we assume mean=28 and SD=2, then , the above equation gives L=0.03</a:t>
            </a:r>
          </a:p>
          <a:p>
            <a:endParaRPr lang="en-US" dirty="0" smtClean="0"/>
          </a:p>
          <a:p>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64" t="20949" r="45475" b="25570"/>
          <a:stretch/>
        </p:blipFill>
        <p:spPr bwMode="auto">
          <a:xfrm>
            <a:off x="1143000" y="2514600"/>
            <a:ext cx="731790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1334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a:t>
            </a:r>
            <a:endParaRPr lang="en-US" dirty="0"/>
          </a:p>
        </p:txBody>
      </p:sp>
      <p:sp>
        <p:nvSpPr>
          <p:cNvPr id="3" name="Content Placeholder 2"/>
          <p:cNvSpPr>
            <a:spLocks noGrp="1"/>
          </p:cNvSpPr>
          <p:nvPr>
            <p:ph sz="quarter" idx="1"/>
          </p:nvPr>
        </p:nvSpPr>
        <p:spPr/>
        <p:txBody>
          <a:bodyPr/>
          <a:lstStyle/>
          <a:p>
            <a:r>
              <a:rPr lang="en-US" dirty="0" smtClean="0"/>
              <a:t>Suppose we move it to  mean=30 and SD=2, then , the above equation gives L=0.12 which is much better than the earlier one.</a:t>
            </a:r>
          </a:p>
          <a:p>
            <a:r>
              <a:rPr lang="en-US" dirty="0" smtClean="0"/>
              <a:t>We can calculate  L for various values of mean , plot it to find the normal like curve , giving the maximum L value and the corresponding parameters are selected as the best.</a:t>
            </a:r>
          </a:p>
          <a:p>
            <a:r>
              <a:rPr lang="en-US" dirty="0" smtClean="0"/>
              <a:t>In the above we varied mean, keeping SD fixed to find ML for mean. Similarly we can do again to find ML of SD by varying it, keeping the mean as fixed.</a:t>
            </a:r>
          </a:p>
          <a:p>
            <a:endParaRPr lang="en-US" dirty="0" smtClean="0"/>
          </a:p>
          <a:p>
            <a:endParaRPr lang="en-US" dirty="0"/>
          </a:p>
        </p:txBody>
      </p:sp>
    </p:spTree>
    <p:extLst>
      <p:ext uri="{BB962C8B-B14F-4D97-AF65-F5344CB8AC3E}">
        <p14:creationId xmlns:p14="http://schemas.microsoft.com/office/powerpoint/2010/main" val="1584004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a:t>
            </a:r>
            <a:endParaRPr lang="en-US" dirty="0"/>
          </a:p>
        </p:txBody>
      </p:sp>
      <p:sp>
        <p:nvSpPr>
          <p:cNvPr id="3" name="Content Placeholder 2"/>
          <p:cNvSpPr>
            <a:spLocks noGrp="1"/>
          </p:cNvSpPr>
          <p:nvPr>
            <p:ph sz="quarter" idx="1"/>
          </p:nvPr>
        </p:nvSpPr>
        <p:spPr/>
        <p:txBody>
          <a:bodyPr/>
          <a:lstStyle/>
          <a:p>
            <a:r>
              <a:rPr lang="en-US" dirty="0" smtClean="0"/>
              <a:t>In the above discussion we had a single sample x=32. If there are two samples assuming </a:t>
            </a:r>
            <a:r>
              <a:rPr lang="en-US" dirty="0" err="1" smtClean="0"/>
              <a:t>indpt</a:t>
            </a:r>
            <a:r>
              <a:rPr lang="en-US" dirty="0" smtClean="0"/>
              <a:t>, then the Likelihood of the parameters are</a:t>
            </a:r>
          </a:p>
          <a:p>
            <a:r>
              <a:rPr lang="en-US" dirty="0" smtClean="0"/>
              <a:t>L[mean=30,SD=2|x1=32, x2=35]=</a:t>
            </a:r>
          </a:p>
          <a:p>
            <a:r>
              <a:rPr lang="en-US" dirty="0" smtClean="0"/>
              <a:t> L[mean=30,SD=2|x1=32]* L[mean=30,SD=2| </a:t>
            </a:r>
            <a:r>
              <a:rPr lang="en-US" dirty="0"/>
              <a:t>x2=35</a:t>
            </a:r>
            <a:r>
              <a:rPr lang="en-US" dirty="0" smtClean="0"/>
              <a:t>]</a:t>
            </a:r>
          </a:p>
          <a:p>
            <a:r>
              <a:rPr lang="en-US" dirty="0" smtClean="0"/>
              <a:t>Generalizing, we get </a:t>
            </a:r>
          </a:p>
          <a:p>
            <a:endParaRPr lang="en-US" dirty="0" smtClean="0"/>
          </a:p>
          <a:p>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20" t="21875" r="48090" b="59420"/>
          <a:stretch/>
        </p:blipFill>
        <p:spPr bwMode="auto">
          <a:xfrm>
            <a:off x="1752600" y="4267200"/>
            <a:ext cx="6257096" cy="13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799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a:t>
            </a:r>
            <a:endParaRPr lang="en-US" dirty="0"/>
          </a:p>
        </p:txBody>
      </p:sp>
      <p:sp>
        <p:nvSpPr>
          <p:cNvPr id="3" name="Content Placeholder 2"/>
          <p:cNvSpPr>
            <a:spLocks noGrp="1"/>
          </p:cNvSpPr>
          <p:nvPr>
            <p:ph sz="quarter" idx="1"/>
          </p:nvPr>
        </p:nvSpPr>
        <p:spPr/>
        <p:txBody>
          <a:bodyPr/>
          <a:lstStyle/>
          <a:p>
            <a:r>
              <a:rPr lang="en-US" dirty="0" smtClean="0"/>
              <a:t>Coming back to our domain of hypotheses, the maximum likelihood hypothesis will be the one which attains maximum value for the product defined . Hence</a:t>
            </a:r>
          </a:p>
          <a:p>
            <a:endParaRPr lang="en-US" dirty="0" smtClean="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3009900"/>
            <a:ext cx="3276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114800"/>
            <a:ext cx="37147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21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a:t>
            </a: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smtClean="0"/>
              <a:t>So,</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Since the function on RHS is in product form with many terms, to simplify we take logarithm and fine minimum using first derivative method.</a:t>
            </a:r>
          </a:p>
          <a:p>
            <a:endParaRPr lang="en-US" dirty="0" smtClean="0"/>
          </a:p>
          <a:p>
            <a:endParaRPr lang="en-US" dirty="0" smtClean="0"/>
          </a:p>
          <a:p>
            <a:endParaRPr lang="en-US" dirty="0" smtClean="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838200"/>
            <a:ext cx="4657725" cy="438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56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1000"/>
                                        <p:tgtEl>
                                          <p:spTgt spid="3">
                                            <p:txEl>
                                              <p:pRg st="8" end="8"/>
                                            </p:txEl>
                                          </p:spTgt>
                                        </p:tgtEl>
                                      </p:cBhvr>
                                    </p:animEffect>
                                    <p:anim calcmode="lin" valueType="num">
                                      <p:cBhvr>
                                        <p:cTn id="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MLE</a:t>
            </a:r>
            <a:endParaRPr lang="en-US" dirty="0"/>
          </a:p>
        </p:txBody>
      </p:sp>
      <p:sp>
        <p:nvSpPr>
          <p:cNvPr id="3" name="Content Placeholder 2"/>
          <p:cNvSpPr>
            <a:spLocks noGrp="1"/>
          </p:cNvSpPr>
          <p:nvPr>
            <p:ph sz="quarter" idx="1"/>
          </p:nvPr>
        </p:nvSpPr>
        <p:spPr/>
        <p:txBody>
          <a:bodyPr/>
          <a:lstStyle/>
          <a:p>
            <a:r>
              <a:rPr lang="en-US" dirty="0" smtClean="0"/>
              <a:t>Consider regression.</a:t>
            </a:r>
          </a:p>
          <a:p>
            <a:endParaRPr lang="en-US" dirty="0" smtClean="0"/>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302" y="1981200"/>
            <a:ext cx="5055897" cy="438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339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sz="quarter" idx="1"/>
          </p:nvPr>
        </p:nvSpPr>
        <p:spPr/>
        <p:txBody>
          <a:bodyPr/>
          <a:lstStyle/>
          <a:p>
            <a:r>
              <a:rPr lang="en-US" dirty="0" err="1" smtClean="0"/>
              <a:t>Baye’s</a:t>
            </a:r>
            <a:r>
              <a:rPr lang="en-US" dirty="0" smtClean="0"/>
              <a:t> rule.</a:t>
            </a:r>
          </a:p>
          <a:p>
            <a:r>
              <a:rPr lang="en-US" dirty="0" smtClean="0"/>
              <a:t>Gaussian </a:t>
            </a:r>
            <a:r>
              <a:rPr lang="en-US" dirty="0"/>
              <a:t>distribution.</a:t>
            </a:r>
          </a:p>
          <a:p>
            <a:r>
              <a:rPr lang="en-US" dirty="0"/>
              <a:t>Decision Theory.</a:t>
            </a:r>
          </a:p>
          <a:p>
            <a:r>
              <a:rPr lang="en-US" dirty="0"/>
              <a:t>Information </a:t>
            </a:r>
            <a:r>
              <a:rPr lang="en-US" dirty="0" smtClean="0"/>
              <a:t>theory</a:t>
            </a:r>
          </a:p>
          <a:p>
            <a:pPr lvl="1"/>
            <a:r>
              <a:rPr lang="en-US" dirty="0" smtClean="0"/>
              <a:t>Entropy</a:t>
            </a:r>
          </a:p>
          <a:p>
            <a:r>
              <a:rPr lang="en-US" dirty="0" smtClean="0"/>
              <a:t>MLE</a:t>
            </a:r>
          </a:p>
          <a:p>
            <a:r>
              <a:rPr lang="en-US" dirty="0" smtClean="0"/>
              <a:t>MAP</a:t>
            </a:r>
            <a:endParaRPr lang="en-US" dirty="0"/>
          </a:p>
        </p:txBody>
      </p:sp>
    </p:spTree>
    <p:extLst>
      <p:ext uri="{BB962C8B-B14F-4D97-AF65-F5344CB8AC3E}">
        <p14:creationId xmlns:p14="http://schemas.microsoft.com/office/powerpoint/2010/main" val="2796710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en-US" smtClean="0"/>
              <a:t>Bayes Formula</a:t>
            </a:r>
            <a:endParaRPr lang="ru-RU" smtClean="0"/>
          </a:p>
        </p:txBody>
      </p:sp>
      <p:sp>
        <p:nvSpPr>
          <p:cNvPr id="1030" name="Rectangle 3"/>
          <p:cNvSpPr>
            <a:spLocks noGrp="1" noChangeArrowheads="1"/>
          </p:cNvSpPr>
          <p:nvPr>
            <p:ph sz="quarter" idx="1"/>
          </p:nvPr>
        </p:nvSpPr>
        <p:spPr/>
        <p:txBody>
          <a:bodyPr/>
          <a:lstStyle/>
          <a:p>
            <a:pPr eaLnBrk="1" hangingPunct="1"/>
            <a:r>
              <a:rPr lang="en-US" smtClean="0"/>
              <a:t>Suppose the priors P(w</a:t>
            </a:r>
            <a:r>
              <a:rPr lang="en-US" baseline="-25000" smtClean="0"/>
              <a:t>j</a:t>
            </a:r>
            <a:r>
              <a:rPr lang="en-US" smtClean="0"/>
              <a:t>) and conditional densities p(x|w</a:t>
            </a:r>
            <a:r>
              <a:rPr lang="en-US" baseline="-25000" smtClean="0"/>
              <a:t>j</a:t>
            </a:r>
            <a:r>
              <a:rPr lang="en-US" smtClean="0"/>
              <a:t>) are known,</a:t>
            </a:r>
            <a:endParaRPr lang="ru-RU" smtClean="0"/>
          </a:p>
        </p:txBody>
      </p:sp>
      <p:graphicFrame>
        <p:nvGraphicFramePr>
          <p:cNvPr id="1026" name="Object 4"/>
          <p:cNvGraphicFramePr>
            <a:graphicFrameLocks noChangeAspect="1"/>
          </p:cNvGraphicFramePr>
          <p:nvPr/>
        </p:nvGraphicFramePr>
        <p:xfrm>
          <a:off x="2286000" y="4038600"/>
          <a:ext cx="4343400" cy="1168400"/>
        </p:xfrm>
        <a:graphic>
          <a:graphicData uri="http://schemas.openxmlformats.org/presentationml/2006/ole">
            <mc:AlternateContent xmlns:mc="http://schemas.openxmlformats.org/markup-compatibility/2006">
              <mc:Choice xmlns:v="urn:schemas-microsoft-com:vml" Requires="v">
                <p:oleObj spid="_x0000_s2062" name="Equation" r:id="rId3" imgW="1650960" imgH="444240" progId="Equation.DSMT4">
                  <p:embed/>
                </p:oleObj>
              </mc:Choice>
              <mc:Fallback>
                <p:oleObj name="Equation" r:id="rId3" imgW="165096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038600"/>
                        <a:ext cx="43434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Text Box 5"/>
          <p:cNvSpPr txBox="1">
            <a:spLocks noChangeArrowheads="1"/>
          </p:cNvSpPr>
          <p:nvPr/>
        </p:nvSpPr>
        <p:spPr bwMode="auto">
          <a:xfrm>
            <a:off x="838200" y="5562600"/>
            <a:ext cx="1266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9pPr>
          </a:lstStyle>
          <a:p>
            <a:pPr eaLnBrk="1" hangingPunct="1"/>
            <a:r>
              <a:rPr lang="en-US"/>
              <a:t>posterior</a:t>
            </a:r>
            <a:endParaRPr lang="ru-RU"/>
          </a:p>
        </p:txBody>
      </p:sp>
      <p:sp>
        <p:nvSpPr>
          <p:cNvPr id="1032" name="Text Box 6"/>
          <p:cNvSpPr txBox="1">
            <a:spLocks noChangeArrowheads="1"/>
          </p:cNvSpPr>
          <p:nvPr/>
        </p:nvSpPr>
        <p:spPr bwMode="auto">
          <a:xfrm>
            <a:off x="1524000" y="3352800"/>
            <a:ext cx="141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9pPr>
          </a:lstStyle>
          <a:p>
            <a:pPr eaLnBrk="1" hangingPunct="1"/>
            <a:r>
              <a:rPr lang="en-US"/>
              <a:t>likelihood</a:t>
            </a:r>
            <a:endParaRPr lang="ru-RU"/>
          </a:p>
        </p:txBody>
      </p:sp>
      <p:sp>
        <p:nvSpPr>
          <p:cNvPr id="1033" name="Text Box 7"/>
          <p:cNvSpPr txBox="1">
            <a:spLocks noChangeArrowheads="1"/>
          </p:cNvSpPr>
          <p:nvPr/>
        </p:nvSpPr>
        <p:spPr bwMode="auto">
          <a:xfrm>
            <a:off x="7391400" y="32004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9pPr>
          </a:lstStyle>
          <a:p>
            <a:pPr eaLnBrk="1" hangingPunct="1"/>
            <a:r>
              <a:rPr lang="en-US"/>
              <a:t>prior</a:t>
            </a:r>
            <a:endParaRPr lang="ru-RU"/>
          </a:p>
        </p:txBody>
      </p:sp>
      <p:sp>
        <p:nvSpPr>
          <p:cNvPr id="1034" name="Text Box 8"/>
          <p:cNvSpPr txBox="1">
            <a:spLocks noChangeArrowheads="1"/>
          </p:cNvSpPr>
          <p:nvPr/>
        </p:nvSpPr>
        <p:spPr bwMode="auto">
          <a:xfrm>
            <a:off x="6477000" y="5562600"/>
            <a:ext cx="1265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defRPr sz="2400">
                <a:solidFill>
                  <a:schemeClr val="tx1"/>
                </a:solidFill>
                <a:latin typeface="Times New Roman" pitchFamily="18" charset="0"/>
                <a:cs typeface="Times New Roman" pitchFamily="18" charset="0"/>
              </a:defRPr>
            </a:lvl9pPr>
          </a:lstStyle>
          <a:p>
            <a:pPr eaLnBrk="1" hangingPunct="1"/>
            <a:r>
              <a:rPr lang="en-US"/>
              <a:t>evidence</a:t>
            </a:r>
            <a:endParaRPr lang="ru-RU"/>
          </a:p>
        </p:txBody>
      </p:sp>
      <p:sp>
        <p:nvSpPr>
          <p:cNvPr id="1035" name="Line 9"/>
          <p:cNvSpPr>
            <a:spLocks noChangeShapeType="1"/>
          </p:cNvSpPr>
          <p:nvPr/>
        </p:nvSpPr>
        <p:spPr bwMode="auto">
          <a:xfrm flipV="1">
            <a:off x="1752600" y="4953000"/>
            <a:ext cx="106680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6" name="Line 11"/>
          <p:cNvSpPr>
            <a:spLocks noChangeShapeType="1"/>
          </p:cNvSpPr>
          <p:nvPr/>
        </p:nvSpPr>
        <p:spPr bwMode="auto">
          <a:xfrm>
            <a:off x="3124200" y="3657600"/>
            <a:ext cx="11430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7" name="Line 12"/>
          <p:cNvSpPr>
            <a:spLocks noChangeShapeType="1"/>
          </p:cNvSpPr>
          <p:nvPr/>
        </p:nvSpPr>
        <p:spPr bwMode="auto">
          <a:xfrm flipH="1" flipV="1">
            <a:off x="6019800" y="5181600"/>
            <a:ext cx="914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8" name="Line 13"/>
          <p:cNvSpPr>
            <a:spLocks noChangeShapeType="1"/>
          </p:cNvSpPr>
          <p:nvPr/>
        </p:nvSpPr>
        <p:spPr bwMode="auto">
          <a:xfrm flipH="1">
            <a:off x="6172200" y="3581400"/>
            <a:ext cx="11430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99213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Distribution</a:t>
            </a:r>
            <a:endParaRPr lang="en-US" dirty="0"/>
          </a:p>
        </p:txBody>
      </p:sp>
      <p:sp>
        <p:nvSpPr>
          <p:cNvPr id="3" name="Content Placeholder 2"/>
          <p:cNvSpPr>
            <a:spLocks noGrp="1"/>
          </p:cNvSpPr>
          <p:nvPr>
            <p:ph sz="quarter" idx="1"/>
          </p:nvPr>
        </p:nvSpPr>
        <p:spPr/>
        <p:txBody>
          <a:bodyPr/>
          <a:lstStyle/>
          <a:p>
            <a:r>
              <a:rPr lang="en-US" dirty="0" smtClean="0"/>
              <a:t>Normal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1447800"/>
            <a:ext cx="495992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2352675"/>
            <a:ext cx="33147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029200"/>
            <a:ext cx="661889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610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Distribution</a:t>
            </a:r>
            <a:endParaRPr lang="en-US" dirty="0"/>
          </a:p>
        </p:txBody>
      </p:sp>
      <p:sp>
        <p:nvSpPr>
          <p:cNvPr id="3" name="Content Placeholder 2"/>
          <p:cNvSpPr>
            <a:spLocks noGrp="1"/>
          </p:cNvSpPr>
          <p:nvPr>
            <p:ph sz="quarter" idx="1"/>
          </p:nvPr>
        </p:nvSpPr>
        <p:spPr/>
        <p:txBody>
          <a:bodyPr/>
          <a:lstStyle/>
          <a:p>
            <a:r>
              <a:rPr lang="en-US" dirty="0" smtClean="0"/>
              <a:t>When we employ the method of maximum</a:t>
            </a:r>
          </a:p>
          <a:p>
            <a:pPr marL="0" indent="0">
              <a:buNone/>
            </a:pPr>
            <a:r>
              <a:rPr lang="en-US" dirty="0" smtClean="0"/>
              <a:t>  likelihood, we may obtain errors</a:t>
            </a:r>
          </a:p>
          <a:p>
            <a:pPr marL="0" indent="0">
              <a:buNone/>
            </a:pPr>
            <a:r>
              <a:rPr lang="en-US" dirty="0" smtClean="0"/>
              <a:t>based on data .</a:t>
            </a:r>
          </a:p>
          <a:p>
            <a:pPr marL="0" indent="0">
              <a:buNone/>
            </a:pPr>
            <a:r>
              <a:rPr lang="en-US" dirty="0" smtClean="0"/>
              <a:t>Green is the true Gaussian and </a:t>
            </a:r>
          </a:p>
          <a:p>
            <a:pPr marL="0" indent="0">
              <a:buNone/>
            </a:pPr>
            <a:r>
              <a:rPr lang="en-US" dirty="0"/>
              <a:t>t</a:t>
            </a:r>
            <a:r>
              <a:rPr lang="en-US" dirty="0" smtClean="0"/>
              <a:t>he  red ones are based on data in blue.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748" y="1752600"/>
            <a:ext cx="26384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469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Distribution</a:t>
            </a:r>
            <a:endParaRPr lang="en-US" dirty="0"/>
          </a:p>
        </p:txBody>
      </p:sp>
      <p:sp>
        <p:nvSpPr>
          <p:cNvPr id="3" name="Content Placeholder 2"/>
          <p:cNvSpPr>
            <a:spLocks noGrp="1"/>
          </p:cNvSpPr>
          <p:nvPr>
            <p:ph sz="quarter" idx="1"/>
          </p:nvPr>
        </p:nvSpPr>
        <p:spPr/>
        <p:txBody>
          <a:bodyPr/>
          <a:lstStyle/>
          <a:p>
            <a:r>
              <a:rPr lang="en-US" dirty="0" smtClean="0"/>
              <a:t>Gaussian/Normal.                                 </a:t>
            </a:r>
            <a:endParaRPr lang="en-US" dirty="0"/>
          </a:p>
        </p:txBody>
      </p:sp>
      <p:pic>
        <p:nvPicPr>
          <p:cNvPr id="5" name="Picture 4"/>
          <p:cNvPicPr>
            <a:picLocks noChangeAspect="1" noChangeArrowheads="1"/>
          </p:cNvPicPr>
          <p:nvPr/>
        </p:nvPicPr>
        <p:blipFill>
          <a:blip r:embed="rId2" cstate="print"/>
          <a:srcRect/>
          <a:stretch>
            <a:fillRect/>
          </a:stretch>
        </p:blipFill>
        <p:spPr bwMode="auto">
          <a:xfrm>
            <a:off x="247650" y="1952625"/>
            <a:ext cx="3867150" cy="2314575"/>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4724400" y="1771650"/>
            <a:ext cx="4324350" cy="25717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2324813" y="4343400"/>
            <a:ext cx="4228387" cy="243840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3143250" y="-220350"/>
            <a:ext cx="5924550" cy="7230750"/>
          </a:xfrm>
          <a:prstGeom prst="rect">
            <a:avLst/>
          </a:prstGeom>
          <a:noFill/>
          <a:ln w="9525">
            <a:noFill/>
            <a:miter lim="800000"/>
            <a:headEnd/>
            <a:tailEnd/>
          </a:ln>
        </p:spPr>
      </p:pic>
    </p:spTree>
    <p:extLst>
      <p:ext uri="{BB962C8B-B14F-4D97-AF65-F5344CB8AC3E}">
        <p14:creationId xmlns:p14="http://schemas.microsoft.com/office/powerpoint/2010/main" val="99371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Distribution</a:t>
            </a:r>
            <a:endParaRPr lang="en-US" dirty="0"/>
          </a:p>
        </p:txBody>
      </p:sp>
      <p:sp>
        <p:nvSpPr>
          <p:cNvPr id="3" name="Content Placeholder 2"/>
          <p:cNvSpPr>
            <a:spLocks noGrp="1"/>
          </p:cNvSpPr>
          <p:nvPr>
            <p:ph sz="quarter" idx="1"/>
          </p:nvPr>
        </p:nvSpPr>
        <p:spPr>
          <a:xfrm>
            <a:off x="914400" y="1143000"/>
            <a:ext cx="7772400" cy="5486400"/>
          </a:xfrm>
        </p:spPr>
        <p:txBody>
          <a:bodyPr>
            <a:noAutofit/>
          </a:bodyPr>
          <a:lstStyle/>
          <a:p>
            <a:r>
              <a:rPr lang="en-US" sz="2400" dirty="0" smtClean="0"/>
              <a:t>Ex1: </a:t>
            </a:r>
            <a:r>
              <a:rPr lang="en-US" sz="2400" dirty="0"/>
              <a:t>Suppose the diameter of a certain car component follows the normal distribution with </a:t>
            </a:r>
            <a:r>
              <a:rPr lang="en-US" sz="2400" dirty="0" smtClean="0"/>
              <a:t>X≈  </a:t>
            </a:r>
            <a:r>
              <a:rPr lang="en-US" sz="2400" dirty="0"/>
              <a:t>N(10; 3). Find the proportion of these components that have diameter larger than 13.4 mm. Or, if we randomly select one of these components and the probability that its diameter will be larger than 13.4 mm.</a:t>
            </a:r>
          </a:p>
          <a:p>
            <a:r>
              <a:rPr lang="en-US" sz="2400" dirty="0" smtClean="0"/>
              <a:t>Ex2: </a:t>
            </a:r>
            <a:r>
              <a:rPr lang="en-US" sz="2400" dirty="0"/>
              <a:t>A bag of cookies is underweight if it weighs less than 500 grams. The filling process dispenses cookies with weight that follows the normal distribution with mean 510 grams and standard deviation 4 grams.</a:t>
            </a:r>
          </a:p>
          <a:p>
            <a:r>
              <a:rPr lang="en-US" sz="2400" dirty="0"/>
              <a:t>a. What is the probability that a randomly selected bag is underweight?</a:t>
            </a:r>
          </a:p>
          <a:p>
            <a:r>
              <a:rPr lang="en-US" sz="2400" dirty="0"/>
              <a:t>b. If you randomly select 5 bags, what is the probability that exactly 2 of them will be </a:t>
            </a:r>
            <a:r>
              <a:rPr lang="en-US" sz="2400" dirty="0" smtClean="0"/>
              <a:t>underweight</a:t>
            </a:r>
            <a:r>
              <a:rPr lang="en-US" sz="2400" dirty="0"/>
              <a:t>?</a:t>
            </a:r>
            <a:r>
              <a:rPr lang="en-US" sz="2400" dirty="0" smtClean="0"/>
              <a:t>                               </a:t>
            </a:r>
            <a:endParaRPr lang="en-US" sz="2400" dirty="0"/>
          </a:p>
        </p:txBody>
      </p:sp>
    </p:spTree>
    <p:extLst>
      <p:ext uri="{BB962C8B-B14F-4D97-AF65-F5344CB8AC3E}">
        <p14:creationId xmlns:p14="http://schemas.microsoft.com/office/powerpoint/2010/main" val="3459453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7150" y="2509837"/>
            <a:ext cx="1866900" cy="2447925"/>
          </a:xfrm>
        </p:spPr>
      </p:pic>
    </p:spTree>
    <p:extLst>
      <p:ext uri="{BB962C8B-B14F-4D97-AF65-F5344CB8AC3E}">
        <p14:creationId xmlns:p14="http://schemas.microsoft.com/office/powerpoint/2010/main" val="2546006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2563</TotalTime>
  <Words>1121</Words>
  <Application>Microsoft Office PowerPoint</Application>
  <PresentationFormat>On-screen Show (4:3)</PresentationFormat>
  <Paragraphs>142</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Equity</vt:lpstr>
      <vt:lpstr>Equation</vt:lpstr>
      <vt:lpstr>Good morning</vt:lpstr>
      <vt:lpstr>Last class</vt:lpstr>
      <vt:lpstr>Today’s class</vt:lpstr>
      <vt:lpstr>Bayes Formula</vt:lpstr>
      <vt:lpstr>Gaussian Distribution</vt:lpstr>
      <vt:lpstr>Gaussian Distribution</vt:lpstr>
      <vt:lpstr>Gaussian Distribution</vt:lpstr>
      <vt:lpstr>Gaussian Distribution</vt:lpstr>
      <vt:lpstr>Good morning</vt:lpstr>
      <vt:lpstr>Decision theory</vt:lpstr>
      <vt:lpstr>Decision theory</vt:lpstr>
      <vt:lpstr>Decision theory</vt:lpstr>
      <vt:lpstr>Decision theory</vt:lpstr>
      <vt:lpstr>Good morning</vt:lpstr>
      <vt:lpstr>Information theory</vt:lpstr>
      <vt:lpstr>Information theory</vt:lpstr>
      <vt:lpstr>Good morning</vt:lpstr>
      <vt:lpstr>MLE-MAP</vt:lpstr>
      <vt:lpstr>MLE-MAP</vt:lpstr>
      <vt:lpstr>MPE Example</vt:lpstr>
      <vt:lpstr>PowerPoint Presentation</vt:lpstr>
      <vt:lpstr>MLE</vt:lpstr>
      <vt:lpstr>MLE</vt:lpstr>
      <vt:lpstr>MLE</vt:lpstr>
      <vt:lpstr>MLE</vt:lpstr>
      <vt:lpstr>MLE</vt:lpstr>
      <vt:lpstr>MLE</vt:lpstr>
      <vt:lpstr>MLE</vt:lpstr>
      <vt:lpstr>MLE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27</cp:revision>
  <dcterms:created xsi:type="dcterms:W3CDTF">2006-08-16T00:00:00Z</dcterms:created>
  <dcterms:modified xsi:type="dcterms:W3CDTF">2019-11-25T05:09:16Z</dcterms:modified>
</cp:coreProperties>
</file>