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1224" r:id="rId2"/>
    <p:sldId id="1225" r:id="rId3"/>
    <p:sldId id="257" r:id="rId4"/>
    <p:sldId id="1600" r:id="rId5"/>
    <p:sldId id="258" r:id="rId6"/>
    <p:sldId id="1601" r:id="rId7"/>
    <p:sldId id="1602" r:id="rId8"/>
    <p:sldId id="1603" r:id="rId9"/>
    <p:sldId id="1609" r:id="rId10"/>
    <p:sldId id="1605" r:id="rId11"/>
    <p:sldId id="1610" r:id="rId12"/>
    <p:sldId id="259" r:id="rId13"/>
    <p:sldId id="260" r:id="rId14"/>
    <p:sldId id="1611" r:id="rId15"/>
    <p:sldId id="262" r:id="rId16"/>
    <p:sldId id="282" r:id="rId17"/>
    <p:sldId id="263" r:id="rId18"/>
    <p:sldId id="1612" r:id="rId19"/>
    <p:sldId id="265" r:id="rId20"/>
    <p:sldId id="266" r:id="rId21"/>
    <p:sldId id="267" r:id="rId22"/>
    <p:sldId id="268" r:id="rId23"/>
    <p:sldId id="269" r:id="rId24"/>
    <p:sldId id="270" r:id="rId25"/>
    <p:sldId id="1613" r:id="rId26"/>
    <p:sldId id="1614" r:id="rId27"/>
    <p:sldId id="1615" r:id="rId28"/>
    <p:sldId id="271" r:id="rId29"/>
    <p:sldId id="272" r:id="rId30"/>
    <p:sldId id="273" r:id="rId31"/>
    <p:sldId id="274" r:id="rId32"/>
    <p:sldId id="1616" r:id="rId33"/>
    <p:sldId id="275" r:id="rId34"/>
    <p:sldId id="276" r:id="rId35"/>
    <p:sldId id="277" r:id="rId36"/>
    <p:sldId id="302" r:id="rId37"/>
    <p:sldId id="303" r:id="rId38"/>
    <p:sldId id="308" r:id="rId39"/>
    <p:sldId id="309" r:id="rId40"/>
    <p:sldId id="310" r:id="rId41"/>
    <p:sldId id="281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1598" r:id="rId5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1224"/>
            <p14:sldId id="1225"/>
            <p14:sldId id="257"/>
            <p14:sldId id="1600"/>
            <p14:sldId id="258"/>
            <p14:sldId id="1601"/>
            <p14:sldId id="1602"/>
            <p14:sldId id="1603"/>
            <p14:sldId id="1609"/>
            <p14:sldId id="1605"/>
            <p14:sldId id="1610"/>
            <p14:sldId id="259"/>
            <p14:sldId id="260"/>
            <p14:sldId id="1611"/>
            <p14:sldId id="262"/>
            <p14:sldId id="282"/>
            <p14:sldId id="263"/>
            <p14:sldId id="1612"/>
            <p14:sldId id="265"/>
            <p14:sldId id="266"/>
            <p14:sldId id="267"/>
            <p14:sldId id="268"/>
            <p14:sldId id="269"/>
            <p14:sldId id="270"/>
            <p14:sldId id="1613"/>
            <p14:sldId id="1614"/>
            <p14:sldId id="1615"/>
            <p14:sldId id="271"/>
            <p14:sldId id="272"/>
            <p14:sldId id="273"/>
            <p14:sldId id="274"/>
            <p14:sldId id="1616"/>
            <p14:sldId id="275"/>
            <p14:sldId id="276"/>
            <p14:sldId id="277"/>
            <p14:sldId id="302"/>
            <p14:sldId id="303"/>
            <p14:sldId id="308"/>
            <p14:sldId id="309"/>
            <p14:sldId id="310"/>
            <p14:sldId id="281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1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0" autoAdjust="0"/>
    <p:restoredTop sz="99090" autoAdjust="0"/>
  </p:normalViewPr>
  <p:slideViewPr>
    <p:cSldViewPr>
      <p:cViewPr varScale="1">
        <p:scale>
          <a:sx n="79" d="100"/>
          <a:sy n="79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E8A9140-CA3B-4D9F-8355-016D99B8F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F73041-6818-464B-9563-02600D42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5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5B63274-5187-4DD6-9736-9E6222B82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5372EC-817C-453C-AE7F-71383B41D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60EE5CA-CAB8-4F86-ACF1-41D59C2C1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437A4DE-7321-49C1-8F80-6741A55E7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58A9AE1-281E-4987-9C5B-1782CE99F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6B532FC-A517-4AEB-9F8A-1A3BF8C80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1E73EDB-785B-4B6C-988E-AC3535CAF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A757F19-67AE-4068-8248-995C93170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D91B203-3215-4D10-9943-46C5B0609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D6F8335-C90C-462A-9C62-09A42D5A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B022BFA-87BE-48FB-8EA4-210C3B46D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975C4A1-FC54-4374-95EB-159FB2F8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7CA3AD-770B-41BA-9D2A-1E93CD9A6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98E291B-7EAF-4D37-9C2D-92E128715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7858065-6F6C-4420-B83E-0606740CC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7ABD9EE-81D2-42B1-976A-ECC6B0CC0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81107AC-61E8-436B-9040-BA052A676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891A78E-0445-4E65-80C3-F444296C0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E6A87F8-4F96-4B07-8CE1-FECBFE942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C326554-11C7-4BC0-9E23-9BD6C2B82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F7A7947-ABC8-4DA9-ADDC-642021DA3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425D5A6-8A41-4FBC-B3E5-87A9024CA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CA814B8-069F-412F-B419-35A4B37EF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3093BE8-153B-4130-9766-BE3F8E24E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6B5397-29CA-4A40-99A6-35D9ED3B4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B9F204-F8F6-4467-BE98-18ED5BA3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8A95A8-A1BB-4777-8C3D-D88E3AE24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7F5F7DE-FF0B-4F16-AA29-7FCFC39B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0B7FB8D-D65E-4065-86FC-F86801EAF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730E962-BC1A-4280-B314-12E421E76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FDAA20-314B-4058-B020-C2627538B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A520228-45BC-47BC-B88B-CD118D706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06BC0BD-DCB4-4286-8FB6-C2510812E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6C9F3A6-4DCF-4753-A52B-224881062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749DC1E-19DE-45B7-8001-2B3453E85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96F67BE-8077-45B1-8561-8195AE4FD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4D818DA-27B9-44B6-92D8-2866CDEE2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D54AED6-6CF9-4C19-9FFC-96331376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AE3C693-4667-49CB-AA5D-AA1EA923C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190A077-97A3-4EFC-A9B5-E49C1D5EA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A6D7F98-6C6C-4820-A440-8CB9A95A5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5441EF-1CCE-4AE2-B75C-A05443775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2E6CA51-54FA-4477-8A76-4A7B5C26E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79DC8D-B6D3-4EBC-837B-AA925896A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63D1396-A6C1-4B3D-B0CE-FE177FB9F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7C93451-3A6A-4A9B-89DA-79C4A37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BB30C99-5A64-43DF-BDAA-924142922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4CFA49D-4843-4642-A5E7-A6F9BA0B3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9CBBFE-AF0B-45B4-97A1-8ADEF58E0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013C482-0D76-4466-AA48-EF8FA6F7F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D639EAA-54FF-417F-A98E-EA21ED93D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D0AB28D-94C3-4A89-AFA8-5BE2ACD19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A2B07E-C695-47D6-8F23-B5F039711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5C948DD-0D7D-4B4E-823A-50785E229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4698936-EDB4-4B1C-AA29-A5D077E25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950477-C6E6-4732-BEFD-4E50D7042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219BE5-E7AD-428C-85BD-1B78E85B0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475B6B0-63AD-4AF2-AB2F-3F1B4DB7E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F19455A-3667-4C26-A6F4-4E0D6CC9A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494FC36-80F2-4271-A069-E43EC360D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2CBCDA-1592-4208-B9A8-ACFC2579E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EAD200-A3FB-4FB0-AE27-A819D790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7F89645-E40E-471C-9803-DFC8F876F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E63BAAF-E47B-4825-A37A-3F2D46898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D9BDE18-AB28-42F8-94B0-81F6E9C6F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0C565CC-23F0-4607-8646-AA7F7A6D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71832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63237E-D2BA-4418-8639-240C346DF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233FD5-D2AB-46CE-ADD0-D9344E6AD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AB5286B-B737-41C2-8722-A7FDA059B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4BC9B-B076-4A90-A943-D49BB0218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3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4102B2-C338-4313-B145-9DF30F423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FE54A-1EB0-42C5-8831-6894AACEB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FD52F10-9AC1-4AE2-A861-1095FFEAE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EDAD-F1DA-4748-875C-8E4DAB154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4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math.ubc.ca/~feldman/m302/binomial.pdf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onoma.edu/users/w/wilsonst/papers/Normal/default.html" TargetMode="External"/><Relationship Id="rId2" Type="http://schemas.openxmlformats.org/officeDocument/2006/relationships/hyperlink" Target="https://medium.com/@andrew.chamberlain/deriving-the-poisson-distribution-from-the-binomial-distribution-840cc1668239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bagualu.net/wordpress/wp-content/uploads/2015/10/Data_Mining_with_R__Learning_with_Case_Studies.pdf" TargetMode="External"/><Relationship Id="rId5" Type="http://schemas.openxmlformats.org/officeDocument/2006/relationships/hyperlink" Target="http://physics.gu.se/~frtbm/joomla/media/mydocs/LennartSjogren/kap2.pdf" TargetMode="External"/><Relationship Id="rId4" Type="http://schemas.openxmlformats.org/officeDocument/2006/relationships/hyperlink" Target="http://www.stat.yale.edu/~pollard/Courses/241.fall97/Normal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tbuildings.com/cgi-bin/glk?http://www.endex.com/gf/buildings/eiffel/eiffel.html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 Tech(Data Science &amp; Engineering)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Introduction to Statistical Methods</a:t>
            </a:r>
            <a:endParaRPr lang="en-US" alt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2057400" y="4800600"/>
            <a:ext cx="59436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Name of the Faculty and 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0E67202-51C5-4E91-95B8-EABFA08B5CF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8958"/>
              </p:ext>
            </p:extLst>
          </p:nvPr>
        </p:nvGraphicFramePr>
        <p:xfrm>
          <a:off x="2895600" y="3260724"/>
          <a:ext cx="3886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1295280" imgH="253800" progId="Equation.DSMT4">
                  <p:embed/>
                </p:oleObj>
              </mc:Choice>
              <mc:Fallback>
                <p:oleObj name="Equation" r:id="rId3" imgW="1295280" imgH="253800" progId="Equation.DSMT4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0E67202-51C5-4E91-95B8-EABFA08B5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0724"/>
                        <a:ext cx="3886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E7B44BBA-FF6D-4A9F-86C5-7F34C0C8A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Expected Values of Discrete Random Variables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C27863F-6334-4FC8-8B9D-B160F85C77C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11325" y="1981200"/>
            <a:ext cx="7432675" cy="1219200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 b="1"/>
              <a:t>mean</a:t>
            </a:r>
            <a:r>
              <a:rPr lang="en-US" altLang="en-US" sz="2800"/>
              <a:t>, or</a:t>
            </a:r>
            <a:r>
              <a:rPr lang="en-US" altLang="en-US" sz="2800" b="1"/>
              <a:t> expected value</a:t>
            </a:r>
            <a:r>
              <a:rPr lang="en-US" altLang="en-US" sz="2800"/>
              <a:t>,</a:t>
            </a:r>
            <a:r>
              <a:rPr lang="en-US" altLang="en-US" sz="2800" b="1"/>
              <a:t> </a:t>
            </a:r>
            <a:r>
              <a:rPr lang="en-US" altLang="en-US" sz="2800"/>
              <a:t>of a</a:t>
            </a:r>
            <a:r>
              <a:rPr lang="en-US" altLang="en-US" sz="2800" b="1"/>
              <a:t> discrete random variable</a:t>
            </a:r>
            <a:r>
              <a:rPr lang="en-US" altLang="en-US" sz="2800"/>
              <a:t> is</a:t>
            </a:r>
            <a:endParaRPr lang="en-US" altLang="en-US" sz="2800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29" name="Slide Number Placeholder 4">
            <a:extLst>
              <a:ext uri="{FF2B5EF4-FFF2-40B4-BE49-F238E27FC236}">
                <a16:creationId xmlns:a16="http://schemas.microsoft.com/office/drawing/2014/main" id="{44102D48-95F9-41DA-BDF5-C615F1703B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91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8507EF-4BA0-4863-BC95-3673E0F696F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030" name="Footer Placeholder 5">
            <a:extLst>
              <a:ext uri="{FF2B5EF4-FFF2-40B4-BE49-F238E27FC236}">
                <a16:creationId xmlns:a16="http://schemas.microsoft.com/office/drawing/2014/main" id="{F1B2C6B1-893C-4144-88F2-078A0EE8C92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A4991093-6BF7-41D4-9E36-6744C890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63" y="76200"/>
            <a:ext cx="7158037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Expected Values of Discrete Random Variables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6C2AB77E-E467-4256-A4D7-D25F2EC227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 b="1"/>
              <a:t>variance </a:t>
            </a:r>
            <a:r>
              <a:rPr lang="en-US" altLang="en-US" sz="2800"/>
              <a:t>of a</a:t>
            </a:r>
            <a:r>
              <a:rPr lang="en-US" altLang="en-US" sz="2800" b="1"/>
              <a:t> discrete random variable</a:t>
            </a:r>
            <a:r>
              <a:rPr lang="en-US" altLang="en-US" sz="2800"/>
              <a:t> </a:t>
            </a:r>
            <a:r>
              <a:rPr lang="en-US" altLang="en-US" sz="2800" i="1"/>
              <a:t>x</a:t>
            </a:r>
            <a:r>
              <a:rPr lang="en-US" altLang="en-US" sz="2800"/>
              <a:t> is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The </a:t>
            </a:r>
            <a:r>
              <a:rPr lang="en-US" altLang="en-US" sz="2800" b="1"/>
              <a:t>standard deviation </a:t>
            </a:r>
            <a:r>
              <a:rPr lang="en-US" altLang="en-US" sz="2800"/>
              <a:t>of a </a:t>
            </a:r>
            <a:r>
              <a:rPr lang="en-US" altLang="en-US" sz="2800" b="1"/>
              <a:t>discrete random variable </a:t>
            </a:r>
            <a:r>
              <a:rPr lang="en-US" altLang="en-US" sz="2800" i="1"/>
              <a:t>x </a:t>
            </a:r>
            <a:r>
              <a:rPr lang="en-US" altLang="en-US" sz="2800"/>
              <a:t>is</a:t>
            </a:r>
            <a:endParaRPr lang="en-US" altLang="en-US" sz="2800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2AE91A12-DD12-43C6-BED3-C8AB2843BA8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3122613"/>
          <a:ext cx="5105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2184120" imgH="253800" progId="Equation.DSMT4">
                  <p:embed/>
                </p:oleObj>
              </mc:Choice>
              <mc:Fallback>
                <p:oleObj name="Equation" r:id="rId3" imgW="2184120" imgH="253800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2AE91A12-DD12-43C6-BED3-C8AB2843B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2613"/>
                        <a:ext cx="510540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67293E7B-037C-463E-8DC1-DC66F4E0B73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4954588"/>
          <a:ext cx="60404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5" imgW="2527200" imgH="304560" progId="Equation.DSMT4">
                  <p:embed/>
                </p:oleObj>
              </mc:Choice>
              <mc:Fallback>
                <p:oleObj name="Equation" r:id="rId5" imgW="2527200" imgH="30456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67293E7B-037C-463E-8DC1-DC66F4E0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4588"/>
                        <a:ext cx="6040438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Slide Number Placeholder 5">
            <a:extLst>
              <a:ext uri="{FF2B5EF4-FFF2-40B4-BE49-F238E27FC236}">
                <a16:creationId xmlns:a16="http://schemas.microsoft.com/office/drawing/2014/main" id="{FF6CC658-D097-40A2-A36F-2BD12A57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9DE470-702E-4AD7-8191-965B6DB82D1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055" name="Footer Placeholder 6">
            <a:extLst>
              <a:ext uri="{FF2B5EF4-FFF2-40B4-BE49-F238E27FC236}">
                <a16:creationId xmlns:a16="http://schemas.microsoft.com/office/drawing/2014/main" id="{7B421976-C641-4804-9625-EAA72CF2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C7C715E3-B606-4DB1-BCAE-5DA8DF656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Discrete random variable with a finite number of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Let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number of TV sets sold at the store in one day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where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take on 5 values (0, 1, 2, 3, 4)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Discrete random variable with an infinite sequence of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Let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number of customers arriving in one day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where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take on the values 0, 1, 2, . . 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We can count the customers arriving, but there is no finite upper limit on the number that might arrive.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E3A3E73-DCCD-4AA3-AAD3-4B24AE6C7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JSL Appliances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43A2A71-6DA9-4905-9C06-05A252A3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The </a:t>
            </a:r>
            <a:r>
              <a:rPr lang="en-US" altLang="en-US" u="sng"/>
              <a:t>probability distribution</a:t>
            </a:r>
            <a:r>
              <a:rPr lang="en-US" altLang="en-US"/>
              <a:t> for a random variable describes how probabilities are distributed over the values of the random variable.</a:t>
            </a:r>
          </a:p>
          <a:p>
            <a:r>
              <a:rPr lang="en-US" altLang="en-US"/>
              <a:t>The probability distribution is defined by a </a:t>
            </a:r>
            <a:r>
              <a:rPr lang="en-US" altLang="en-US" u="sng"/>
              <a:t>probability function</a:t>
            </a:r>
            <a:r>
              <a:rPr lang="en-US" altLang="en-US"/>
              <a:t>, denoted by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), which provides the probability for each value of the random variable.</a:t>
            </a:r>
          </a:p>
          <a:p>
            <a:r>
              <a:rPr lang="en-US" altLang="en-US"/>
              <a:t>The required conditions for a discrete probability function are: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		      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</a:t>
            </a:r>
            <a:r>
              <a:rPr lang="en-US" altLang="en-US" u="sng"/>
              <a:t>&gt;</a:t>
            </a:r>
            <a:r>
              <a:rPr lang="en-US" altLang="en-US"/>
              <a:t> 0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		     </a:t>
            </a:r>
            <a:r>
              <a:rPr lang="en-US" altLang="en-US">
                <a:latin typeface="Symbol" panose="05050102010706020507" pitchFamily="18" charset="2"/>
              </a:rPr>
              <a:t>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1</a:t>
            </a:r>
          </a:p>
          <a:p>
            <a:r>
              <a:rPr lang="en-US" altLang="en-US"/>
              <a:t>We can describe a discrete probability distribution with a table, graph, or equation.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7F08ED4-C4A3-41AB-82BD-22FDE907E1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Discrete Probability Distributions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9CFEC-5FFE-41DA-BC08-AA2C7CFD9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IN" dirty="0"/>
              <a:t>Example : JSL Appliances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05271-4730-4064-9368-1359801E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79931"/>
            <a:ext cx="3810000" cy="259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EE1CDB-C884-4D05-AAFF-DE2E2C8513CA}"/>
              </a:ext>
            </a:extLst>
          </p:cNvPr>
          <p:cNvSpPr/>
          <p:nvPr/>
        </p:nvSpPr>
        <p:spPr>
          <a:xfrm>
            <a:off x="762000" y="1676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FF"/>
              </a:buClr>
              <a:buSzPct val="75000"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Using past data on TV sales (below left), a tabular representation of the probability distribution for TV sales (below right)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273391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39D1A160-8B66-415A-A024-1DDC22215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Representation of the Probability Distribution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6ED02-D217-40BC-B266-72E4C696B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JSL Appliances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2D1FE11D-5312-499A-ABE0-A442574E5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F124F775-BF04-4F63-9477-1DBD2D6C6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4F8A58F4-9700-4624-8C8D-F8857F179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13617DA1-EE03-4DB6-ABE9-57C7A4973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ABA94174-FCEA-495F-8F35-D9A7230CC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51B92D1-0197-4623-B128-97580BCD2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B62DC002-7884-473E-8933-A26576ABB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EDC4492F-AB34-4DA6-8258-D8FA7C71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4529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.10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DDC1D147-898E-4824-85E6-E9FFE861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8687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.20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BDB807A-3CBF-48EF-9986-47EBDA3D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2718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.30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E6FD2A4-C1A1-45ED-B278-D76D3871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693988"/>
            <a:ext cx="5492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</a:t>
            </a:r>
            <a:r>
              <a:rPr lang="en-US" altLang="en-US" sz="2400">
                <a:effectLst/>
              </a:rPr>
              <a:t>40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E4F2409-20B7-4051-94F4-1E78C3B4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21288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.50</a:t>
            </a:r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E93E21D5-133E-467A-8CB9-BE4BF5756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2884488"/>
            <a:ext cx="0" cy="23558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0A9E6230-421B-42DE-9045-2A132BDE0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779838"/>
            <a:ext cx="0" cy="14605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1183C452-AC5A-4EE8-9D4B-52DE78EC0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5838" y="4103688"/>
            <a:ext cx="0" cy="11366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2F4658D4-7869-4703-B5C2-62AE575D3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5438" y="4948238"/>
            <a:ext cx="0" cy="292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ADD91AD9-4F74-469B-8355-A59B8D45A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4694238"/>
            <a:ext cx="0" cy="546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98F5ECF6-1B4B-4241-AEC9-908A3EA6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278438"/>
            <a:ext cx="26955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0      1      2      3     4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45C0DE51-44DF-4CF0-A74F-CC3E6B9F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703888"/>
            <a:ext cx="5081588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Values of Random Variable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(TV sales)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50EF5CCF-9E2D-486D-A5F8-E09478AE28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80319" y="3234532"/>
            <a:ext cx="1549400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6B9EBCBC-C69B-4315-8B56-56E0BF25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859088"/>
            <a:ext cx="1944687" cy="552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212D0D-974B-41C8-8AF8-395890B54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u="sng" dirty="0"/>
              <a:t>discrete uniform probability distribution</a:t>
            </a:r>
            <a:r>
              <a:rPr lang="en-US" altLang="en-US" dirty="0"/>
              <a:t> is the simplest example of a discrete probability distribution given by a formula.</a:t>
            </a:r>
          </a:p>
          <a:p>
            <a:r>
              <a:rPr lang="en-US" altLang="en-US" sz="1800" dirty="0"/>
              <a:t>The </a:t>
            </a:r>
            <a:r>
              <a:rPr lang="en-US" altLang="en-US" sz="1800" u="sng" dirty="0"/>
              <a:t>discrete uniform probability function</a:t>
            </a:r>
            <a:r>
              <a:rPr lang="en-US" altLang="en-US" sz="1800" dirty="0"/>
              <a:t> is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 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                                 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1/</a:t>
            </a:r>
            <a:r>
              <a:rPr lang="en-US" altLang="en-US" i="1" dirty="0"/>
              <a:t>n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where: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      </a:t>
            </a:r>
            <a:r>
              <a:rPr lang="en-US" altLang="en-US" i="1" dirty="0"/>
              <a:t>n</a:t>
            </a:r>
            <a:r>
              <a:rPr lang="en-US" altLang="en-US" dirty="0"/>
              <a:t> = the number of values the random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variable may assume</a:t>
            </a:r>
          </a:p>
          <a:p>
            <a:r>
              <a:rPr lang="en-US" altLang="en-US" dirty="0"/>
              <a:t>Note that the values of the random variable are equally likely.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F979DA5-9348-4599-AE30-25E59428D1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Discrete Uniform Probability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>
            <a:extLst>
              <a:ext uri="{FF2B5EF4-FFF2-40B4-BE49-F238E27FC236}">
                <a16:creationId xmlns:a16="http://schemas.microsoft.com/office/drawing/2014/main" id="{5F2B911C-E7A9-427A-A749-ED187138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103688"/>
            <a:ext cx="3819525" cy="55086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C42F565-6D50-43E9-9C4A-DE5EE9D3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308225"/>
            <a:ext cx="2655887" cy="5508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58B275-6574-4032-A238-A53D4CAC2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expected value</a:t>
            </a:r>
            <a:r>
              <a:rPr lang="en-US" altLang="en-US" sz="1800" dirty="0"/>
              <a:t>, or mean, of a random variable is a measure of its central location.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Expected value of a discrete random variable: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i="1" dirty="0"/>
              <a:t>                                               E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= </a:t>
            </a:r>
            <a:r>
              <a:rPr lang="en-US" altLang="en-US" sz="1800" i="1" dirty="0">
                <a:latin typeface="Symbol" panose="05050102010706020507" pitchFamily="18" charset="2"/>
              </a:rPr>
              <a:t></a:t>
            </a:r>
            <a:r>
              <a:rPr lang="en-US" altLang="en-US" sz="1800" dirty="0"/>
              <a:t> = </a:t>
            </a:r>
            <a:r>
              <a:rPr lang="en-US" altLang="en-US" sz="1800" dirty="0">
                <a:latin typeface="Symbol" panose="05050102010706020507" pitchFamily="18" charset="2"/>
              </a:rPr>
              <a:t></a:t>
            </a:r>
            <a:r>
              <a:rPr lang="en-US" altLang="en-US" sz="1800" i="1" dirty="0" err="1"/>
              <a:t>xf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variance</a:t>
            </a:r>
            <a:r>
              <a:rPr lang="en-US" altLang="en-US" sz="1800" dirty="0"/>
              <a:t> summarizes the variability in the values of a random variable.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Variance of a discrete random variable: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	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                           Var(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= </a:t>
            </a:r>
            <a:r>
              <a:rPr lang="en-US" altLang="en-US" sz="1800" i="1" dirty="0">
                <a:latin typeface="Symbol" panose="05050102010706020507" pitchFamily="18" charset="2"/>
              </a:rPr>
              <a:t> 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= </a:t>
            </a:r>
            <a:r>
              <a:rPr lang="en-US" altLang="en-US" sz="1800" dirty="0">
                <a:latin typeface="Symbol" panose="05050102010706020507" pitchFamily="18" charset="2"/>
              </a:rPr>
              <a:t>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 - </a:t>
            </a:r>
            <a:r>
              <a:rPr lang="en-US" altLang="en-US" sz="1800" i="1" dirty="0">
                <a:latin typeface="Symbol" panose="05050102010706020507" pitchFamily="18" charset="2"/>
              </a:rPr>
              <a:t></a:t>
            </a:r>
            <a:r>
              <a:rPr lang="en-US" altLang="en-US" sz="1800" dirty="0"/>
              <a:t>)</a:t>
            </a:r>
            <a:r>
              <a:rPr lang="en-US" altLang="en-US" sz="1800" baseline="30000" dirty="0"/>
              <a:t>2</a:t>
            </a:r>
            <a:r>
              <a:rPr lang="en-US" altLang="en-US" sz="1800" i="1" dirty="0"/>
              <a:t>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standard deviation</a:t>
            </a:r>
            <a:r>
              <a:rPr lang="en-US" altLang="en-US" sz="1800" dirty="0"/>
              <a:t>, </a:t>
            </a:r>
            <a:r>
              <a:rPr lang="en-US" altLang="en-US" sz="1800" i="1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, is defined as the positive square root of the variance.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F8A8673-3D6F-41D5-87F6-8767DC7AC2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Expected Value and Variance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366A11-5492-444A-BAD7-F473DF1F1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Example:  JSL Appliances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F4BC-FDA4-4708-A52C-C64459E07F5B}"/>
              </a:ext>
            </a:extLst>
          </p:cNvPr>
          <p:cNvSpPr/>
          <p:nvPr/>
        </p:nvSpPr>
        <p:spPr>
          <a:xfrm>
            <a:off x="1143274" y="1522382"/>
            <a:ext cx="449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Value of a Discrete Random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1928E-056D-4C5F-A557-38512F738071}"/>
              </a:ext>
            </a:extLst>
          </p:cNvPr>
          <p:cNvSpPr/>
          <p:nvPr/>
        </p:nvSpPr>
        <p:spPr>
          <a:xfrm>
            <a:off x="1219200" y="4846426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The expected number of TV sets sold in a day is 1.2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99839-0E96-4C17-9347-C6CAF395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2194896"/>
            <a:ext cx="3276600" cy="18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>
            <a:extLst>
              <a:ext uri="{FF2B5EF4-FFF2-40B4-BE49-F238E27FC236}">
                <a16:creationId xmlns:a16="http://schemas.microsoft.com/office/drawing/2014/main" id="{877D64B4-A50E-4840-93B8-256F11DC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2047875"/>
            <a:ext cx="6546850" cy="306228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63CCE2D-7169-4087-A3C3-A8FDA2916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Variance and Standard Deviation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of a Discrete Random Variable</a:t>
            </a:r>
          </a:p>
          <a:p>
            <a:pPr>
              <a:buFont typeface="Monotype Sorts" pitchFamily="2" charset="2"/>
              <a:buNone/>
            </a:pPr>
            <a:endParaRPr lang="en-US" altLang="en-US" sz="1800" baseline="4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x	x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	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	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baseline="4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0	-1.2	        1.44	.40	     .576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1	-0.2	        0.04	.25	     .010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2	 0.8	        0.64	.20	     .128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3	 1.8	        3.24	.05	     .162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4	 2.8	        7.84	.10	    </a:t>
            </a:r>
            <a:r>
              <a:rPr lang="en-US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.784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    1.660 =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 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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The variance of daily sales is 1.66 TV sets </a:t>
            </a:r>
            <a:r>
              <a:rPr lang="en-US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squared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The standard deviation of sales is 1.2884 TV sets.	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E7D21E4-25E6-4AE2-8FA6-8137B495EC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JSL Appliances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F90B0FC9-9089-461C-8A29-B079F5A2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150" y="2609850"/>
            <a:ext cx="598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458200" cy="12192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</a:t>
            </a:r>
            <a:r>
              <a:rPr lang="en-IN" sz="3600" dirty="0"/>
              <a:t>Session No 3 and 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CC7CD857-7011-40CD-B950-77A166DD4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 of a Binomial Experiment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experiment consists of a sequence of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identical trials.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outcomes,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failure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are possible on each trial. 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probability of a success, denoted by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does not change from trial to trial.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trials are independent.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0448A81-10BB-4A18-B506-036566338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Binomial Probability 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97A4CAD0-A8E9-4F98-86BF-D36F121DE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Binomial Probability Distribution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	Evans is concerned about a low retention rate for employees.  On the basis of past experience, management has seen a turnover of 10% of the hourly employees annually.  Thus, for any hourly employees chosen at random, management estimates a probability of 0.1 that the person will not be with the company next year.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	Choosing 3 hourly employees a random, what is the probability that 1 of them will leave the company this year?		     </a:t>
            </a: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	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 	     p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.10, 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 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36101B9-74B3-4A11-B10B-9B4DBD3879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Evans Electronics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>
            <a:extLst>
              <a:ext uri="{FF2B5EF4-FFF2-40B4-BE49-F238E27FC236}">
                <a16:creationId xmlns:a16="http://schemas.microsoft.com/office/drawing/2014/main" id="{D02ACC8C-DEDB-4416-B694-52E30585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1625600"/>
            <a:ext cx="4484687" cy="9874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2E28EDC-C040-4AFD-BA07-1CDB36396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Binomial Probability Function</a:t>
            </a: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where: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the probability of 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successes in 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trials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the number of trials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the probability of success on any one trial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D445182-5F3C-4117-A0CC-FCDF281CC4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Binomial Probability Distribution</a:t>
            </a:r>
          </a:p>
        </p:txBody>
      </p:sp>
      <p:graphicFrame>
        <p:nvGraphicFramePr>
          <p:cNvPr id="1638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C1AD2ACD-2865-425E-B977-42EA21CAB10E}"/>
              </a:ext>
            </a:extLst>
          </p:cNvPr>
          <p:cNvGraphicFramePr>
            <a:graphicFrameLocks/>
          </p:cNvGraphicFramePr>
          <p:nvPr/>
        </p:nvGraphicFramePr>
        <p:xfrm>
          <a:off x="2513013" y="1722438"/>
          <a:ext cx="4043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3821040" imgH="747360" progId="EQUATION">
                  <p:embed/>
                </p:oleObj>
              </mc:Choice>
              <mc:Fallback>
                <p:oleObj name="Equation" r:id="rId4" imgW="3821040" imgH="747360" progId="EQUATION">
                  <p:embed/>
                  <p:pic>
                    <p:nvPicPr>
                      <p:cNvPr id="1638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1AD2ACD-2865-425E-B977-42EA21CAB1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722438"/>
                        <a:ext cx="40433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C361CA03-ADA5-4014-B07C-DACFF3F33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Binomial Probability Function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    = (3)(0.1)(0.81)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    = .243 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FA3394C-975F-4447-A77F-36105C16BF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Evans Electronics</a:t>
            </a:r>
          </a:p>
        </p:txBody>
      </p:sp>
      <p:graphicFrame>
        <p:nvGraphicFramePr>
          <p:cNvPr id="1741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6D974FD5-4F86-45BE-A9C0-9DC529C67A9E}"/>
              </a:ext>
            </a:extLst>
          </p:cNvPr>
          <p:cNvGraphicFramePr>
            <a:graphicFrameLocks/>
          </p:cNvGraphicFramePr>
          <p:nvPr/>
        </p:nvGraphicFramePr>
        <p:xfrm>
          <a:off x="2519363" y="1722438"/>
          <a:ext cx="4043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3821040" imgH="747360" progId="EQUATION">
                  <p:embed/>
                </p:oleObj>
              </mc:Choice>
              <mc:Fallback>
                <p:oleObj name="Equation" r:id="rId4" imgW="3821040" imgH="747360" progId="EQUATION">
                  <p:embed/>
                  <p:pic>
                    <p:nvPicPr>
                      <p:cNvPr id="1741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D974FD5-4F86-45BE-A9C0-9DC529C67A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722438"/>
                        <a:ext cx="40433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996C7946-313C-430C-AE8C-B68971E32DCB}"/>
              </a:ext>
            </a:extLst>
          </p:cNvPr>
          <p:cNvGraphicFramePr>
            <a:graphicFrameLocks/>
          </p:cNvGraphicFramePr>
          <p:nvPr/>
        </p:nvGraphicFramePr>
        <p:xfrm>
          <a:off x="2557463" y="2706688"/>
          <a:ext cx="35528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3402000" imgH="747360" progId="EQUATION">
                  <p:embed/>
                </p:oleObj>
              </mc:Choice>
              <mc:Fallback>
                <p:oleObj name="Equation" r:id="rId6" imgW="3402000" imgH="747360" progId="EQUATION">
                  <p:embed/>
                  <p:pic>
                    <p:nvPicPr>
                      <p:cNvPr id="174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96C7946-313C-430C-AE8C-B68971E32D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706688"/>
                        <a:ext cx="35528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487D578-7CD0-4761-8618-6F297621C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Tables of Binomial Probabilities  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DECE7E6-F6FC-49CC-813B-1E857509E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Evans Electronics</a:t>
            </a:r>
          </a:p>
        </p:txBody>
      </p:sp>
      <p:graphicFrame>
        <p:nvGraphicFramePr>
          <p:cNvPr id="1843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45928B4-E8AB-49B4-8317-F5AFA4E4990F}"/>
              </a:ext>
            </a:extLst>
          </p:cNvPr>
          <p:cNvGraphicFramePr>
            <a:graphicFrameLocks/>
          </p:cNvGraphicFramePr>
          <p:nvPr/>
        </p:nvGraphicFramePr>
        <p:xfrm>
          <a:off x="609600" y="1749425"/>
          <a:ext cx="7886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Worksheet" r:id="rId4" imgW="4001042" imgH="981316" progId="Excel.Sheet.8">
                  <p:embed/>
                </p:oleObj>
              </mc:Choice>
              <mc:Fallback>
                <p:oleObj name="Worksheet" r:id="rId4" imgW="4001042" imgH="981316" progId="Excel.Sheet.8">
                  <p:embed/>
                  <p:pic>
                    <p:nvPicPr>
                      <p:cNvPr id="1843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45928B4-E8AB-49B4-8317-F5AFA4E499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49425"/>
                        <a:ext cx="7886700" cy="1955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699"/>
                          </a:gs>
                          <a:gs pos="10000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1088-F258-4CF4-B586-815EE2FA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http://www.math.ubc.ca/~feldman/m302/binomial.pdf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82896-3A73-434D-9B08-EB8DB59C44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Mean and variance of 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FDAB-2622-46FB-AC5B-2DB9F507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12" y="1404507"/>
            <a:ext cx="9144000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3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AF9456-F85E-4DD1-B83B-408AC049B85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A505F-508D-456E-AFD6-6EE9C5E6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458"/>
            <a:ext cx="9144000" cy="58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6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C84DF9-0624-41D4-873B-7AAD30483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60EE-162E-46AD-AB27-2FEC9819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77"/>
            <a:ext cx="9144000" cy="66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9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6" name="Rectangle 80">
            <a:extLst>
              <a:ext uri="{FF2B5EF4-FFF2-40B4-BE49-F238E27FC236}">
                <a16:creationId xmlns:a16="http://schemas.microsoft.com/office/drawing/2014/main" id="{0E938317-C705-4769-B55E-0155C81E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65263"/>
            <a:ext cx="7981950" cy="4978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4112007-9AA8-4846-ABF2-1EE86AC99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525" name="Rectangle 69">
            <a:extLst>
              <a:ext uri="{FF2B5EF4-FFF2-40B4-BE49-F238E27FC236}">
                <a16:creationId xmlns:a16="http://schemas.microsoft.com/office/drawing/2014/main" id="{8F04F3E8-6D30-45F2-B0AC-41A2597AF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Evans Electronics</a:t>
            </a:r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34FC787C-30BC-4F84-8D8C-30415F8A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479550"/>
            <a:ext cx="10366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   First</a:t>
            </a:r>
          </a:p>
          <a:p>
            <a:pPr algn="l"/>
            <a:r>
              <a:rPr lang="en-US" altLang="en-US" sz="2000" u="sng">
                <a:effectLst/>
              </a:rPr>
              <a:t>Worker</a:t>
            </a:r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004CEB22-3789-4997-BA2E-AD93D6B7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460500"/>
            <a:ext cx="10366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effectLst/>
              </a:rPr>
              <a:t>Second</a:t>
            </a:r>
          </a:p>
          <a:p>
            <a:r>
              <a:rPr lang="en-US" altLang="en-US" sz="2000" u="sng">
                <a:effectLst/>
              </a:rPr>
              <a:t>Worker</a:t>
            </a:r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97F47D2E-8709-4F99-84DF-C46AD591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1460500"/>
            <a:ext cx="10366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effectLst/>
              </a:rPr>
              <a:t>Third</a:t>
            </a:r>
          </a:p>
          <a:p>
            <a:r>
              <a:rPr lang="en-US" altLang="en-US" sz="2000" u="sng">
                <a:effectLst/>
              </a:rPr>
              <a:t>Worker</a:t>
            </a:r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B0F3EC33-A345-4159-AE71-AF31AF14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1460500"/>
            <a:ext cx="841375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effectLst/>
              </a:rPr>
              <a:t>Value</a:t>
            </a:r>
          </a:p>
          <a:p>
            <a:r>
              <a:rPr lang="en-US" altLang="en-US" sz="2000" u="sng">
                <a:effectLst/>
              </a:rPr>
              <a:t>of </a:t>
            </a:r>
            <a:r>
              <a:rPr lang="en-US" altLang="en-US" sz="2000" i="1" u="sng">
                <a:effectLst/>
              </a:rPr>
              <a:t>x</a:t>
            </a:r>
          </a:p>
        </p:txBody>
      </p:sp>
      <p:sp>
        <p:nvSpPr>
          <p:cNvPr id="19510" name="Rectangle 54">
            <a:extLst>
              <a:ext uri="{FF2B5EF4-FFF2-40B4-BE49-F238E27FC236}">
                <a16:creationId xmlns:a16="http://schemas.microsoft.com/office/drawing/2014/main" id="{C8B8EB98-4A4B-4661-8BE5-86FBEAB6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746250"/>
            <a:ext cx="1046162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 u="sng">
                <a:effectLst/>
              </a:rPr>
              <a:t>Probab.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229B5046-2304-49A7-B7B1-33F816344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3097213"/>
            <a:ext cx="147320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11985BCD-6B9B-4E4A-A2CB-7FD5FEB99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" y="4341813"/>
            <a:ext cx="1441450" cy="116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CA96D810-E700-4476-837E-84CAB7BE7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000" y="4811713"/>
            <a:ext cx="19875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2C1A88AC-6F40-4F10-AF4A-DC63AEDCF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0" y="2335213"/>
            <a:ext cx="19494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F3FB21C1-9C86-4E15-B91F-381D23154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6350" y="2640013"/>
            <a:ext cx="196215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F6ABA528-ECB9-41FD-867A-2367AC3F9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3103563"/>
            <a:ext cx="196850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8D4007BE-C479-48BD-8E0D-6D9704FA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033713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781841DF-EB60-4845-8E5B-01461E80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450" y="2671763"/>
            <a:ext cx="18923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9B0A7AEA-F995-427D-AFE2-0FDAC890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5573713"/>
            <a:ext cx="197485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47912516-AD6D-42F2-9677-E130BCA63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8188" y="1565275"/>
            <a:ext cx="0" cy="4560888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495E8915-1102-4A84-8FE8-E518E1D559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400" y="3382963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968C450F-187D-4C6F-AFC3-7681BEFD2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3719513"/>
            <a:ext cx="19113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F8868BCA-5449-4016-B8E3-06248DD04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0" y="5554663"/>
            <a:ext cx="20066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C1EC96E3-F660-498E-A6F2-E2B1C6B72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450" y="5872163"/>
            <a:ext cx="194945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D8DE11A9-A043-419C-BA2F-6013B269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11713"/>
            <a:ext cx="19748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31D1507E-A845-4AF5-93F7-C8F0DC4BA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400" y="4545013"/>
            <a:ext cx="193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E45217B1-B600-4481-A377-33D9FFAF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2849563"/>
            <a:ext cx="13811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Leaves (.1)</a:t>
            </a:r>
          </a:p>
        </p:txBody>
      </p:sp>
      <p:sp>
        <p:nvSpPr>
          <p:cNvPr id="19488" name="Rectangle 32">
            <a:extLst>
              <a:ext uri="{FF2B5EF4-FFF2-40B4-BE49-F238E27FC236}">
                <a16:creationId xmlns:a16="http://schemas.microsoft.com/office/drawing/2014/main" id="{7F820322-B3C2-417D-A01B-F3CAA3C1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5268913"/>
            <a:ext cx="1195387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Stays (.9)</a:t>
            </a:r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207341F0-BCE5-42C1-A63F-54B72ECA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16376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3</a:t>
            </a:r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9FD6C90E-F71B-4F60-802B-D8893AF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31641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2</a:t>
            </a:r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55BBB952-E6D0-4BA3-8BDB-655A0755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91661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0</a:t>
            </a:r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0BF62416-5E1E-41E4-B559-5FCF9B34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313531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2</a:t>
            </a:r>
          </a:p>
        </p:txBody>
      </p:sp>
      <p:sp>
        <p:nvSpPr>
          <p:cNvPr id="19494" name="Rectangle 38">
            <a:extLst>
              <a:ext uri="{FF2B5EF4-FFF2-40B4-BE49-F238E27FC236}">
                <a16:creationId xmlns:a16="http://schemas.microsoft.com/office/drawing/2014/main" id="{B12B9218-27B8-440F-A596-A4C2100B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65906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2</a:t>
            </a:r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777D3ACF-F0E0-46AA-A1FB-0E00026C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795713"/>
            <a:ext cx="349250" cy="368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8" name="Rectangle 42">
            <a:extLst>
              <a:ext uri="{FF2B5EF4-FFF2-40B4-BE49-F238E27FC236}">
                <a16:creationId xmlns:a16="http://schemas.microsoft.com/office/drawing/2014/main" id="{BE68AD30-E58A-43A9-8593-E8F2B2F2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4659313"/>
            <a:ext cx="13811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Leaves (.1)</a:t>
            </a:r>
          </a:p>
        </p:txBody>
      </p:sp>
      <p:sp>
        <p:nvSpPr>
          <p:cNvPr id="19499" name="Rectangle 43">
            <a:extLst>
              <a:ext uri="{FF2B5EF4-FFF2-40B4-BE49-F238E27FC236}">
                <a16:creationId xmlns:a16="http://schemas.microsoft.com/office/drawing/2014/main" id="{B9521728-F41D-43B1-9BF5-9B8871B9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2373313"/>
            <a:ext cx="13811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Leaves (.1)</a:t>
            </a:r>
          </a:p>
        </p:txBody>
      </p:sp>
      <p:sp>
        <p:nvSpPr>
          <p:cNvPr id="19500" name="Rectangle 44">
            <a:extLst>
              <a:ext uri="{FF2B5EF4-FFF2-40B4-BE49-F238E27FC236}">
                <a16:creationId xmlns:a16="http://schemas.microsoft.com/office/drawing/2014/main" id="{584D8E8A-4FD8-46C3-B46A-36500B6E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2754313"/>
            <a:ext cx="7366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 (.9)</a:t>
            </a:r>
          </a:p>
        </p:txBody>
      </p:sp>
      <p:sp>
        <p:nvSpPr>
          <p:cNvPr id="19501" name="Rectangle 45">
            <a:extLst>
              <a:ext uri="{FF2B5EF4-FFF2-40B4-BE49-F238E27FC236}">
                <a16:creationId xmlns:a16="http://schemas.microsoft.com/office/drawing/2014/main" id="{4D550805-127E-459A-9554-98D6BF22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3440113"/>
            <a:ext cx="1195387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Stays (.9)</a:t>
            </a:r>
          </a:p>
        </p:txBody>
      </p:sp>
      <p:sp>
        <p:nvSpPr>
          <p:cNvPr id="19502" name="Rectangle 46">
            <a:extLst>
              <a:ext uri="{FF2B5EF4-FFF2-40B4-BE49-F238E27FC236}">
                <a16:creationId xmlns:a16="http://schemas.microsoft.com/office/drawing/2014/main" id="{2979C471-280F-405E-8FE2-4E1EDAA7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5764213"/>
            <a:ext cx="1195387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Stays (.9)</a:t>
            </a:r>
          </a:p>
        </p:txBody>
      </p:sp>
      <p:sp>
        <p:nvSpPr>
          <p:cNvPr id="19503" name="Rectangle 47">
            <a:extLst>
              <a:ext uri="{FF2B5EF4-FFF2-40B4-BE49-F238E27FC236}">
                <a16:creationId xmlns:a16="http://schemas.microsoft.com/office/drawing/2014/main" id="{DB39B12A-04CB-4759-A710-B8555607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871913"/>
            <a:ext cx="7366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 (.9)</a:t>
            </a:r>
          </a:p>
        </p:txBody>
      </p: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AFDE3AE5-D166-46FD-8389-C54157F97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938713"/>
            <a:ext cx="7366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 (.9)</a:t>
            </a:r>
          </a:p>
        </p:txBody>
      </p:sp>
      <p:sp>
        <p:nvSpPr>
          <p:cNvPr id="19505" name="Rectangle 49">
            <a:extLst>
              <a:ext uri="{FF2B5EF4-FFF2-40B4-BE49-F238E27FC236}">
                <a16:creationId xmlns:a16="http://schemas.microsoft.com/office/drawing/2014/main" id="{301D6E5F-73C6-456E-AC0F-80BD48F0D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5973763"/>
            <a:ext cx="7366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S (.9)</a:t>
            </a:r>
          </a:p>
        </p:txBody>
      </p:sp>
      <p:sp>
        <p:nvSpPr>
          <p:cNvPr id="19506" name="Rectangle 50">
            <a:extLst>
              <a:ext uri="{FF2B5EF4-FFF2-40B4-BE49-F238E27FC236}">
                <a16:creationId xmlns:a16="http://schemas.microsoft.com/office/drawing/2014/main" id="{4C8754CC-89C4-4A05-BC9D-FCC5CF1C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4259263"/>
            <a:ext cx="7588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 (.1)</a:t>
            </a:r>
          </a:p>
        </p:txBody>
      </p:sp>
      <p:sp>
        <p:nvSpPr>
          <p:cNvPr id="19507" name="Rectangle 51">
            <a:extLst>
              <a:ext uri="{FF2B5EF4-FFF2-40B4-BE49-F238E27FC236}">
                <a16:creationId xmlns:a16="http://schemas.microsoft.com/office/drawing/2014/main" id="{CE060FF0-944E-4E8C-9027-9284B0D7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5259388"/>
            <a:ext cx="7588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 (.1)</a:t>
            </a:r>
          </a:p>
        </p:txBody>
      </p:sp>
      <p:sp>
        <p:nvSpPr>
          <p:cNvPr id="19508" name="Rectangle 52">
            <a:extLst>
              <a:ext uri="{FF2B5EF4-FFF2-40B4-BE49-F238E27FC236}">
                <a16:creationId xmlns:a16="http://schemas.microsoft.com/office/drawing/2014/main" id="{5183704D-5796-454A-AD4D-9E294086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082925"/>
            <a:ext cx="7588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 (.1)</a:t>
            </a:r>
          </a:p>
        </p:txBody>
      </p:sp>
      <p:sp>
        <p:nvSpPr>
          <p:cNvPr id="19509" name="Rectangle 53">
            <a:extLst>
              <a:ext uri="{FF2B5EF4-FFF2-40B4-BE49-F238E27FC236}">
                <a16:creationId xmlns:a16="http://schemas.microsoft.com/office/drawing/2014/main" id="{3E6B08BE-27A1-467E-90EB-BB2463A2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2125663"/>
            <a:ext cx="7588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L (.1)</a:t>
            </a:r>
          </a:p>
        </p:txBody>
      </p:sp>
      <p:sp>
        <p:nvSpPr>
          <p:cNvPr id="19511" name="Rectangle 55">
            <a:extLst>
              <a:ext uri="{FF2B5EF4-FFF2-40B4-BE49-F238E27FC236}">
                <a16:creationId xmlns:a16="http://schemas.microsoft.com/office/drawing/2014/main" id="{2DA6531D-538B-4844-B35B-76FCDA11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2125663"/>
            <a:ext cx="7524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.0010</a:t>
            </a:r>
          </a:p>
        </p:txBody>
      </p:sp>
      <p:sp>
        <p:nvSpPr>
          <p:cNvPr id="19512" name="Rectangle 56">
            <a:extLst>
              <a:ext uri="{FF2B5EF4-FFF2-40B4-BE49-F238E27FC236}">
                <a16:creationId xmlns:a16="http://schemas.microsoft.com/office/drawing/2014/main" id="{AE382F18-E61F-430A-A0BF-06FD5F48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3116263"/>
            <a:ext cx="7524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.0090</a:t>
            </a:r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id="{404DB9CD-11B1-4557-A1DB-69A27C1C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4316413"/>
            <a:ext cx="7524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.0090</a:t>
            </a:r>
          </a:p>
        </p:txBody>
      </p:sp>
      <p:sp>
        <p:nvSpPr>
          <p:cNvPr id="19514" name="Rectangle 58">
            <a:extLst>
              <a:ext uri="{FF2B5EF4-FFF2-40B4-BE49-F238E27FC236}">
                <a16:creationId xmlns:a16="http://schemas.microsoft.com/office/drawing/2014/main" id="{82053685-6242-4DC1-AE8F-AC86D452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5916613"/>
            <a:ext cx="7524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.7290</a:t>
            </a:r>
          </a:p>
        </p:txBody>
      </p:sp>
      <p:sp>
        <p:nvSpPr>
          <p:cNvPr id="19515" name="Rectangle 59">
            <a:extLst>
              <a:ext uri="{FF2B5EF4-FFF2-40B4-BE49-F238E27FC236}">
                <a16:creationId xmlns:a16="http://schemas.microsoft.com/office/drawing/2014/main" id="{60E350B8-0109-4291-AE6C-E0F1C391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2659063"/>
            <a:ext cx="7524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.0090</a:t>
            </a:r>
          </a:p>
        </p:txBody>
      </p:sp>
      <p:sp>
        <p:nvSpPr>
          <p:cNvPr id="19516" name="Rectangle 60">
            <a:extLst>
              <a:ext uri="{FF2B5EF4-FFF2-40B4-BE49-F238E27FC236}">
                <a16:creationId xmlns:a16="http://schemas.microsoft.com/office/drawing/2014/main" id="{ABFF3E9C-37EA-4BA1-94B1-8A4B0439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3770313"/>
            <a:ext cx="30797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1</a:t>
            </a:r>
          </a:p>
        </p:txBody>
      </p:sp>
      <p:sp>
        <p:nvSpPr>
          <p:cNvPr id="19517" name="Rectangle 61">
            <a:extLst>
              <a:ext uri="{FF2B5EF4-FFF2-40B4-BE49-F238E27FC236}">
                <a16:creationId xmlns:a16="http://schemas.microsoft.com/office/drawing/2014/main" id="{A701811B-11FC-42B8-9260-8A295B2D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4827588"/>
            <a:ext cx="350837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1</a:t>
            </a:r>
          </a:p>
        </p:txBody>
      </p:sp>
      <p:sp>
        <p:nvSpPr>
          <p:cNvPr id="19518" name="Rectangle 62">
            <a:extLst>
              <a:ext uri="{FF2B5EF4-FFF2-40B4-BE49-F238E27FC236}">
                <a16:creationId xmlns:a16="http://schemas.microsoft.com/office/drawing/2014/main" id="{BE78B748-7982-46D8-90C9-3222F4E0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5341938"/>
            <a:ext cx="349250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1</a:t>
            </a:r>
          </a:p>
        </p:txBody>
      </p:sp>
      <p:sp>
        <p:nvSpPr>
          <p:cNvPr id="19519" name="Rectangle 63">
            <a:extLst>
              <a:ext uri="{FF2B5EF4-FFF2-40B4-BE49-F238E27FC236}">
                <a16:creationId xmlns:a16="http://schemas.microsoft.com/office/drawing/2014/main" id="{59E42F9B-DEC1-43C2-9401-89951532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3786188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20" name="Rectangle 64">
            <a:extLst>
              <a:ext uri="{FF2B5EF4-FFF2-40B4-BE49-F238E27FC236}">
                <a16:creationId xmlns:a16="http://schemas.microsoft.com/office/drawing/2014/main" id="{64913C07-855B-4985-AF72-8395AA5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3770313"/>
            <a:ext cx="765175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.0810</a:t>
            </a:r>
          </a:p>
        </p:txBody>
      </p:sp>
      <p:sp>
        <p:nvSpPr>
          <p:cNvPr id="19521" name="Rectangle 65">
            <a:extLst>
              <a:ext uri="{FF2B5EF4-FFF2-40B4-BE49-F238E27FC236}">
                <a16:creationId xmlns:a16="http://schemas.microsoft.com/office/drawing/2014/main" id="{942C0792-A70A-4885-9F8B-31D43499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5376863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22" name="Rectangle 66">
            <a:extLst>
              <a:ext uri="{FF2B5EF4-FFF2-40B4-BE49-F238E27FC236}">
                <a16:creationId xmlns:a16="http://schemas.microsoft.com/office/drawing/2014/main" id="{F8A666DC-677A-4F80-9A7F-9A472CE1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881563"/>
            <a:ext cx="7302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23" name="Rectangle 67">
            <a:extLst>
              <a:ext uri="{FF2B5EF4-FFF2-40B4-BE49-F238E27FC236}">
                <a16:creationId xmlns:a16="http://schemas.microsoft.com/office/drawing/2014/main" id="{E39FE80A-D528-45C4-B9C3-FBC0D34A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4859338"/>
            <a:ext cx="765175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.0810</a:t>
            </a:r>
          </a:p>
        </p:txBody>
      </p:sp>
      <p:sp>
        <p:nvSpPr>
          <p:cNvPr id="19524" name="Rectangle 68">
            <a:extLst>
              <a:ext uri="{FF2B5EF4-FFF2-40B4-BE49-F238E27FC236}">
                <a16:creationId xmlns:a16="http://schemas.microsoft.com/office/drawing/2014/main" id="{08B36400-8EDC-46B8-ADCC-619193B5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5370513"/>
            <a:ext cx="765175" cy="40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.0810</a:t>
            </a:r>
          </a:p>
        </p:txBody>
      </p:sp>
      <p:sp>
        <p:nvSpPr>
          <p:cNvPr id="19530" name="Oval 74">
            <a:extLst>
              <a:ext uri="{FF2B5EF4-FFF2-40B4-BE49-F238E27FC236}">
                <a16:creationId xmlns:a16="http://schemas.microsoft.com/office/drawing/2014/main" id="{9D62B03A-FD8B-47E6-AC11-E453596F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5765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1" name="Oval 75">
            <a:extLst>
              <a:ext uri="{FF2B5EF4-FFF2-40B4-BE49-F238E27FC236}">
                <a16:creationId xmlns:a16="http://schemas.microsoft.com/office/drawing/2014/main" id="{ED5A8FA7-8798-4AA8-8230-95A28441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35925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2" name="Oval 76">
            <a:extLst>
              <a:ext uri="{FF2B5EF4-FFF2-40B4-BE49-F238E27FC236}">
                <a16:creationId xmlns:a16="http://schemas.microsoft.com/office/drawing/2014/main" id="{4D44EC05-8619-4EC6-8716-23AF7774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47355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3" name="Oval 77">
            <a:extLst>
              <a:ext uri="{FF2B5EF4-FFF2-40B4-BE49-F238E27FC236}">
                <a16:creationId xmlns:a16="http://schemas.microsoft.com/office/drawing/2014/main" id="{7F4E6F8D-C3E8-43D5-BA86-AB42E053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7769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8" name="Line 82">
            <a:extLst>
              <a:ext uri="{FF2B5EF4-FFF2-40B4-BE49-F238E27FC236}">
                <a16:creationId xmlns:a16="http://schemas.microsoft.com/office/drawing/2014/main" id="{4C034CCA-6CAA-4844-9864-25951C0F1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1558925"/>
            <a:ext cx="0" cy="4560888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7" name="Line 81">
            <a:extLst>
              <a:ext uri="{FF2B5EF4-FFF2-40B4-BE49-F238E27FC236}">
                <a16:creationId xmlns:a16="http://schemas.microsoft.com/office/drawing/2014/main" id="{3F1BF4EA-A1E8-446B-BDAE-E0AE14849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560513"/>
            <a:ext cx="0" cy="4560887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29" name="Oval 73">
            <a:extLst>
              <a:ext uri="{FF2B5EF4-FFF2-40B4-BE49-F238E27FC236}">
                <a16:creationId xmlns:a16="http://schemas.microsoft.com/office/drawing/2014/main" id="{BF52DAAA-C746-4879-B6F1-B219DDA7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30083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9" name="Line 83">
            <a:extLst>
              <a:ext uri="{FF2B5EF4-FFF2-40B4-BE49-F238E27FC236}">
                <a16:creationId xmlns:a16="http://schemas.microsoft.com/office/drawing/2014/main" id="{29D35CD4-B859-4D4D-9B8A-DD82B5AAC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25" y="1554163"/>
            <a:ext cx="0" cy="4560887"/>
          </a:xfrm>
          <a:prstGeom prst="line">
            <a:avLst/>
          </a:prstGeom>
          <a:noFill/>
          <a:ln w="19050">
            <a:solidFill>
              <a:srgbClr val="66FFFF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34" name="Oval 78">
            <a:extLst>
              <a:ext uri="{FF2B5EF4-FFF2-40B4-BE49-F238E27FC236}">
                <a16:creationId xmlns:a16="http://schemas.microsoft.com/office/drawing/2014/main" id="{5CB8A519-ED66-4303-8D2F-D57AFBA43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4848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A448B68F-9F53-45A0-9390-5F17E71C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4252913"/>
            <a:ext cx="120650" cy="1397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>
            <a:extLst>
              <a:ext uri="{FF2B5EF4-FFF2-40B4-BE49-F238E27FC236}">
                <a16:creationId xmlns:a16="http://schemas.microsoft.com/office/drawing/2014/main" id="{D0252C00-44E0-4FBF-9E24-14E49A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2771775"/>
            <a:ext cx="3497263" cy="6381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6DF82F7E-8F71-441A-90DD-AB896977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1631950"/>
            <a:ext cx="3497262" cy="6381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169557B-F649-4784-8A2F-8455309A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3913188"/>
            <a:ext cx="3497262" cy="6381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B427E91-B4DF-435D-B0B7-C3821806C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Value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</a:t>
            </a:r>
            <a:endParaRPr lang="en-US" altLang="en-US" sz="1400" dirty="0">
              <a:solidFill>
                <a:schemeClr val="bg1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       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np</a:t>
            </a:r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Variance</a:t>
            </a:r>
          </a:p>
          <a:p>
            <a:pPr>
              <a:buFont typeface="Monotype Sorts" pitchFamily="2" charset="2"/>
              <a:buNone/>
            </a:pPr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>
              <a:buFontTx/>
              <a:buNone/>
            </a:pP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		                         Var(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 =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 </a:t>
            </a:r>
            <a:r>
              <a:rPr lang="en-US" altLang="en-US" sz="140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np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(1 - </a:t>
            </a:r>
            <a:r>
              <a:rPr lang="en-US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</a:t>
            </a:r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  <a:p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Deviation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A14CF78-F768-4B05-A1B2-82BBE0936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Binomial Probability Distribution</a:t>
            </a:r>
          </a:p>
        </p:txBody>
      </p:sp>
      <p:graphicFrame>
        <p:nvGraphicFramePr>
          <p:cNvPr id="2048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7597C97-3C0E-4719-917D-66A05EB76A32}"/>
              </a:ext>
            </a:extLst>
          </p:cNvPr>
          <p:cNvGraphicFramePr>
            <a:graphicFrameLocks/>
          </p:cNvGraphicFramePr>
          <p:nvPr/>
        </p:nvGraphicFramePr>
        <p:xfrm>
          <a:off x="3017838" y="4076700"/>
          <a:ext cx="29098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2919240" imgH="379080" progId="EQUATION">
                  <p:embed/>
                </p:oleObj>
              </mc:Choice>
              <mc:Fallback>
                <p:oleObj name="Equation" r:id="rId4" imgW="2919240" imgH="379080" progId="EQUATION">
                  <p:embed/>
                  <p:pic>
                    <p:nvPicPr>
                      <p:cNvPr id="2048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7597C97-3C0E-4719-917D-66A05EB76A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076700"/>
                        <a:ext cx="29098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A7545DAB-24F8-4D2A-BB9D-0580116D9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Random Variables – Discrete and Continuous</a:t>
            </a:r>
          </a:p>
          <a:p>
            <a:r>
              <a:rPr lang="en-US" altLang="en-US" dirty="0"/>
              <a:t>Probability Distributions</a:t>
            </a:r>
          </a:p>
          <a:p>
            <a:r>
              <a:rPr lang="en-US" altLang="en-US" dirty="0"/>
              <a:t>Expected Value and Variance</a:t>
            </a:r>
          </a:p>
          <a:p>
            <a:r>
              <a:rPr lang="en-US" altLang="en-US" dirty="0"/>
              <a:t>Binomial Probability Distribution</a:t>
            </a:r>
          </a:p>
          <a:p>
            <a:r>
              <a:rPr lang="en-US" altLang="en-US" dirty="0"/>
              <a:t>Poisson Probability Distribution</a:t>
            </a:r>
          </a:p>
          <a:p>
            <a:r>
              <a:rPr lang="en-US" altLang="en-US" dirty="0"/>
              <a:t>Normal Distribution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23E937-9BBE-4BB6-BA98-EFC2B41F86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39517"/>
            <a:ext cx="6791761" cy="119275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/>
              <a:t>Agenda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D572DC7-50B9-442E-A65A-67250CA91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3867150"/>
            <a:ext cx="0" cy="210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887684C9-36E6-44DD-97FD-58AF9FE9F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5995988"/>
            <a:ext cx="2598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C6CC089B-4490-447B-A053-550BE17F9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5549900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DED1CEE3-5C0D-4FF3-AE67-B88D260FC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5106988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75A9904-6D09-4CE4-8A6E-9509549B5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325" y="4660900"/>
            <a:ext cx="160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F338A739-0564-4DC6-AC68-4AF236B0D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217988"/>
            <a:ext cx="15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0649855-4944-4B41-97E4-14F7DBCE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5402263"/>
            <a:ext cx="330200" cy="2587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912" tIns="30162" rIns="61912" bIns="30162">
            <a:spAutoFit/>
          </a:bodyPr>
          <a:lstStyle>
            <a:lvl1pPr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0162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04838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487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06500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637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209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81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353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/>
                <a:latin typeface="Book Antiqua" panose="02040602050305030304" pitchFamily="18" charset="0"/>
              </a:rPr>
              <a:t>.10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642ACF48-317F-46D1-A41B-F5111C2C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972050"/>
            <a:ext cx="330200" cy="2587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912" tIns="30162" rIns="61912" bIns="30162">
            <a:spAutoFit/>
          </a:bodyPr>
          <a:lstStyle>
            <a:lvl1pPr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0162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04838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487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06500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637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209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81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353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/>
                <a:latin typeface="Book Antiqua" panose="02040602050305030304" pitchFamily="18" charset="0"/>
              </a:rPr>
              <a:t>.20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E676114-34EB-43AB-AEAF-E3CFC5C0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513263"/>
            <a:ext cx="330200" cy="2587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912" tIns="30162" rIns="61912" bIns="30162">
            <a:spAutoFit/>
          </a:bodyPr>
          <a:lstStyle>
            <a:lvl1pPr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0162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04838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487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06500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637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209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81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353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/>
                <a:latin typeface="Book Antiqua" panose="02040602050305030304" pitchFamily="18" charset="0"/>
              </a:rPr>
              <a:t>.30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643F820-2880-4B04-9835-829211EC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070350"/>
            <a:ext cx="330200" cy="2587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912" tIns="30162" rIns="61912" bIns="30162">
            <a:spAutoFit/>
          </a:bodyPr>
          <a:lstStyle>
            <a:lvl1pPr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0162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04838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487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06500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637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209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81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353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/>
                <a:latin typeface="Book Antiqua" panose="02040602050305030304" pitchFamily="18" charset="0"/>
              </a:rPr>
              <a:t>.40</a:t>
            </a:r>
          </a:p>
        </p:txBody>
      </p:sp>
      <p:grpSp>
        <p:nvGrpSpPr>
          <p:cNvPr id="5147" name="Group 27">
            <a:extLst>
              <a:ext uri="{FF2B5EF4-FFF2-40B4-BE49-F238E27FC236}">
                <a16:creationId xmlns:a16="http://schemas.microsoft.com/office/drawing/2014/main" id="{4CFFB529-91C3-43BA-9E17-13EF42D28141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4202113"/>
            <a:ext cx="1831975" cy="1779587"/>
            <a:chOff x="2314" y="2647"/>
            <a:chExt cx="1154" cy="1121"/>
          </a:xfrm>
        </p:grpSpPr>
        <p:sp>
          <p:nvSpPr>
            <p:cNvPr id="5134" name="Line 14">
              <a:extLst>
                <a:ext uri="{FF2B5EF4-FFF2-40B4-BE49-F238E27FC236}">
                  <a16:creationId xmlns:a16="http://schemas.microsoft.com/office/drawing/2014/main" id="{275369D9-0D25-46C0-9A83-05A64359D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4" y="2647"/>
              <a:ext cx="0" cy="112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Line 15">
              <a:extLst>
                <a:ext uri="{FF2B5EF4-FFF2-40B4-BE49-F238E27FC236}">
                  <a16:creationId xmlns:a16="http://schemas.microsoft.com/office/drawing/2014/main" id="{9DDF9455-EFE5-484B-BCFB-9540F443D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4" y="3063"/>
              <a:ext cx="0" cy="69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E4AA61CB-4087-4BE8-9A40-F8D870821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" y="3217"/>
              <a:ext cx="0" cy="54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Line 17">
              <a:extLst>
                <a:ext uri="{FF2B5EF4-FFF2-40B4-BE49-F238E27FC236}">
                  <a16:creationId xmlns:a16="http://schemas.microsoft.com/office/drawing/2014/main" id="{7E1D9C81-ABD6-40A7-8D11-82949C989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7" y="3579"/>
              <a:ext cx="0" cy="18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Line 18">
              <a:extLst>
                <a:ext uri="{FF2B5EF4-FFF2-40B4-BE49-F238E27FC236}">
                  <a16:creationId xmlns:a16="http://schemas.microsoft.com/office/drawing/2014/main" id="{6B86688A-743A-4218-A546-92006F5F8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8" y="3496"/>
              <a:ext cx="0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AAE07FD3-0166-49BF-8586-4B15B732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6062663"/>
            <a:ext cx="2022475" cy="2587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912" tIns="30162" rIns="61912" bIns="30162">
            <a:spAutoFit/>
          </a:bodyPr>
          <a:lstStyle>
            <a:lvl1pPr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0162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04838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4875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06500" algn="l" defTabSz="400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637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209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81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353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>
                <a:effectLst/>
                <a:latin typeface="Book Antiqua" panose="02040602050305030304" pitchFamily="18" charset="0"/>
              </a:rPr>
              <a:t> 0         1         2         3        4</a:t>
            </a:r>
          </a:p>
        </p:txBody>
      </p:sp>
    </p:spTree>
    <p:extLst>
      <p:ext uri="{BB962C8B-B14F-4D97-AF65-F5344CB8AC3E}">
        <p14:creationId xmlns:p14="http://schemas.microsoft.com/office/powerpoint/2010/main" val="327905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B077BA40-2C8B-4968-ABD1-BCC972DB7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Binomial Probability Distribution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Value</a:t>
            </a:r>
          </a:p>
          <a:p>
            <a:pPr lvl="1">
              <a:buFontTx/>
              <a:buNone/>
            </a:pP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3(.1) = .3 employees out of  3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Variance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	 Var(x) =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 </a:t>
            </a:r>
            <a:r>
              <a:rPr lang="en-US" alt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3(.1)(.9) = .27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Deviation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468D00F-A2EE-4D74-9ECA-BED31E2879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Evans Electronics</a:t>
            </a:r>
          </a:p>
        </p:txBody>
      </p:sp>
      <p:graphicFrame>
        <p:nvGraphicFramePr>
          <p:cNvPr id="2150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6F83389-918C-4B45-AA2F-CA28263F8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814083"/>
              </p:ext>
            </p:extLst>
          </p:nvPr>
        </p:nvGraphicFramePr>
        <p:xfrm>
          <a:off x="2005013" y="4267200"/>
          <a:ext cx="5137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2438280" imgH="253800" progId="Equation.3">
                  <p:embed/>
                </p:oleObj>
              </mc:Choice>
              <mc:Fallback>
                <p:oleObj name="Equation" r:id="rId4" imgW="2438280" imgH="253800" progId="Equation.3">
                  <p:embed/>
                  <p:pic>
                    <p:nvPicPr>
                      <p:cNvPr id="2150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6F83389-918C-4B45-AA2F-CA28263F8B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267200"/>
                        <a:ext cx="5137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12545351-43EC-4357-9C74-F9F458EA1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 of a Poisson Experiment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probability of an occurrence is the same for any two intervals of equal length.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occurrence or nonoccurrence in any interval is independent of the occurrence or nonoccurrence in any other interval.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2A08C8E-0587-4C8C-B1E5-A39D8DDB7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Poisson Probability Distribution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CB974-FF42-46FF-9059-856A530D393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1AED4-9C54-46B6-9913-2D8C0DBE31F7}"/>
              </a:ext>
            </a:extLst>
          </p:cNvPr>
          <p:cNvSpPr/>
          <p:nvPr/>
        </p:nvSpPr>
        <p:spPr>
          <a:xfrm>
            <a:off x="304800" y="14478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https://medium.com/@andrew.chamberlain/deriving-the-poisson-distribution-from-the-binomial-distribution-840cc1668239</a:t>
            </a:r>
            <a:endParaRPr lang="en-US" dirty="0"/>
          </a:p>
          <a:p>
            <a:endParaRPr lang="en-US" dirty="0"/>
          </a:p>
          <a:p>
            <a:r>
              <a:rPr lang="en-US" dirty="0"/>
              <a:t>Derivation of Normal from some principles</a:t>
            </a:r>
          </a:p>
          <a:p>
            <a:r>
              <a:rPr lang="en-US" dirty="0">
                <a:hlinkClick r:id="rId3"/>
              </a:rPr>
              <a:t>https://web.sonoma.edu/users/w/wilsonst/papers/Normal/default.html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mining with R Learning with case studies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http://www.stat.yale.edu/~pollard/Courses/241.fall97/Normal.pdf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Normal distribution </a:t>
            </a:r>
            <a:r>
              <a:rPr lang="en-US" dirty="0" err="1"/>
              <a:t>st.</a:t>
            </a:r>
            <a:r>
              <a:rPr lang="en-US" dirty="0"/>
              <a:t> forward</a:t>
            </a:r>
          </a:p>
          <a:p>
            <a:r>
              <a:rPr lang="en-US" dirty="0">
                <a:hlinkClick r:id="rId5"/>
              </a:rPr>
              <a:t>http://physics.gu.se/~frtbm/joomla/media/mydocs/LennartSjogren/kap2.pdf</a:t>
            </a:r>
            <a:endParaRPr lang="en-US" dirty="0"/>
          </a:p>
          <a:p>
            <a:r>
              <a:rPr lang="en-US" dirty="0"/>
              <a:t>Book for preprocessing with stats and probability</a:t>
            </a:r>
          </a:p>
          <a:p>
            <a:r>
              <a:rPr lang="en-US" dirty="0">
                <a:hlinkClick r:id="rId6"/>
              </a:rPr>
              <a:t>http://www.bagualu.net/wordpress/wp-content/uploads/2015/10/Data_Mining_with_R__Learning_with_Case_Studies.pdf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>
            <a:extLst>
              <a:ext uri="{FF2B5EF4-FFF2-40B4-BE49-F238E27FC236}">
                <a16:creationId xmlns:a16="http://schemas.microsoft.com/office/drawing/2014/main" id="{A64D9C74-BCCE-4211-BB22-37922C09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611313"/>
            <a:ext cx="2408238" cy="10445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558EB5-C622-4C66-ADF6-6573501B2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Poisson Probability Function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where: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f(x)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probability of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occurrences in an interval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= mean number of occurrences in an interval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2.71828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F2A0576-2AF5-46E3-B3C3-C2BF8A19C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Poisson Probability Distribution</a:t>
            </a:r>
          </a:p>
        </p:txBody>
      </p:sp>
      <p:graphicFrame>
        <p:nvGraphicFramePr>
          <p:cNvPr id="2355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1DE1A71-4AED-4580-898A-97E75B852FA6}"/>
              </a:ext>
            </a:extLst>
          </p:cNvPr>
          <p:cNvGraphicFramePr>
            <a:graphicFrameLocks/>
          </p:cNvGraphicFramePr>
          <p:nvPr/>
        </p:nvGraphicFramePr>
        <p:xfrm>
          <a:off x="3616325" y="1685925"/>
          <a:ext cx="1873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1484280" imgH="658800" progId="EQUATION">
                  <p:embed/>
                </p:oleObj>
              </mc:Choice>
              <mc:Fallback>
                <p:oleObj name="Equation" r:id="rId4" imgW="1484280" imgH="658800" progId="EQUATION">
                  <p:embed/>
                  <p:pic>
                    <p:nvPicPr>
                      <p:cNvPr id="2355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1DE1A71-4AED-4580-898A-97E75B852F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1685925"/>
                        <a:ext cx="1873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55B2CD4F-7246-471F-BDF0-47BEB56A8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Poisson Probability Function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Patients arrive at the emergency room of Mercy Hospital at the average rate of 6 per hour on weekend evenings.  What is the probability of 4 arrivals in 30 minutes on a weekend evening?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 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6/hour = 3/half-hour,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4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836461B-2B0A-4207-9ABD-2D7B86760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Mercy Hospital</a:t>
            </a:r>
          </a:p>
        </p:txBody>
      </p:sp>
      <p:graphicFrame>
        <p:nvGraphicFramePr>
          <p:cNvPr id="2458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09734C56-4F43-4EA5-902C-647F5AFB1151}"/>
              </a:ext>
            </a:extLst>
          </p:cNvPr>
          <p:cNvGraphicFramePr>
            <a:graphicFrameLocks/>
          </p:cNvGraphicFramePr>
          <p:nvPr/>
        </p:nvGraphicFramePr>
        <p:xfrm>
          <a:off x="2608263" y="3865563"/>
          <a:ext cx="38369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4" imgW="3643200" imgH="747360" progId="EQUATION">
                  <p:embed/>
                </p:oleObj>
              </mc:Choice>
              <mc:Fallback>
                <p:oleObj name="Equation" r:id="rId4" imgW="3643200" imgH="747360" progId="EQUATION">
                  <p:embed/>
                  <p:pic>
                    <p:nvPicPr>
                      <p:cNvPr id="2458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9734C56-4F43-4EA5-902C-647F5AFB11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3865563"/>
                        <a:ext cx="383698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E3BD5B5-134B-4E0E-A571-AFAA99603B68}"/>
              </a:ext>
            </a:extLst>
          </p:cNvPr>
          <p:cNvGraphicFramePr>
            <a:graphicFrameLocks/>
          </p:cNvGraphicFramePr>
          <p:nvPr/>
        </p:nvGraphicFramePr>
        <p:xfrm>
          <a:off x="666750" y="1771650"/>
          <a:ext cx="79629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Worksheet" r:id="rId4" imgW="4067491" imgH="1886312" progId="Excel.Sheet.8">
                  <p:embed/>
                </p:oleObj>
              </mc:Choice>
              <mc:Fallback>
                <p:oleObj name="Worksheet" r:id="rId4" imgW="4067491" imgH="1886312" progId="Excel.Sheet.8">
                  <p:embed/>
                  <p:pic>
                    <p:nvPicPr>
                      <p:cNvPr id="2560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E3BD5B5-134B-4E0E-A571-AFAA99603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71650"/>
                        <a:ext cx="7962900" cy="3695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699"/>
                          </a:gs>
                          <a:gs pos="10000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Line 8">
            <a:extLst>
              <a:ext uri="{FF2B5EF4-FFF2-40B4-BE49-F238E27FC236}">
                <a16:creationId xmlns:a16="http://schemas.microsoft.com/office/drawing/2014/main" id="{6FBB8FD2-5DEE-459D-A10C-A083ED5D9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2419350"/>
            <a:ext cx="7981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03404C1-E358-4B6A-AD3D-DFD4BABC2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Tables of Poisson Probabilities</a:t>
            </a: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2214EAD-ED44-41BC-8C9B-8975478033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Mercy Hospital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3EFA29B-21B0-4CEC-B086-ACA50442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798888"/>
            <a:ext cx="361950" cy="311150"/>
          </a:xfrm>
          <a:prstGeom prst="rect">
            <a:avLst/>
          </a:prstGeom>
          <a:noFill/>
          <a:ln w="28575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7FD2345F-0495-42DF-B0A1-4B3BB781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117725"/>
            <a:ext cx="539750" cy="273050"/>
          </a:xfrm>
          <a:prstGeom prst="rect">
            <a:avLst/>
          </a:prstGeom>
          <a:noFill/>
          <a:ln w="28575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689C8E31-C10F-4D91-AE50-CBCCFFD5B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Uniform Probability Distribution</a:t>
            </a:r>
          </a:p>
          <a:p>
            <a:r>
              <a:rPr lang="en-US" altLang="en-US" dirty="0"/>
              <a:t>Normal Probability Distribution</a:t>
            </a:r>
          </a:p>
          <a:p>
            <a:r>
              <a:rPr lang="en-US" altLang="en-US" dirty="0"/>
              <a:t>Exponential Probability Distribution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32944C5-1554-4D6F-ABE2-A702E583D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Continuous Probability Distributions</a:t>
            </a:r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6FA3F3FC-1A33-4D4D-8726-A613EA44C2C0}"/>
              </a:ext>
            </a:extLst>
          </p:cNvPr>
          <p:cNvSpPr>
            <a:spLocks/>
          </p:cNvSpPr>
          <p:nvPr/>
        </p:nvSpPr>
        <p:spPr bwMode="auto">
          <a:xfrm>
            <a:off x="3679825" y="3171825"/>
            <a:ext cx="3082925" cy="2092325"/>
          </a:xfrm>
          <a:custGeom>
            <a:avLst/>
            <a:gdLst>
              <a:gd name="T0" fmla="*/ 815 w 1701"/>
              <a:gd name="T1" fmla="*/ 12 h 1160"/>
              <a:gd name="T2" fmla="*/ 760 w 1701"/>
              <a:gd name="T3" fmla="*/ 65 h 1160"/>
              <a:gd name="T4" fmla="*/ 723 w 1701"/>
              <a:gd name="T5" fmla="*/ 125 h 1160"/>
              <a:gd name="T6" fmla="*/ 687 w 1701"/>
              <a:gd name="T7" fmla="*/ 197 h 1160"/>
              <a:gd name="T8" fmla="*/ 660 w 1701"/>
              <a:gd name="T9" fmla="*/ 258 h 1160"/>
              <a:gd name="T10" fmla="*/ 636 w 1701"/>
              <a:gd name="T11" fmla="*/ 318 h 1160"/>
              <a:gd name="T12" fmla="*/ 611 w 1701"/>
              <a:gd name="T13" fmla="*/ 390 h 1160"/>
              <a:gd name="T14" fmla="*/ 593 w 1701"/>
              <a:gd name="T15" fmla="*/ 455 h 1160"/>
              <a:gd name="T16" fmla="*/ 576 w 1701"/>
              <a:gd name="T17" fmla="*/ 518 h 1160"/>
              <a:gd name="T18" fmla="*/ 555 w 1701"/>
              <a:gd name="T19" fmla="*/ 586 h 1160"/>
              <a:gd name="T20" fmla="*/ 536 w 1701"/>
              <a:gd name="T21" fmla="*/ 648 h 1160"/>
              <a:gd name="T22" fmla="*/ 512 w 1701"/>
              <a:gd name="T23" fmla="*/ 719 h 1160"/>
              <a:gd name="T24" fmla="*/ 489 w 1701"/>
              <a:gd name="T25" fmla="*/ 775 h 1160"/>
              <a:gd name="T26" fmla="*/ 454 w 1701"/>
              <a:gd name="T27" fmla="*/ 845 h 1160"/>
              <a:gd name="T28" fmla="*/ 413 w 1701"/>
              <a:gd name="T29" fmla="*/ 912 h 1160"/>
              <a:gd name="T30" fmla="*/ 364 w 1701"/>
              <a:gd name="T31" fmla="*/ 971 h 1160"/>
              <a:gd name="T32" fmla="*/ 302 w 1701"/>
              <a:gd name="T33" fmla="*/ 1014 h 1160"/>
              <a:gd name="T34" fmla="*/ 233 w 1701"/>
              <a:gd name="T35" fmla="*/ 1049 h 1160"/>
              <a:gd name="T36" fmla="*/ 176 w 1701"/>
              <a:gd name="T37" fmla="*/ 1072 h 1160"/>
              <a:gd name="T38" fmla="*/ 121 w 1701"/>
              <a:gd name="T39" fmla="*/ 1094 h 1160"/>
              <a:gd name="T40" fmla="*/ 47 w 1701"/>
              <a:gd name="T41" fmla="*/ 1118 h 1160"/>
              <a:gd name="T42" fmla="*/ 3 w 1701"/>
              <a:gd name="T43" fmla="*/ 1130 h 1160"/>
              <a:gd name="T44" fmla="*/ 1701 w 1701"/>
              <a:gd name="T45" fmla="*/ 1158 h 1160"/>
              <a:gd name="T46" fmla="*/ 1673 w 1701"/>
              <a:gd name="T47" fmla="*/ 1113 h 1160"/>
              <a:gd name="T48" fmla="*/ 1619 w 1701"/>
              <a:gd name="T49" fmla="*/ 1098 h 1160"/>
              <a:gd name="T50" fmla="*/ 1551 w 1701"/>
              <a:gd name="T51" fmla="*/ 1077 h 1160"/>
              <a:gd name="T52" fmla="*/ 1478 w 1701"/>
              <a:gd name="T53" fmla="*/ 1050 h 1160"/>
              <a:gd name="T54" fmla="*/ 1401 w 1701"/>
              <a:gd name="T55" fmla="*/ 1016 h 1160"/>
              <a:gd name="T56" fmla="*/ 1371 w 1701"/>
              <a:gd name="T57" fmla="*/ 998 h 1160"/>
              <a:gd name="T58" fmla="*/ 1329 w 1701"/>
              <a:gd name="T59" fmla="*/ 957 h 1160"/>
              <a:gd name="T60" fmla="*/ 1281 w 1701"/>
              <a:gd name="T61" fmla="*/ 896 h 1160"/>
              <a:gd name="T62" fmla="*/ 1244 w 1701"/>
              <a:gd name="T63" fmla="*/ 834 h 1160"/>
              <a:gd name="T64" fmla="*/ 1226 w 1701"/>
              <a:gd name="T65" fmla="*/ 800 h 1160"/>
              <a:gd name="T66" fmla="*/ 1190 w 1701"/>
              <a:gd name="T67" fmla="*/ 722 h 1160"/>
              <a:gd name="T68" fmla="*/ 1170 w 1701"/>
              <a:gd name="T69" fmla="*/ 671 h 1160"/>
              <a:gd name="T70" fmla="*/ 1152 w 1701"/>
              <a:gd name="T71" fmla="*/ 620 h 1160"/>
              <a:gd name="T72" fmla="*/ 1130 w 1701"/>
              <a:gd name="T73" fmla="*/ 544 h 1160"/>
              <a:gd name="T74" fmla="*/ 1108 w 1701"/>
              <a:gd name="T75" fmla="*/ 466 h 1160"/>
              <a:gd name="T76" fmla="*/ 1084 w 1701"/>
              <a:gd name="T77" fmla="*/ 393 h 1160"/>
              <a:gd name="T78" fmla="*/ 1059 w 1701"/>
              <a:gd name="T79" fmla="*/ 318 h 1160"/>
              <a:gd name="T80" fmla="*/ 1031 w 1701"/>
              <a:gd name="T81" fmla="*/ 245 h 1160"/>
              <a:gd name="T82" fmla="*/ 1012 w 1701"/>
              <a:gd name="T83" fmla="*/ 201 h 1160"/>
              <a:gd name="T84" fmla="*/ 984 w 1701"/>
              <a:gd name="T85" fmla="*/ 143 h 1160"/>
              <a:gd name="T86" fmla="*/ 950 w 1701"/>
              <a:gd name="T87" fmla="*/ 87 h 1160"/>
              <a:gd name="T88" fmla="*/ 971 w 1701"/>
              <a:gd name="T89" fmla="*/ 119 h 1160"/>
              <a:gd name="T90" fmla="*/ 954 w 1701"/>
              <a:gd name="T91" fmla="*/ 94 h 1160"/>
              <a:gd name="T92" fmla="*/ 911 w 1701"/>
              <a:gd name="T93" fmla="*/ 33 h 1160"/>
              <a:gd name="T94" fmla="*/ 871 w 1701"/>
              <a:gd name="T95" fmla="*/ 4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1" h="1160">
                <a:moveTo>
                  <a:pt x="851" y="2"/>
                </a:moveTo>
                <a:lnTo>
                  <a:pt x="834" y="5"/>
                </a:lnTo>
                <a:lnTo>
                  <a:pt x="815" y="12"/>
                </a:lnTo>
                <a:lnTo>
                  <a:pt x="793" y="26"/>
                </a:lnTo>
                <a:lnTo>
                  <a:pt x="779" y="42"/>
                </a:lnTo>
                <a:lnTo>
                  <a:pt x="760" y="65"/>
                </a:lnTo>
                <a:lnTo>
                  <a:pt x="745" y="86"/>
                </a:lnTo>
                <a:lnTo>
                  <a:pt x="735" y="104"/>
                </a:lnTo>
                <a:lnTo>
                  <a:pt x="723" y="125"/>
                </a:lnTo>
                <a:lnTo>
                  <a:pt x="709" y="147"/>
                </a:lnTo>
                <a:lnTo>
                  <a:pt x="698" y="173"/>
                </a:lnTo>
                <a:lnTo>
                  <a:pt x="687" y="197"/>
                </a:lnTo>
                <a:lnTo>
                  <a:pt x="677" y="221"/>
                </a:lnTo>
                <a:lnTo>
                  <a:pt x="666" y="240"/>
                </a:lnTo>
                <a:lnTo>
                  <a:pt x="660" y="258"/>
                </a:lnTo>
                <a:lnTo>
                  <a:pt x="651" y="281"/>
                </a:lnTo>
                <a:lnTo>
                  <a:pt x="642" y="300"/>
                </a:lnTo>
                <a:lnTo>
                  <a:pt x="636" y="318"/>
                </a:lnTo>
                <a:lnTo>
                  <a:pt x="630" y="341"/>
                </a:lnTo>
                <a:lnTo>
                  <a:pt x="617" y="368"/>
                </a:lnTo>
                <a:lnTo>
                  <a:pt x="611" y="390"/>
                </a:lnTo>
                <a:lnTo>
                  <a:pt x="606" y="410"/>
                </a:lnTo>
                <a:lnTo>
                  <a:pt x="598" y="436"/>
                </a:lnTo>
                <a:lnTo>
                  <a:pt x="593" y="455"/>
                </a:lnTo>
                <a:lnTo>
                  <a:pt x="584" y="474"/>
                </a:lnTo>
                <a:lnTo>
                  <a:pt x="579" y="497"/>
                </a:lnTo>
                <a:lnTo>
                  <a:pt x="576" y="518"/>
                </a:lnTo>
                <a:lnTo>
                  <a:pt x="569" y="540"/>
                </a:lnTo>
                <a:lnTo>
                  <a:pt x="565" y="561"/>
                </a:lnTo>
                <a:lnTo>
                  <a:pt x="555" y="586"/>
                </a:lnTo>
                <a:lnTo>
                  <a:pt x="551" y="604"/>
                </a:lnTo>
                <a:lnTo>
                  <a:pt x="544" y="626"/>
                </a:lnTo>
                <a:lnTo>
                  <a:pt x="536" y="648"/>
                </a:lnTo>
                <a:lnTo>
                  <a:pt x="526" y="670"/>
                </a:lnTo>
                <a:lnTo>
                  <a:pt x="519" y="695"/>
                </a:lnTo>
                <a:lnTo>
                  <a:pt x="512" y="719"/>
                </a:lnTo>
                <a:lnTo>
                  <a:pt x="504" y="735"/>
                </a:lnTo>
                <a:lnTo>
                  <a:pt x="495" y="758"/>
                </a:lnTo>
                <a:lnTo>
                  <a:pt x="489" y="775"/>
                </a:lnTo>
                <a:lnTo>
                  <a:pt x="475" y="800"/>
                </a:lnTo>
                <a:lnTo>
                  <a:pt x="465" y="821"/>
                </a:lnTo>
                <a:lnTo>
                  <a:pt x="454" y="845"/>
                </a:lnTo>
                <a:lnTo>
                  <a:pt x="439" y="867"/>
                </a:lnTo>
                <a:lnTo>
                  <a:pt x="429" y="892"/>
                </a:lnTo>
                <a:lnTo>
                  <a:pt x="413" y="912"/>
                </a:lnTo>
                <a:lnTo>
                  <a:pt x="396" y="933"/>
                </a:lnTo>
                <a:lnTo>
                  <a:pt x="385" y="950"/>
                </a:lnTo>
                <a:lnTo>
                  <a:pt x="364" y="971"/>
                </a:lnTo>
                <a:lnTo>
                  <a:pt x="348" y="984"/>
                </a:lnTo>
                <a:lnTo>
                  <a:pt x="331" y="997"/>
                </a:lnTo>
                <a:lnTo>
                  <a:pt x="302" y="1014"/>
                </a:lnTo>
                <a:lnTo>
                  <a:pt x="276" y="1028"/>
                </a:lnTo>
                <a:lnTo>
                  <a:pt x="254" y="1038"/>
                </a:lnTo>
                <a:lnTo>
                  <a:pt x="233" y="1049"/>
                </a:lnTo>
                <a:lnTo>
                  <a:pt x="213" y="1056"/>
                </a:lnTo>
                <a:lnTo>
                  <a:pt x="198" y="1065"/>
                </a:lnTo>
                <a:lnTo>
                  <a:pt x="176" y="1072"/>
                </a:lnTo>
                <a:lnTo>
                  <a:pt x="164" y="1076"/>
                </a:lnTo>
                <a:lnTo>
                  <a:pt x="147" y="1083"/>
                </a:lnTo>
                <a:lnTo>
                  <a:pt x="121" y="1094"/>
                </a:lnTo>
                <a:lnTo>
                  <a:pt x="97" y="1101"/>
                </a:lnTo>
                <a:lnTo>
                  <a:pt x="68" y="1108"/>
                </a:lnTo>
                <a:lnTo>
                  <a:pt x="47" y="1118"/>
                </a:lnTo>
                <a:lnTo>
                  <a:pt x="26" y="1124"/>
                </a:lnTo>
                <a:lnTo>
                  <a:pt x="11" y="1128"/>
                </a:lnTo>
                <a:lnTo>
                  <a:pt x="3" y="1130"/>
                </a:lnTo>
                <a:lnTo>
                  <a:pt x="3" y="1158"/>
                </a:lnTo>
                <a:lnTo>
                  <a:pt x="0" y="1160"/>
                </a:lnTo>
                <a:lnTo>
                  <a:pt x="1701" y="1158"/>
                </a:lnTo>
                <a:lnTo>
                  <a:pt x="1701" y="1122"/>
                </a:lnTo>
                <a:lnTo>
                  <a:pt x="1689" y="1118"/>
                </a:lnTo>
                <a:lnTo>
                  <a:pt x="1673" y="1113"/>
                </a:lnTo>
                <a:lnTo>
                  <a:pt x="1655" y="1109"/>
                </a:lnTo>
                <a:lnTo>
                  <a:pt x="1637" y="1104"/>
                </a:lnTo>
                <a:lnTo>
                  <a:pt x="1619" y="1098"/>
                </a:lnTo>
                <a:lnTo>
                  <a:pt x="1602" y="1095"/>
                </a:lnTo>
                <a:lnTo>
                  <a:pt x="1583" y="1089"/>
                </a:lnTo>
                <a:lnTo>
                  <a:pt x="1551" y="1077"/>
                </a:lnTo>
                <a:lnTo>
                  <a:pt x="1524" y="1067"/>
                </a:lnTo>
                <a:lnTo>
                  <a:pt x="1503" y="1059"/>
                </a:lnTo>
                <a:lnTo>
                  <a:pt x="1478" y="1050"/>
                </a:lnTo>
                <a:lnTo>
                  <a:pt x="1449" y="1037"/>
                </a:lnTo>
                <a:lnTo>
                  <a:pt x="1424" y="1026"/>
                </a:lnTo>
                <a:lnTo>
                  <a:pt x="1401" y="1016"/>
                </a:lnTo>
                <a:lnTo>
                  <a:pt x="1389" y="1005"/>
                </a:lnTo>
                <a:lnTo>
                  <a:pt x="1383" y="1002"/>
                </a:lnTo>
                <a:lnTo>
                  <a:pt x="1371" y="998"/>
                </a:lnTo>
                <a:lnTo>
                  <a:pt x="1362" y="988"/>
                </a:lnTo>
                <a:lnTo>
                  <a:pt x="1346" y="975"/>
                </a:lnTo>
                <a:lnTo>
                  <a:pt x="1329" y="957"/>
                </a:lnTo>
                <a:lnTo>
                  <a:pt x="1318" y="943"/>
                </a:lnTo>
                <a:lnTo>
                  <a:pt x="1300" y="921"/>
                </a:lnTo>
                <a:lnTo>
                  <a:pt x="1281" y="896"/>
                </a:lnTo>
                <a:lnTo>
                  <a:pt x="1269" y="875"/>
                </a:lnTo>
                <a:lnTo>
                  <a:pt x="1254" y="855"/>
                </a:lnTo>
                <a:lnTo>
                  <a:pt x="1244" y="834"/>
                </a:lnTo>
                <a:lnTo>
                  <a:pt x="1235" y="818"/>
                </a:lnTo>
                <a:lnTo>
                  <a:pt x="1217" y="782"/>
                </a:lnTo>
                <a:lnTo>
                  <a:pt x="1226" y="800"/>
                </a:lnTo>
                <a:lnTo>
                  <a:pt x="1208" y="761"/>
                </a:lnTo>
                <a:lnTo>
                  <a:pt x="1196" y="740"/>
                </a:lnTo>
                <a:lnTo>
                  <a:pt x="1190" y="722"/>
                </a:lnTo>
                <a:lnTo>
                  <a:pt x="1182" y="701"/>
                </a:lnTo>
                <a:lnTo>
                  <a:pt x="1176" y="686"/>
                </a:lnTo>
                <a:lnTo>
                  <a:pt x="1170" y="671"/>
                </a:lnTo>
                <a:lnTo>
                  <a:pt x="1166" y="656"/>
                </a:lnTo>
                <a:lnTo>
                  <a:pt x="1160" y="640"/>
                </a:lnTo>
                <a:lnTo>
                  <a:pt x="1152" y="620"/>
                </a:lnTo>
                <a:lnTo>
                  <a:pt x="1144" y="596"/>
                </a:lnTo>
                <a:lnTo>
                  <a:pt x="1136" y="570"/>
                </a:lnTo>
                <a:lnTo>
                  <a:pt x="1130" y="544"/>
                </a:lnTo>
                <a:lnTo>
                  <a:pt x="1120" y="518"/>
                </a:lnTo>
                <a:lnTo>
                  <a:pt x="1116" y="490"/>
                </a:lnTo>
                <a:lnTo>
                  <a:pt x="1108" y="466"/>
                </a:lnTo>
                <a:lnTo>
                  <a:pt x="1100" y="444"/>
                </a:lnTo>
                <a:lnTo>
                  <a:pt x="1092" y="419"/>
                </a:lnTo>
                <a:lnTo>
                  <a:pt x="1084" y="393"/>
                </a:lnTo>
                <a:lnTo>
                  <a:pt x="1076" y="368"/>
                </a:lnTo>
                <a:lnTo>
                  <a:pt x="1066" y="336"/>
                </a:lnTo>
                <a:lnTo>
                  <a:pt x="1059" y="318"/>
                </a:lnTo>
                <a:lnTo>
                  <a:pt x="1051" y="296"/>
                </a:lnTo>
                <a:lnTo>
                  <a:pt x="1040" y="269"/>
                </a:lnTo>
                <a:lnTo>
                  <a:pt x="1031" y="245"/>
                </a:lnTo>
                <a:lnTo>
                  <a:pt x="1026" y="230"/>
                </a:lnTo>
                <a:lnTo>
                  <a:pt x="1018" y="222"/>
                </a:lnTo>
                <a:lnTo>
                  <a:pt x="1012" y="201"/>
                </a:lnTo>
                <a:lnTo>
                  <a:pt x="999" y="176"/>
                </a:lnTo>
                <a:lnTo>
                  <a:pt x="990" y="158"/>
                </a:lnTo>
                <a:lnTo>
                  <a:pt x="984" y="143"/>
                </a:lnTo>
                <a:lnTo>
                  <a:pt x="978" y="132"/>
                </a:lnTo>
                <a:lnTo>
                  <a:pt x="966" y="111"/>
                </a:lnTo>
                <a:lnTo>
                  <a:pt x="950" y="87"/>
                </a:lnTo>
                <a:lnTo>
                  <a:pt x="947" y="83"/>
                </a:lnTo>
                <a:lnTo>
                  <a:pt x="957" y="102"/>
                </a:lnTo>
                <a:lnTo>
                  <a:pt x="971" y="119"/>
                </a:lnTo>
                <a:lnTo>
                  <a:pt x="960" y="104"/>
                </a:lnTo>
                <a:lnTo>
                  <a:pt x="956" y="96"/>
                </a:lnTo>
                <a:lnTo>
                  <a:pt x="954" y="94"/>
                </a:lnTo>
                <a:lnTo>
                  <a:pt x="935" y="66"/>
                </a:lnTo>
                <a:lnTo>
                  <a:pt x="925" y="50"/>
                </a:lnTo>
                <a:lnTo>
                  <a:pt x="911" y="33"/>
                </a:lnTo>
                <a:lnTo>
                  <a:pt x="897" y="22"/>
                </a:lnTo>
                <a:lnTo>
                  <a:pt x="882" y="12"/>
                </a:lnTo>
                <a:lnTo>
                  <a:pt x="871" y="4"/>
                </a:lnTo>
                <a:lnTo>
                  <a:pt x="856" y="0"/>
                </a:lnTo>
              </a:path>
            </a:pathLst>
          </a:cu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AAD2CED6-FF9E-45ED-8706-CFCFBE1D0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5262563"/>
            <a:ext cx="3419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3F4EF202-770B-44B8-9E0F-7EF0D6A6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218113"/>
            <a:ext cx="1588" cy="112712"/>
          </a:xfrm>
          <a:custGeom>
            <a:avLst/>
            <a:gdLst>
              <a:gd name="T0" fmla="*/ 0 w 1"/>
              <a:gd name="T1" fmla="*/ 0 h 63"/>
              <a:gd name="T2" fmla="*/ 0 w 1"/>
              <a:gd name="T3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3">
                <a:moveTo>
                  <a:pt x="0" y="0"/>
                </a:moveTo>
                <a:lnTo>
                  <a:pt x="0" y="63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Arc 7">
            <a:extLst>
              <a:ext uri="{FF2B5EF4-FFF2-40B4-BE49-F238E27FC236}">
                <a16:creationId xmlns:a16="http://schemas.microsoft.com/office/drawing/2014/main" id="{79984ADA-773F-4815-A58B-3081F0B00A0E}"/>
              </a:ext>
            </a:extLst>
          </p:cNvPr>
          <p:cNvSpPr>
            <a:spLocks/>
          </p:cNvSpPr>
          <p:nvPr/>
        </p:nvSpPr>
        <p:spPr bwMode="auto">
          <a:xfrm rot="4513488">
            <a:off x="5539582" y="4348956"/>
            <a:ext cx="874712" cy="3079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11 w 19411"/>
              <a:gd name="T1" fmla="*/ 9474 h 21600"/>
              <a:gd name="T2" fmla="*/ 0 w 19411"/>
              <a:gd name="T3" fmla="*/ 21600 h 21600"/>
              <a:gd name="T4" fmla="*/ 0 w 194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11" h="21600" fill="none" extrusionOk="0">
                <a:moveTo>
                  <a:pt x="19411" y="9474"/>
                </a:moveTo>
                <a:cubicBezTo>
                  <a:pt x="15790" y="16893"/>
                  <a:pt x="8256" y="21600"/>
                  <a:pt x="0" y="21600"/>
                </a:cubicBezTo>
              </a:path>
              <a:path w="19411" h="21600" stroke="0" extrusionOk="0">
                <a:moveTo>
                  <a:pt x="19411" y="9474"/>
                </a:moveTo>
                <a:cubicBezTo>
                  <a:pt x="15790" y="16893"/>
                  <a:pt x="8256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Arc 8">
            <a:extLst>
              <a:ext uri="{FF2B5EF4-FFF2-40B4-BE49-F238E27FC236}">
                <a16:creationId xmlns:a16="http://schemas.microsoft.com/office/drawing/2014/main" id="{CC174DC1-B6A0-46AC-861D-6FC8C3EE94C3}"/>
              </a:ext>
            </a:extLst>
          </p:cNvPr>
          <p:cNvSpPr>
            <a:spLocks/>
          </p:cNvSpPr>
          <p:nvPr/>
        </p:nvSpPr>
        <p:spPr bwMode="auto">
          <a:xfrm rot="788781">
            <a:off x="6064250" y="4968875"/>
            <a:ext cx="835025" cy="173038"/>
          </a:xfrm>
          <a:custGeom>
            <a:avLst/>
            <a:gdLst>
              <a:gd name="G0" fmla="+- 21338 0 0"/>
              <a:gd name="G1" fmla="+- 0 0 0"/>
              <a:gd name="G2" fmla="+- 21600 0 0"/>
              <a:gd name="T0" fmla="*/ 19180 w 21338"/>
              <a:gd name="T1" fmla="*/ 21492 h 21492"/>
              <a:gd name="T2" fmla="*/ 0 w 21338"/>
              <a:gd name="T3" fmla="*/ 3355 h 21492"/>
              <a:gd name="T4" fmla="*/ 21338 w 21338"/>
              <a:gd name="T5" fmla="*/ 0 h 2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8" h="21492" fill="none" extrusionOk="0">
                <a:moveTo>
                  <a:pt x="19180" y="21491"/>
                </a:moveTo>
                <a:cubicBezTo>
                  <a:pt x="9406" y="20510"/>
                  <a:pt x="1525" y="13058"/>
                  <a:pt x="0" y="3354"/>
                </a:cubicBezTo>
              </a:path>
              <a:path w="21338" h="21492" stroke="0" extrusionOk="0">
                <a:moveTo>
                  <a:pt x="19180" y="21491"/>
                </a:moveTo>
                <a:cubicBezTo>
                  <a:pt x="9406" y="20510"/>
                  <a:pt x="1525" y="13058"/>
                  <a:pt x="0" y="3354"/>
                </a:cubicBezTo>
                <a:lnTo>
                  <a:pt x="213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Arc 9">
            <a:extLst>
              <a:ext uri="{FF2B5EF4-FFF2-40B4-BE49-F238E27FC236}">
                <a16:creationId xmlns:a16="http://schemas.microsoft.com/office/drawing/2014/main" id="{12C51442-C203-4105-80DD-05B742BFFE6B}"/>
              </a:ext>
            </a:extLst>
          </p:cNvPr>
          <p:cNvSpPr>
            <a:spLocks/>
          </p:cNvSpPr>
          <p:nvPr/>
        </p:nvSpPr>
        <p:spPr bwMode="auto">
          <a:xfrm rot="6300000">
            <a:off x="4449762" y="3521076"/>
            <a:ext cx="1031875" cy="2413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Arc 10">
            <a:extLst>
              <a:ext uri="{FF2B5EF4-FFF2-40B4-BE49-F238E27FC236}">
                <a16:creationId xmlns:a16="http://schemas.microsoft.com/office/drawing/2014/main" id="{BE2C82CB-BAED-4E29-A784-07BE4EB6C792}"/>
              </a:ext>
            </a:extLst>
          </p:cNvPr>
          <p:cNvSpPr>
            <a:spLocks/>
          </p:cNvSpPr>
          <p:nvPr/>
        </p:nvSpPr>
        <p:spPr bwMode="auto">
          <a:xfrm rot="16980000">
            <a:off x="4040981" y="4344194"/>
            <a:ext cx="852488" cy="304800"/>
          </a:xfrm>
          <a:custGeom>
            <a:avLst/>
            <a:gdLst>
              <a:gd name="G0" fmla="+- 19419 0 0"/>
              <a:gd name="G1" fmla="+- 0 0 0"/>
              <a:gd name="G2" fmla="+- 21600 0 0"/>
              <a:gd name="T0" fmla="*/ 19419 w 19419"/>
              <a:gd name="T1" fmla="*/ 21600 h 21600"/>
              <a:gd name="T2" fmla="*/ 0 w 19419"/>
              <a:gd name="T3" fmla="*/ 9458 h 21600"/>
              <a:gd name="T4" fmla="*/ 19419 w 1941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19" h="21600" fill="none" extrusionOk="0">
                <a:moveTo>
                  <a:pt x="19419" y="21600"/>
                </a:moveTo>
                <a:cubicBezTo>
                  <a:pt x="11156" y="21600"/>
                  <a:pt x="3617" y="16886"/>
                  <a:pt x="-1" y="9458"/>
                </a:cubicBezTo>
              </a:path>
              <a:path w="19419" h="21600" stroke="0" extrusionOk="0">
                <a:moveTo>
                  <a:pt x="19419" y="21600"/>
                </a:moveTo>
                <a:cubicBezTo>
                  <a:pt x="11156" y="21600"/>
                  <a:pt x="3617" y="16886"/>
                  <a:pt x="-1" y="9458"/>
                </a:cubicBezTo>
                <a:lnTo>
                  <a:pt x="194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Arc 11">
            <a:extLst>
              <a:ext uri="{FF2B5EF4-FFF2-40B4-BE49-F238E27FC236}">
                <a16:creationId xmlns:a16="http://schemas.microsoft.com/office/drawing/2014/main" id="{A8377101-8BA1-492F-88AD-8AE32F16B083}"/>
              </a:ext>
            </a:extLst>
          </p:cNvPr>
          <p:cNvSpPr>
            <a:spLocks/>
          </p:cNvSpPr>
          <p:nvPr/>
        </p:nvSpPr>
        <p:spPr bwMode="auto">
          <a:xfrm rot="15300000">
            <a:off x="4946650" y="3525838"/>
            <a:ext cx="1035050" cy="241300"/>
          </a:xfrm>
          <a:custGeom>
            <a:avLst/>
            <a:gdLst>
              <a:gd name="G0" fmla="+- 38 0 0"/>
              <a:gd name="G1" fmla="+- 0 0 0"/>
              <a:gd name="G2" fmla="+- 21600 0 0"/>
              <a:gd name="T0" fmla="*/ 21638 w 21638"/>
              <a:gd name="T1" fmla="*/ 0 h 21600"/>
              <a:gd name="T2" fmla="*/ 0 w 21638"/>
              <a:gd name="T3" fmla="*/ 21600 h 21600"/>
              <a:gd name="T4" fmla="*/ 38 w 2163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8" h="21600" fill="none" extrusionOk="0">
                <a:moveTo>
                  <a:pt x="21638" y="0"/>
                </a:moveTo>
                <a:cubicBezTo>
                  <a:pt x="21638" y="11929"/>
                  <a:pt x="11967" y="21600"/>
                  <a:pt x="38" y="21600"/>
                </a:cubicBezTo>
                <a:cubicBezTo>
                  <a:pt x="25" y="21600"/>
                  <a:pt x="12" y="21599"/>
                  <a:pt x="0" y="21599"/>
                </a:cubicBezTo>
              </a:path>
              <a:path w="21638" h="21600" stroke="0" extrusionOk="0">
                <a:moveTo>
                  <a:pt x="21638" y="0"/>
                </a:moveTo>
                <a:cubicBezTo>
                  <a:pt x="21638" y="11929"/>
                  <a:pt x="11967" y="21600"/>
                  <a:pt x="38" y="21600"/>
                </a:cubicBezTo>
                <a:cubicBezTo>
                  <a:pt x="25" y="21600"/>
                  <a:pt x="12" y="21599"/>
                  <a:pt x="0" y="21599"/>
                </a:cubicBezTo>
                <a:lnTo>
                  <a:pt x="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4C072C5C-E294-4753-BFFF-5A98415A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4370388"/>
            <a:ext cx="484187" cy="311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Arc 13">
            <a:extLst>
              <a:ext uri="{FF2B5EF4-FFF2-40B4-BE49-F238E27FC236}">
                <a16:creationId xmlns:a16="http://schemas.microsoft.com/office/drawing/2014/main" id="{928406E9-4135-4706-90A4-F174A1FAEA07}"/>
              </a:ext>
            </a:extLst>
          </p:cNvPr>
          <p:cNvSpPr>
            <a:spLocks/>
          </p:cNvSpPr>
          <p:nvPr/>
        </p:nvSpPr>
        <p:spPr bwMode="auto">
          <a:xfrm rot="20700000">
            <a:off x="3625850" y="4949825"/>
            <a:ext cx="755650" cy="1730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731 w 20731"/>
              <a:gd name="T1" fmla="*/ 6065 h 21576"/>
              <a:gd name="T2" fmla="*/ 1008 w 20731"/>
              <a:gd name="T3" fmla="*/ 21576 h 21576"/>
              <a:gd name="T4" fmla="*/ 0 w 20731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31" h="21576" fill="none" extrusionOk="0">
                <a:moveTo>
                  <a:pt x="20731" y="6065"/>
                </a:moveTo>
                <a:cubicBezTo>
                  <a:pt x="18141" y="14915"/>
                  <a:pt x="10219" y="21146"/>
                  <a:pt x="1008" y="21576"/>
                </a:cubicBezTo>
              </a:path>
              <a:path w="20731" h="21576" stroke="0" extrusionOk="0">
                <a:moveTo>
                  <a:pt x="20731" y="6065"/>
                </a:moveTo>
                <a:cubicBezTo>
                  <a:pt x="18141" y="14915"/>
                  <a:pt x="10219" y="21146"/>
                  <a:pt x="1008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7675B44A-A9E1-428D-A7AF-8E29188F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276850"/>
            <a:ext cx="287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2" tIns="26988" rIns="55562" bIns="26988">
            <a:spAutoFit/>
          </a:bodyPr>
          <a:lstStyle>
            <a:lvl1pPr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74638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4927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2232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96963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541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113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685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257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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5808BEB3-7FC2-4AF9-962F-5E9E62A6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4986338"/>
            <a:ext cx="263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2" tIns="26988" rIns="55562" bIns="26988">
            <a:spAutoFit/>
          </a:bodyPr>
          <a:lstStyle>
            <a:lvl1pPr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74638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4927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2232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96963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541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113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685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257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CDE6E73C-BD5C-4811-8D30-2ECE94BDF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6313" y="3049588"/>
            <a:ext cx="0" cy="223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73943C15-EA30-4BD0-AFEE-1A32CF83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571750"/>
            <a:ext cx="5508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2" tIns="26988" rIns="55562" bIns="26988">
            <a:spAutoFit/>
          </a:bodyPr>
          <a:lstStyle>
            <a:lvl1pPr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74638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4927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22325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96963" algn="l" defTabSz="330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541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113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685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25763" defTabSz="330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22894F8B-3E39-4E5A-9317-0F9B84D51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A </a:t>
            </a:r>
            <a:r>
              <a:rPr lang="en-US" altLang="en-US" u="sng"/>
              <a:t>continuous random variable</a:t>
            </a:r>
            <a:r>
              <a:rPr lang="en-US" altLang="en-US"/>
              <a:t> can assume any value in an interval on the real line or in a collection of intervals.</a:t>
            </a:r>
          </a:p>
          <a:p>
            <a:r>
              <a:rPr lang="en-US" altLang="en-US"/>
              <a:t>It is not possible to talk about the probability of the random variable assuming a particular value.</a:t>
            </a:r>
          </a:p>
          <a:p>
            <a:r>
              <a:rPr lang="en-US" altLang="en-US"/>
              <a:t>Instead, we talk about the probability of the random variable assuming a value within a given interval.</a:t>
            </a:r>
          </a:p>
          <a:p>
            <a:r>
              <a:rPr lang="en-US" altLang="en-US"/>
              <a:t>The probability of the random variable assuming a value within some given interval from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to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is defined to be the </a:t>
            </a:r>
            <a:r>
              <a:rPr lang="en-US" altLang="en-US" u="sng"/>
              <a:t>area under the graph</a:t>
            </a:r>
            <a:r>
              <a:rPr lang="en-US" altLang="en-US"/>
              <a:t> of the </a:t>
            </a:r>
            <a:r>
              <a:rPr lang="en-US" altLang="en-US" u="sng"/>
              <a:t>probability density function</a:t>
            </a:r>
            <a:r>
              <a:rPr lang="en-US" altLang="en-US"/>
              <a:t> between</a:t>
            </a:r>
            <a:r>
              <a:rPr lang="en-US" altLang="en-US" i="1"/>
              <a:t> x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x</a:t>
            </a:r>
            <a:r>
              <a:rPr lang="en-US" altLang="en-US" i="1" baseline="-25000"/>
              <a:t>2</a:t>
            </a:r>
            <a:r>
              <a:rPr lang="en-US" altLang="en-US" i="1"/>
              <a:t>.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E79E36B-D338-4081-8679-9E6CB78444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Continuous Probability Distributions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Rectangle 26">
            <a:extLst>
              <a:ext uri="{FF2B5EF4-FFF2-40B4-BE49-F238E27FC236}">
                <a16:creationId xmlns:a16="http://schemas.microsoft.com/office/drawing/2014/main" id="{85CC94AA-AEE7-4A8D-9EC5-8485C015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625600"/>
            <a:ext cx="6327775" cy="44989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3D5D5DC-352A-4CA1-9034-830AD54D0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 of the Normal Probability Density Function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368F0CA-D4C4-4809-98DD-0ECD724B1E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Normal Probability Distribution</a:t>
            </a:r>
          </a:p>
        </p:txBody>
      </p:sp>
      <p:sp>
        <p:nvSpPr>
          <p:cNvPr id="10244" name="Freeform 4">
            <a:extLst>
              <a:ext uri="{FF2B5EF4-FFF2-40B4-BE49-F238E27FC236}">
                <a16:creationId xmlns:a16="http://schemas.microsoft.com/office/drawing/2014/main" id="{E53C9F81-A778-4B31-9A6A-5E481F8EAC5B}"/>
              </a:ext>
            </a:extLst>
          </p:cNvPr>
          <p:cNvSpPr>
            <a:spLocks/>
          </p:cNvSpPr>
          <p:nvPr/>
        </p:nvSpPr>
        <p:spPr bwMode="auto">
          <a:xfrm>
            <a:off x="2246313" y="2425700"/>
            <a:ext cx="4533900" cy="3060700"/>
          </a:xfrm>
          <a:custGeom>
            <a:avLst/>
            <a:gdLst>
              <a:gd name="T0" fmla="*/ 1356 w 2848"/>
              <a:gd name="T1" fmla="*/ 14 h 1928"/>
              <a:gd name="T2" fmla="*/ 1264 w 2848"/>
              <a:gd name="T3" fmla="*/ 102 h 1928"/>
              <a:gd name="T4" fmla="*/ 1202 w 2848"/>
              <a:gd name="T5" fmla="*/ 202 h 1928"/>
              <a:gd name="T6" fmla="*/ 1144 w 2848"/>
              <a:gd name="T7" fmla="*/ 310 h 1928"/>
              <a:gd name="T8" fmla="*/ 1100 w 2848"/>
              <a:gd name="T9" fmla="*/ 412 h 1928"/>
              <a:gd name="T10" fmla="*/ 1060 w 2848"/>
              <a:gd name="T11" fmla="*/ 514 h 1928"/>
              <a:gd name="T12" fmla="*/ 1022 w 2848"/>
              <a:gd name="T13" fmla="*/ 620 h 1928"/>
              <a:gd name="T14" fmla="*/ 985 w 2848"/>
              <a:gd name="T15" fmla="*/ 746 h 1928"/>
              <a:gd name="T16" fmla="*/ 953 w 2848"/>
              <a:gd name="T17" fmla="*/ 860 h 1928"/>
              <a:gd name="T18" fmla="*/ 923 w 2848"/>
              <a:gd name="T19" fmla="*/ 970 h 1928"/>
              <a:gd name="T20" fmla="*/ 887 w 2848"/>
              <a:gd name="T21" fmla="*/ 1082 h 1928"/>
              <a:gd name="T22" fmla="*/ 849 w 2848"/>
              <a:gd name="T23" fmla="*/ 1194 h 1928"/>
              <a:gd name="T24" fmla="*/ 807 w 2848"/>
              <a:gd name="T25" fmla="*/ 1294 h 1928"/>
              <a:gd name="T26" fmla="*/ 754 w 2848"/>
              <a:gd name="T27" fmla="*/ 1404 h 1928"/>
              <a:gd name="T28" fmla="*/ 691 w 2848"/>
              <a:gd name="T29" fmla="*/ 1508 h 1928"/>
              <a:gd name="T30" fmla="*/ 604 w 2848"/>
              <a:gd name="T31" fmla="*/ 1614 h 1928"/>
              <a:gd name="T32" fmla="*/ 508 w 2848"/>
              <a:gd name="T33" fmla="*/ 1686 h 1928"/>
              <a:gd name="T34" fmla="*/ 400 w 2848"/>
              <a:gd name="T35" fmla="*/ 1746 h 1928"/>
              <a:gd name="T36" fmla="*/ 306 w 2848"/>
              <a:gd name="T37" fmla="*/ 1786 h 1928"/>
              <a:gd name="T38" fmla="*/ 198 w 2848"/>
              <a:gd name="T39" fmla="*/ 1822 h 1928"/>
              <a:gd name="T40" fmla="*/ 76 w 2848"/>
              <a:gd name="T41" fmla="*/ 1860 h 1928"/>
              <a:gd name="T42" fmla="*/ 2 w 2848"/>
              <a:gd name="T43" fmla="*/ 1886 h 1928"/>
              <a:gd name="T44" fmla="*/ 2848 w 2848"/>
              <a:gd name="T45" fmla="*/ 1928 h 1928"/>
              <a:gd name="T46" fmla="*/ 2792 w 2848"/>
              <a:gd name="T47" fmla="*/ 1866 h 1928"/>
              <a:gd name="T48" fmla="*/ 2692 w 2848"/>
              <a:gd name="T49" fmla="*/ 1838 h 1928"/>
              <a:gd name="T50" fmla="*/ 2579 w 2848"/>
              <a:gd name="T51" fmla="*/ 1800 h 1928"/>
              <a:gd name="T52" fmla="*/ 2464 w 2848"/>
              <a:gd name="T53" fmla="*/ 1754 h 1928"/>
              <a:gd name="T54" fmla="*/ 2333 w 2848"/>
              <a:gd name="T55" fmla="*/ 1686 h 1928"/>
              <a:gd name="T56" fmla="*/ 2289 w 2848"/>
              <a:gd name="T57" fmla="*/ 1660 h 1928"/>
              <a:gd name="T58" fmla="*/ 2198 w 2848"/>
              <a:gd name="T59" fmla="*/ 1588 h 1928"/>
              <a:gd name="T60" fmla="*/ 2116 w 2848"/>
              <a:gd name="T61" fmla="*/ 1480 h 1928"/>
              <a:gd name="T62" fmla="*/ 2058 w 2848"/>
              <a:gd name="T63" fmla="*/ 1382 h 1928"/>
              <a:gd name="T64" fmla="*/ 2018 w 2848"/>
              <a:gd name="T65" fmla="*/ 1298 h 1928"/>
              <a:gd name="T66" fmla="*/ 1973 w 2848"/>
              <a:gd name="T67" fmla="*/ 1194 h 1928"/>
              <a:gd name="T68" fmla="*/ 1941 w 2848"/>
              <a:gd name="T69" fmla="*/ 1106 h 1928"/>
              <a:gd name="T70" fmla="*/ 1914 w 2848"/>
              <a:gd name="T71" fmla="*/ 1018 h 1928"/>
              <a:gd name="T72" fmla="*/ 1876 w 2848"/>
              <a:gd name="T73" fmla="*/ 890 h 1928"/>
              <a:gd name="T74" fmla="*/ 1845 w 2848"/>
              <a:gd name="T75" fmla="*/ 778 h 1928"/>
              <a:gd name="T76" fmla="*/ 1807 w 2848"/>
              <a:gd name="T77" fmla="*/ 647 h 1928"/>
              <a:gd name="T78" fmla="*/ 1762 w 2848"/>
              <a:gd name="T79" fmla="*/ 524 h 1928"/>
              <a:gd name="T80" fmla="*/ 1716 w 2848"/>
              <a:gd name="T81" fmla="*/ 402 h 1928"/>
              <a:gd name="T82" fmla="*/ 1684 w 2848"/>
              <a:gd name="T83" fmla="*/ 330 h 1928"/>
              <a:gd name="T84" fmla="*/ 1632 w 2848"/>
              <a:gd name="T85" fmla="*/ 224 h 1928"/>
              <a:gd name="T86" fmla="*/ 1604 w 2848"/>
              <a:gd name="T87" fmla="*/ 174 h 1928"/>
              <a:gd name="T88" fmla="*/ 1591 w 2848"/>
              <a:gd name="T89" fmla="*/ 156 h 1928"/>
              <a:gd name="T90" fmla="*/ 1588 w 2848"/>
              <a:gd name="T91" fmla="*/ 150 h 1928"/>
              <a:gd name="T92" fmla="*/ 1508 w 2848"/>
              <a:gd name="T93" fmla="*/ 46 h 1928"/>
              <a:gd name="T94" fmla="*/ 1444 w 2848"/>
              <a:gd name="T95" fmla="*/ 6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8" h="1928">
                <a:moveTo>
                  <a:pt x="1422" y="0"/>
                </a:moveTo>
                <a:lnTo>
                  <a:pt x="1388" y="2"/>
                </a:lnTo>
                <a:lnTo>
                  <a:pt x="1356" y="14"/>
                </a:lnTo>
                <a:lnTo>
                  <a:pt x="1320" y="38"/>
                </a:lnTo>
                <a:lnTo>
                  <a:pt x="1294" y="66"/>
                </a:lnTo>
                <a:lnTo>
                  <a:pt x="1264" y="102"/>
                </a:lnTo>
                <a:lnTo>
                  <a:pt x="1240" y="138"/>
                </a:lnTo>
                <a:lnTo>
                  <a:pt x="1222" y="168"/>
                </a:lnTo>
                <a:lnTo>
                  <a:pt x="1202" y="202"/>
                </a:lnTo>
                <a:lnTo>
                  <a:pt x="1180" y="240"/>
                </a:lnTo>
                <a:lnTo>
                  <a:pt x="1160" y="282"/>
                </a:lnTo>
                <a:lnTo>
                  <a:pt x="1144" y="310"/>
                </a:lnTo>
                <a:lnTo>
                  <a:pt x="1130" y="342"/>
                </a:lnTo>
                <a:lnTo>
                  <a:pt x="1115" y="376"/>
                </a:lnTo>
                <a:lnTo>
                  <a:pt x="1100" y="412"/>
                </a:lnTo>
                <a:lnTo>
                  <a:pt x="1084" y="446"/>
                </a:lnTo>
                <a:lnTo>
                  <a:pt x="1072" y="478"/>
                </a:lnTo>
                <a:lnTo>
                  <a:pt x="1060" y="514"/>
                </a:lnTo>
                <a:lnTo>
                  <a:pt x="1046" y="552"/>
                </a:lnTo>
                <a:lnTo>
                  <a:pt x="1033" y="584"/>
                </a:lnTo>
                <a:lnTo>
                  <a:pt x="1022" y="620"/>
                </a:lnTo>
                <a:lnTo>
                  <a:pt x="1009" y="662"/>
                </a:lnTo>
                <a:lnTo>
                  <a:pt x="997" y="704"/>
                </a:lnTo>
                <a:lnTo>
                  <a:pt x="985" y="746"/>
                </a:lnTo>
                <a:lnTo>
                  <a:pt x="973" y="782"/>
                </a:lnTo>
                <a:lnTo>
                  <a:pt x="963" y="818"/>
                </a:lnTo>
                <a:lnTo>
                  <a:pt x="953" y="860"/>
                </a:lnTo>
                <a:lnTo>
                  <a:pt x="941" y="902"/>
                </a:lnTo>
                <a:lnTo>
                  <a:pt x="933" y="934"/>
                </a:lnTo>
                <a:lnTo>
                  <a:pt x="923" y="970"/>
                </a:lnTo>
                <a:lnTo>
                  <a:pt x="913" y="1001"/>
                </a:lnTo>
                <a:lnTo>
                  <a:pt x="899" y="1044"/>
                </a:lnTo>
                <a:lnTo>
                  <a:pt x="887" y="1082"/>
                </a:lnTo>
                <a:lnTo>
                  <a:pt x="875" y="1120"/>
                </a:lnTo>
                <a:lnTo>
                  <a:pt x="861" y="1164"/>
                </a:lnTo>
                <a:lnTo>
                  <a:pt x="849" y="1194"/>
                </a:lnTo>
                <a:lnTo>
                  <a:pt x="839" y="1224"/>
                </a:lnTo>
                <a:lnTo>
                  <a:pt x="823" y="1258"/>
                </a:lnTo>
                <a:lnTo>
                  <a:pt x="807" y="1294"/>
                </a:lnTo>
                <a:lnTo>
                  <a:pt x="790" y="1328"/>
                </a:lnTo>
                <a:lnTo>
                  <a:pt x="772" y="1364"/>
                </a:lnTo>
                <a:lnTo>
                  <a:pt x="754" y="1404"/>
                </a:lnTo>
                <a:lnTo>
                  <a:pt x="733" y="1439"/>
                </a:lnTo>
                <a:lnTo>
                  <a:pt x="713" y="1474"/>
                </a:lnTo>
                <a:lnTo>
                  <a:pt x="691" y="1508"/>
                </a:lnTo>
                <a:lnTo>
                  <a:pt x="664" y="1546"/>
                </a:lnTo>
                <a:lnTo>
                  <a:pt x="640" y="1578"/>
                </a:lnTo>
                <a:lnTo>
                  <a:pt x="604" y="1614"/>
                </a:lnTo>
                <a:lnTo>
                  <a:pt x="582" y="1636"/>
                </a:lnTo>
                <a:lnTo>
                  <a:pt x="550" y="1656"/>
                </a:lnTo>
                <a:lnTo>
                  <a:pt x="508" y="1686"/>
                </a:lnTo>
                <a:lnTo>
                  <a:pt x="460" y="1714"/>
                </a:lnTo>
                <a:lnTo>
                  <a:pt x="428" y="1730"/>
                </a:lnTo>
                <a:lnTo>
                  <a:pt x="400" y="1746"/>
                </a:lnTo>
                <a:lnTo>
                  <a:pt x="367" y="1760"/>
                </a:lnTo>
                <a:lnTo>
                  <a:pt x="338" y="1772"/>
                </a:lnTo>
                <a:lnTo>
                  <a:pt x="306" y="1786"/>
                </a:lnTo>
                <a:lnTo>
                  <a:pt x="278" y="1794"/>
                </a:lnTo>
                <a:lnTo>
                  <a:pt x="250" y="1806"/>
                </a:lnTo>
                <a:lnTo>
                  <a:pt x="198" y="1822"/>
                </a:lnTo>
                <a:lnTo>
                  <a:pt x="160" y="1836"/>
                </a:lnTo>
                <a:lnTo>
                  <a:pt x="116" y="1850"/>
                </a:lnTo>
                <a:lnTo>
                  <a:pt x="76" y="1860"/>
                </a:lnTo>
                <a:lnTo>
                  <a:pt x="46" y="1872"/>
                </a:lnTo>
                <a:lnTo>
                  <a:pt x="26" y="1876"/>
                </a:lnTo>
                <a:lnTo>
                  <a:pt x="2" y="1886"/>
                </a:lnTo>
                <a:lnTo>
                  <a:pt x="0" y="1904"/>
                </a:lnTo>
                <a:lnTo>
                  <a:pt x="2" y="1926"/>
                </a:lnTo>
                <a:lnTo>
                  <a:pt x="2848" y="1928"/>
                </a:lnTo>
                <a:lnTo>
                  <a:pt x="2848" y="1884"/>
                </a:lnTo>
                <a:lnTo>
                  <a:pt x="2822" y="1876"/>
                </a:lnTo>
                <a:lnTo>
                  <a:pt x="2792" y="1866"/>
                </a:lnTo>
                <a:lnTo>
                  <a:pt x="2752" y="1856"/>
                </a:lnTo>
                <a:lnTo>
                  <a:pt x="2716" y="1846"/>
                </a:lnTo>
                <a:lnTo>
                  <a:pt x="2692" y="1838"/>
                </a:lnTo>
                <a:lnTo>
                  <a:pt x="2661" y="1828"/>
                </a:lnTo>
                <a:lnTo>
                  <a:pt x="2623" y="1818"/>
                </a:lnTo>
                <a:lnTo>
                  <a:pt x="2579" y="1800"/>
                </a:lnTo>
                <a:lnTo>
                  <a:pt x="2537" y="1784"/>
                </a:lnTo>
                <a:lnTo>
                  <a:pt x="2506" y="1772"/>
                </a:lnTo>
                <a:lnTo>
                  <a:pt x="2464" y="1754"/>
                </a:lnTo>
                <a:lnTo>
                  <a:pt x="2428" y="1736"/>
                </a:lnTo>
                <a:lnTo>
                  <a:pt x="2375" y="1710"/>
                </a:lnTo>
                <a:lnTo>
                  <a:pt x="2333" y="1686"/>
                </a:lnTo>
                <a:lnTo>
                  <a:pt x="2309" y="1674"/>
                </a:lnTo>
                <a:lnTo>
                  <a:pt x="2297" y="1666"/>
                </a:lnTo>
                <a:lnTo>
                  <a:pt x="2289" y="1660"/>
                </a:lnTo>
                <a:lnTo>
                  <a:pt x="2259" y="1640"/>
                </a:lnTo>
                <a:lnTo>
                  <a:pt x="2232" y="1616"/>
                </a:lnTo>
                <a:lnTo>
                  <a:pt x="2198" y="1588"/>
                </a:lnTo>
                <a:lnTo>
                  <a:pt x="2170" y="1556"/>
                </a:lnTo>
                <a:lnTo>
                  <a:pt x="2142" y="1520"/>
                </a:lnTo>
                <a:lnTo>
                  <a:pt x="2116" y="1480"/>
                </a:lnTo>
                <a:lnTo>
                  <a:pt x="2090" y="1444"/>
                </a:lnTo>
                <a:lnTo>
                  <a:pt x="2074" y="1412"/>
                </a:lnTo>
                <a:lnTo>
                  <a:pt x="2058" y="1382"/>
                </a:lnTo>
                <a:lnTo>
                  <a:pt x="2044" y="1354"/>
                </a:lnTo>
                <a:lnTo>
                  <a:pt x="2030" y="1324"/>
                </a:lnTo>
                <a:lnTo>
                  <a:pt x="2018" y="1298"/>
                </a:lnTo>
                <a:lnTo>
                  <a:pt x="2006" y="1268"/>
                </a:lnTo>
                <a:lnTo>
                  <a:pt x="1987" y="1228"/>
                </a:lnTo>
                <a:lnTo>
                  <a:pt x="1973" y="1194"/>
                </a:lnTo>
                <a:lnTo>
                  <a:pt x="1962" y="1166"/>
                </a:lnTo>
                <a:lnTo>
                  <a:pt x="1952" y="1134"/>
                </a:lnTo>
                <a:lnTo>
                  <a:pt x="1941" y="1106"/>
                </a:lnTo>
                <a:lnTo>
                  <a:pt x="1933" y="1080"/>
                </a:lnTo>
                <a:lnTo>
                  <a:pt x="1923" y="1050"/>
                </a:lnTo>
                <a:lnTo>
                  <a:pt x="1914" y="1018"/>
                </a:lnTo>
                <a:lnTo>
                  <a:pt x="1900" y="974"/>
                </a:lnTo>
                <a:lnTo>
                  <a:pt x="1888" y="929"/>
                </a:lnTo>
                <a:lnTo>
                  <a:pt x="1876" y="890"/>
                </a:lnTo>
                <a:lnTo>
                  <a:pt x="1865" y="852"/>
                </a:lnTo>
                <a:lnTo>
                  <a:pt x="1855" y="814"/>
                </a:lnTo>
                <a:lnTo>
                  <a:pt x="1845" y="778"/>
                </a:lnTo>
                <a:lnTo>
                  <a:pt x="1834" y="734"/>
                </a:lnTo>
                <a:lnTo>
                  <a:pt x="1822" y="692"/>
                </a:lnTo>
                <a:lnTo>
                  <a:pt x="1807" y="647"/>
                </a:lnTo>
                <a:lnTo>
                  <a:pt x="1791" y="602"/>
                </a:lnTo>
                <a:lnTo>
                  <a:pt x="1774" y="554"/>
                </a:lnTo>
                <a:lnTo>
                  <a:pt x="1762" y="524"/>
                </a:lnTo>
                <a:lnTo>
                  <a:pt x="1750" y="488"/>
                </a:lnTo>
                <a:lnTo>
                  <a:pt x="1734" y="448"/>
                </a:lnTo>
                <a:lnTo>
                  <a:pt x="1716" y="402"/>
                </a:lnTo>
                <a:lnTo>
                  <a:pt x="1704" y="374"/>
                </a:lnTo>
                <a:lnTo>
                  <a:pt x="1692" y="352"/>
                </a:lnTo>
                <a:lnTo>
                  <a:pt x="1684" y="330"/>
                </a:lnTo>
                <a:lnTo>
                  <a:pt x="1666" y="294"/>
                </a:lnTo>
                <a:lnTo>
                  <a:pt x="1648" y="258"/>
                </a:lnTo>
                <a:lnTo>
                  <a:pt x="1632" y="224"/>
                </a:lnTo>
                <a:lnTo>
                  <a:pt x="1621" y="206"/>
                </a:lnTo>
                <a:lnTo>
                  <a:pt x="1614" y="192"/>
                </a:lnTo>
                <a:lnTo>
                  <a:pt x="1604" y="174"/>
                </a:lnTo>
                <a:lnTo>
                  <a:pt x="1578" y="136"/>
                </a:lnTo>
                <a:lnTo>
                  <a:pt x="1569" y="126"/>
                </a:lnTo>
                <a:lnTo>
                  <a:pt x="1591" y="156"/>
                </a:lnTo>
                <a:lnTo>
                  <a:pt x="1599" y="168"/>
                </a:lnTo>
                <a:lnTo>
                  <a:pt x="1591" y="158"/>
                </a:lnTo>
                <a:lnTo>
                  <a:pt x="1588" y="150"/>
                </a:lnTo>
                <a:lnTo>
                  <a:pt x="1554" y="106"/>
                </a:lnTo>
                <a:lnTo>
                  <a:pt x="1534" y="80"/>
                </a:lnTo>
                <a:lnTo>
                  <a:pt x="1508" y="46"/>
                </a:lnTo>
                <a:lnTo>
                  <a:pt x="1492" y="30"/>
                </a:lnTo>
                <a:lnTo>
                  <a:pt x="1468" y="16"/>
                </a:lnTo>
                <a:lnTo>
                  <a:pt x="1444" y="6"/>
                </a:lnTo>
                <a:lnTo>
                  <a:pt x="1420" y="2"/>
                </a:lnTo>
              </a:path>
            </a:pathLst>
          </a:cu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shade val="46275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4FD12DCD-7E62-4B87-9B3E-104B4AEA8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5484813"/>
            <a:ext cx="500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89AAF837-FB9D-4180-976D-1F0B2AB2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5419725"/>
            <a:ext cx="1587" cy="179388"/>
          </a:xfrm>
          <a:custGeom>
            <a:avLst/>
            <a:gdLst>
              <a:gd name="T0" fmla="*/ 0 w 1"/>
              <a:gd name="T1" fmla="*/ 0 h 113"/>
              <a:gd name="T2" fmla="*/ 0 w 1"/>
              <a:gd name="T3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3">
                <a:moveTo>
                  <a:pt x="0" y="0"/>
                </a:moveTo>
                <a:lnTo>
                  <a:pt x="0" y="113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731CDDF-47EF-4B6D-A316-4996668F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175125"/>
            <a:ext cx="7064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0364970-6C05-4069-A1EA-4C48397E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5529263"/>
            <a:ext cx="357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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7A0E86DC-3ADD-4966-BB3A-25C24194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262563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A7A11B3B-02C8-4EC1-B404-25F6AB4D0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8188" y="2219325"/>
            <a:ext cx="0" cy="327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21436ED4-68BA-4A50-9336-03D2046D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719263"/>
            <a:ext cx="620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0247" name="Arc 7">
            <a:extLst>
              <a:ext uri="{FF2B5EF4-FFF2-40B4-BE49-F238E27FC236}">
                <a16:creationId xmlns:a16="http://schemas.microsoft.com/office/drawing/2014/main" id="{03E38607-DB76-4322-B40F-4B479D3A1033}"/>
              </a:ext>
            </a:extLst>
          </p:cNvPr>
          <p:cNvSpPr>
            <a:spLocks/>
          </p:cNvSpPr>
          <p:nvPr/>
        </p:nvSpPr>
        <p:spPr bwMode="auto">
          <a:xfrm rot="4601066">
            <a:off x="4956175" y="4140201"/>
            <a:ext cx="1254125" cy="450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600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Arc 9">
            <a:extLst>
              <a:ext uri="{FF2B5EF4-FFF2-40B4-BE49-F238E27FC236}">
                <a16:creationId xmlns:a16="http://schemas.microsoft.com/office/drawing/2014/main" id="{C90AE792-D59A-44C1-826E-68EC433A8739}"/>
              </a:ext>
            </a:extLst>
          </p:cNvPr>
          <p:cNvSpPr>
            <a:spLocks/>
          </p:cNvSpPr>
          <p:nvPr/>
        </p:nvSpPr>
        <p:spPr bwMode="auto">
          <a:xfrm rot="6300000">
            <a:off x="3354388" y="2941638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Arc 10">
            <a:extLst>
              <a:ext uri="{FF2B5EF4-FFF2-40B4-BE49-F238E27FC236}">
                <a16:creationId xmlns:a16="http://schemas.microsoft.com/office/drawing/2014/main" id="{FD316351-33D4-48DB-9397-BA532534C961}"/>
              </a:ext>
            </a:extLst>
          </p:cNvPr>
          <p:cNvSpPr>
            <a:spLocks/>
          </p:cNvSpPr>
          <p:nvPr/>
        </p:nvSpPr>
        <p:spPr bwMode="auto">
          <a:xfrm rot="16980000">
            <a:off x="2757487" y="4140201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Arc 11">
            <a:extLst>
              <a:ext uri="{FF2B5EF4-FFF2-40B4-BE49-F238E27FC236}">
                <a16:creationId xmlns:a16="http://schemas.microsoft.com/office/drawing/2014/main" id="{81368BFC-AB10-472A-84E4-EB21213B5D72}"/>
              </a:ext>
            </a:extLst>
          </p:cNvPr>
          <p:cNvSpPr>
            <a:spLocks/>
          </p:cNvSpPr>
          <p:nvPr/>
        </p:nvSpPr>
        <p:spPr bwMode="auto">
          <a:xfrm rot="15300000">
            <a:off x="4090988" y="2944813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6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6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Arc 13">
            <a:extLst>
              <a:ext uri="{FF2B5EF4-FFF2-40B4-BE49-F238E27FC236}">
                <a16:creationId xmlns:a16="http://schemas.microsoft.com/office/drawing/2014/main" id="{AEAAB23D-09A3-46E4-AF8D-EC624D00BABC}"/>
              </a:ext>
            </a:extLst>
          </p:cNvPr>
          <p:cNvSpPr>
            <a:spLocks/>
          </p:cNvSpPr>
          <p:nvPr/>
        </p:nvSpPr>
        <p:spPr bwMode="auto">
          <a:xfrm rot="20700000">
            <a:off x="2147888" y="5032375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Arc 8">
            <a:extLst>
              <a:ext uri="{FF2B5EF4-FFF2-40B4-BE49-F238E27FC236}">
                <a16:creationId xmlns:a16="http://schemas.microsoft.com/office/drawing/2014/main" id="{9D11E6E9-2A5F-4B06-8208-754BC36BC730}"/>
              </a:ext>
            </a:extLst>
          </p:cNvPr>
          <p:cNvSpPr>
            <a:spLocks/>
          </p:cNvSpPr>
          <p:nvPr/>
        </p:nvSpPr>
        <p:spPr bwMode="auto">
          <a:xfrm rot="962667">
            <a:off x="5722938" y="5008563"/>
            <a:ext cx="1114425" cy="260350"/>
          </a:xfrm>
          <a:custGeom>
            <a:avLst/>
            <a:gdLst>
              <a:gd name="G0" fmla="+- 19724 0 0"/>
              <a:gd name="G1" fmla="+- 0 0 0"/>
              <a:gd name="G2" fmla="+- 21600 0 0"/>
              <a:gd name="T0" fmla="*/ 20846 w 20846"/>
              <a:gd name="T1" fmla="*/ 21571 h 21600"/>
              <a:gd name="T2" fmla="*/ 0 w 20846"/>
              <a:gd name="T3" fmla="*/ 8804 h 21600"/>
              <a:gd name="T4" fmla="*/ 19724 w 20846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46" h="21600" fill="none" extrusionOk="0">
                <a:moveTo>
                  <a:pt x="20845" y="21570"/>
                </a:moveTo>
                <a:cubicBezTo>
                  <a:pt x="20472" y="21590"/>
                  <a:pt x="20098" y="21600"/>
                  <a:pt x="19724" y="21600"/>
                </a:cubicBezTo>
                <a:cubicBezTo>
                  <a:pt x="11200" y="21600"/>
                  <a:pt x="3473" y="16587"/>
                  <a:pt x="-1" y="8804"/>
                </a:cubicBezTo>
              </a:path>
              <a:path w="20846" h="21600" stroke="0" extrusionOk="0">
                <a:moveTo>
                  <a:pt x="20845" y="21570"/>
                </a:moveTo>
                <a:cubicBezTo>
                  <a:pt x="20472" y="21590"/>
                  <a:pt x="20098" y="21600"/>
                  <a:pt x="19724" y="21600"/>
                </a:cubicBezTo>
                <a:cubicBezTo>
                  <a:pt x="11200" y="21600"/>
                  <a:pt x="3473" y="16587"/>
                  <a:pt x="-1" y="8804"/>
                </a:cubicBezTo>
                <a:lnTo>
                  <a:pt x="19724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7542844-27AE-4E7A-A754-1F77FCE55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the Normal Probability Distribution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shape of the normal curve is often illustrated as a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bell-shaped curve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1"/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parameters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m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(mean) and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(standard deviation), determine the location and shape of the distribution.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highest point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the normal curve is at the mean, which is also the median and mode.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mean can be any numerical value: negative, zero, or positive.</a:t>
            </a:r>
          </a:p>
          <a:p>
            <a:pPr lvl="4">
              <a:buClr>
                <a:srgbClr val="FAFD00"/>
              </a:buClr>
              <a:buFontTx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… continued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5944900-264A-4C2B-BCD2-838BD7548A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Normal Probability Distribution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ED73C879-6F22-4E01-944E-BEB5F637D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5753100"/>
            <a:ext cx="4953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C3FE45-03D9-42E2-A563-06AFC7D7B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9"/>
            <a:ext cx="7158037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Random Variables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1E8DBC6-0308-43AF-93A0-D18C24115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/>
              <a:t>random variable</a:t>
            </a:r>
            <a:r>
              <a:rPr lang="en-US" altLang="en-US"/>
              <a:t> is a variable hat assumes numerical values associated with the random outcome of an experiment, where one (and only one) numerical value is assigned to each sample point.</a:t>
            </a:r>
            <a:r>
              <a:rPr lang="en-US" altLang="en-US" b="1"/>
              <a:t> </a:t>
            </a: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D995523-F8A0-4414-9A0D-66CA4E44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9B3CCA0-1A59-48AB-83E9-17D737A63D8D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A158358A-46AA-45A2-AA74-34E6C094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McClave, Statistics, 11th ed. Chapter 4: Discrete Random Variables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35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E9C7EE5A-4A1F-44DF-B71E-03DA4437E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the Normal Probability Distribution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normal curve is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symmetric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standard deviation determines the width of the curve: larger values result in wider, flatter curves.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total area under the curve is 1 (.5 to the left of the mean and .5 to the right).</a:t>
            </a:r>
          </a:p>
          <a:p>
            <a:pPr lvl="1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Probabilities for the normal random variable are given by </a:t>
            </a:r>
            <a:r>
              <a:rPr lang="en-US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areas under the curve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2D02EEF-6A6B-436E-BA76-A483324CD6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Normal Probability Distribution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A4F24CC0-4723-4346-ACCD-13C6B46C9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% of Values in Some Commonly Used Intervals</a:t>
            </a:r>
          </a:p>
          <a:p>
            <a:pPr lvl="1"/>
            <a:r>
              <a:rPr lang="en-US" altLang="en-US" b="1" dirty="0">
                <a:solidFill>
                  <a:srgbClr val="66FF33"/>
                </a:solidFill>
              </a:rPr>
              <a:t>68.26%</a:t>
            </a:r>
            <a:r>
              <a:rPr lang="en-US" altLang="en-US" dirty="0"/>
              <a:t> of values of a normal random variable are within </a:t>
            </a:r>
            <a:r>
              <a:rPr lang="en-US" altLang="en-US" b="1" dirty="0">
                <a:solidFill>
                  <a:srgbClr val="66FF33"/>
                </a:solidFill>
              </a:rPr>
              <a:t>+/- 1</a:t>
            </a:r>
            <a:r>
              <a:rPr lang="en-US" altLang="en-US" dirty="0">
                <a:solidFill>
                  <a:srgbClr val="66FF33"/>
                </a:solidFill>
              </a:rPr>
              <a:t> </a:t>
            </a:r>
            <a:r>
              <a:rPr lang="en-US" altLang="en-US" b="1" dirty="0">
                <a:solidFill>
                  <a:srgbClr val="66FF33"/>
                </a:solidFill>
              </a:rPr>
              <a:t>standard deviation</a:t>
            </a:r>
            <a:r>
              <a:rPr lang="en-US" altLang="en-US" dirty="0"/>
              <a:t> of its mean.</a:t>
            </a:r>
          </a:p>
          <a:p>
            <a:pPr lvl="1"/>
            <a:r>
              <a:rPr lang="en-US" altLang="en-US" b="1" dirty="0">
                <a:solidFill>
                  <a:srgbClr val="66FF33"/>
                </a:solidFill>
              </a:rPr>
              <a:t>95.44%</a:t>
            </a:r>
            <a:r>
              <a:rPr lang="en-US" altLang="en-US" dirty="0"/>
              <a:t> of values of a normal random variable are within </a:t>
            </a:r>
            <a:r>
              <a:rPr lang="en-US" altLang="en-US" b="1" dirty="0">
                <a:solidFill>
                  <a:srgbClr val="66FF33"/>
                </a:solidFill>
              </a:rPr>
              <a:t>+/- 2</a:t>
            </a:r>
            <a:r>
              <a:rPr lang="en-US" altLang="en-US" dirty="0">
                <a:solidFill>
                  <a:srgbClr val="66FF33"/>
                </a:solidFill>
              </a:rPr>
              <a:t> </a:t>
            </a:r>
            <a:r>
              <a:rPr lang="en-US" altLang="en-US" b="1" dirty="0">
                <a:solidFill>
                  <a:srgbClr val="66FF33"/>
                </a:solidFill>
              </a:rPr>
              <a:t>standard deviations</a:t>
            </a:r>
            <a:r>
              <a:rPr lang="en-US" altLang="en-US" dirty="0"/>
              <a:t> of its mean.</a:t>
            </a:r>
          </a:p>
          <a:p>
            <a:pPr lvl="1"/>
            <a:r>
              <a:rPr lang="en-US" altLang="en-US" b="1" dirty="0">
                <a:solidFill>
                  <a:srgbClr val="66FF33"/>
                </a:solidFill>
              </a:rPr>
              <a:t>99.72%</a:t>
            </a:r>
            <a:r>
              <a:rPr lang="en-US" altLang="en-US" dirty="0"/>
              <a:t> of values of a normal random variable are within </a:t>
            </a:r>
            <a:r>
              <a:rPr lang="en-US" altLang="en-US" b="1" dirty="0">
                <a:solidFill>
                  <a:srgbClr val="66FF33"/>
                </a:solidFill>
              </a:rPr>
              <a:t>+/- 3</a:t>
            </a:r>
            <a:r>
              <a:rPr lang="en-US" altLang="en-US" dirty="0">
                <a:solidFill>
                  <a:srgbClr val="66FF33"/>
                </a:solidFill>
              </a:rPr>
              <a:t> </a:t>
            </a:r>
            <a:r>
              <a:rPr lang="en-US" altLang="en-US" b="1" dirty="0">
                <a:solidFill>
                  <a:srgbClr val="66FF33"/>
                </a:solidFill>
              </a:rPr>
              <a:t>standard deviations</a:t>
            </a:r>
            <a:r>
              <a:rPr lang="en-US" altLang="en-US" dirty="0"/>
              <a:t> of its mean.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3E3BA96-D653-41FF-B345-CDEF96E9BA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Normal Probability Distribution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6F097422-D738-40AE-B1DE-4BA4E61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741488"/>
            <a:ext cx="3643312" cy="10890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82CEE4-22B9-45D7-9F13-1FC683F0D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 Probability Density Function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where: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=  mean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=  standard deviation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=  3.14159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2.71828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57F9CB1-80C0-44DA-8E9F-5EDDA163F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Normal Probability Distribution</a:t>
            </a:r>
          </a:p>
        </p:txBody>
      </p:sp>
      <p:graphicFrame>
        <p:nvGraphicFramePr>
          <p:cNvPr id="1229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043C39AB-8342-406F-A2CE-BE9B912E1265}"/>
              </a:ext>
            </a:extLst>
          </p:cNvPr>
          <p:cNvGraphicFramePr>
            <a:graphicFrameLocks/>
          </p:cNvGraphicFramePr>
          <p:nvPr/>
        </p:nvGraphicFramePr>
        <p:xfrm>
          <a:off x="2940050" y="1912938"/>
          <a:ext cx="32702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4" imgW="3084480" imgH="709560" progId="EQUATION">
                  <p:embed/>
                </p:oleObj>
              </mc:Choice>
              <mc:Fallback>
                <p:oleObj name="Equation" r:id="rId4" imgW="3084480" imgH="709560" progId="EQUATION">
                  <p:embed/>
                  <p:pic>
                    <p:nvPicPr>
                      <p:cNvPr id="1229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43C39AB-8342-406F-A2CE-BE9B912E12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912938"/>
                        <a:ext cx="32702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>
            <a:extLst>
              <a:ext uri="{FF2B5EF4-FFF2-40B4-BE49-F238E27FC236}">
                <a16:creationId xmlns:a16="http://schemas.microsoft.com/office/drawing/2014/main" id="{64320F4B-BAAC-4198-8E43-5E1A4DA5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89363"/>
            <a:ext cx="1828800" cy="95726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9BEC21-2A21-43BB-A425-153F1460A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random variable that has a normal distribution with a mean of zero and a standard deviation of one is said to have a </a:t>
            </a:r>
            <a:r>
              <a:rPr lang="en-US" altLang="en-US" u="sng"/>
              <a:t>standard normal probability distribution</a:t>
            </a:r>
            <a:r>
              <a:rPr lang="en-US" altLang="en-US"/>
              <a:t>.</a:t>
            </a: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/>
              <a:t>The letter </a:t>
            </a:r>
            <a:r>
              <a:rPr lang="en-US" altLang="en-US" i="1"/>
              <a:t>z </a:t>
            </a:r>
            <a:r>
              <a:rPr lang="en-US" altLang="en-US"/>
              <a:t>is commonly used to designate this normal random variable.</a:t>
            </a:r>
          </a:p>
          <a:p>
            <a:pPr>
              <a:lnSpc>
                <a:spcPct val="90000"/>
              </a:lnSpc>
            </a:pPr>
            <a:r>
              <a:rPr lang="en-US" altLang="en-US" u="sng"/>
              <a:t>Converting to the Standard Normal Distribution</a:t>
            </a:r>
            <a:r>
              <a:rPr lang="en-US" altLang="en-US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sz="3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sz="3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We can think of </a:t>
            </a:r>
            <a:r>
              <a:rPr lang="en-US" altLang="en-US" i="1"/>
              <a:t>z</a:t>
            </a:r>
            <a:r>
              <a:rPr lang="en-US" altLang="en-US"/>
              <a:t> as a measure of the number of standard deviations </a:t>
            </a:r>
            <a:r>
              <a:rPr lang="en-US" altLang="en-US" i="1"/>
              <a:t>x</a:t>
            </a:r>
            <a:r>
              <a:rPr lang="en-US" altLang="en-US"/>
              <a:t> is from </a:t>
            </a:r>
            <a:r>
              <a:rPr lang="en-US" altLang="en-US" i="1">
                <a:latin typeface="Symbol" panose="05050102010706020507" pitchFamily="18" charset="2"/>
              </a:rPr>
              <a:t></a:t>
            </a:r>
            <a:r>
              <a:rPr lang="en-US" altLang="en-US"/>
              <a:t>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C609FE8-67D0-46D2-B718-47E75460D6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Standard Normal Probability Distribution</a:t>
            </a:r>
          </a:p>
        </p:txBody>
      </p:sp>
      <p:graphicFrame>
        <p:nvGraphicFramePr>
          <p:cNvPr id="1331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1C8A056-A381-41C1-9779-9839B56E78DB}"/>
              </a:ext>
            </a:extLst>
          </p:cNvPr>
          <p:cNvGraphicFramePr>
            <a:graphicFrameLocks/>
          </p:cNvGraphicFramePr>
          <p:nvPr/>
        </p:nvGraphicFramePr>
        <p:xfrm>
          <a:off x="3983038" y="3862388"/>
          <a:ext cx="11906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4" imgW="1103040" imgH="696600" progId="Equation.2">
                  <p:embed/>
                </p:oleObj>
              </mc:Choice>
              <mc:Fallback>
                <p:oleObj name="Equation" r:id="rId4" imgW="1103040" imgH="696600" progId="Equation.2">
                  <p:embed/>
                  <p:pic>
                    <p:nvPicPr>
                      <p:cNvPr id="1331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1C8A056-A381-41C1-9779-9839B56E78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3862388"/>
                        <a:ext cx="11906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2A42-0754-4857-895B-391BF2F33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Normal Probability Distribution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Pep Zone sells auto parts and supplies including a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popular multi-grade motor oil.  When the stock of this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oil drops to 20 gallons, a replenishment order is placed.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 store manager is concerned that sales are being 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lost due to stockouts while waiting for an order.  It has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been determined that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leadtime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demand is normally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with a mean of 15 gallons and a standard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deviation of 6 gallons. 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 manager would like to know the probability of a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stockout, P(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20).   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D848727-AC62-4B98-AECB-6B2A252164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A1F3D70-3537-4F5A-B088-5414E8162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Normal Probability Distribution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 Standard Normal table shows an area of .2967 for the region between the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0 and 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.83 lines below.  The shaded tail area is .5 - .2967 = .2033.  The probability of a stock-out is .2033. 		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(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)/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= (20 - 15)/6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   = .83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1B3D97E6-1ED9-409D-AFE7-BDFFC7EC65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  <p:sp>
        <p:nvSpPr>
          <p:cNvPr id="15363" name="Freeform 3">
            <a:extLst>
              <a:ext uri="{FF2B5EF4-FFF2-40B4-BE49-F238E27FC236}">
                <a16:creationId xmlns:a16="http://schemas.microsoft.com/office/drawing/2014/main" id="{5D7601B6-6012-45B7-A9E8-51DEE764AB24}"/>
              </a:ext>
            </a:extLst>
          </p:cNvPr>
          <p:cNvSpPr>
            <a:spLocks/>
          </p:cNvSpPr>
          <p:nvPr/>
        </p:nvSpPr>
        <p:spPr bwMode="auto">
          <a:xfrm>
            <a:off x="2181225" y="2903538"/>
            <a:ext cx="4543425" cy="30607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gradFill rotWithShape="0">
            <a:gsLst>
              <a:gs pos="0">
                <a:srgbClr val="006699"/>
              </a:gs>
              <a:gs pos="50000">
                <a:srgbClr val="006699">
                  <a:gamma/>
                  <a:shade val="46275"/>
                  <a:invGamma/>
                </a:srgbClr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Freeform 11">
            <a:extLst>
              <a:ext uri="{FF2B5EF4-FFF2-40B4-BE49-F238E27FC236}">
                <a16:creationId xmlns:a16="http://schemas.microsoft.com/office/drawing/2014/main" id="{2FC5D265-F19B-4023-B027-77188E48D807}"/>
              </a:ext>
            </a:extLst>
          </p:cNvPr>
          <p:cNvSpPr>
            <a:spLocks/>
          </p:cNvSpPr>
          <p:nvPr/>
        </p:nvSpPr>
        <p:spPr bwMode="auto">
          <a:xfrm>
            <a:off x="4995863" y="3805238"/>
            <a:ext cx="1731962" cy="2162175"/>
          </a:xfrm>
          <a:custGeom>
            <a:avLst/>
            <a:gdLst>
              <a:gd name="T0" fmla="*/ 6 w 1091"/>
              <a:gd name="T1" fmla="*/ 0 h 1362"/>
              <a:gd name="T2" fmla="*/ 12 w 1091"/>
              <a:gd name="T3" fmla="*/ 24 h 1362"/>
              <a:gd name="T4" fmla="*/ 23 w 1091"/>
              <a:gd name="T5" fmla="*/ 58 h 1362"/>
              <a:gd name="T6" fmla="*/ 37 w 1091"/>
              <a:gd name="T7" fmla="*/ 104 h 1362"/>
              <a:gd name="T8" fmla="*/ 49 w 1091"/>
              <a:gd name="T9" fmla="*/ 136 h 1362"/>
              <a:gd name="T10" fmla="*/ 59 w 1091"/>
              <a:gd name="T11" fmla="*/ 174 h 1362"/>
              <a:gd name="T12" fmla="*/ 71 w 1091"/>
              <a:gd name="T13" fmla="*/ 212 h 1362"/>
              <a:gd name="T14" fmla="*/ 84 w 1091"/>
              <a:gd name="T15" fmla="*/ 246 h 1362"/>
              <a:gd name="T16" fmla="*/ 87 w 1091"/>
              <a:gd name="T17" fmla="*/ 284 h 1362"/>
              <a:gd name="T18" fmla="*/ 99 w 1091"/>
              <a:gd name="T19" fmla="*/ 316 h 1362"/>
              <a:gd name="T20" fmla="*/ 108 w 1091"/>
              <a:gd name="T21" fmla="*/ 354 h 1362"/>
              <a:gd name="T22" fmla="*/ 120 w 1091"/>
              <a:gd name="T23" fmla="*/ 390 h 1362"/>
              <a:gd name="T24" fmla="*/ 125 w 1091"/>
              <a:gd name="T25" fmla="*/ 424 h 1362"/>
              <a:gd name="T26" fmla="*/ 139 w 1091"/>
              <a:gd name="T27" fmla="*/ 462 h 1362"/>
              <a:gd name="T28" fmla="*/ 149 w 1091"/>
              <a:gd name="T29" fmla="*/ 498 h 1362"/>
              <a:gd name="T30" fmla="*/ 161 w 1091"/>
              <a:gd name="T31" fmla="*/ 534 h 1362"/>
              <a:gd name="T32" fmla="*/ 175 w 1091"/>
              <a:gd name="T33" fmla="*/ 572 h 1362"/>
              <a:gd name="T34" fmla="*/ 189 w 1091"/>
              <a:gd name="T35" fmla="*/ 606 h 1362"/>
              <a:gd name="T36" fmla="*/ 204 w 1091"/>
              <a:gd name="T37" fmla="*/ 642 h 1362"/>
              <a:gd name="T38" fmla="*/ 216 w 1091"/>
              <a:gd name="T39" fmla="*/ 678 h 1362"/>
              <a:gd name="T40" fmla="*/ 231 w 1091"/>
              <a:gd name="T41" fmla="*/ 712 h 1362"/>
              <a:gd name="T42" fmla="*/ 252 w 1091"/>
              <a:gd name="T43" fmla="*/ 750 h 1362"/>
              <a:gd name="T44" fmla="*/ 264 w 1091"/>
              <a:gd name="T45" fmla="*/ 786 h 1362"/>
              <a:gd name="T46" fmla="*/ 287 w 1091"/>
              <a:gd name="T47" fmla="*/ 824 h 1362"/>
              <a:gd name="T48" fmla="*/ 301 w 1091"/>
              <a:gd name="T49" fmla="*/ 854 h 1362"/>
              <a:gd name="T50" fmla="*/ 321 w 1091"/>
              <a:gd name="T51" fmla="*/ 886 h 1362"/>
              <a:gd name="T52" fmla="*/ 343 w 1091"/>
              <a:gd name="T53" fmla="*/ 918 h 1362"/>
              <a:gd name="T54" fmla="*/ 363 w 1091"/>
              <a:gd name="T55" fmla="*/ 946 h 1362"/>
              <a:gd name="T56" fmla="*/ 383 w 1091"/>
              <a:gd name="T57" fmla="*/ 978 h 1362"/>
              <a:gd name="T58" fmla="*/ 407 w 1091"/>
              <a:gd name="T59" fmla="*/ 1004 h 1362"/>
              <a:gd name="T60" fmla="*/ 435 w 1091"/>
              <a:gd name="T61" fmla="*/ 1034 h 1362"/>
              <a:gd name="T62" fmla="*/ 465 w 1091"/>
              <a:gd name="T63" fmla="*/ 1068 h 1362"/>
              <a:gd name="T64" fmla="*/ 504 w 1091"/>
              <a:gd name="T65" fmla="*/ 1098 h 1362"/>
              <a:gd name="T66" fmla="*/ 528 w 1091"/>
              <a:gd name="T67" fmla="*/ 1110 h 1362"/>
              <a:gd name="T68" fmla="*/ 559 w 1091"/>
              <a:gd name="T69" fmla="*/ 1130 h 1362"/>
              <a:gd name="T70" fmla="*/ 593 w 1091"/>
              <a:gd name="T71" fmla="*/ 1148 h 1362"/>
              <a:gd name="T72" fmla="*/ 633 w 1091"/>
              <a:gd name="T73" fmla="*/ 1168 h 1362"/>
              <a:gd name="T74" fmla="*/ 675 w 1091"/>
              <a:gd name="T75" fmla="*/ 1188 h 1362"/>
              <a:gd name="T76" fmla="*/ 709 w 1091"/>
              <a:gd name="T77" fmla="*/ 1202 h 1362"/>
              <a:gd name="T78" fmla="*/ 741 w 1091"/>
              <a:gd name="T79" fmla="*/ 1216 h 1362"/>
              <a:gd name="T80" fmla="*/ 771 w 1091"/>
              <a:gd name="T81" fmla="*/ 1226 h 1362"/>
              <a:gd name="T82" fmla="*/ 803 w 1091"/>
              <a:gd name="T83" fmla="*/ 1236 h 1362"/>
              <a:gd name="T84" fmla="*/ 845 w 1091"/>
              <a:gd name="T85" fmla="*/ 1250 h 1362"/>
              <a:gd name="T86" fmla="*/ 825 w 1091"/>
              <a:gd name="T87" fmla="*/ 1244 h 1362"/>
              <a:gd name="T88" fmla="*/ 867 w 1091"/>
              <a:gd name="T89" fmla="*/ 1258 h 1362"/>
              <a:gd name="T90" fmla="*/ 899 w 1091"/>
              <a:gd name="T91" fmla="*/ 1270 h 1362"/>
              <a:gd name="T92" fmla="*/ 954 w 1091"/>
              <a:gd name="T93" fmla="*/ 1290 h 1362"/>
              <a:gd name="T94" fmla="*/ 1038 w 1091"/>
              <a:gd name="T95" fmla="*/ 1308 h 1362"/>
              <a:gd name="T96" fmla="*/ 1086 w 1091"/>
              <a:gd name="T97" fmla="*/ 1320 h 1362"/>
              <a:gd name="T98" fmla="*/ 1087 w 1091"/>
              <a:gd name="T99" fmla="*/ 1336 h 1362"/>
              <a:gd name="T100" fmla="*/ 1091 w 1091"/>
              <a:gd name="T101" fmla="*/ 1356 h 1362"/>
              <a:gd name="T102" fmla="*/ 0 w 1091"/>
              <a:gd name="T103" fmla="*/ 1362 h 1362"/>
              <a:gd name="T104" fmla="*/ 6 w 1091"/>
              <a:gd name="T105" fmla="*/ 0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gradFill rotWithShape="0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386" name="Group 26">
            <a:extLst>
              <a:ext uri="{FF2B5EF4-FFF2-40B4-BE49-F238E27FC236}">
                <a16:creationId xmlns:a16="http://schemas.microsoft.com/office/drawing/2014/main" id="{DFEB41BD-3F6C-478C-9945-BC0F7B244A03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2833688"/>
            <a:ext cx="5859463" cy="3671887"/>
            <a:chOff x="1228" y="1785"/>
            <a:chExt cx="3691" cy="2313"/>
          </a:xfrm>
        </p:grpSpPr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B4B56BA5-4FE1-4067-BA96-264CAC645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6" y="1827"/>
              <a:ext cx="1" cy="20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462F2F62-213D-4A29-8004-7F86C110B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" y="2247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1B4A6E9D-E95D-498B-BE2C-5A388AD7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3810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60EDB6DA-81EC-433F-96BA-487A60985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812"/>
              <a:ext cx="3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.83</a:t>
              </a:r>
            </a:p>
          </p:txBody>
        </p:sp>
        <p:sp>
          <p:nvSpPr>
            <p:cNvPr id="15372" name="Line 12">
              <a:extLst>
                <a:ext uri="{FF2B5EF4-FFF2-40B4-BE49-F238E27FC236}">
                  <a16:creationId xmlns:a16="http://schemas.microsoft.com/office/drawing/2014/main" id="{96D08152-E9BA-48AD-97E8-1F3E7F179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3758"/>
              <a:ext cx="3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385" name="Group 25">
              <a:extLst>
                <a:ext uri="{FF2B5EF4-FFF2-40B4-BE49-F238E27FC236}">
                  <a16:creationId xmlns:a16="http://schemas.microsoft.com/office/drawing/2014/main" id="{AFFFADA2-092C-4F63-A83E-F5EA78798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2" y="1785"/>
              <a:ext cx="2973" cy="1855"/>
              <a:chOff x="1312" y="1785"/>
              <a:chExt cx="2973" cy="1855"/>
            </a:xfrm>
          </p:grpSpPr>
          <p:sp>
            <p:nvSpPr>
              <p:cNvPr id="15365" name="Arc 5">
                <a:extLst>
                  <a:ext uri="{FF2B5EF4-FFF2-40B4-BE49-F238E27FC236}">
                    <a16:creationId xmlns:a16="http://schemas.microsoft.com/office/drawing/2014/main" id="{8E7C33FC-0BE9-4011-A92E-6F268CFD2F41}"/>
                  </a:ext>
                </a:extLst>
              </p:cNvPr>
              <p:cNvSpPr>
                <a:spLocks/>
              </p:cNvSpPr>
              <p:nvPr/>
            </p:nvSpPr>
            <p:spPr bwMode="auto">
              <a:xfrm rot="6300000">
                <a:off x="2072" y="2155"/>
                <a:ext cx="956" cy="22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66" name="Arc 6">
                <a:extLst>
                  <a:ext uri="{FF2B5EF4-FFF2-40B4-BE49-F238E27FC236}">
                    <a16:creationId xmlns:a16="http://schemas.microsoft.com/office/drawing/2014/main" id="{064BB6D3-B276-4932-AC68-383959E7D8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980000">
                <a:off x="1695" y="2911"/>
                <a:ext cx="790" cy="284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68" name="Arc 8">
                <a:extLst>
                  <a:ext uri="{FF2B5EF4-FFF2-40B4-BE49-F238E27FC236}">
                    <a16:creationId xmlns:a16="http://schemas.microsoft.com/office/drawing/2014/main" id="{19A5A5ED-4C84-4F4A-8028-3DBF20BC097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00000">
                <a:off x="1312" y="3468"/>
                <a:ext cx="697" cy="16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3" name="Arc 13">
                <a:extLst>
                  <a:ext uri="{FF2B5EF4-FFF2-40B4-BE49-F238E27FC236}">
                    <a16:creationId xmlns:a16="http://schemas.microsoft.com/office/drawing/2014/main" id="{65CFA035-86CA-4348-9632-D649E61B7F62}"/>
                  </a:ext>
                </a:extLst>
              </p:cNvPr>
              <p:cNvSpPr>
                <a:spLocks/>
              </p:cNvSpPr>
              <p:nvPr/>
            </p:nvSpPr>
            <p:spPr bwMode="auto">
              <a:xfrm rot="816431">
                <a:off x="3561" y="3467"/>
                <a:ext cx="724" cy="173"/>
              </a:xfrm>
              <a:custGeom>
                <a:avLst/>
                <a:gdLst>
                  <a:gd name="G0" fmla="+- 20765 0 0"/>
                  <a:gd name="G1" fmla="+- 0 0 0"/>
                  <a:gd name="G2" fmla="+- 21600 0 0"/>
                  <a:gd name="T0" fmla="*/ 20314 w 20765"/>
                  <a:gd name="T1" fmla="*/ 21595 h 21595"/>
                  <a:gd name="T2" fmla="*/ 0 w 20765"/>
                  <a:gd name="T3" fmla="*/ 5948 h 21595"/>
                  <a:gd name="T4" fmla="*/ 20765 w 20765"/>
                  <a:gd name="T5" fmla="*/ 0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65" h="21595" fill="none" extrusionOk="0">
                    <a:moveTo>
                      <a:pt x="20313" y="21595"/>
                    </a:moveTo>
                    <a:cubicBezTo>
                      <a:pt x="10844" y="21397"/>
                      <a:pt x="2608" y="15053"/>
                      <a:pt x="0" y="5947"/>
                    </a:cubicBezTo>
                  </a:path>
                  <a:path w="20765" h="21595" stroke="0" extrusionOk="0">
                    <a:moveTo>
                      <a:pt x="20313" y="21595"/>
                    </a:moveTo>
                    <a:cubicBezTo>
                      <a:pt x="10844" y="21397"/>
                      <a:pt x="2608" y="15053"/>
                      <a:pt x="0" y="5947"/>
                    </a:cubicBezTo>
                    <a:lnTo>
                      <a:pt x="20765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135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5" name="Arc 15">
                <a:extLst>
                  <a:ext uri="{FF2B5EF4-FFF2-40B4-BE49-F238E27FC236}">
                    <a16:creationId xmlns:a16="http://schemas.microsoft.com/office/drawing/2014/main" id="{D3F859DE-EF8D-4303-8E1D-8D0AC2712590}"/>
                  </a:ext>
                </a:extLst>
              </p:cNvPr>
              <p:cNvSpPr>
                <a:spLocks/>
              </p:cNvSpPr>
              <p:nvPr/>
            </p:nvSpPr>
            <p:spPr bwMode="auto">
              <a:xfrm rot="15300000">
                <a:off x="2531" y="2151"/>
                <a:ext cx="957" cy="225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6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6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6" name="Arc 16">
                <a:extLst>
                  <a:ext uri="{FF2B5EF4-FFF2-40B4-BE49-F238E27FC236}">
                    <a16:creationId xmlns:a16="http://schemas.microsoft.com/office/drawing/2014/main" id="{D34B1D89-34E0-465F-802C-610D425653FD}"/>
                  </a:ext>
                </a:extLst>
              </p:cNvPr>
              <p:cNvSpPr>
                <a:spLocks/>
              </p:cNvSpPr>
              <p:nvPr/>
            </p:nvSpPr>
            <p:spPr bwMode="auto">
              <a:xfrm rot="4587037">
                <a:off x="3070" y="2905"/>
                <a:ext cx="802" cy="2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9428 w 19428"/>
                  <a:gd name="T1" fmla="*/ 9440 h 21600"/>
                  <a:gd name="T2" fmla="*/ 0 w 19428"/>
                  <a:gd name="T3" fmla="*/ 21600 h 21600"/>
                  <a:gd name="T4" fmla="*/ 0 w 194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28" h="21600" fill="none" extrusionOk="0">
                    <a:moveTo>
                      <a:pt x="19427" y="9439"/>
                    </a:moveTo>
                    <a:cubicBezTo>
                      <a:pt x="15813" y="16878"/>
                      <a:pt x="8269" y="21600"/>
                      <a:pt x="0" y="21600"/>
                    </a:cubicBezTo>
                  </a:path>
                  <a:path w="19428" h="21600" stroke="0" extrusionOk="0">
                    <a:moveTo>
                      <a:pt x="19427" y="9439"/>
                    </a:moveTo>
                    <a:cubicBezTo>
                      <a:pt x="15813" y="16878"/>
                      <a:pt x="8269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5377" name="Rectangle 17">
              <a:extLst>
                <a:ext uri="{FF2B5EF4-FFF2-40B4-BE49-F238E27FC236}">
                  <a16:creationId xmlns:a16="http://schemas.microsoft.com/office/drawing/2014/main" id="{866BFBD9-0C24-449C-AB78-F336D40C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106"/>
              <a:ext cx="117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= .2967</a:t>
              </a:r>
            </a:p>
          </p:txBody>
        </p:sp>
        <p:sp>
          <p:nvSpPr>
            <p:cNvPr id="15378" name="Rectangle 18">
              <a:extLst>
                <a:ext uri="{FF2B5EF4-FFF2-40B4-BE49-F238E27FC236}">
                  <a16:creationId xmlns:a16="http://schemas.microsoft.com/office/drawing/2014/main" id="{AB6F3392-BC65-4462-A860-9A4A97F8D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462"/>
              <a:ext cx="88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= .5</a:t>
              </a:r>
            </a:p>
          </p:txBody>
        </p:sp>
        <p:sp>
          <p:nvSpPr>
            <p:cNvPr id="15379" name="Rectangle 19">
              <a:extLst>
                <a:ext uri="{FF2B5EF4-FFF2-40B4-BE49-F238E27FC236}">
                  <a16:creationId xmlns:a16="http://schemas.microsoft.com/office/drawing/2014/main" id="{23DB622F-144E-4618-9AA5-36E1E91D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814"/>
              <a:ext cx="147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= .5 - .2967</a:t>
              </a:r>
            </a:p>
            <a:p>
              <a:pPr algn="l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=  .2033</a:t>
              </a:r>
            </a:p>
          </p:txBody>
        </p:sp>
        <p:sp>
          <p:nvSpPr>
            <p:cNvPr id="15380" name="Line 20">
              <a:extLst>
                <a:ext uri="{FF2B5EF4-FFF2-40B4-BE49-F238E27FC236}">
                  <a16:creationId xmlns:a16="http://schemas.microsoft.com/office/drawing/2014/main" id="{EDB4ED16-D675-4050-AC52-A606346B4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3" y="3103"/>
              <a:ext cx="2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1" name="Rectangle 21">
              <a:extLst>
                <a:ext uri="{FF2B5EF4-FFF2-40B4-BE49-F238E27FC236}">
                  <a16:creationId xmlns:a16="http://schemas.microsoft.com/office/drawing/2014/main" id="{333F74BC-230D-4A67-95DD-DD248CEB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3606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</a:p>
          </p:txBody>
        </p:sp>
        <p:sp>
          <p:nvSpPr>
            <p:cNvPr id="15384" name="Line 24">
              <a:extLst>
                <a:ext uri="{FF2B5EF4-FFF2-40B4-BE49-F238E27FC236}">
                  <a16:creationId xmlns:a16="http://schemas.microsoft.com/office/drawing/2014/main" id="{E707CE06-DD9A-4AF0-99E7-F66494420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400"/>
              <a:ext cx="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ACFA951F-D5F8-46B5-9061-AC233002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862513"/>
            <a:ext cx="798513" cy="363537"/>
          </a:xfrm>
          <a:prstGeom prst="rect">
            <a:avLst/>
          </a:prstGeom>
          <a:noFill/>
          <a:ln w="1270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577E1B-C767-426E-93AD-AD97043ED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Standard Normal Probability Table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6E8E4A4-D741-4BBE-BFD9-805428A9BC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  <p:graphicFrame>
        <p:nvGraphicFramePr>
          <p:cNvPr id="1638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C0A0137A-BA34-4DE5-A34C-CE84176CE9B3}"/>
              </a:ext>
            </a:extLst>
          </p:cNvPr>
          <p:cNvGraphicFramePr>
            <a:graphicFrameLocks/>
          </p:cNvGraphicFramePr>
          <p:nvPr/>
        </p:nvGraphicFramePr>
        <p:xfrm>
          <a:off x="776288" y="1628775"/>
          <a:ext cx="760095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Worksheet" r:id="rId4" imgW="4067491" imgH="2200637" progId="Excel.Sheet.8">
                  <p:embed/>
                </p:oleObj>
              </mc:Choice>
              <mc:Fallback>
                <p:oleObj name="Worksheet" r:id="rId4" imgW="4067491" imgH="2200637" progId="Excel.Sheet.8">
                  <p:embed/>
                  <p:pic>
                    <p:nvPicPr>
                      <p:cNvPr id="1638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0A0137A-BA34-4DE5-A34C-CE84176CE9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28775"/>
                        <a:ext cx="7600950" cy="4476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699"/>
                          </a:gs>
                          <a:gs pos="10000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9A4629E-9CC1-4127-83CB-BC74EA715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Normal Probability Distribution</a:t>
            </a: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If the manager of Pep Zone wants the probability of a stockout to be no more                     than .05, what should the reorder point be?</a:t>
            </a: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endParaRPr lang="en-US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  <a:p>
            <a:pPr>
              <a:lnSpc>
                <a:spcPct val="90000"/>
              </a:lnSpc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.05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represent the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cutting the .05 tail area.  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B9E38CA4-9666-45CD-890F-4BA6AD41A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  <p:sp>
        <p:nvSpPr>
          <p:cNvPr id="17411" name="Freeform 3">
            <a:extLst>
              <a:ext uri="{FF2B5EF4-FFF2-40B4-BE49-F238E27FC236}">
                <a16:creationId xmlns:a16="http://schemas.microsoft.com/office/drawing/2014/main" id="{6D71BDF1-D91F-4063-BF4E-FDA56B76BD82}"/>
              </a:ext>
            </a:extLst>
          </p:cNvPr>
          <p:cNvSpPr>
            <a:spLocks/>
          </p:cNvSpPr>
          <p:nvPr/>
        </p:nvSpPr>
        <p:spPr bwMode="auto">
          <a:xfrm>
            <a:off x="2327275" y="2111375"/>
            <a:ext cx="4505325" cy="3057525"/>
          </a:xfrm>
          <a:custGeom>
            <a:avLst/>
            <a:gdLst>
              <a:gd name="T0" fmla="*/ 1350 w 2838"/>
              <a:gd name="T1" fmla="*/ 14 h 1926"/>
              <a:gd name="T2" fmla="*/ 1258 w 2838"/>
              <a:gd name="T3" fmla="*/ 102 h 1926"/>
              <a:gd name="T4" fmla="*/ 1192 w 2838"/>
              <a:gd name="T5" fmla="*/ 204 h 1926"/>
              <a:gd name="T6" fmla="*/ 1140 w 2838"/>
              <a:gd name="T7" fmla="*/ 314 h 1926"/>
              <a:gd name="T8" fmla="*/ 1094 w 2838"/>
              <a:gd name="T9" fmla="*/ 406 h 1926"/>
              <a:gd name="T10" fmla="*/ 1054 w 2838"/>
              <a:gd name="T11" fmla="*/ 522 h 1926"/>
              <a:gd name="T12" fmla="*/ 1010 w 2838"/>
              <a:gd name="T13" fmla="*/ 642 h 1926"/>
              <a:gd name="T14" fmla="*/ 976 w 2838"/>
              <a:gd name="T15" fmla="*/ 754 h 1926"/>
              <a:gd name="T16" fmla="*/ 944 w 2838"/>
              <a:gd name="T17" fmla="*/ 858 h 1926"/>
              <a:gd name="T18" fmla="*/ 916 w 2838"/>
              <a:gd name="T19" fmla="*/ 972 h 1926"/>
              <a:gd name="T20" fmla="*/ 884 w 2838"/>
              <a:gd name="T21" fmla="*/ 1072 h 1926"/>
              <a:gd name="T22" fmla="*/ 844 w 2838"/>
              <a:gd name="T23" fmla="*/ 1190 h 1926"/>
              <a:gd name="T24" fmla="*/ 806 w 2838"/>
              <a:gd name="T25" fmla="*/ 1286 h 1926"/>
              <a:gd name="T26" fmla="*/ 748 w 2838"/>
              <a:gd name="T27" fmla="*/ 1404 h 1926"/>
              <a:gd name="T28" fmla="*/ 676 w 2838"/>
              <a:gd name="T29" fmla="*/ 1518 h 1926"/>
              <a:gd name="T30" fmla="*/ 598 w 2838"/>
              <a:gd name="T31" fmla="*/ 1614 h 1926"/>
              <a:gd name="T32" fmla="*/ 502 w 2838"/>
              <a:gd name="T33" fmla="*/ 1686 h 1926"/>
              <a:gd name="T34" fmla="*/ 394 w 2838"/>
              <a:gd name="T35" fmla="*/ 1746 h 1926"/>
              <a:gd name="T36" fmla="*/ 286 w 2838"/>
              <a:gd name="T37" fmla="*/ 1782 h 1926"/>
              <a:gd name="T38" fmla="*/ 194 w 2838"/>
              <a:gd name="T39" fmla="*/ 1818 h 1926"/>
              <a:gd name="T40" fmla="*/ 70 w 2838"/>
              <a:gd name="T41" fmla="*/ 1858 h 1926"/>
              <a:gd name="T42" fmla="*/ 4 w 2838"/>
              <a:gd name="T43" fmla="*/ 1878 h 1926"/>
              <a:gd name="T44" fmla="*/ 2838 w 2838"/>
              <a:gd name="T45" fmla="*/ 1922 h 1926"/>
              <a:gd name="T46" fmla="*/ 2794 w 2838"/>
              <a:gd name="T47" fmla="*/ 1862 h 1926"/>
              <a:gd name="T48" fmla="*/ 2692 w 2838"/>
              <a:gd name="T49" fmla="*/ 1856 h 1926"/>
              <a:gd name="T50" fmla="*/ 2572 w 2838"/>
              <a:gd name="T51" fmla="*/ 1802 h 1926"/>
              <a:gd name="T52" fmla="*/ 2458 w 2838"/>
              <a:gd name="T53" fmla="*/ 1754 h 1926"/>
              <a:gd name="T54" fmla="*/ 2326 w 2838"/>
              <a:gd name="T55" fmla="*/ 1688 h 1926"/>
              <a:gd name="T56" fmla="*/ 2290 w 2838"/>
              <a:gd name="T57" fmla="*/ 1658 h 1926"/>
              <a:gd name="T58" fmla="*/ 2206 w 2838"/>
              <a:gd name="T59" fmla="*/ 1590 h 1926"/>
              <a:gd name="T60" fmla="*/ 2146 w 2838"/>
              <a:gd name="T61" fmla="*/ 1494 h 1926"/>
              <a:gd name="T62" fmla="*/ 2086 w 2838"/>
              <a:gd name="T63" fmla="*/ 1386 h 1926"/>
              <a:gd name="T64" fmla="*/ 2032 w 2838"/>
              <a:gd name="T65" fmla="*/ 1310 h 1926"/>
              <a:gd name="T66" fmla="*/ 1976 w 2838"/>
              <a:gd name="T67" fmla="*/ 1196 h 1926"/>
              <a:gd name="T68" fmla="*/ 1946 w 2838"/>
              <a:gd name="T69" fmla="*/ 1112 h 1926"/>
              <a:gd name="T70" fmla="*/ 1912 w 2838"/>
              <a:gd name="T71" fmla="*/ 1026 h 1926"/>
              <a:gd name="T72" fmla="*/ 1874 w 2838"/>
              <a:gd name="T73" fmla="*/ 902 h 1926"/>
              <a:gd name="T74" fmla="*/ 1838 w 2838"/>
              <a:gd name="T75" fmla="*/ 778 h 1926"/>
              <a:gd name="T76" fmla="*/ 1798 w 2838"/>
              <a:gd name="T77" fmla="*/ 650 h 1926"/>
              <a:gd name="T78" fmla="*/ 1756 w 2838"/>
              <a:gd name="T79" fmla="*/ 524 h 1926"/>
              <a:gd name="T80" fmla="*/ 1710 w 2838"/>
              <a:gd name="T81" fmla="*/ 402 h 1926"/>
              <a:gd name="T82" fmla="*/ 1678 w 2838"/>
              <a:gd name="T83" fmla="*/ 330 h 1926"/>
              <a:gd name="T84" fmla="*/ 1622 w 2838"/>
              <a:gd name="T85" fmla="*/ 226 h 1926"/>
              <a:gd name="T86" fmla="*/ 1580 w 2838"/>
              <a:gd name="T87" fmla="*/ 152 h 1926"/>
              <a:gd name="T88" fmla="*/ 1594 w 2838"/>
              <a:gd name="T89" fmla="*/ 176 h 1926"/>
              <a:gd name="T90" fmla="*/ 1566 w 2838"/>
              <a:gd name="T91" fmla="*/ 132 h 1926"/>
              <a:gd name="T92" fmla="*/ 1506 w 2838"/>
              <a:gd name="T93" fmla="*/ 54 h 1926"/>
              <a:gd name="T94" fmla="*/ 1442 w 2838"/>
              <a:gd name="T95" fmla="*/ 6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38" h="1926">
                <a:moveTo>
                  <a:pt x="1424" y="0"/>
                </a:moveTo>
                <a:lnTo>
                  <a:pt x="1382" y="2"/>
                </a:lnTo>
                <a:lnTo>
                  <a:pt x="1350" y="14"/>
                </a:lnTo>
                <a:lnTo>
                  <a:pt x="1314" y="38"/>
                </a:lnTo>
                <a:lnTo>
                  <a:pt x="1290" y="66"/>
                </a:lnTo>
                <a:lnTo>
                  <a:pt x="1258" y="102"/>
                </a:lnTo>
                <a:lnTo>
                  <a:pt x="1234" y="138"/>
                </a:lnTo>
                <a:lnTo>
                  <a:pt x="1216" y="168"/>
                </a:lnTo>
                <a:lnTo>
                  <a:pt x="1192" y="204"/>
                </a:lnTo>
                <a:lnTo>
                  <a:pt x="1174" y="240"/>
                </a:lnTo>
                <a:lnTo>
                  <a:pt x="1158" y="272"/>
                </a:lnTo>
                <a:lnTo>
                  <a:pt x="1140" y="314"/>
                </a:lnTo>
                <a:lnTo>
                  <a:pt x="1126" y="346"/>
                </a:lnTo>
                <a:lnTo>
                  <a:pt x="1110" y="374"/>
                </a:lnTo>
                <a:lnTo>
                  <a:pt x="1094" y="406"/>
                </a:lnTo>
                <a:lnTo>
                  <a:pt x="1082" y="444"/>
                </a:lnTo>
                <a:lnTo>
                  <a:pt x="1068" y="486"/>
                </a:lnTo>
                <a:lnTo>
                  <a:pt x="1054" y="522"/>
                </a:lnTo>
                <a:lnTo>
                  <a:pt x="1038" y="566"/>
                </a:lnTo>
                <a:lnTo>
                  <a:pt x="1024" y="606"/>
                </a:lnTo>
                <a:lnTo>
                  <a:pt x="1010" y="642"/>
                </a:lnTo>
                <a:lnTo>
                  <a:pt x="998" y="680"/>
                </a:lnTo>
                <a:lnTo>
                  <a:pt x="984" y="716"/>
                </a:lnTo>
                <a:lnTo>
                  <a:pt x="976" y="754"/>
                </a:lnTo>
                <a:lnTo>
                  <a:pt x="964" y="786"/>
                </a:lnTo>
                <a:lnTo>
                  <a:pt x="954" y="828"/>
                </a:lnTo>
                <a:lnTo>
                  <a:pt x="944" y="858"/>
                </a:lnTo>
                <a:lnTo>
                  <a:pt x="940" y="890"/>
                </a:lnTo>
                <a:lnTo>
                  <a:pt x="928" y="934"/>
                </a:lnTo>
                <a:lnTo>
                  <a:pt x="916" y="972"/>
                </a:lnTo>
                <a:lnTo>
                  <a:pt x="910" y="1002"/>
                </a:lnTo>
                <a:lnTo>
                  <a:pt x="898" y="1038"/>
                </a:lnTo>
                <a:lnTo>
                  <a:pt x="884" y="1072"/>
                </a:lnTo>
                <a:lnTo>
                  <a:pt x="872" y="1114"/>
                </a:lnTo>
                <a:lnTo>
                  <a:pt x="856" y="1160"/>
                </a:lnTo>
                <a:lnTo>
                  <a:pt x="844" y="1190"/>
                </a:lnTo>
                <a:lnTo>
                  <a:pt x="832" y="1220"/>
                </a:lnTo>
                <a:lnTo>
                  <a:pt x="818" y="1262"/>
                </a:lnTo>
                <a:lnTo>
                  <a:pt x="806" y="1286"/>
                </a:lnTo>
                <a:lnTo>
                  <a:pt x="784" y="1328"/>
                </a:lnTo>
                <a:lnTo>
                  <a:pt x="766" y="1364"/>
                </a:lnTo>
                <a:lnTo>
                  <a:pt x="748" y="1404"/>
                </a:lnTo>
                <a:lnTo>
                  <a:pt x="724" y="1446"/>
                </a:lnTo>
                <a:lnTo>
                  <a:pt x="706" y="1482"/>
                </a:lnTo>
                <a:lnTo>
                  <a:pt x="676" y="1518"/>
                </a:lnTo>
                <a:lnTo>
                  <a:pt x="656" y="1548"/>
                </a:lnTo>
                <a:lnTo>
                  <a:pt x="634" y="1578"/>
                </a:lnTo>
                <a:lnTo>
                  <a:pt x="598" y="1614"/>
                </a:lnTo>
                <a:lnTo>
                  <a:pt x="572" y="1634"/>
                </a:lnTo>
                <a:lnTo>
                  <a:pt x="544" y="1656"/>
                </a:lnTo>
                <a:lnTo>
                  <a:pt x="502" y="1686"/>
                </a:lnTo>
                <a:lnTo>
                  <a:pt x="454" y="1714"/>
                </a:lnTo>
                <a:lnTo>
                  <a:pt x="422" y="1730"/>
                </a:lnTo>
                <a:lnTo>
                  <a:pt x="394" y="1746"/>
                </a:lnTo>
                <a:lnTo>
                  <a:pt x="358" y="1758"/>
                </a:lnTo>
                <a:lnTo>
                  <a:pt x="322" y="1770"/>
                </a:lnTo>
                <a:lnTo>
                  <a:pt x="286" y="1782"/>
                </a:lnTo>
                <a:lnTo>
                  <a:pt x="268" y="1788"/>
                </a:lnTo>
                <a:lnTo>
                  <a:pt x="236" y="1802"/>
                </a:lnTo>
                <a:lnTo>
                  <a:pt x="194" y="1818"/>
                </a:lnTo>
                <a:lnTo>
                  <a:pt x="154" y="1830"/>
                </a:lnTo>
                <a:lnTo>
                  <a:pt x="106" y="1846"/>
                </a:lnTo>
                <a:lnTo>
                  <a:pt x="70" y="1858"/>
                </a:lnTo>
                <a:lnTo>
                  <a:pt x="40" y="1868"/>
                </a:lnTo>
                <a:lnTo>
                  <a:pt x="18" y="1870"/>
                </a:lnTo>
                <a:lnTo>
                  <a:pt x="4" y="1878"/>
                </a:lnTo>
                <a:lnTo>
                  <a:pt x="0" y="1898"/>
                </a:lnTo>
                <a:lnTo>
                  <a:pt x="2" y="1926"/>
                </a:lnTo>
                <a:lnTo>
                  <a:pt x="2838" y="1922"/>
                </a:lnTo>
                <a:lnTo>
                  <a:pt x="2836" y="1884"/>
                </a:lnTo>
                <a:lnTo>
                  <a:pt x="2830" y="1866"/>
                </a:lnTo>
                <a:lnTo>
                  <a:pt x="2794" y="1862"/>
                </a:lnTo>
                <a:lnTo>
                  <a:pt x="2752" y="1862"/>
                </a:lnTo>
                <a:lnTo>
                  <a:pt x="2704" y="1856"/>
                </a:lnTo>
                <a:lnTo>
                  <a:pt x="2692" y="1856"/>
                </a:lnTo>
                <a:lnTo>
                  <a:pt x="2666" y="1846"/>
                </a:lnTo>
                <a:lnTo>
                  <a:pt x="2620" y="1832"/>
                </a:lnTo>
                <a:lnTo>
                  <a:pt x="2572" y="1802"/>
                </a:lnTo>
                <a:lnTo>
                  <a:pt x="2530" y="1784"/>
                </a:lnTo>
                <a:lnTo>
                  <a:pt x="2500" y="1772"/>
                </a:lnTo>
                <a:lnTo>
                  <a:pt x="2458" y="1754"/>
                </a:lnTo>
                <a:lnTo>
                  <a:pt x="2422" y="1736"/>
                </a:lnTo>
                <a:lnTo>
                  <a:pt x="2374" y="1718"/>
                </a:lnTo>
                <a:lnTo>
                  <a:pt x="2326" y="1688"/>
                </a:lnTo>
                <a:lnTo>
                  <a:pt x="2306" y="1670"/>
                </a:lnTo>
                <a:lnTo>
                  <a:pt x="2306" y="1662"/>
                </a:lnTo>
                <a:lnTo>
                  <a:pt x="2290" y="1658"/>
                </a:lnTo>
                <a:lnTo>
                  <a:pt x="2262" y="1642"/>
                </a:lnTo>
                <a:lnTo>
                  <a:pt x="2242" y="1614"/>
                </a:lnTo>
                <a:lnTo>
                  <a:pt x="2206" y="1590"/>
                </a:lnTo>
                <a:lnTo>
                  <a:pt x="2188" y="1566"/>
                </a:lnTo>
                <a:lnTo>
                  <a:pt x="2158" y="1530"/>
                </a:lnTo>
                <a:lnTo>
                  <a:pt x="2146" y="1494"/>
                </a:lnTo>
                <a:lnTo>
                  <a:pt x="2122" y="1458"/>
                </a:lnTo>
                <a:lnTo>
                  <a:pt x="2098" y="1422"/>
                </a:lnTo>
                <a:lnTo>
                  <a:pt x="2086" y="1386"/>
                </a:lnTo>
                <a:lnTo>
                  <a:pt x="2062" y="1350"/>
                </a:lnTo>
                <a:lnTo>
                  <a:pt x="2038" y="1316"/>
                </a:lnTo>
                <a:lnTo>
                  <a:pt x="2032" y="1310"/>
                </a:lnTo>
                <a:lnTo>
                  <a:pt x="2014" y="1274"/>
                </a:lnTo>
                <a:lnTo>
                  <a:pt x="1990" y="1236"/>
                </a:lnTo>
                <a:lnTo>
                  <a:pt x="1976" y="1196"/>
                </a:lnTo>
                <a:lnTo>
                  <a:pt x="1964" y="1170"/>
                </a:lnTo>
                <a:lnTo>
                  <a:pt x="1954" y="1140"/>
                </a:lnTo>
                <a:lnTo>
                  <a:pt x="1946" y="1112"/>
                </a:lnTo>
                <a:lnTo>
                  <a:pt x="1936" y="1088"/>
                </a:lnTo>
                <a:lnTo>
                  <a:pt x="1926" y="1068"/>
                </a:lnTo>
                <a:lnTo>
                  <a:pt x="1912" y="1026"/>
                </a:lnTo>
                <a:lnTo>
                  <a:pt x="1900" y="988"/>
                </a:lnTo>
                <a:lnTo>
                  <a:pt x="1886" y="944"/>
                </a:lnTo>
                <a:lnTo>
                  <a:pt x="1874" y="902"/>
                </a:lnTo>
                <a:lnTo>
                  <a:pt x="1862" y="856"/>
                </a:lnTo>
                <a:lnTo>
                  <a:pt x="1850" y="816"/>
                </a:lnTo>
                <a:lnTo>
                  <a:pt x="1838" y="778"/>
                </a:lnTo>
                <a:lnTo>
                  <a:pt x="1826" y="734"/>
                </a:lnTo>
                <a:lnTo>
                  <a:pt x="1812" y="690"/>
                </a:lnTo>
                <a:lnTo>
                  <a:pt x="1798" y="650"/>
                </a:lnTo>
                <a:lnTo>
                  <a:pt x="1782" y="604"/>
                </a:lnTo>
                <a:lnTo>
                  <a:pt x="1768" y="554"/>
                </a:lnTo>
                <a:lnTo>
                  <a:pt x="1756" y="524"/>
                </a:lnTo>
                <a:lnTo>
                  <a:pt x="1744" y="488"/>
                </a:lnTo>
                <a:lnTo>
                  <a:pt x="1720" y="440"/>
                </a:lnTo>
                <a:lnTo>
                  <a:pt x="1710" y="402"/>
                </a:lnTo>
                <a:lnTo>
                  <a:pt x="1684" y="354"/>
                </a:lnTo>
                <a:lnTo>
                  <a:pt x="1698" y="380"/>
                </a:lnTo>
                <a:lnTo>
                  <a:pt x="1678" y="330"/>
                </a:lnTo>
                <a:lnTo>
                  <a:pt x="1656" y="292"/>
                </a:lnTo>
                <a:lnTo>
                  <a:pt x="1642" y="258"/>
                </a:lnTo>
                <a:lnTo>
                  <a:pt x="1622" y="226"/>
                </a:lnTo>
                <a:lnTo>
                  <a:pt x="1608" y="202"/>
                </a:lnTo>
                <a:lnTo>
                  <a:pt x="1588" y="164"/>
                </a:lnTo>
                <a:lnTo>
                  <a:pt x="1580" y="152"/>
                </a:lnTo>
                <a:lnTo>
                  <a:pt x="1572" y="142"/>
                </a:lnTo>
                <a:lnTo>
                  <a:pt x="1578" y="148"/>
                </a:lnTo>
                <a:lnTo>
                  <a:pt x="1594" y="176"/>
                </a:lnTo>
                <a:lnTo>
                  <a:pt x="1604" y="188"/>
                </a:lnTo>
                <a:lnTo>
                  <a:pt x="1586" y="160"/>
                </a:lnTo>
                <a:lnTo>
                  <a:pt x="1566" y="132"/>
                </a:lnTo>
                <a:lnTo>
                  <a:pt x="1548" y="104"/>
                </a:lnTo>
                <a:lnTo>
                  <a:pt x="1528" y="78"/>
                </a:lnTo>
                <a:lnTo>
                  <a:pt x="1506" y="54"/>
                </a:lnTo>
                <a:lnTo>
                  <a:pt x="1484" y="34"/>
                </a:lnTo>
                <a:lnTo>
                  <a:pt x="1460" y="16"/>
                </a:lnTo>
                <a:lnTo>
                  <a:pt x="1442" y="6"/>
                </a:lnTo>
                <a:lnTo>
                  <a:pt x="1406" y="0"/>
                </a:lnTo>
              </a:path>
            </a:pathLst>
          </a:cu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CD026B6-B954-478C-8797-665C276FF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51704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2151AD21-7109-4560-B9EE-7035B5C27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17725"/>
            <a:ext cx="1588" cy="315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Arc 6">
            <a:extLst>
              <a:ext uri="{FF2B5EF4-FFF2-40B4-BE49-F238E27FC236}">
                <a16:creationId xmlns:a16="http://schemas.microsoft.com/office/drawing/2014/main" id="{69661961-DA83-40C0-8996-3FCA63924415}"/>
              </a:ext>
            </a:extLst>
          </p:cNvPr>
          <p:cNvSpPr>
            <a:spLocks/>
          </p:cNvSpPr>
          <p:nvPr/>
        </p:nvSpPr>
        <p:spPr bwMode="auto">
          <a:xfrm rot="4500000">
            <a:off x="5029200" y="3813176"/>
            <a:ext cx="1279525" cy="450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600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Arc 8">
            <a:extLst>
              <a:ext uri="{FF2B5EF4-FFF2-40B4-BE49-F238E27FC236}">
                <a16:creationId xmlns:a16="http://schemas.microsoft.com/office/drawing/2014/main" id="{A71D871B-EED7-4739-8BD7-CF8B7649ACE3}"/>
              </a:ext>
            </a:extLst>
          </p:cNvPr>
          <p:cNvSpPr>
            <a:spLocks/>
          </p:cNvSpPr>
          <p:nvPr/>
        </p:nvSpPr>
        <p:spPr bwMode="auto">
          <a:xfrm rot="6300000">
            <a:off x="3430588" y="2622550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Arc 9">
            <a:extLst>
              <a:ext uri="{FF2B5EF4-FFF2-40B4-BE49-F238E27FC236}">
                <a16:creationId xmlns:a16="http://schemas.microsoft.com/office/drawing/2014/main" id="{5F266F39-12DC-4903-8BB8-76BF87A61AEB}"/>
              </a:ext>
            </a:extLst>
          </p:cNvPr>
          <p:cNvSpPr>
            <a:spLocks/>
          </p:cNvSpPr>
          <p:nvPr/>
        </p:nvSpPr>
        <p:spPr bwMode="auto">
          <a:xfrm rot="16980000">
            <a:off x="2833687" y="3825876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Arc 10">
            <a:extLst>
              <a:ext uri="{FF2B5EF4-FFF2-40B4-BE49-F238E27FC236}">
                <a16:creationId xmlns:a16="http://schemas.microsoft.com/office/drawing/2014/main" id="{B88C2D6F-FBF7-40FD-9D8C-7DBA0ACE4AD8}"/>
              </a:ext>
            </a:extLst>
          </p:cNvPr>
          <p:cNvSpPr>
            <a:spLocks/>
          </p:cNvSpPr>
          <p:nvPr/>
        </p:nvSpPr>
        <p:spPr bwMode="auto">
          <a:xfrm rot="15300000">
            <a:off x="4157663" y="2625725"/>
            <a:ext cx="1519238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6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6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F1407DB4-1399-4E39-AFEC-5064CECB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3995738"/>
            <a:ext cx="1554162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Area = .05</a:t>
            </a:r>
          </a:p>
        </p:txBody>
      </p:sp>
      <p:sp>
        <p:nvSpPr>
          <p:cNvPr id="17421" name="Freeform 13">
            <a:extLst>
              <a:ext uri="{FF2B5EF4-FFF2-40B4-BE49-F238E27FC236}">
                <a16:creationId xmlns:a16="http://schemas.microsoft.com/office/drawing/2014/main" id="{519D577D-E0C7-4FDA-9716-E84CC370E566}"/>
              </a:ext>
            </a:extLst>
          </p:cNvPr>
          <p:cNvSpPr>
            <a:spLocks/>
          </p:cNvSpPr>
          <p:nvPr/>
        </p:nvSpPr>
        <p:spPr bwMode="auto">
          <a:xfrm>
            <a:off x="6159500" y="4845050"/>
            <a:ext cx="711200" cy="320675"/>
          </a:xfrm>
          <a:custGeom>
            <a:avLst/>
            <a:gdLst>
              <a:gd name="T0" fmla="*/ 0 w 448"/>
              <a:gd name="T1" fmla="*/ 0 h 202"/>
              <a:gd name="T2" fmla="*/ 2 w 448"/>
              <a:gd name="T3" fmla="*/ 26 h 202"/>
              <a:gd name="T4" fmla="*/ 2 w 448"/>
              <a:gd name="T5" fmla="*/ 50 h 202"/>
              <a:gd name="T6" fmla="*/ 2 w 448"/>
              <a:gd name="T7" fmla="*/ 80 h 202"/>
              <a:gd name="T8" fmla="*/ 0 w 448"/>
              <a:gd name="T9" fmla="*/ 106 h 202"/>
              <a:gd name="T10" fmla="*/ 0 w 448"/>
              <a:gd name="T11" fmla="*/ 130 h 202"/>
              <a:gd name="T12" fmla="*/ 0 w 448"/>
              <a:gd name="T13" fmla="*/ 154 h 202"/>
              <a:gd name="T14" fmla="*/ 0 w 448"/>
              <a:gd name="T15" fmla="*/ 178 h 202"/>
              <a:gd name="T16" fmla="*/ 0 w 448"/>
              <a:gd name="T17" fmla="*/ 202 h 202"/>
              <a:gd name="T18" fmla="*/ 448 w 448"/>
              <a:gd name="T19" fmla="*/ 202 h 202"/>
              <a:gd name="T20" fmla="*/ 446 w 448"/>
              <a:gd name="T21" fmla="*/ 176 h 202"/>
              <a:gd name="T22" fmla="*/ 436 w 448"/>
              <a:gd name="T23" fmla="*/ 156 h 202"/>
              <a:gd name="T24" fmla="*/ 424 w 448"/>
              <a:gd name="T25" fmla="*/ 154 h 202"/>
              <a:gd name="T26" fmla="*/ 396 w 448"/>
              <a:gd name="T27" fmla="*/ 146 h 202"/>
              <a:gd name="T28" fmla="*/ 372 w 448"/>
              <a:gd name="T29" fmla="*/ 138 h 202"/>
              <a:gd name="T30" fmla="*/ 348 w 448"/>
              <a:gd name="T31" fmla="*/ 134 h 202"/>
              <a:gd name="T32" fmla="*/ 324 w 448"/>
              <a:gd name="T33" fmla="*/ 128 h 202"/>
              <a:gd name="T34" fmla="*/ 302 w 448"/>
              <a:gd name="T35" fmla="*/ 120 h 202"/>
              <a:gd name="T36" fmla="*/ 282 w 448"/>
              <a:gd name="T37" fmla="*/ 116 h 202"/>
              <a:gd name="T38" fmla="*/ 260 w 448"/>
              <a:gd name="T39" fmla="*/ 106 h 202"/>
              <a:gd name="T40" fmla="*/ 238 w 448"/>
              <a:gd name="T41" fmla="*/ 98 h 202"/>
              <a:gd name="T42" fmla="*/ 212 w 448"/>
              <a:gd name="T43" fmla="*/ 92 h 202"/>
              <a:gd name="T44" fmla="*/ 184 w 448"/>
              <a:gd name="T45" fmla="*/ 84 h 202"/>
              <a:gd name="T46" fmla="*/ 166 w 448"/>
              <a:gd name="T47" fmla="*/ 74 h 202"/>
              <a:gd name="T48" fmla="*/ 144 w 448"/>
              <a:gd name="T49" fmla="*/ 66 h 202"/>
              <a:gd name="T50" fmla="*/ 114 w 448"/>
              <a:gd name="T51" fmla="*/ 52 h 202"/>
              <a:gd name="T52" fmla="*/ 90 w 448"/>
              <a:gd name="T53" fmla="*/ 48 h 202"/>
              <a:gd name="T54" fmla="*/ 68 w 448"/>
              <a:gd name="T55" fmla="*/ 38 h 202"/>
              <a:gd name="T56" fmla="*/ 46 w 448"/>
              <a:gd name="T57" fmla="*/ 28 h 202"/>
              <a:gd name="T58" fmla="*/ 26 w 448"/>
              <a:gd name="T59" fmla="*/ 16 h 202"/>
              <a:gd name="T60" fmla="*/ 0 w 448"/>
              <a:gd name="T61" fmla="*/ 2 h 202"/>
              <a:gd name="T62" fmla="*/ 2 w 448"/>
              <a:gd name="T63" fmla="*/ 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202">
                <a:moveTo>
                  <a:pt x="0" y="0"/>
                </a:moveTo>
                <a:lnTo>
                  <a:pt x="2" y="26"/>
                </a:lnTo>
                <a:lnTo>
                  <a:pt x="2" y="50"/>
                </a:lnTo>
                <a:lnTo>
                  <a:pt x="2" y="80"/>
                </a:lnTo>
                <a:lnTo>
                  <a:pt x="0" y="106"/>
                </a:lnTo>
                <a:lnTo>
                  <a:pt x="0" y="130"/>
                </a:lnTo>
                <a:lnTo>
                  <a:pt x="0" y="154"/>
                </a:lnTo>
                <a:lnTo>
                  <a:pt x="0" y="178"/>
                </a:lnTo>
                <a:lnTo>
                  <a:pt x="0" y="202"/>
                </a:lnTo>
                <a:lnTo>
                  <a:pt x="448" y="202"/>
                </a:lnTo>
                <a:lnTo>
                  <a:pt x="446" y="176"/>
                </a:lnTo>
                <a:lnTo>
                  <a:pt x="436" y="156"/>
                </a:lnTo>
                <a:lnTo>
                  <a:pt x="424" y="154"/>
                </a:lnTo>
                <a:lnTo>
                  <a:pt x="396" y="146"/>
                </a:lnTo>
                <a:lnTo>
                  <a:pt x="372" y="138"/>
                </a:lnTo>
                <a:lnTo>
                  <a:pt x="348" y="134"/>
                </a:lnTo>
                <a:lnTo>
                  <a:pt x="324" y="128"/>
                </a:lnTo>
                <a:lnTo>
                  <a:pt x="302" y="120"/>
                </a:lnTo>
                <a:lnTo>
                  <a:pt x="282" y="116"/>
                </a:lnTo>
                <a:lnTo>
                  <a:pt x="260" y="106"/>
                </a:lnTo>
                <a:lnTo>
                  <a:pt x="238" y="98"/>
                </a:lnTo>
                <a:lnTo>
                  <a:pt x="212" y="92"/>
                </a:lnTo>
                <a:lnTo>
                  <a:pt x="184" y="84"/>
                </a:lnTo>
                <a:lnTo>
                  <a:pt x="166" y="74"/>
                </a:lnTo>
                <a:lnTo>
                  <a:pt x="144" y="66"/>
                </a:lnTo>
                <a:lnTo>
                  <a:pt x="114" y="52"/>
                </a:lnTo>
                <a:lnTo>
                  <a:pt x="90" y="48"/>
                </a:lnTo>
                <a:lnTo>
                  <a:pt x="68" y="38"/>
                </a:lnTo>
                <a:lnTo>
                  <a:pt x="46" y="28"/>
                </a:lnTo>
                <a:lnTo>
                  <a:pt x="26" y="16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1E189F61-91C7-43DC-AB68-AB70D8DC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757738"/>
            <a:ext cx="1477962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 Area = .5</a:t>
            </a: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5B93CDF8-BD3B-4B79-A624-32E18EF97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4435475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834AB580-6D92-48F7-A37A-BF75E705A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74027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4" name="Arc 16">
            <a:extLst>
              <a:ext uri="{FF2B5EF4-FFF2-40B4-BE49-F238E27FC236}">
                <a16:creationId xmlns:a16="http://schemas.microsoft.com/office/drawing/2014/main" id="{03C14CA9-602D-4E0A-82CE-698107BC5FA1}"/>
              </a:ext>
            </a:extLst>
          </p:cNvPr>
          <p:cNvSpPr>
            <a:spLocks/>
          </p:cNvSpPr>
          <p:nvPr/>
        </p:nvSpPr>
        <p:spPr bwMode="auto">
          <a:xfrm rot="20700000">
            <a:off x="2233613" y="4706938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0A4AF4A9-E71C-47A7-8110-20E232E9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757738"/>
            <a:ext cx="1630362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 Area = .45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40297DF2-9C64-444D-B24A-008B7767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272088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0CEE9958-957A-4E42-B1B9-2716688D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5214938"/>
            <a:ext cx="569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en-US" alt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.05</a:t>
            </a:r>
          </a:p>
        </p:txBody>
      </p:sp>
      <p:sp>
        <p:nvSpPr>
          <p:cNvPr id="17415" name="Arc 7">
            <a:extLst>
              <a:ext uri="{FF2B5EF4-FFF2-40B4-BE49-F238E27FC236}">
                <a16:creationId xmlns:a16="http://schemas.microsoft.com/office/drawing/2014/main" id="{70E4E43B-53D8-4984-8EAD-EE1BC16DA59D}"/>
              </a:ext>
            </a:extLst>
          </p:cNvPr>
          <p:cNvSpPr>
            <a:spLocks/>
          </p:cNvSpPr>
          <p:nvPr/>
        </p:nvSpPr>
        <p:spPr bwMode="auto">
          <a:xfrm rot="821531">
            <a:off x="5837238" y="4724400"/>
            <a:ext cx="1198562" cy="265113"/>
          </a:xfrm>
          <a:custGeom>
            <a:avLst/>
            <a:gdLst>
              <a:gd name="G0" fmla="+- 20556 0 0"/>
              <a:gd name="G1" fmla="+- 0 0 0"/>
              <a:gd name="G2" fmla="+- 21600 0 0"/>
              <a:gd name="T0" fmla="*/ 18417 w 20556"/>
              <a:gd name="T1" fmla="*/ 21494 h 21494"/>
              <a:gd name="T2" fmla="*/ 0 w 20556"/>
              <a:gd name="T3" fmla="*/ 6635 h 21494"/>
              <a:gd name="T4" fmla="*/ 20556 w 20556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56" h="21494" fill="none" extrusionOk="0">
                <a:moveTo>
                  <a:pt x="18417" y="21493"/>
                </a:moveTo>
                <a:cubicBezTo>
                  <a:pt x="9869" y="20643"/>
                  <a:pt x="2638" y="14809"/>
                  <a:pt x="0" y="6634"/>
                </a:cubicBezTo>
              </a:path>
              <a:path w="20556" h="21494" stroke="0" extrusionOk="0">
                <a:moveTo>
                  <a:pt x="18417" y="21493"/>
                </a:moveTo>
                <a:cubicBezTo>
                  <a:pt x="9869" y="20643"/>
                  <a:pt x="2638" y="14809"/>
                  <a:pt x="0" y="6634"/>
                </a:cubicBezTo>
                <a:lnTo>
                  <a:pt x="20556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D99F30-3EC9-41CF-8266-8923417A9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Standard Normal Probability Table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We now look-up the .4500 area in the Standard Normal Probability table to find the corresponding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.05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value.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 z</a:t>
            </a:r>
            <a:r>
              <a:rPr lang="en-US" alt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.05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= 1.645 is a reasonable estimate.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B413E09-60E0-4A7C-BA67-AF87BB6761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  <p:graphicFrame>
        <p:nvGraphicFramePr>
          <p:cNvPr id="1843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DD87C3B-0B79-4216-AF6A-D01664C4D1A5}"/>
              </a:ext>
            </a:extLst>
          </p:cNvPr>
          <p:cNvGraphicFramePr>
            <a:graphicFrameLocks/>
          </p:cNvGraphicFramePr>
          <p:nvPr/>
        </p:nvGraphicFramePr>
        <p:xfrm>
          <a:off x="990600" y="2800350"/>
          <a:ext cx="75247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Worksheet" r:id="rId4" imgW="4067491" imgH="1534007" progId="Excel.Sheet.8">
                  <p:embed/>
                </p:oleObj>
              </mc:Choice>
              <mc:Fallback>
                <p:oleObj name="Worksheet" r:id="rId4" imgW="4067491" imgH="1534007" progId="Excel.Sheet.8">
                  <p:embed/>
                  <p:pic>
                    <p:nvPicPr>
                      <p:cNvPr id="18435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DD87C3B-0B79-4216-AF6A-D01664C4D1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00350"/>
                        <a:ext cx="7524750" cy="297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699"/>
                          </a:gs>
                          <a:gs pos="10000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5">
            <a:extLst>
              <a:ext uri="{FF2B5EF4-FFF2-40B4-BE49-F238E27FC236}">
                <a16:creationId xmlns:a16="http://schemas.microsoft.com/office/drawing/2014/main" id="{A1A99E50-595D-4923-8CBE-6EE003788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18135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5F21D57-311E-406A-ADBB-D3D1760D8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Normal Probability Distribution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The corresponding value of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given by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alt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.05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				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15 + 1.645(6)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 = 24.87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A reorder point of 24.87 gallons will place the probability of a stockout during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leadtime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.05.  	Perhaps Pep Zone should set the reorder point at 25 gallons to keep the probability under .05.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CB7539-6250-4D17-B21A-93B879302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Pep Zone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A678BDC-D0DE-4539-B832-96316383B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/>
              <a:t>A </a:t>
            </a:r>
            <a:r>
              <a:rPr lang="en-US" altLang="en-US" u="sng"/>
              <a:t>random variable</a:t>
            </a:r>
            <a:r>
              <a:rPr lang="en-US" altLang="en-US"/>
              <a:t> is a numerical description of the outcome of an experiment.</a:t>
            </a:r>
          </a:p>
          <a:p>
            <a:r>
              <a:rPr lang="en-US" altLang="en-US"/>
              <a:t>A random variable can be classified as being either discrete or continuous depending on the numerical values it assumes.</a:t>
            </a:r>
          </a:p>
          <a:p>
            <a:r>
              <a:rPr lang="en-US" altLang="en-US"/>
              <a:t>A </a:t>
            </a:r>
            <a:r>
              <a:rPr lang="en-US" altLang="en-US" u="sng"/>
              <a:t>discrete random variable</a:t>
            </a:r>
            <a:r>
              <a:rPr lang="en-US" altLang="en-US"/>
              <a:t> may assume either a finite number of values or an infinite sequence of values.</a:t>
            </a:r>
          </a:p>
          <a:p>
            <a:r>
              <a:rPr lang="en-US" altLang="en-US"/>
              <a:t>A </a:t>
            </a:r>
            <a:r>
              <a:rPr lang="en-US" altLang="en-US" u="sng"/>
              <a:t>continuous random variable</a:t>
            </a:r>
            <a:r>
              <a:rPr lang="en-US" altLang="en-US"/>
              <a:t> may assume any numerical value in an interval or collection of intervals.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68F44D6-5ADB-4BA7-9508-C1ED9ACF45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Random Variables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0342-F80B-4379-BFF3-29006C59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</a:t>
            </a:r>
            <a:r>
              <a:rPr lang="en-IN" sz="4400" dirty="0"/>
              <a:t>Queries?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4292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631478-86C8-4B6B-B76D-379B493C9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07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Types of random Variables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4015F9-49A8-4658-9516-7C8CDB0FF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/>
              <a:t>discrete</a:t>
            </a:r>
            <a:r>
              <a:rPr lang="en-US" altLang="en-US" sz="2800"/>
              <a:t> </a:t>
            </a:r>
            <a:r>
              <a:rPr lang="en-US" altLang="en-US" sz="2800" b="1"/>
              <a:t>random variable</a:t>
            </a:r>
            <a:r>
              <a:rPr lang="en-US" altLang="en-US" sz="2800"/>
              <a:t> can assume a countable number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Number of steps to the top of the Eiffel Tower*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/>
              <a:t>continuous</a:t>
            </a:r>
            <a:r>
              <a:rPr lang="en-US" altLang="en-US" sz="2800"/>
              <a:t> </a:t>
            </a:r>
            <a:r>
              <a:rPr lang="en-US" altLang="en-US" sz="2800" b="1"/>
              <a:t>random variable</a:t>
            </a:r>
            <a:r>
              <a:rPr lang="en-US" altLang="en-US" sz="2800"/>
              <a:t> can assume any value along a given interval of a number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time a tourist stays at the top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once s/he gets there</a:t>
            </a:r>
          </a:p>
        </p:txBody>
      </p:sp>
      <p:pic>
        <p:nvPicPr>
          <p:cNvPr id="22532" name="Picture 4" descr="j0157763">
            <a:extLst>
              <a:ext uri="{FF2B5EF4-FFF2-40B4-BE49-F238E27FC236}">
                <a16:creationId xmlns:a16="http://schemas.microsoft.com/office/drawing/2014/main" id="{53E8904C-0B40-4F0B-8354-744CA87A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79546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D3C99-3176-40A0-9131-D9EBB1F4B55A}"/>
              </a:ext>
            </a:extLst>
          </p:cNvPr>
          <p:cNvSpPr txBox="1"/>
          <p:nvPr/>
        </p:nvSpPr>
        <p:spPr>
          <a:xfrm>
            <a:off x="0" y="5562600"/>
            <a:ext cx="6934200" cy="30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Arial" charset="0"/>
              </a:rPr>
              <a:t>*Believe it or not, the answer ranges from 1,652 to 1,789.  See  </a:t>
            </a:r>
            <a:r>
              <a:rPr lang="en-US" sz="1400" dirty="0">
                <a:latin typeface="Arial" charset="0"/>
                <a:hlinkClick r:id="rId3"/>
              </a:rPr>
              <a:t>Great Buildings</a:t>
            </a:r>
            <a:endParaRPr lang="en-US" sz="1400" dirty="0">
              <a:latin typeface="Arial" charset="0"/>
            </a:endParaRP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B0E75CD3-E93E-4A1B-BDCC-FCC63ED2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9B3CCA0-1A59-48AB-83E9-17D737A63D8D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22535" name="Footer Placeholder 7">
            <a:extLst>
              <a:ext uri="{FF2B5EF4-FFF2-40B4-BE49-F238E27FC236}">
                <a16:creationId xmlns:a16="http://schemas.microsoft.com/office/drawing/2014/main" id="{9D0EF8D2-B082-471D-BD18-4373323A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McClave, Statistics, 11th ed. Chapter 4: Discrete Random Variables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1518208-DF51-4636-9185-588F1B974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D</a:t>
            </a:r>
            <a:r>
              <a:rPr lang="en-US" altLang="en-US" sz="2000" b="1"/>
              <a:t>iscrete</a:t>
            </a:r>
            <a:r>
              <a:rPr lang="en-US" altLang="en-US" sz="2000"/>
              <a:t> </a:t>
            </a:r>
            <a:r>
              <a:rPr lang="en-US" altLang="en-US" sz="2000" b="1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Number of sales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Number of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Shares of stock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People in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8ECCE4-7A3F-4271-B5DE-8C2EC63F9E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 Types of Random Variables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34273DD-1A25-448F-B941-0EB0FDF623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Continuous</a:t>
            </a:r>
            <a:r>
              <a:rPr lang="en-US" altLang="en-US" sz="2000"/>
              <a:t> </a:t>
            </a:r>
            <a:r>
              <a:rPr lang="en-US" altLang="en-US" sz="2000" b="1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Volume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Weight</a:t>
            </a:r>
          </a:p>
        </p:txBody>
      </p:sp>
      <p:sp>
        <p:nvSpPr>
          <p:cNvPr id="23559" name="Slide Number Placeholder 6">
            <a:extLst>
              <a:ext uri="{FF2B5EF4-FFF2-40B4-BE49-F238E27FC236}">
                <a16:creationId xmlns:a16="http://schemas.microsoft.com/office/drawing/2014/main" id="{CA1A85EC-977D-4989-87A3-D904C05347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91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1B73DE-1F91-43E4-8480-6B1FCB4177A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3560" name="Footer Placeholder 7">
            <a:extLst>
              <a:ext uri="{FF2B5EF4-FFF2-40B4-BE49-F238E27FC236}">
                <a16:creationId xmlns:a16="http://schemas.microsoft.com/office/drawing/2014/main" id="{1BBEF5B4-9E43-406A-BCD6-60ED33ECAF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  <p:pic>
        <p:nvPicPr>
          <p:cNvPr id="23557" name="Picture 9" descr="C:\WINNT\Temporary Internet Files\Content.IE5\0SG27ZK7\MPj04117300000[1].jpg">
            <a:extLst>
              <a:ext uri="{FF2B5EF4-FFF2-40B4-BE49-F238E27FC236}">
                <a16:creationId xmlns:a16="http://schemas.microsoft.com/office/drawing/2014/main" id="{2AB6BC1C-5D0C-4A7B-87A1-1AB2B6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>
            <a:extLst>
              <a:ext uri="{FF2B5EF4-FFF2-40B4-BE49-F238E27FC236}">
                <a16:creationId xmlns:a16="http://schemas.microsoft.com/office/drawing/2014/main" id="{7A6A0304-E5B9-4B27-B687-B74D70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>
            <a:extLst>
              <a:ext uri="{FF2B5EF4-FFF2-40B4-BE49-F238E27FC236}">
                <a16:creationId xmlns:a16="http://schemas.microsoft.com/office/drawing/2014/main" id="{A1767DC3-3DF0-4154-BA03-42F63E21E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probability distribution </a:t>
            </a:r>
            <a:r>
              <a:rPr lang="en-US" altLang="en-US"/>
              <a:t>of a</a:t>
            </a:r>
            <a:r>
              <a:rPr lang="en-US" altLang="en-US" b="1"/>
              <a:t> </a:t>
            </a:r>
            <a:r>
              <a:rPr lang="en-US" altLang="en-US"/>
              <a:t>discrete random variable is a graph, table or formula that specifies the probability associated with each possible outcome the random variable can assume.</a:t>
            </a:r>
          </a:p>
          <a:p>
            <a:pPr lvl="1" eaLnBrk="1" hangingPunct="1"/>
            <a:r>
              <a:rPr lang="en-US" altLang="en-US" i="1"/>
              <a:t>p(x)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≥ 0 for all values of 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p(x)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  <a:endParaRPr lang="en-US" altLang="en-US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5B07C-AE9D-4D1B-990E-BDA74FB1B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Probability Distributions for Discrete Random Variables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86FD2B9-3C6F-4858-B1B8-FFD9F5FA6E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91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0FD387-10F7-4E63-8D6B-DF5E1C8B4DB5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920488D0-1E23-45F7-B4CD-3738904703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725607-01D8-4F79-AB66-180836316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4.2: Probability Distributions for Discrete Random Variables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0C233A73-0449-4E38-B351-E72852B014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322763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Say a random variable </a:t>
            </a:r>
            <a:r>
              <a:rPr lang="en-US" altLang="en-US" sz="2800" i="1"/>
              <a:t>x</a:t>
            </a:r>
            <a:r>
              <a:rPr lang="en-US" altLang="en-US" sz="2800"/>
              <a:t> follows this pattern: </a:t>
            </a:r>
            <a:r>
              <a:rPr lang="en-US" altLang="en-US" sz="2800" i="1"/>
              <a:t>p(x)</a:t>
            </a:r>
            <a:r>
              <a:rPr lang="en-US" altLang="en-US" sz="2800"/>
              <a:t> = (.3)(.7)</a:t>
            </a:r>
            <a:r>
              <a:rPr lang="en-US" altLang="en-US" sz="2800" i="1" baseline="30000"/>
              <a:t>x</a:t>
            </a:r>
            <a:r>
              <a:rPr lang="en-US" altLang="en-US" sz="2800" baseline="30000"/>
              <a:t>-1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aseline="30000"/>
              <a:t>	</a:t>
            </a:r>
            <a:r>
              <a:rPr lang="en-US" altLang="en-US" sz="2800"/>
              <a:t>for </a:t>
            </a:r>
            <a:r>
              <a:rPr lang="en-US" altLang="en-US" sz="2800" i="1"/>
              <a:t>x</a:t>
            </a:r>
            <a:r>
              <a:rPr lang="en-US" altLang="en-US" sz="2800"/>
              <a:t> &gt; 0.</a:t>
            </a:r>
          </a:p>
          <a:p>
            <a:pPr lvl="1" eaLnBrk="1" hangingPunct="1"/>
            <a:r>
              <a:rPr lang="en-US" altLang="en-US" sz="2400"/>
              <a:t>This table gives the probabilities (rounded to two digits) for </a:t>
            </a:r>
            <a:r>
              <a:rPr lang="en-US" altLang="en-US" sz="2400" i="1"/>
              <a:t>x</a:t>
            </a:r>
            <a:r>
              <a:rPr lang="en-US" altLang="en-US" sz="2400"/>
              <a:t> between 1 and 10.</a:t>
            </a:r>
          </a:p>
        </p:txBody>
      </p:sp>
      <p:graphicFrame>
        <p:nvGraphicFramePr>
          <p:cNvPr id="19487" name="Group 31">
            <a:extLst>
              <a:ext uri="{FF2B5EF4-FFF2-40B4-BE49-F238E27FC236}">
                <a16:creationId xmlns:a16="http://schemas.microsoft.com/office/drawing/2014/main" id="{FF63D721-8674-4F5A-97FE-8BF34C8F38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3754438" cy="4648200"/>
        </p:xfrm>
        <a:graphic>
          <a:graphicData uri="http://schemas.openxmlformats.org/drawingml/2006/table">
            <a:tbl>
              <a:tblPr/>
              <a:tblGrid>
                <a:gridCol w="187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42" name="Slide Number Placeholder 4">
            <a:extLst>
              <a:ext uri="{FF2B5EF4-FFF2-40B4-BE49-F238E27FC236}">
                <a16:creationId xmlns:a16="http://schemas.microsoft.com/office/drawing/2014/main" id="{F760010A-1937-476E-A8D0-2CF02C80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A6D9BB-0D73-4FBB-AF11-6F1AA91215F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5643" name="Footer Placeholder 5">
            <a:extLst>
              <a:ext uri="{FF2B5EF4-FFF2-40B4-BE49-F238E27FC236}">
                <a16:creationId xmlns:a16="http://schemas.microsoft.com/office/drawing/2014/main" id="{5D577463-9D91-4E54-B83F-FF01B4A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2877</Words>
  <Application>Microsoft Office PowerPoint</Application>
  <PresentationFormat>On-screen Show (4:3)</PresentationFormat>
  <Paragraphs>417</Paragraphs>
  <Slides>50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Book Antiqua</vt:lpstr>
      <vt:lpstr>Calibri</vt:lpstr>
      <vt:lpstr>Monotype Sorts</vt:lpstr>
      <vt:lpstr>Symbol</vt:lpstr>
      <vt:lpstr>Times New Roman</vt:lpstr>
      <vt:lpstr>Wingdings</vt:lpstr>
      <vt:lpstr>Office Theme</vt:lpstr>
      <vt:lpstr>Equation</vt:lpstr>
      <vt:lpstr>Worksheet</vt:lpstr>
      <vt:lpstr>M Tech(Data Science &amp; Engineering) Introduction to Statistical Methods</vt:lpstr>
      <vt:lpstr>PowerPoint Presentation</vt:lpstr>
      <vt:lpstr>Agenda</vt:lpstr>
      <vt:lpstr>Random Variables</vt:lpstr>
      <vt:lpstr>Random Variables</vt:lpstr>
      <vt:lpstr>Types of random Variables</vt:lpstr>
      <vt:lpstr>Two Types of Random Variables</vt:lpstr>
      <vt:lpstr>Probability Distributions for Discrete Random Variables</vt:lpstr>
      <vt:lpstr>4.2: Probability Distributions for Discrete Random Variables</vt:lpstr>
      <vt:lpstr>Expected Values of Discrete Random Variables</vt:lpstr>
      <vt:lpstr>Expected Values of Discrete Random Variables</vt:lpstr>
      <vt:lpstr>Example:  JSL Appliances</vt:lpstr>
      <vt:lpstr>Discrete Probability Distributions</vt:lpstr>
      <vt:lpstr>Example : JSL Appliances</vt:lpstr>
      <vt:lpstr>Example:  JSL Appliances</vt:lpstr>
      <vt:lpstr>Discrete Uniform Probability Distribution</vt:lpstr>
      <vt:lpstr>Expected Value and Variance</vt:lpstr>
      <vt:lpstr>Example:  JSL Appliances</vt:lpstr>
      <vt:lpstr>Example:  JSL Appliances</vt:lpstr>
      <vt:lpstr>Binomial Probability Distribution</vt:lpstr>
      <vt:lpstr>Example:  Evans Electronics</vt:lpstr>
      <vt:lpstr>Binomial Probability Distribution</vt:lpstr>
      <vt:lpstr>Example:  Evans Electronics</vt:lpstr>
      <vt:lpstr>Example:  Evans Electronics</vt:lpstr>
      <vt:lpstr>Mean and variance of Binomial distribution</vt:lpstr>
      <vt:lpstr>PowerPoint Presentation</vt:lpstr>
      <vt:lpstr>PowerPoint Presentation</vt:lpstr>
      <vt:lpstr>Example:  Evans Electronics</vt:lpstr>
      <vt:lpstr>Binomial Probability Distribution</vt:lpstr>
      <vt:lpstr>Example:  Evans Electronics</vt:lpstr>
      <vt:lpstr>Poisson Probability Distribution</vt:lpstr>
      <vt:lpstr>References</vt:lpstr>
      <vt:lpstr>Poisson Probability Distribution</vt:lpstr>
      <vt:lpstr>Example:  Mercy Hospital</vt:lpstr>
      <vt:lpstr>Example:  Mercy Hospital</vt:lpstr>
      <vt:lpstr>Continuous Probability Distributions</vt:lpstr>
      <vt:lpstr>Continuous Probability Distributions</vt:lpstr>
      <vt:lpstr>Normal Probability Distribution</vt:lpstr>
      <vt:lpstr>Normal Probability Distribution</vt:lpstr>
      <vt:lpstr>Normal Probability Distribution</vt:lpstr>
      <vt:lpstr>Normal Probability Distribution</vt:lpstr>
      <vt:lpstr>Normal Probability Distribution</vt:lpstr>
      <vt:lpstr>Standard Normal Probability Distribution</vt:lpstr>
      <vt:lpstr>Example:  Pep Zone</vt:lpstr>
      <vt:lpstr>Example:  Pep Zone</vt:lpstr>
      <vt:lpstr>Example:  Pep Zone</vt:lpstr>
      <vt:lpstr>Example:  Pep Zone</vt:lpstr>
      <vt:lpstr>Example:  Pep Zone</vt:lpstr>
      <vt:lpstr>Example:  Pep Zone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44</cp:revision>
  <dcterms:created xsi:type="dcterms:W3CDTF">2014-08-22T12:03:57Z</dcterms:created>
  <dcterms:modified xsi:type="dcterms:W3CDTF">2019-11-09T19:20:48Z</dcterms:modified>
  <cp:contentStatus>Work In Progress</cp:contentStatus>
</cp:coreProperties>
</file>