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78"/>
  </p:notesMasterIdLst>
  <p:handoutMasterIdLst>
    <p:handoutMasterId r:id="rId79"/>
  </p:handoutMasterIdLst>
  <p:sldIdLst>
    <p:sldId id="1224" r:id="rId2"/>
    <p:sldId id="1225" r:id="rId3"/>
    <p:sldId id="1557" r:id="rId4"/>
    <p:sldId id="1600" r:id="rId5"/>
    <p:sldId id="1601" r:id="rId6"/>
    <p:sldId id="1602" r:id="rId7"/>
    <p:sldId id="1603" r:id="rId8"/>
    <p:sldId id="1604" r:id="rId9"/>
    <p:sldId id="1605" r:id="rId10"/>
    <p:sldId id="1606" r:id="rId11"/>
    <p:sldId id="1607" r:id="rId12"/>
    <p:sldId id="1608" r:id="rId13"/>
    <p:sldId id="1609" r:id="rId14"/>
    <p:sldId id="1610" r:id="rId15"/>
    <p:sldId id="1611" r:id="rId16"/>
    <p:sldId id="1615" r:id="rId17"/>
    <p:sldId id="1616" r:id="rId18"/>
    <p:sldId id="1617" r:id="rId19"/>
    <p:sldId id="1627" r:id="rId20"/>
    <p:sldId id="1612" r:id="rId21"/>
    <p:sldId id="1613" r:id="rId22"/>
    <p:sldId id="1618" r:id="rId23"/>
    <p:sldId id="1614" r:id="rId24"/>
    <p:sldId id="1619" r:id="rId25"/>
    <p:sldId id="1620" r:id="rId26"/>
    <p:sldId id="1626" r:id="rId27"/>
    <p:sldId id="1621" r:id="rId28"/>
    <p:sldId id="1622" r:id="rId29"/>
    <p:sldId id="1623" r:id="rId30"/>
    <p:sldId id="1624" r:id="rId31"/>
    <p:sldId id="1625" r:id="rId32"/>
    <p:sldId id="1629" r:id="rId33"/>
    <p:sldId id="1628" r:id="rId34"/>
    <p:sldId id="1630" r:id="rId35"/>
    <p:sldId id="1631" r:id="rId36"/>
    <p:sldId id="1632" r:id="rId37"/>
    <p:sldId id="1633" r:id="rId38"/>
    <p:sldId id="1634" r:id="rId39"/>
    <p:sldId id="1635" r:id="rId40"/>
    <p:sldId id="1636" r:id="rId41"/>
    <p:sldId id="1637" r:id="rId42"/>
    <p:sldId id="1638" r:id="rId43"/>
    <p:sldId id="1639" r:id="rId44"/>
    <p:sldId id="1640" r:id="rId45"/>
    <p:sldId id="1641" r:id="rId46"/>
    <p:sldId id="1642" r:id="rId47"/>
    <p:sldId id="1643" r:id="rId48"/>
    <p:sldId id="1644" r:id="rId49"/>
    <p:sldId id="1645" r:id="rId50"/>
    <p:sldId id="1647" r:id="rId51"/>
    <p:sldId id="1646" r:id="rId52"/>
    <p:sldId id="1648" r:id="rId53"/>
    <p:sldId id="1649" r:id="rId54"/>
    <p:sldId id="1650" r:id="rId55"/>
    <p:sldId id="1651" r:id="rId56"/>
    <p:sldId id="1652" r:id="rId57"/>
    <p:sldId id="1653" r:id="rId58"/>
    <p:sldId id="1654" r:id="rId59"/>
    <p:sldId id="1655" r:id="rId60"/>
    <p:sldId id="1656" r:id="rId61"/>
    <p:sldId id="1672" r:id="rId62"/>
    <p:sldId id="1657" r:id="rId63"/>
    <p:sldId id="1659" r:id="rId64"/>
    <p:sldId id="1660" r:id="rId65"/>
    <p:sldId id="1661" r:id="rId66"/>
    <p:sldId id="1662" r:id="rId67"/>
    <p:sldId id="1663" r:id="rId68"/>
    <p:sldId id="1664" r:id="rId69"/>
    <p:sldId id="1665" r:id="rId70"/>
    <p:sldId id="1668" r:id="rId71"/>
    <p:sldId id="1669" r:id="rId72"/>
    <p:sldId id="1667" r:id="rId73"/>
    <p:sldId id="1670" r:id="rId74"/>
    <p:sldId id="1671" r:id="rId75"/>
    <p:sldId id="1666" r:id="rId76"/>
    <p:sldId id="1598" r:id="rId77"/>
  </p:sldIdLst>
  <p:sldSz cx="14079538" cy="7920038"/>
  <p:notesSz cx="7010400" cy="9236075"/>
  <p:defaultTextStyle>
    <a:defPPr>
      <a:defRPr lang="en-US"/>
    </a:defPPr>
    <a:lvl1pPr marL="0" algn="l" defTabSz="1257117" rtl="0" eaLnBrk="1" latinLnBrk="0" hangingPunct="1">
      <a:defRPr sz="2475" kern="1200">
        <a:solidFill>
          <a:schemeClr val="tx1"/>
        </a:solidFill>
        <a:latin typeface="+mn-lt"/>
        <a:ea typeface="+mn-ea"/>
        <a:cs typeface="+mn-cs"/>
      </a:defRPr>
    </a:lvl1pPr>
    <a:lvl2pPr marL="628559" algn="l" defTabSz="1257117" rtl="0" eaLnBrk="1" latinLnBrk="0" hangingPunct="1">
      <a:defRPr sz="2475" kern="1200">
        <a:solidFill>
          <a:schemeClr val="tx1"/>
        </a:solidFill>
        <a:latin typeface="+mn-lt"/>
        <a:ea typeface="+mn-ea"/>
        <a:cs typeface="+mn-cs"/>
      </a:defRPr>
    </a:lvl2pPr>
    <a:lvl3pPr marL="1257117" algn="l" defTabSz="1257117" rtl="0" eaLnBrk="1" latinLnBrk="0" hangingPunct="1">
      <a:defRPr sz="2475" kern="1200">
        <a:solidFill>
          <a:schemeClr val="tx1"/>
        </a:solidFill>
        <a:latin typeface="+mn-lt"/>
        <a:ea typeface="+mn-ea"/>
        <a:cs typeface="+mn-cs"/>
      </a:defRPr>
    </a:lvl3pPr>
    <a:lvl4pPr marL="1885676" algn="l" defTabSz="1257117" rtl="0" eaLnBrk="1" latinLnBrk="0" hangingPunct="1">
      <a:defRPr sz="2475" kern="1200">
        <a:solidFill>
          <a:schemeClr val="tx1"/>
        </a:solidFill>
        <a:latin typeface="+mn-lt"/>
        <a:ea typeface="+mn-ea"/>
        <a:cs typeface="+mn-cs"/>
      </a:defRPr>
    </a:lvl4pPr>
    <a:lvl5pPr marL="2514234" algn="l" defTabSz="1257117" rtl="0" eaLnBrk="1" latinLnBrk="0" hangingPunct="1">
      <a:defRPr sz="2475" kern="1200">
        <a:solidFill>
          <a:schemeClr val="tx1"/>
        </a:solidFill>
        <a:latin typeface="+mn-lt"/>
        <a:ea typeface="+mn-ea"/>
        <a:cs typeface="+mn-cs"/>
      </a:defRPr>
    </a:lvl5pPr>
    <a:lvl6pPr marL="3142793" algn="l" defTabSz="1257117" rtl="0" eaLnBrk="1" latinLnBrk="0" hangingPunct="1">
      <a:defRPr sz="2475" kern="1200">
        <a:solidFill>
          <a:schemeClr val="tx1"/>
        </a:solidFill>
        <a:latin typeface="+mn-lt"/>
        <a:ea typeface="+mn-ea"/>
        <a:cs typeface="+mn-cs"/>
      </a:defRPr>
    </a:lvl6pPr>
    <a:lvl7pPr marL="3771351" algn="l" defTabSz="1257117" rtl="0" eaLnBrk="1" latinLnBrk="0" hangingPunct="1">
      <a:defRPr sz="2475" kern="1200">
        <a:solidFill>
          <a:schemeClr val="tx1"/>
        </a:solidFill>
        <a:latin typeface="+mn-lt"/>
        <a:ea typeface="+mn-ea"/>
        <a:cs typeface="+mn-cs"/>
      </a:defRPr>
    </a:lvl7pPr>
    <a:lvl8pPr marL="4399910" algn="l" defTabSz="1257117" rtl="0" eaLnBrk="1" latinLnBrk="0" hangingPunct="1">
      <a:defRPr sz="2475" kern="1200">
        <a:solidFill>
          <a:schemeClr val="tx1"/>
        </a:solidFill>
        <a:latin typeface="+mn-lt"/>
        <a:ea typeface="+mn-ea"/>
        <a:cs typeface="+mn-cs"/>
      </a:defRPr>
    </a:lvl8pPr>
    <a:lvl9pPr marL="5028468" algn="l" defTabSz="1257117" rtl="0" eaLnBrk="1" latinLnBrk="0" hangingPunct="1">
      <a:defRPr sz="247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223649-5A1E-4E5C-9950-B4514F00FC3B}">
          <p14:sldIdLst>
            <p14:sldId id="1224"/>
            <p14:sldId id="1225"/>
            <p14:sldId id="1557"/>
            <p14:sldId id="1600"/>
            <p14:sldId id="1601"/>
            <p14:sldId id="1602"/>
            <p14:sldId id="1603"/>
            <p14:sldId id="1604"/>
            <p14:sldId id="1605"/>
            <p14:sldId id="1606"/>
            <p14:sldId id="1607"/>
            <p14:sldId id="1608"/>
            <p14:sldId id="1609"/>
            <p14:sldId id="1610"/>
            <p14:sldId id="1611"/>
            <p14:sldId id="1615"/>
            <p14:sldId id="1616"/>
            <p14:sldId id="1617"/>
            <p14:sldId id="1627"/>
            <p14:sldId id="1612"/>
            <p14:sldId id="1613"/>
            <p14:sldId id="1618"/>
            <p14:sldId id="1614"/>
            <p14:sldId id="1619"/>
            <p14:sldId id="1620"/>
            <p14:sldId id="1626"/>
            <p14:sldId id="1621"/>
            <p14:sldId id="1622"/>
            <p14:sldId id="1623"/>
            <p14:sldId id="1624"/>
            <p14:sldId id="1625"/>
            <p14:sldId id="1629"/>
            <p14:sldId id="1628"/>
            <p14:sldId id="1630"/>
            <p14:sldId id="1631"/>
            <p14:sldId id="1632"/>
            <p14:sldId id="1633"/>
            <p14:sldId id="1634"/>
            <p14:sldId id="1635"/>
            <p14:sldId id="1636"/>
            <p14:sldId id="1637"/>
            <p14:sldId id="1638"/>
            <p14:sldId id="1639"/>
            <p14:sldId id="1640"/>
            <p14:sldId id="1641"/>
            <p14:sldId id="1642"/>
            <p14:sldId id="1643"/>
            <p14:sldId id="1644"/>
            <p14:sldId id="1645"/>
            <p14:sldId id="1647"/>
            <p14:sldId id="1646"/>
            <p14:sldId id="1648"/>
            <p14:sldId id="1649"/>
            <p14:sldId id="1650"/>
            <p14:sldId id="1651"/>
            <p14:sldId id="1652"/>
            <p14:sldId id="1653"/>
            <p14:sldId id="1654"/>
            <p14:sldId id="1655"/>
            <p14:sldId id="1656"/>
            <p14:sldId id="1672"/>
            <p14:sldId id="1657"/>
            <p14:sldId id="1659"/>
            <p14:sldId id="1660"/>
            <p14:sldId id="1661"/>
            <p14:sldId id="1662"/>
            <p14:sldId id="1663"/>
            <p14:sldId id="1664"/>
            <p14:sldId id="1665"/>
            <p14:sldId id="1668"/>
            <p14:sldId id="1669"/>
            <p14:sldId id="1667"/>
            <p14:sldId id="1670"/>
            <p14:sldId id="1671"/>
            <p14:sldId id="1666"/>
            <p14:sldId id="1598"/>
          </p14:sldIdLst>
        </p14:section>
      </p14:sectionLst>
    </p:ext>
    <p:ext uri="{EFAFB233-063F-42B5-8137-9DF3F51BA10A}">
      <p15:sldGuideLst xmlns:p15="http://schemas.microsoft.com/office/powerpoint/2012/main" xmlns="">
        <p15:guide id="1" orient="horz" pos="2495" userDrawn="1">
          <p15:clr>
            <a:srgbClr val="A4A3A4"/>
          </p15:clr>
        </p15:guide>
        <p15:guide id="2" pos="4435" userDrawn="1">
          <p15:clr>
            <a:srgbClr val="A4A3A4"/>
          </p15:clr>
        </p15:guide>
      </p15:sldGuideLst>
    </p:ext>
    <p:ext uri="{2D200454-40CA-4A62-9FC3-DE9A4176ACB9}">
      <p15:notesGuideLst xmlns:p15="http://schemas.microsoft.com/office/powerpoint/2012/main" xmlns="">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00" autoAdjust="0"/>
    <p:restoredTop sz="99090" autoAdjust="0"/>
  </p:normalViewPr>
  <p:slideViewPr>
    <p:cSldViewPr>
      <p:cViewPr>
        <p:scale>
          <a:sx n="66" d="100"/>
          <a:sy n="66" d="100"/>
        </p:scale>
        <p:origin x="-102" y="-72"/>
      </p:cViewPr>
      <p:guideLst>
        <p:guide orient="horz" pos="2495"/>
        <p:guide pos="4435"/>
      </p:guideLst>
    </p:cSldViewPr>
  </p:slideViewPr>
  <p:notesTextViewPr>
    <p:cViewPr>
      <p:scale>
        <a:sx n="100" d="100"/>
        <a:sy n="100" d="100"/>
      </p:scale>
      <p:origin x="0" y="0"/>
    </p:cViewPr>
  </p:notesTextViewPr>
  <p:notesViewPr>
    <p:cSldViewPr>
      <p:cViewPr varScale="1">
        <p:scale>
          <a:sx n="53" d="100"/>
          <a:sy n="53" d="100"/>
        </p:scale>
        <p:origin x="2796" y="66"/>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image" Target="../media/image13.wmf"/><Relationship Id="rId4"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67.wmf"/><Relationship Id="rId1" Type="http://schemas.openxmlformats.org/officeDocument/2006/relationships/image" Target="../media/image13.wmf"/><Relationship Id="rId4"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image" Target="../media/image13.wmf"/><Relationship Id="rId4"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21.wmf"/><Relationship Id="rId1" Type="http://schemas.openxmlformats.org/officeDocument/2006/relationships/image" Target="../media/image13.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42.wmf"/><Relationship Id="rId1" Type="http://schemas.openxmlformats.org/officeDocument/2006/relationships/image" Target="../media/image13.wmf"/><Relationship Id="rId4"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CFFB1D5-221C-4C9C-BBBC-9726FAA49C7B}" type="datetimeFigureOut">
              <a:rPr lang="en-US" smtClean="0"/>
              <a:pPr/>
              <a:t>6/15/2019</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5585B7C5-6057-4F29-8696-65B28EF557C0}" type="slidenum">
              <a:rPr lang="en-US" smtClean="0"/>
              <a:pPr/>
              <a:t>‹#›</a:t>
            </a:fld>
            <a:endParaRPr lang="en-US"/>
          </a:p>
        </p:txBody>
      </p:sp>
    </p:spTree>
    <p:extLst>
      <p:ext uri="{BB962C8B-B14F-4D97-AF65-F5344CB8AC3E}">
        <p14:creationId xmlns:p14="http://schemas.microsoft.com/office/powerpoint/2010/main" val="2291127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19654594-EFB7-479D-A9DB-B0FAE584A021}" type="datetimeFigureOut">
              <a:rPr lang="en-US" smtClean="0"/>
              <a:pPr/>
              <a:t>6/15/2019</a:t>
            </a:fld>
            <a:endParaRPr lang="en-US"/>
          </a:p>
        </p:txBody>
      </p:sp>
      <p:sp>
        <p:nvSpPr>
          <p:cNvPr id="4" name="Slide Image Placeholder 3"/>
          <p:cNvSpPr>
            <a:spLocks noGrp="1" noRot="1" noChangeAspect="1"/>
          </p:cNvSpPr>
          <p:nvPr>
            <p:ph type="sldImg" idx="2"/>
          </p:nvPr>
        </p:nvSpPr>
        <p:spPr>
          <a:xfrm>
            <a:off x="427038" y="692150"/>
            <a:ext cx="61563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6B9EF1B0-FBA9-4632-82F2-A82401F99125}" type="slidenum">
              <a:rPr lang="en-US" smtClean="0"/>
              <a:pPr/>
              <a:t>‹#›</a:t>
            </a:fld>
            <a:endParaRPr lang="en-US"/>
          </a:p>
        </p:txBody>
      </p:sp>
    </p:spTree>
    <p:extLst>
      <p:ext uri="{BB962C8B-B14F-4D97-AF65-F5344CB8AC3E}">
        <p14:creationId xmlns:p14="http://schemas.microsoft.com/office/powerpoint/2010/main" val="2705742018"/>
      </p:ext>
    </p:extLst>
  </p:cSld>
  <p:clrMap bg1="lt1" tx1="dk1" bg2="lt2" tx2="dk2" accent1="accent1" accent2="accent2" accent3="accent3" accent4="accent4" accent5="accent5" accent6="accent6" hlink="hlink" folHlink="folHlink"/>
  <p:notesStyle>
    <a:lvl1pPr marL="0" algn="l" defTabSz="1257117" rtl="0" eaLnBrk="1" latinLnBrk="0" hangingPunct="1">
      <a:defRPr sz="1650" kern="1200">
        <a:solidFill>
          <a:schemeClr val="tx1"/>
        </a:solidFill>
        <a:latin typeface="+mn-lt"/>
        <a:ea typeface="+mn-ea"/>
        <a:cs typeface="+mn-cs"/>
      </a:defRPr>
    </a:lvl1pPr>
    <a:lvl2pPr marL="628559" algn="l" defTabSz="1257117" rtl="0" eaLnBrk="1" latinLnBrk="0" hangingPunct="1">
      <a:defRPr sz="1650" kern="1200">
        <a:solidFill>
          <a:schemeClr val="tx1"/>
        </a:solidFill>
        <a:latin typeface="+mn-lt"/>
        <a:ea typeface="+mn-ea"/>
        <a:cs typeface="+mn-cs"/>
      </a:defRPr>
    </a:lvl2pPr>
    <a:lvl3pPr marL="1257117" algn="l" defTabSz="1257117" rtl="0" eaLnBrk="1" latinLnBrk="0" hangingPunct="1">
      <a:defRPr sz="1650" kern="1200">
        <a:solidFill>
          <a:schemeClr val="tx1"/>
        </a:solidFill>
        <a:latin typeface="+mn-lt"/>
        <a:ea typeface="+mn-ea"/>
        <a:cs typeface="+mn-cs"/>
      </a:defRPr>
    </a:lvl3pPr>
    <a:lvl4pPr marL="1885676" algn="l" defTabSz="1257117" rtl="0" eaLnBrk="1" latinLnBrk="0" hangingPunct="1">
      <a:defRPr sz="1650" kern="1200">
        <a:solidFill>
          <a:schemeClr val="tx1"/>
        </a:solidFill>
        <a:latin typeface="+mn-lt"/>
        <a:ea typeface="+mn-ea"/>
        <a:cs typeface="+mn-cs"/>
      </a:defRPr>
    </a:lvl4pPr>
    <a:lvl5pPr marL="2514234" algn="l" defTabSz="1257117" rtl="0" eaLnBrk="1" latinLnBrk="0" hangingPunct="1">
      <a:defRPr sz="1650" kern="1200">
        <a:solidFill>
          <a:schemeClr val="tx1"/>
        </a:solidFill>
        <a:latin typeface="+mn-lt"/>
        <a:ea typeface="+mn-ea"/>
        <a:cs typeface="+mn-cs"/>
      </a:defRPr>
    </a:lvl5pPr>
    <a:lvl6pPr marL="3142793" algn="l" defTabSz="1257117" rtl="0" eaLnBrk="1" latinLnBrk="0" hangingPunct="1">
      <a:defRPr sz="1650" kern="1200">
        <a:solidFill>
          <a:schemeClr val="tx1"/>
        </a:solidFill>
        <a:latin typeface="+mn-lt"/>
        <a:ea typeface="+mn-ea"/>
        <a:cs typeface="+mn-cs"/>
      </a:defRPr>
    </a:lvl6pPr>
    <a:lvl7pPr marL="3771351" algn="l" defTabSz="1257117" rtl="0" eaLnBrk="1" latinLnBrk="0" hangingPunct="1">
      <a:defRPr sz="1650" kern="1200">
        <a:solidFill>
          <a:schemeClr val="tx1"/>
        </a:solidFill>
        <a:latin typeface="+mn-lt"/>
        <a:ea typeface="+mn-ea"/>
        <a:cs typeface="+mn-cs"/>
      </a:defRPr>
    </a:lvl7pPr>
    <a:lvl8pPr marL="4399910" algn="l" defTabSz="1257117" rtl="0" eaLnBrk="1" latinLnBrk="0" hangingPunct="1">
      <a:defRPr sz="1650" kern="1200">
        <a:solidFill>
          <a:schemeClr val="tx1"/>
        </a:solidFill>
        <a:latin typeface="+mn-lt"/>
        <a:ea typeface="+mn-ea"/>
        <a:cs typeface="+mn-cs"/>
      </a:defRPr>
    </a:lvl8pPr>
    <a:lvl9pPr marL="5028468" algn="l" defTabSz="1257117" rtl="0" eaLnBrk="1" latinLnBrk="0" hangingPunct="1">
      <a:defRPr sz="165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5966" y="2460346"/>
            <a:ext cx="11967607" cy="1697675"/>
          </a:xfrm>
        </p:spPr>
        <p:txBody>
          <a:bodyPr/>
          <a:lstStyle/>
          <a:p>
            <a:r>
              <a:rPr lang="en-US" dirty="0"/>
              <a:t>Click to edit Master title style</a:t>
            </a:r>
          </a:p>
        </p:txBody>
      </p:sp>
      <p:sp>
        <p:nvSpPr>
          <p:cNvPr id="3" name="Subtitle 2"/>
          <p:cNvSpPr>
            <a:spLocks noGrp="1"/>
          </p:cNvSpPr>
          <p:nvPr>
            <p:ph type="subTitle" idx="1"/>
          </p:nvPr>
        </p:nvSpPr>
        <p:spPr>
          <a:xfrm>
            <a:off x="2111931" y="4488021"/>
            <a:ext cx="9855677" cy="2024010"/>
          </a:xfrm>
        </p:spPr>
        <p:txBody>
          <a:bodyPr/>
          <a:lstStyle>
            <a:lvl1pPr marL="0" indent="0" algn="ctr">
              <a:buNone/>
              <a:defRPr>
                <a:solidFill>
                  <a:schemeClr val="tx1">
                    <a:tint val="75000"/>
                  </a:schemeClr>
                </a:solidFill>
              </a:defRPr>
            </a:lvl1pPr>
            <a:lvl2pPr marL="528020" indent="0" algn="ctr">
              <a:buNone/>
              <a:defRPr>
                <a:solidFill>
                  <a:schemeClr val="tx1">
                    <a:tint val="75000"/>
                  </a:schemeClr>
                </a:solidFill>
              </a:defRPr>
            </a:lvl2pPr>
            <a:lvl3pPr marL="1056041" indent="0" algn="ctr">
              <a:buNone/>
              <a:defRPr>
                <a:solidFill>
                  <a:schemeClr val="tx1">
                    <a:tint val="75000"/>
                  </a:schemeClr>
                </a:solidFill>
              </a:defRPr>
            </a:lvl3pPr>
            <a:lvl4pPr marL="1584061" indent="0" algn="ctr">
              <a:buNone/>
              <a:defRPr>
                <a:solidFill>
                  <a:schemeClr val="tx1">
                    <a:tint val="75000"/>
                  </a:schemeClr>
                </a:solidFill>
              </a:defRPr>
            </a:lvl4pPr>
            <a:lvl5pPr marL="2112081" indent="0" algn="ctr">
              <a:buNone/>
              <a:defRPr>
                <a:solidFill>
                  <a:schemeClr val="tx1">
                    <a:tint val="75000"/>
                  </a:schemeClr>
                </a:solidFill>
              </a:defRPr>
            </a:lvl5pPr>
            <a:lvl6pPr marL="2640101" indent="0" algn="ctr">
              <a:buNone/>
              <a:defRPr>
                <a:solidFill>
                  <a:schemeClr val="tx1">
                    <a:tint val="75000"/>
                  </a:schemeClr>
                </a:solidFill>
              </a:defRPr>
            </a:lvl6pPr>
            <a:lvl7pPr marL="3168122" indent="0" algn="ctr">
              <a:buNone/>
              <a:defRPr>
                <a:solidFill>
                  <a:schemeClr val="tx1">
                    <a:tint val="75000"/>
                  </a:schemeClr>
                </a:solidFill>
              </a:defRPr>
            </a:lvl7pPr>
            <a:lvl8pPr marL="3696142" indent="0" algn="ctr">
              <a:buNone/>
              <a:defRPr>
                <a:solidFill>
                  <a:schemeClr val="tx1">
                    <a:tint val="75000"/>
                  </a:schemeClr>
                </a:solidFill>
              </a:defRPr>
            </a:lvl8pPr>
            <a:lvl9pPr marL="42241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7531834"/>
            <a:ext cx="1407954" cy="421669"/>
          </a:xfrm>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07665" y="317169"/>
            <a:ext cx="3167896" cy="675769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03977" y="317169"/>
            <a:ext cx="9269029" cy="675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34659" y="1264591"/>
            <a:ext cx="13610220" cy="6002736"/>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96015" marR="0" indent="-396015" algn="l" defTabSz="1056041" rtl="0" eaLnBrk="1" fontAlgn="auto" latinLnBrk="0" hangingPunct="1">
              <a:lnSpc>
                <a:spcPct val="100000"/>
              </a:lnSpc>
              <a:spcBef>
                <a:spcPct val="20000"/>
              </a:spcBef>
              <a:spcAft>
                <a:spcPts val="0"/>
              </a:spcAft>
              <a:buClr>
                <a:srgbClr val="101141"/>
              </a:buClr>
              <a:buSzTx/>
              <a:buFont typeface="Arial" pitchFamily="34" charset="0"/>
              <a:buNone/>
              <a:tabLst/>
              <a:defRPr sz="2772">
                <a:latin typeface="Helvetica Neue"/>
                <a:cs typeface="Arial" pitchFamily="34" charset="0"/>
              </a:defRPr>
            </a:lvl1pPr>
            <a:lvl2pPr marL="858033" marR="0" indent="-330013" algn="l" defTabSz="1056041" rtl="0" eaLnBrk="1" fontAlgn="auto" latinLnBrk="0" hangingPunct="1">
              <a:lnSpc>
                <a:spcPct val="100000"/>
              </a:lnSpc>
              <a:spcBef>
                <a:spcPct val="20000"/>
              </a:spcBef>
              <a:spcAft>
                <a:spcPts val="0"/>
              </a:spcAft>
              <a:buClrTx/>
              <a:buSzTx/>
              <a:buFont typeface="Arial" pitchFamily="34" charset="0"/>
              <a:buChar char="–"/>
              <a:tabLst/>
              <a:defRPr sz="2772">
                <a:latin typeface="Helvetica Neue"/>
                <a:cs typeface="Arial" pitchFamily="34" charset="0"/>
              </a:defRPr>
            </a:lvl2pPr>
            <a:lvl3pPr>
              <a:defRPr sz="2310">
                <a:latin typeface="Helvetica Neue"/>
              </a:defRPr>
            </a:lvl3pPr>
            <a:lvl4pPr>
              <a:defRPr baseline="0">
                <a:latin typeface="Helvetica Neue"/>
              </a:defRPr>
            </a:lvl4pPr>
            <a:lvl5pPr>
              <a:defRPr>
                <a:latin typeface="Helvetica Neue"/>
              </a:defRPr>
            </a:lvl5pPr>
          </a:lstStyle>
          <a:p>
            <a:pPr marL="396015" marR="0" lvl="0" indent="-396015" algn="l" defTabSz="1056041"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72" u="none" strike="noStrike" kern="1200" cap="none" spc="0" normalizeH="0" baseline="0" noProof="0" dirty="0" err="1">
                <a:ln>
                  <a:noFill/>
                </a:ln>
                <a:solidFill>
                  <a:srgbClr val="101141"/>
                </a:solidFill>
                <a:effectLst/>
                <a:uLnTx/>
                <a:uFillTx/>
                <a:latin typeface="Arial"/>
                <a:cs typeface="Arial"/>
              </a:rPr>
              <a:t>Lorem</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ipsum</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dolor</a:t>
            </a:r>
            <a:r>
              <a:rPr kumimoji="0" lang="en-GB" sz="2772" u="none" strike="noStrike" kern="1200" cap="none" spc="0" normalizeH="0" noProof="0" dirty="0">
                <a:ln>
                  <a:noFill/>
                </a:ln>
                <a:solidFill>
                  <a:srgbClr val="101141"/>
                </a:solidFill>
                <a:effectLst/>
                <a:uLnTx/>
                <a:uFillTx/>
                <a:latin typeface="Arial"/>
                <a:cs typeface="Arial"/>
              </a:rPr>
              <a:t> sit </a:t>
            </a:r>
            <a:r>
              <a:rPr kumimoji="0" lang="en-GB" sz="2772" u="none" strike="noStrike" kern="1200" cap="none" spc="0" normalizeH="0" noProof="0" dirty="0" err="1">
                <a:ln>
                  <a:noFill/>
                </a:ln>
                <a:solidFill>
                  <a:srgbClr val="101141"/>
                </a:solidFill>
                <a:effectLst/>
                <a:uLnTx/>
                <a:uFillTx/>
                <a:latin typeface="Arial"/>
                <a:cs typeface="Arial"/>
              </a:rPr>
              <a:t>amet</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dolor</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ipsum</a:t>
            </a:r>
            <a:r>
              <a:rPr kumimoji="0" lang="en-GB" sz="2772" u="none" strike="noStrike" kern="1200" cap="none" spc="0" normalizeH="0" noProof="0" dirty="0">
                <a:ln>
                  <a:noFill/>
                </a:ln>
                <a:solidFill>
                  <a:srgbClr val="101141"/>
                </a:solidFill>
                <a:effectLst/>
                <a:uLnTx/>
                <a:uFillTx/>
                <a:latin typeface="Arial"/>
                <a:cs typeface="Arial"/>
              </a:rPr>
              <a:t> </a:t>
            </a:r>
          </a:p>
          <a:p>
            <a:pPr marL="858033" marR="0" lvl="1" indent="-330013" algn="l" defTabSz="1056041"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320051" marR="0" lvl="2" indent="-330013" algn="l" defTabSz="1056041"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848071" marR="0" lvl="3" indent="-330013" algn="l" defTabSz="1056041"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376091" marR="0" lvl="4" indent="-330013" algn="l" defTabSz="1056041"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858033" marR="0" lvl="1" indent="-330013" algn="l" defTabSz="1056041"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58033" marR="0" lvl="1" indent="-330013" algn="l" defTabSz="1056041"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58033" marR="0" lvl="1" indent="-330013" algn="l" defTabSz="1056041"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58033" marR="0" lvl="1" indent="-330013" algn="l" defTabSz="1056041"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72" u="none" strike="noStrike" kern="1200" cap="none" spc="0" normalizeH="0" noProof="0" dirty="0">
              <a:ln>
                <a:noFill/>
              </a:ln>
              <a:solidFill>
                <a:srgbClr val="101141"/>
              </a:solidFill>
              <a:effectLst/>
              <a:uLnTx/>
              <a:uFillTx/>
              <a:latin typeface="Arial"/>
              <a:cs typeface="Arial"/>
            </a:endParaRPr>
          </a:p>
          <a:p>
            <a:pPr marL="396015" marR="0" lvl="0" indent="-396015" algn="l" defTabSz="1056041"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72" u="none" strike="noStrike" kern="1200" cap="none" spc="0" normalizeH="0" baseline="0" noProof="0" dirty="0" err="1">
                <a:ln>
                  <a:noFill/>
                </a:ln>
                <a:solidFill>
                  <a:srgbClr val="101141"/>
                </a:solidFill>
                <a:effectLst/>
                <a:uLnTx/>
                <a:uFillTx/>
                <a:latin typeface="Arial"/>
                <a:cs typeface="Arial"/>
              </a:rPr>
              <a:t>Lorem</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ipsum</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dolor</a:t>
            </a:r>
            <a:r>
              <a:rPr kumimoji="0" lang="en-GB" sz="2772" u="none" strike="noStrike" kern="1200" cap="none" spc="0" normalizeH="0" noProof="0" dirty="0">
                <a:ln>
                  <a:noFill/>
                </a:ln>
                <a:solidFill>
                  <a:srgbClr val="101141"/>
                </a:solidFill>
                <a:effectLst/>
                <a:uLnTx/>
                <a:uFillTx/>
                <a:latin typeface="Arial"/>
                <a:cs typeface="Arial"/>
              </a:rPr>
              <a:t> sit </a:t>
            </a:r>
            <a:r>
              <a:rPr kumimoji="0" lang="en-GB" sz="2772" u="none" strike="noStrike" kern="1200" cap="none" spc="0" normalizeH="0" noProof="0" dirty="0" err="1">
                <a:ln>
                  <a:noFill/>
                </a:ln>
                <a:solidFill>
                  <a:srgbClr val="101141"/>
                </a:solidFill>
                <a:effectLst/>
                <a:uLnTx/>
                <a:uFillTx/>
                <a:latin typeface="Arial"/>
                <a:cs typeface="Arial"/>
              </a:rPr>
              <a:t>amet</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dolor</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ipsum</a:t>
            </a:r>
            <a:r>
              <a:rPr kumimoji="0" lang="en-GB" sz="2772" u="none" strike="noStrike" kern="1200" cap="none" spc="0" normalizeH="0" noProof="0" dirty="0">
                <a:ln>
                  <a:noFill/>
                </a:ln>
                <a:solidFill>
                  <a:srgbClr val="101141"/>
                </a:solidFill>
                <a:effectLst/>
                <a:uLnTx/>
                <a:uFillTx/>
                <a:latin typeface="Arial"/>
                <a:cs typeface="Arial"/>
              </a:rPr>
              <a:t> </a:t>
            </a:r>
            <a:endParaRPr lang="en-US" dirty="0"/>
          </a:p>
          <a:p>
            <a:pPr marL="396015" marR="0" lvl="0" indent="-396015" algn="l" defTabSz="1056041"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72" u="none" strike="noStrike" kern="1200" cap="none" spc="0" normalizeH="0" baseline="0" noProof="0" dirty="0" err="1">
                <a:ln>
                  <a:noFill/>
                </a:ln>
                <a:solidFill>
                  <a:srgbClr val="101141"/>
                </a:solidFill>
                <a:effectLst/>
                <a:uLnTx/>
                <a:uFillTx/>
                <a:latin typeface="Arial"/>
                <a:cs typeface="Arial"/>
              </a:rPr>
              <a:t>Lorem</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ipsum</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dolor</a:t>
            </a:r>
            <a:r>
              <a:rPr kumimoji="0" lang="en-GB" sz="2772" u="none" strike="noStrike" kern="1200" cap="none" spc="0" normalizeH="0" noProof="0" dirty="0">
                <a:ln>
                  <a:noFill/>
                </a:ln>
                <a:solidFill>
                  <a:srgbClr val="101141"/>
                </a:solidFill>
                <a:effectLst/>
                <a:uLnTx/>
                <a:uFillTx/>
                <a:latin typeface="Arial"/>
                <a:cs typeface="Arial"/>
              </a:rPr>
              <a:t> sit </a:t>
            </a:r>
            <a:r>
              <a:rPr kumimoji="0" lang="en-GB" sz="2772" u="none" strike="noStrike" kern="1200" cap="none" spc="0" normalizeH="0" noProof="0" dirty="0" err="1">
                <a:ln>
                  <a:noFill/>
                </a:ln>
                <a:solidFill>
                  <a:srgbClr val="101141"/>
                </a:solidFill>
                <a:effectLst/>
                <a:uLnTx/>
                <a:uFillTx/>
                <a:latin typeface="Arial"/>
                <a:cs typeface="Arial"/>
              </a:rPr>
              <a:t>amet</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dolor</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ipsum</a:t>
            </a:r>
            <a:r>
              <a:rPr kumimoji="0" lang="en-GB" sz="2772" u="none" strike="noStrike" kern="1200" cap="none" spc="0" normalizeH="0" noProof="0" dirty="0">
                <a:ln>
                  <a:noFill/>
                </a:ln>
                <a:solidFill>
                  <a:srgbClr val="101141"/>
                </a:solidFill>
                <a:effectLst/>
                <a:uLnTx/>
                <a:uFillTx/>
                <a:latin typeface="Arial"/>
                <a:cs typeface="Arial"/>
              </a:rPr>
              <a:t> </a:t>
            </a:r>
            <a:endParaRPr lang="en-US" dirty="0"/>
          </a:p>
          <a:p>
            <a:pPr marL="396015" marR="0" lvl="0" indent="-396015" algn="l" defTabSz="1056041"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72" u="none" strike="noStrike" kern="1200" cap="none" spc="0" normalizeH="0" baseline="0" noProof="0" dirty="0" err="1">
                <a:ln>
                  <a:noFill/>
                </a:ln>
                <a:solidFill>
                  <a:srgbClr val="101141"/>
                </a:solidFill>
                <a:effectLst/>
                <a:uLnTx/>
                <a:uFillTx/>
                <a:latin typeface="Arial"/>
                <a:cs typeface="Arial"/>
              </a:rPr>
              <a:t>Lorem</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ipsum</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dolor</a:t>
            </a:r>
            <a:r>
              <a:rPr kumimoji="0" lang="en-GB" sz="2772" u="none" strike="noStrike" kern="1200" cap="none" spc="0" normalizeH="0" noProof="0" dirty="0">
                <a:ln>
                  <a:noFill/>
                </a:ln>
                <a:solidFill>
                  <a:srgbClr val="101141"/>
                </a:solidFill>
                <a:effectLst/>
                <a:uLnTx/>
                <a:uFillTx/>
                <a:latin typeface="Arial"/>
                <a:cs typeface="Arial"/>
              </a:rPr>
              <a:t> sit </a:t>
            </a:r>
            <a:r>
              <a:rPr kumimoji="0" lang="en-GB" sz="2772" u="none" strike="noStrike" kern="1200" cap="none" spc="0" normalizeH="0" noProof="0" dirty="0" err="1">
                <a:ln>
                  <a:noFill/>
                </a:ln>
                <a:solidFill>
                  <a:srgbClr val="101141"/>
                </a:solidFill>
                <a:effectLst/>
                <a:uLnTx/>
                <a:uFillTx/>
                <a:latin typeface="Arial"/>
                <a:cs typeface="Arial"/>
              </a:rPr>
              <a:t>amet</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dolor</a:t>
            </a:r>
            <a:r>
              <a:rPr kumimoji="0" lang="en-GB" sz="2772" u="none" strike="noStrike" kern="1200" cap="none" spc="0" normalizeH="0" noProof="0" dirty="0">
                <a:ln>
                  <a:noFill/>
                </a:ln>
                <a:solidFill>
                  <a:srgbClr val="101141"/>
                </a:solidFill>
                <a:effectLst/>
                <a:uLnTx/>
                <a:uFillTx/>
                <a:latin typeface="Arial"/>
                <a:cs typeface="Arial"/>
              </a:rPr>
              <a:t> </a:t>
            </a:r>
            <a:r>
              <a:rPr kumimoji="0" lang="en-GB" sz="2772" u="none" strike="noStrike" kern="1200" cap="none" spc="0" normalizeH="0" noProof="0" dirty="0" err="1">
                <a:ln>
                  <a:noFill/>
                </a:ln>
                <a:solidFill>
                  <a:srgbClr val="101141"/>
                </a:solidFill>
                <a:effectLst/>
                <a:uLnTx/>
                <a:uFillTx/>
                <a:latin typeface="Arial"/>
                <a:cs typeface="Arial"/>
              </a:rPr>
              <a:t>ipsum</a:t>
            </a:r>
            <a:r>
              <a:rPr kumimoji="0" lang="en-GB" sz="2772" u="none" strike="noStrike" kern="1200" cap="none" spc="0" normalizeH="0" noProof="0" dirty="0">
                <a:ln>
                  <a:noFill/>
                </a:ln>
                <a:solidFill>
                  <a:srgbClr val="101141"/>
                </a:solidFill>
                <a:effectLst/>
                <a:uLnTx/>
                <a:uFillTx/>
                <a:latin typeface="Arial"/>
                <a:cs typeface="Arial"/>
              </a:rPr>
              <a:t> </a:t>
            </a:r>
            <a:endParaRPr lang="en-US" dirty="0"/>
          </a:p>
        </p:txBody>
      </p:sp>
      <p:pic>
        <p:nvPicPr>
          <p:cNvPr id="16" name="Picture 15" descr="Picture 7.png"/>
          <p:cNvPicPr>
            <a:picLocks noChangeAspect="1"/>
          </p:cNvPicPr>
          <p:nvPr userDrawn="1"/>
        </p:nvPicPr>
        <p:blipFill>
          <a:blip r:embed="rId2" cstate="print"/>
          <a:srcRect l="1923" b="5336"/>
          <a:stretch>
            <a:fillRect/>
          </a:stretch>
        </p:blipFill>
        <p:spPr>
          <a:xfrm>
            <a:off x="10702555" y="-1"/>
            <a:ext cx="3376984" cy="799969"/>
          </a:xfrm>
          <a:prstGeom prst="rect">
            <a:avLst/>
          </a:prstGeom>
        </p:spPr>
      </p:pic>
      <p:grpSp>
        <p:nvGrpSpPr>
          <p:cNvPr id="23" name="Group 22"/>
          <p:cNvGrpSpPr/>
          <p:nvPr userDrawn="1"/>
        </p:nvGrpSpPr>
        <p:grpSpPr>
          <a:xfrm>
            <a:off x="0" y="859220"/>
            <a:ext cx="10794312" cy="5279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sp>
        <p:nvSpPr>
          <p:cNvPr id="18" name="Rectangle 2" descr="Large confetti"/>
          <p:cNvSpPr>
            <a:spLocks noGrp="1" noChangeArrowheads="1"/>
          </p:cNvSpPr>
          <p:nvPr>
            <p:ph type="title" idx="4294967295" hasCustomPrompt="1"/>
          </p:nvPr>
        </p:nvSpPr>
        <p:spPr>
          <a:xfrm>
            <a:off x="101993" y="30537"/>
            <a:ext cx="10457662" cy="727435"/>
          </a:xfrm>
        </p:spPr>
        <p:txBody>
          <a:bodyPr>
            <a:noAutofit/>
          </a:bodyPr>
          <a:lstStyle>
            <a:lvl1pPr algn="l" eaLnBrk="1" hangingPunct="1">
              <a:defRPr sz="4000">
                <a:latin typeface="Helvetica Neue"/>
                <a:cs typeface="Arial" panose="020B0604020202020204" pitchFamily="34" charset="0"/>
              </a:defRPr>
            </a:lvl1pPr>
          </a:lstStyle>
          <a:p>
            <a:pPr eaLnBrk="1" hangingPunct="1"/>
            <a:r>
              <a:rPr lang="en-US" dirty="0"/>
              <a:t>Slide heading here and </a:t>
            </a:r>
            <a:r>
              <a:rPr lang="en-US" dirty="0" smtClean="0"/>
              <a:t>it </a:t>
            </a:r>
            <a:r>
              <a:rPr lang="en-US" dirty="0"/>
              <a:t>can run in two lines</a:t>
            </a:r>
            <a:endParaRPr lang="en-US" altLang="en-US" dirty="0"/>
          </a:p>
        </p:txBody>
      </p:sp>
      <p:sp>
        <p:nvSpPr>
          <p:cNvPr id="35" name="Slide Number Placeholder 5"/>
          <p:cNvSpPr txBox="1">
            <a:spLocks/>
          </p:cNvSpPr>
          <p:nvPr userDrawn="1"/>
        </p:nvSpPr>
        <p:spPr>
          <a:xfrm>
            <a:off x="11764117" y="7465219"/>
            <a:ext cx="2057452" cy="359714"/>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r" defTabSz="967453" rtl="0" eaLnBrk="1" fontAlgn="auto" latinLnBrk="0" hangingPunct="1">
              <a:lnSpc>
                <a:spcPct val="100000"/>
              </a:lnSpc>
              <a:spcBef>
                <a:spcPts val="0"/>
              </a:spcBef>
              <a:spcAft>
                <a:spcPts val="0"/>
              </a:spcAft>
              <a:buClrTx/>
              <a:buSzTx/>
              <a:buFontTx/>
              <a:buNone/>
              <a:tabLst/>
              <a:defRPr/>
            </a:pPr>
            <a:r>
              <a:rPr lang="en-US" sz="1900" b="1" dirty="0" smtClean="0">
                <a:solidFill>
                  <a:schemeClr val="tx1"/>
                </a:solidFill>
                <a:latin typeface="Helvetica Neue"/>
              </a:rPr>
              <a:t>Slide </a:t>
            </a:r>
            <a:fld id="{7631EF54-1092-4AEB-8676-EECC83C6A9DC}" type="slidenum">
              <a:rPr lang="en-US" sz="1900" b="1" smtClean="0">
                <a:solidFill>
                  <a:schemeClr val="tx1"/>
                </a:solidFill>
                <a:latin typeface="Helvetica Neue"/>
              </a:rPr>
              <a:pPr marL="0" marR="0" indent="0" algn="r" defTabSz="967453" rtl="0" eaLnBrk="1" fontAlgn="auto" latinLnBrk="0" hangingPunct="1">
                <a:lnSpc>
                  <a:spcPct val="100000"/>
                </a:lnSpc>
                <a:spcBef>
                  <a:spcPts val="0"/>
                </a:spcBef>
                <a:spcAft>
                  <a:spcPts val="0"/>
                </a:spcAft>
                <a:buClrTx/>
                <a:buSzTx/>
                <a:buFontTx/>
                <a:buNone/>
                <a:tabLst/>
                <a:defRPr/>
              </a:pPr>
              <a:t>‹#›</a:t>
            </a:fld>
            <a:r>
              <a:rPr lang="en-US" sz="1900" b="1" dirty="0" smtClean="0">
                <a:solidFill>
                  <a:schemeClr val="tx1"/>
                </a:solidFill>
                <a:latin typeface="Helvetica Neue"/>
              </a:rPr>
              <a:t> of 76</a:t>
            </a:r>
          </a:p>
          <a:p>
            <a:pPr algn="r"/>
            <a:endParaRPr lang="en-US" sz="1900" b="1" dirty="0">
              <a:solidFill>
                <a:schemeClr val="tx1"/>
              </a:solidFill>
              <a:latin typeface="Verdana" panose="020B0604030504040204" pitchFamily="34" charset="0"/>
              <a:ea typeface="Verdana" panose="020B0604030504040204" pitchFamily="34" charset="0"/>
            </a:endParaRPr>
          </a:p>
        </p:txBody>
      </p:sp>
      <p:grpSp>
        <p:nvGrpSpPr>
          <p:cNvPr id="27" name="Group 26"/>
          <p:cNvGrpSpPr/>
          <p:nvPr userDrawn="1"/>
        </p:nvGrpSpPr>
        <p:grpSpPr>
          <a:xfrm>
            <a:off x="3208681" y="7389019"/>
            <a:ext cx="10870857" cy="56201"/>
            <a:chOff x="2083888" y="6550671"/>
            <a:chExt cx="7060112" cy="48665"/>
          </a:xfrm>
        </p:grpSpPr>
        <p:sp>
          <p:nvSpPr>
            <p:cNvPr id="28" name="Rectangle 27"/>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9" name="Rectangle 28"/>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30" name="Rectangle 29"/>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grpSp>
        <p:nvGrpSpPr>
          <p:cNvPr id="31" name="Group 30"/>
          <p:cNvGrpSpPr/>
          <p:nvPr userDrawn="1"/>
        </p:nvGrpSpPr>
        <p:grpSpPr>
          <a:xfrm>
            <a:off x="3285226" y="7391940"/>
            <a:ext cx="10794312" cy="52799"/>
            <a:chOff x="1905000" y="6553200"/>
            <a:chExt cx="7010400" cy="45719"/>
          </a:xfrm>
        </p:grpSpPr>
        <p:sp>
          <p:nvSpPr>
            <p:cNvPr id="40" name="Rectangle 3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41" name="Rectangle 4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42" name="Rectangle 4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spTree>
    <p:extLst>
      <p:ext uri="{BB962C8B-B14F-4D97-AF65-F5344CB8AC3E}">
        <p14:creationId xmlns:p14="http://schemas.microsoft.com/office/powerpoint/2010/main" val="5240971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03977" y="317169"/>
            <a:ext cx="12671584" cy="1320006"/>
          </a:xfrm>
        </p:spPr>
        <p:txBody>
          <a:bodyPr/>
          <a:lstStyle/>
          <a:p>
            <a:r>
              <a:rPr lang="en-US"/>
              <a:t>Click to edit Master title style</a:t>
            </a:r>
          </a:p>
        </p:txBody>
      </p:sp>
      <p:sp>
        <p:nvSpPr>
          <p:cNvPr id="3" name="Text Placeholder 2"/>
          <p:cNvSpPr>
            <a:spLocks noGrp="1"/>
          </p:cNvSpPr>
          <p:nvPr>
            <p:ph type="body" sz="half" idx="1"/>
          </p:nvPr>
        </p:nvSpPr>
        <p:spPr>
          <a:xfrm>
            <a:off x="703977" y="1952511"/>
            <a:ext cx="6218463" cy="5120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7157098" y="1952511"/>
            <a:ext cx="6218463" cy="5120524"/>
          </a:xfrm>
        </p:spPr>
        <p:txBody>
          <a:bodyPr/>
          <a:lstStyle/>
          <a:p>
            <a:pPr lvl="0"/>
            <a:endParaRPr lang="en-US" noProof="0"/>
          </a:p>
        </p:txBody>
      </p:sp>
      <p:sp>
        <p:nvSpPr>
          <p:cNvPr id="5" name="Slide Number Placeholder 4"/>
          <p:cNvSpPr>
            <a:spLocks noGrp="1"/>
          </p:cNvSpPr>
          <p:nvPr>
            <p:ph type="sldNum" sz="quarter" idx="10"/>
          </p:nvPr>
        </p:nvSpPr>
        <p:spPr>
          <a:xfrm>
            <a:off x="10090335" y="7216034"/>
            <a:ext cx="3285226" cy="550003"/>
          </a:xfrm>
        </p:spPr>
        <p:txBody>
          <a:bodyPr/>
          <a:lstStyle>
            <a:lvl1pPr>
              <a:defRPr/>
            </a:lvl1pPr>
          </a:lstStyle>
          <a:p>
            <a:pPr>
              <a:defRPr/>
            </a:pPr>
            <a:fld id="{A1254760-BC45-477E-BCBF-6F6EFE9AC2A7}" type="slidenum">
              <a:rPr lang="en-US"/>
              <a:pPr>
                <a:defRPr/>
              </a:pPr>
              <a:t>‹#›</a:t>
            </a:fld>
            <a:endParaRPr lang="en-US"/>
          </a:p>
        </p:txBody>
      </p:sp>
    </p:spTree>
    <p:extLst>
      <p:ext uri="{BB962C8B-B14F-4D97-AF65-F5344CB8AC3E}">
        <p14:creationId xmlns:p14="http://schemas.microsoft.com/office/powerpoint/2010/main" val="357251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14079538" cy="7920038"/>
          </a:xfrm>
          <a:prstGeom prst="rect">
            <a:avLst/>
          </a:prstGeom>
          <a:noFill/>
        </p:spPr>
      </p:pic>
      <p:sp>
        <p:nvSpPr>
          <p:cNvPr id="8" name="Rectangle 7"/>
          <p:cNvSpPr/>
          <p:nvPr userDrawn="1"/>
        </p:nvSpPr>
        <p:spPr>
          <a:xfrm>
            <a:off x="0" y="4945326"/>
            <a:ext cx="14079538" cy="29747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p>
        </p:txBody>
      </p:sp>
      <p:pic>
        <p:nvPicPr>
          <p:cNvPr id="15" name="Picture 14" descr="Picture 7.png"/>
          <p:cNvPicPr>
            <a:picLocks noChangeAspect="1"/>
          </p:cNvPicPr>
          <p:nvPr userDrawn="1"/>
        </p:nvPicPr>
        <p:blipFill>
          <a:blip r:embed="rId3" cstate="print"/>
          <a:srcRect l="1923" b="5336"/>
          <a:stretch>
            <a:fillRect/>
          </a:stretch>
        </p:blipFill>
        <p:spPr>
          <a:xfrm>
            <a:off x="10702555" y="-1"/>
            <a:ext cx="3376984" cy="799969"/>
          </a:xfrm>
          <a:prstGeom prst="rect">
            <a:avLst/>
          </a:prstGeom>
        </p:spPr>
      </p:pic>
      <p:sp>
        <p:nvSpPr>
          <p:cNvPr id="17" name="Content Placeholder 16"/>
          <p:cNvSpPr>
            <a:spLocks noGrp="1"/>
          </p:cNvSpPr>
          <p:nvPr>
            <p:ph sz="quarter" idx="10" hasCustomPrompt="1"/>
          </p:nvPr>
        </p:nvSpPr>
        <p:spPr>
          <a:xfrm>
            <a:off x="469318" y="5368026"/>
            <a:ext cx="13023573" cy="1848009"/>
          </a:xfrm>
        </p:spPr>
        <p:txBody>
          <a:bodyPr>
            <a:noAutofit/>
          </a:bodyPr>
          <a:lstStyle>
            <a:lvl1pPr marL="0" indent="0">
              <a:lnSpc>
                <a:spcPts val="4851"/>
              </a:lnSpc>
              <a:spcBef>
                <a:spcPts val="0"/>
              </a:spcBef>
              <a:buNone/>
              <a:defRPr sz="4620" b="1" spc="-173" baseline="0">
                <a:latin typeface="Helvetica Neue"/>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4438966" y="7824704"/>
            <a:ext cx="4458520" cy="880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p>
        </p:txBody>
      </p:sp>
      <p:sp>
        <p:nvSpPr>
          <p:cNvPr id="16" name="Rectangle 15"/>
          <p:cNvSpPr/>
          <p:nvPr userDrawn="1"/>
        </p:nvSpPr>
        <p:spPr>
          <a:xfrm>
            <a:off x="-19555" y="7824704"/>
            <a:ext cx="4458520" cy="880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p>
        </p:txBody>
      </p:sp>
      <p:sp>
        <p:nvSpPr>
          <p:cNvPr id="18" name="Rectangle 17"/>
          <p:cNvSpPr/>
          <p:nvPr userDrawn="1"/>
        </p:nvSpPr>
        <p:spPr>
          <a:xfrm>
            <a:off x="8897486" y="7824704"/>
            <a:ext cx="4458520" cy="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p>
        </p:txBody>
      </p:sp>
      <p:sp>
        <p:nvSpPr>
          <p:cNvPr id="19" name="TextBox 18"/>
          <p:cNvSpPr txBox="1"/>
          <p:nvPr userDrawn="1"/>
        </p:nvSpPr>
        <p:spPr>
          <a:xfrm>
            <a:off x="10559654" y="880004"/>
            <a:ext cx="3402555" cy="607730"/>
          </a:xfrm>
          <a:prstGeom prst="rect">
            <a:avLst/>
          </a:prstGeom>
          <a:noFill/>
        </p:spPr>
        <p:txBody>
          <a:bodyPr wrap="square" rtlCol="0">
            <a:spAutoFit/>
          </a:bodyPr>
          <a:lstStyle/>
          <a:p>
            <a:pPr algn="ctr"/>
            <a:r>
              <a:rPr lang="en-US" sz="3349" b="1" spc="-173" dirty="0">
                <a:solidFill>
                  <a:schemeClr val="bg1"/>
                </a:solidFill>
                <a:latin typeface="Helvetica Neue"/>
                <a:cs typeface="Arial"/>
              </a:rPr>
              <a:t>BITS</a:t>
            </a:r>
            <a:r>
              <a:rPr lang="en-US" sz="3349" spc="-173" dirty="0">
                <a:solidFill>
                  <a:schemeClr val="bg1"/>
                </a:solidFill>
                <a:latin typeface="Helvetica Neue"/>
                <a:cs typeface="Arial"/>
              </a:rPr>
              <a:t> Pilani</a:t>
            </a:r>
          </a:p>
        </p:txBody>
      </p:sp>
    </p:spTree>
    <p:extLst>
      <p:ext uri="{BB962C8B-B14F-4D97-AF65-F5344CB8AC3E}">
        <p14:creationId xmlns:p14="http://schemas.microsoft.com/office/powerpoint/2010/main" val="718329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872019"/>
            <a:ext cx="13375561" cy="3168015"/>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58" dirty="0">
              <a:latin typeface="Helvetica Neue"/>
              <a:cs typeface="Arial" pitchFamily="34" charset="0"/>
            </a:endParaRPr>
          </a:p>
        </p:txBody>
      </p:sp>
      <p:sp>
        <p:nvSpPr>
          <p:cNvPr id="5" name="Rectangle 4"/>
          <p:cNvSpPr/>
          <p:nvPr userDrawn="1"/>
        </p:nvSpPr>
        <p:spPr>
          <a:xfrm>
            <a:off x="4458521" y="7040034"/>
            <a:ext cx="4458520" cy="880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58"/>
          </a:p>
        </p:txBody>
      </p:sp>
      <p:sp>
        <p:nvSpPr>
          <p:cNvPr id="6" name="Rectangle 5"/>
          <p:cNvSpPr/>
          <p:nvPr userDrawn="1"/>
        </p:nvSpPr>
        <p:spPr>
          <a:xfrm>
            <a:off x="0" y="7040034"/>
            <a:ext cx="4458520" cy="880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58"/>
          </a:p>
        </p:txBody>
      </p:sp>
      <p:sp>
        <p:nvSpPr>
          <p:cNvPr id="8" name="Rectangle 7"/>
          <p:cNvSpPr/>
          <p:nvPr userDrawn="1"/>
        </p:nvSpPr>
        <p:spPr>
          <a:xfrm>
            <a:off x="8917041" y="7040034"/>
            <a:ext cx="4458520" cy="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58"/>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117330" y="3872019"/>
            <a:ext cx="3167896" cy="2286178"/>
          </a:xfrm>
          <a:prstGeom prst="rect">
            <a:avLst/>
          </a:prstGeom>
          <a:noFill/>
          <a:ln w="9525">
            <a:noFill/>
            <a:miter lim="800000"/>
            <a:headEnd/>
            <a:tailEnd/>
          </a:ln>
        </p:spPr>
      </p:pic>
      <p:grpSp>
        <p:nvGrpSpPr>
          <p:cNvPr id="3" name="Group 11"/>
          <p:cNvGrpSpPr>
            <a:grpSpLocks/>
          </p:cNvGrpSpPr>
          <p:nvPr userDrawn="1"/>
        </p:nvGrpSpPr>
        <p:grpSpPr bwMode="auto">
          <a:xfrm>
            <a:off x="-117329" y="6072030"/>
            <a:ext cx="3402555" cy="778419"/>
            <a:chOff x="76200" y="2209800"/>
            <a:chExt cx="2209800" cy="674037"/>
          </a:xfrm>
        </p:grpSpPr>
        <p:sp>
          <p:nvSpPr>
            <p:cNvPr id="11" name="TextBox 10"/>
            <p:cNvSpPr txBox="1"/>
            <p:nvPr userDrawn="1"/>
          </p:nvSpPr>
          <p:spPr>
            <a:xfrm>
              <a:off x="76200" y="2209800"/>
              <a:ext cx="2209800" cy="526237"/>
            </a:xfrm>
            <a:prstGeom prst="rect">
              <a:avLst/>
            </a:prstGeom>
            <a:noFill/>
          </p:spPr>
          <p:txBody>
            <a:bodyPr>
              <a:spAutoFit/>
            </a:bodyPr>
            <a:lstStyle/>
            <a:p>
              <a:pPr algn="ctr" fontAlgn="auto">
                <a:spcBef>
                  <a:spcPts val="0"/>
                </a:spcBef>
                <a:spcAft>
                  <a:spcPts val="0"/>
                </a:spcAft>
                <a:defRPr/>
              </a:pPr>
              <a:r>
                <a:rPr lang="en-US" sz="3349" b="1" spc="-173" dirty="0">
                  <a:solidFill>
                    <a:schemeClr val="bg1"/>
                  </a:solidFill>
                  <a:latin typeface="Helvetica Neue"/>
                  <a:cs typeface="Arial"/>
                </a:rPr>
                <a:t>BITS</a:t>
              </a:r>
              <a:r>
                <a:rPr lang="en-US" sz="3349" spc="-173" dirty="0">
                  <a:solidFill>
                    <a:schemeClr val="bg1"/>
                  </a:solidFill>
                  <a:latin typeface="Helvetica Neue"/>
                  <a:cs typeface="Arial"/>
                </a:rPr>
                <a:t> Pilani</a:t>
              </a:r>
            </a:p>
          </p:txBody>
        </p:sp>
        <p:sp>
          <p:nvSpPr>
            <p:cNvPr id="12" name="TextBox 11"/>
            <p:cNvSpPr txBox="1"/>
            <p:nvPr userDrawn="1"/>
          </p:nvSpPr>
          <p:spPr>
            <a:xfrm>
              <a:off x="228600" y="2665413"/>
              <a:ext cx="1905000" cy="218424"/>
            </a:xfrm>
            <a:prstGeom prst="rect">
              <a:avLst/>
            </a:prstGeom>
            <a:noFill/>
          </p:spPr>
          <p:txBody>
            <a:bodyPr>
              <a:spAutoFit/>
            </a:bodyPr>
            <a:lstStyle/>
            <a:p>
              <a:pPr algn="ctr" fontAlgn="auto">
                <a:spcBef>
                  <a:spcPts val="0"/>
                </a:spcBef>
                <a:spcAft>
                  <a:spcPts val="0"/>
                </a:spcAft>
                <a:defRPr/>
              </a:pPr>
              <a:r>
                <a:rPr lang="en-US" sz="1039" spc="-173" dirty="0">
                  <a:solidFill>
                    <a:srgbClr val="FFFFFF"/>
                  </a:solidFill>
                  <a:latin typeface="Helvetica Neue"/>
                  <a:cs typeface="Arial"/>
                </a:rPr>
                <a:t>Pilani | Dubai | Goa | Hyderabad</a:t>
              </a:r>
            </a:p>
          </p:txBody>
        </p:sp>
      </p:grpSp>
      <p:sp>
        <p:nvSpPr>
          <p:cNvPr id="7" name="Content Placeholder 6"/>
          <p:cNvSpPr>
            <a:spLocks noGrp="1"/>
          </p:cNvSpPr>
          <p:nvPr>
            <p:ph sz="quarter" idx="13"/>
          </p:nvPr>
        </p:nvSpPr>
        <p:spPr>
          <a:xfrm>
            <a:off x="3871873" y="6248030"/>
            <a:ext cx="9269029" cy="616003"/>
          </a:xfrm>
        </p:spPr>
        <p:txBody>
          <a:bodyPr anchor="b">
            <a:noAutofit/>
          </a:bodyPr>
          <a:lstStyle>
            <a:lvl1pPr marL="0" indent="0" algn="r">
              <a:lnSpc>
                <a:spcPts val="2079"/>
              </a:lnSpc>
              <a:spcBef>
                <a:spcPts val="0"/>
              </a:spcBef>
              <a:buNone/>
              <a:defRPr sz="2079" baseline="0">
                <a:solidFill>
                  <a:schemeClr val="bg1"/>
                </a:solidFill>
                <a:latin typeface="Helvetica Neue"/>
              </a:defRPr>
            </a:lvl1pPr>
            <a:lvl2pPr>
              <a:defRPr>
                <a:latin typeface="Helvetica Neue"/>
              </a:defRPr>
            </a:lvl2pPr>
          </a:lstStyle>
          <a:p>
            <a:pPr lvl="0"/>
            <a:r>
              <a:rPr lang="en-US" dirty="0"/>
              <a:t>Click to edit Master text styles</a:t>
            </a:r>
          </a:p>
          <a:p>
            <a:pPr lvl="1"/>
            <a:r>
              <a:rPr lang="en-US" dirty="0"/>
              <a:t>Second level</a:t>
            </a:r>
          </a:p>
        </p:txBody>
      </p:sp>
      <p:sp>
        <p:nvSpPr>
          <p:cNvPr id="2" name="Title 1"/>
          <p:cNvSpPr>
            <a:spLocks noGrp="1"/>
          </p:cNvSpPr>
          <p:nvPr>
            <p:ph type="title"/>
          </p:nvPr>
        </p:nvSpPr>
        <p:spPr>
          <a:xfrm>
            <a:off x="3871873" y="4400021"/>
            <a:ext cx="9269029" cy="1760008"/>
          </a:xfrm>
        </p:spPr>
        <p:txBody>
          <a:bodyPr>
            <a:noAutofit/>
          </a:bodyPr>
          <a:lstStyle>
            <a:lvl1pPr algn="l">
              <a:lnSpc>
                <a:spcPts val="4620"/>
              </a:lnSpc>
              <a:defRPr sz="5082" baseline="0">
                <a:solidFill>
                  <a:schemeClr val="bg1"/>
                </a:solidFill>
                <a:latin typeface="Helvetica Neue"/>
              </a:defRPr>
            </a:lvl1p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2187" y="5089358"/>
            <a:ext cx="11967607" cy="1573008"/>
          </a:xfrm>
        </p:spPr>
        <p:txBody>
          <a:bodyPr anchor="t"/>
          <a:lstStyle>
            <a:lvl1pPr algn="l">
              <a:defRPr sz="4620" b="1" cap="all"/>
            </a:lvl1pPr>
          </a:lstStyle>
          <a:p>
            <a:r>
              <a:rPr lang="en-US" dirty="0"/>
              <a:t>Click to edit Master title style</a:t>
            </a:r>
          </a:p>
        </p:txBody>
      </p:sp>
      <p:sp>
        <p:nvSpPr>
          <p:cNvPr id="3" name="Text Placeholder 2"/>
          <p:cNvSpPr>
            <a:spLocks noGrp="1"/>
          </p:cNvSpPr>
          <p:nvPr>
            <p:ph type="body" idx="1"/>
          </p:nvPr>
        </p:nvSpPr>
        <p:spPr>
          <a:xfrm>
            <a:off x="1112187" y="3356850"/>
            <a:ext cx="11967607" cy="1732508"/>
          </a:xfrm>
        </p:spPr>
        <p:txBody>
          <a:bodyPr anchor="b"/>
          <a:lstStyle>
            <a:lvl1pPr marL="0" indent="0">
              <a:buNone/>
              <a:defRPr sz="2310">
                <a:solidFill>
                  <a:schemeClr val="tx1">
                    <a:tint val="75000"/>
                  </a:schemeClr>
                </a:solidFill>
              </a:defRPr>
            </a:lvl1pPr>
            <a:lvl2pPr marL="528020" indent="0">
              <a:buNone/>
              <a:defRPr sz="2079">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03977" y="1848009"/>
            <a:ext cx="6218463" cy="5226859"/>
          </a:xfrm>
        </p:spPr>
        <p:txBody>
          <a:bodyPr/>
          <a:lstStyle>
            <a:lvl1pPr>
              <a:defRPr sz="3234"/>
            </a:lvl1pPr>
            <a:lvl2pPr>
              <a:defRPr sz="2772"/>
            </a:lvl2pPr>
            <a:lvl3pPr>
              <a:defRPr sz="2310"/>
            </a:lvl3pPr>
            <a:lvl4pPr>
              <a:defRPr sz="2079"/>
            </a:lvl4pPr>
            <a:lvl5pPr>
              <a:defRPr sz="2079"/>
            </a:lvl5pPr>
            <a:lvl6pPr>
              <a:defRPr sz="2079"/>
            </a:lvl6pPr>
            <a:lvl7pPr>
              <a:defRPr sz="2079"/>
            </a:lvl7pPr>
            <a:lvl8pPr>
              <a:defRPr sz="2079"/>
            </a:lvl8pPr>
            <a:lvl9pPr>
              <a:defRPr sz="207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57098" y="1848009"/>
            <a:ext cx="6218463" cy="5226859"/>
          </a:xfrm>
        </p:spPr>
        <p:txBody>
          <a:bodyPr/>
          <a:lstStyle>
            <a:lvl1pPr>
              <a:defRPr sz="3234"/>
            </a:lvl1pPr>
            <a:lvl2pPr>
              <a:defRPr sz="2772"/>
            </a:lvl2pPr>
            <a:lvl3pPr>
              <a:defRPr sz="2310"/>
            </a:lvl3pPr>
            <a:lvl4pPr>
              <a:defRPr sz="2079"/>
            </a:lvl4pPr>
            <a:lvl5pPr>
              <a:defRPr sz="2079"/>
            </a:lvl5pPr>
            <a:lvl6pPr>
              <a:defRPr sz="2079"/>
            </a:lvl6pPr>
            <a:lvl7pPr>
              <a:defRPr sz="2079"/>
            </a:lvl7pPr>
            <a:lvl8pPr>
              <a:defRPr sz="2079"/>
            </a:lvl8pPr>
            <a:lvl9pPr>
              <a:defRPr sz="20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03977" y="1772843"/>
            <a:ext cx="6220908" cy="738836"/>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dirty="0"/>
              <a:t>Click to edit Master text styles</a:t>
            </a:r>
          </a:p>
        </p:txBody>
      </p:sp>
      <p:sp>
        <p:nvSpPr>
          <p:cNvPr id="4" name="Content Placeholder 3"/>
          <p:cNvSpPr>
            <a:spLocks noGrp="1"/>
          </p:cNvSpPr>
          <p:nvPr>
            <p:ph sz="half" idx="2"/>
          </p:nvPr>
        </p:nvSpPr>
        <p:spPr>
          <a:xfrm>
            <a:off x="703977" y="2511679"/>
            <a:ext cx="6220908" cy="4563189"/>
          </a:xfrm>
        </p:spPr>
        <p:txBody>
          <a:bodyPr/>
          <a:lstStyle>
            <a:lvl1pPr>
              <a:defRPr sz="2772"/>
            </a:lvl1pPr>
            <a:lvl2pPr>
              <a:defRPr sz="2310"/>
            </a:lvl2pPr>
            <a:lvl3pPr>
              <a:defRPr sz="2079"/>
            </a:lvl3pPr>
            <a:lvl4pPr>
              <a:defRPr sz="1848"/>
            </a:lvl4pPr>
            <a:lvl5pPr>
              <a:defRPr sz="1848"/>
            </a:lvl5pPr>
            <a:lvl6pPr>
              <a:defRPr sz="1848"/>
            </a:lvl6pPr>
            <a:lvl7pPr>
              <a:defRPr sz="1848"/>
            </a:lvl7pPr>
            <a:lvl8pPr>
              <a:defRPr sz="1848"/>
            </a:lvl8pPr>
            <a:lvl9pPr>
              <a:defRPr sz="184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52211" y="1772843"/>
            <a:ext cx="6223351" cy="738836"/>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6" name="Content Placeholder 5"/>
          <p:cNvSpPr>
            <a:spLocks noGrp="1"/>
          </p:cNvSpPr>
          <p:nvPr>
            <p:ph sz="quarter" idx="4"/>
          </p:nvPr>
        </p:nvSpPr>
        <p:spPr>
          <a:xfrm>
            <a:off x="7152211" y="2511679"/>
            <a:ext cx="6223351" cy="4563189"/>
          </a:xfrm>
        </p:spPr>
        <p:txBody>
          <a:bodyPr/>
          <a:lstStyle>
            <a:lvl1pPr>
              <a:defRPr sz="2772"/>
            </a:lvl1pPr>
            <a:lvl2pPr>
              <a:defRPr sz="2310"/>
            </a:lvl2pPr>
            <a:lvl3pPr>
              <a:defRPr sz="2079"/>
            </a:lvl3pPr>
            <a:lvl4pPr>
              <a:defRPr sz="1848"/>
            </a:lvl4pPr>
            <a:lvl5pPr>
              <a:defRPr sz="1848"/>
            </a:lvl5pPr>
            <a:lvl6pPr>
              <a:defRPr sz="1848"/>
            </a:lvl6pPr>
            <a:lvl7pPr>
              <a:defRPr sz="1848"/>
            </a:lvl7pPr>
            <a:lvl8pPr>
              <a:defRPr sz="1848"/>
            </a:lvl8pPr>
            <a:lvl9pPr>
              <a:defRPr sz="184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3978" y="315335"/>
            <a:ext cx="4632071" cy="1342006"/>
          </a:xfrm>
        </p:spPr>
        <p:txBody>
          <a:bodyPr anchor="b"/>
          <a:lstStyle>
            <a:lvl1pPr algn="l">
              <a:defRPr sz="2310" b="1"/>
            </a:lvl1pPr>
          </a:lstStyle>
          <a:p>
            <a:r>
              <a:rPr lang="en-US"/>
              <a:t>Click to edit Master title style</a:t>
            </a:r>
          </a:p>
        </p:txBody>
      </p:sp>
      <p:sp>
        <p:nvSpPr>
          <p:cNvPr id="3" name="Content Placeholder 2"/>
          <p:cNvSpPr>
            <a:spLocks noGrp="1"/>
          </p:cNvSpPr>
          <p:nvPr>
            <p:ph idx="1"/>
          </p:nvPr>
        </p:nvSpPr>
        <p:spPr>
          <a:xfrm>
            <a:off x="5504708" y="315335"/>
            <a:ext cx="7870853" cy="6759533"/>
          </a:xfrm>
        </p:spPr>
        <p:txBody>
          <a:bodyPr/>
          <a:lstStyle>
            <a:lvl1pPr>
              <a:defRPr sz="3696"/>
            </a:lvl1pPr>
            <a:lvl2pPr>
              <a:defRPr sz="3234"/>
            </a:lvl2pPr>
            <a:lvl3pPr>
              <a:defRPr sz="2772"/>
            </a:lvl3pPr>
            <a:lvl4pPr>
              <a:defRPr sz="2310"/>
            </a:lvl4pPr>
            <a:lvl5pPr>
              <a:defRPr sz="2310"/>
            </a:lvl5pPr>
            <a:lvl6pPr>
              <a:defRPr sz="2310"/>
            </a:lvl6pPr>
            <a:lvl7pPr>
              <a:defRPr sz="2310"/>
            </a:lvl7pPr>
            <a:lvl8pPr>
              <a:defRPr sz="2310"/>
            </a:lvl8pPr>
            <a:lvl9pPr>
              <a:defRPr sz="23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3978" y="1657342"/>
            <a:ext cx="4632071" cy="5417527"/>
          </a:xfrm>
        </p:spPr>
        <p:txBody>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59688" y="5544026"/>
            <a:ext cx="8447723" cy="654504"/>
          </a:xfrm>
        </p:spPr>
        <p:txBody>
          <a:bodyPr anchor="b"/>
          <a:lstStyle>
            <a:lvl1pPr algn="l">
              <a:defRPr sz="2310" b="1"/>
            </a:lvl1pPr>
          </a:lstStyle>
          <a:p>
            <a:r>
              <a:rPr lang="en-US"/>
              <a:t>Click to edit Master title style</a:t>
            </a:r>
          </a:p>
        </p:txBody>
      </p:sp>
      <p:sp>
        <p:nvSpPr>
          <p:cNvPr id="3" name="Picture Placeholder 2"/>
          <p:cNvSpPr>
            <a:spLocks noGrp="1"/>
          </p:cNvSpPr>
          <p:nvPr>
            <p:ph type="pic" idx="1"/>
          </p:nvPr>
        </p:nvSpPr>
        <p:spPr>
          <a:xfrm>
            <a:off x="2759688" y="707670"/>
            <a:ext cx="8447723" cy="4752023"/>
          </a:xfrm>
        </p:spPr>
        <p:txBody>
          <a:bodyPr/>
          <a:lstStyle>
            <a:lvl1pPr marL="0" indent="0">
              <a:buNone/>
              <a:defRPr sz="3696"/>
            </a:lvl1pPr>
            <a:lvl2pPr marL="528020" indent="0">
              <a:buNone/>
              <a:defRPr sz="3234"/>
            </a:lvl2pPr>
            <a:lvl3pPr marL="1056041" indent="0">
              <a:buNone/>
              <a:defRPr sz="2772"/>
            </a:lvl3pPr>
            <a:lvl4pPr marL="1584061" indent="0">
              <a:buNone/>
              <a:defRPr sz="2310"/>
            </a:lvl4pPr>
            <a:lvl5pPr marL="2112081" indent="0">
              <a:buNone/>
              <a:defRPr sz="2310"/>
            </a:lvl5pPr>
            <a:lvl6pPr marL="2640101" indent="0">
              <a:buNone/>
              <a:defRPr sz="2310"/>
            </a:lvl6pPr>
            <a:lvl7pPr marL="3168122" indent="0">
              <a:buNone/>
              <a:defRPr sz="2310"/>
            </a:lvl7pPr>
            <a:lvl8pPr marL="3696142" indent="0">
              <a:buNone/>
              <a:defRPr sz="2310"/>
            </a:lvl8pPr>
            <a:lvl9pPr marL="4224162" indent="0">
              <a:buNone/>
              <a:defRPr sz="2310"/>
            </a:lvl9pPr>
          </a:lstStyle>
          <a:p>
            <a:endParaRPr lang="en-US"/>
          </a:p>
        </p:txBody>
      </p:sp>
      <p:sp>
        <p:nvSpPr>
          <p:cNvPr id="4" name="Text Placeholder 3"/>
          <p:cNvSpPr>
            <a:spLocks noGrp="1"/>
          </p:cNvSpPr>
          <p:nvPr>
            <p:ph type="body" sz="half" idx="2"/>
          </p:nvPr>
        </p:nvSpPr>
        <p:spPr>
          <a:xfrm>
            <a:off x="2759688" y="6198530"/>
            <a:ext cx="8447723" cy="929504"/>
          </a:xfrm>
        </p:spPr>
        <p:txBody>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3977" y="317169"/>
            <a:ext cx="12671584" cy="132000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03977" y="1848009"/>
            <a:ext cx="12671584" cy="52268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7128034"/>
            <a:ext cx="1877272" cy="352002"/>
          </a:xfrm>
          <a:prstGeom prst="rect">
            <a:avLst/>
          </a:prstGeom>
        </p:spPr>
        <p:txBody>
          <a:bodyPr vert="horz" lIns="91440" tIns="45720" rIns="91440" bIns="45720" rtlCol="0" anchor="ctr"/>
          <a:lstStyle>
            <a:lvl1pPr algn="l">
              <a:defRPr sz="1386">
                <a:solidFill>
                  <a:schemeClr val="tx1"/>
                </a:solidFill>
                <a:latin typeface="Helvetica Neue"/>
              </a:defRPr>
            </a:lvl1pPr>
          </a:lstStyle>
          <a:p>
            <a:endParaRPr lang="en-US" dirty="0"/>
          </a:p>
        </p:txBody>
      </p:sp>
      <p:sp>
        <p:nvSpPr>
          <p:cNvPr id="5" name="Footer Placeholder 4"/>
          <p:cNvSpPr>
            <a:spLocks noGrp="1"/>
          </p:cNvSpPr>
          <p:nvPr>
            <p:ph type="ftr" sz="quarter" idx="3"/>
          </p:nvPr>
        </p:nvSpPr>
        <p:spPr>
          <a:xfrm>
            <a:off x="1525283" y="7568036"/>
            <a:ext cx="4458520" cy="264001"/>
          </a:xfrm>
          <a:prstGeom prst="rect">
            <a:avLst/>
          </a:prstGeom>
        </p:spPr>
        <p:txBody>
          <a:bodyPr vert="horz" lIns="91440" tIns="45720" rIns="91440" bIns="45720" rtlCol="0" anchor="ctr"/>
          <a:lstStyle>
            <a:lvl1pPr algn="ctr">
              <a:defRPr sz="1386">
                <a:solidFill>
                  <a:schemeClr val="tx1"/>
                </a:solidFill>
                <a:latin typeface="Helvetica Neue"/>
              </a:defRPr>
            </a:lvl1pPr>
          </a:lstStyle>
          <a:p>
            <a:endParaRPr lang="en-US" dirty="0"/>
          </a:p>
        </p:txBody>
      </p:sp>
      <p:sp>
        <p:nvSpPr>
          <p:cNvPr id="6" name="Slide Number Placeholder 5"/>
          <p:cNvSpPr>
            <a:spLocks noGrp="1"/>
          </p:cNvSpPr>
          <p:nvPr>
            <p:ph type="sldNum" sz="quarter" idx="4"/>
          </p:nvPr>
        </p:nvSpPr>
        <p:spPr>
          <a:xfrm>
            <a:off x="0" y="7498370"/>
            <a:ext cx="1407954" cy="421669"/>
          </a:xfrm>
          <a:prstGeom prst="rect">
            <a:avLst/>
          </a:prstGeom>
        </p:spPr>
        <p:txBody>
          <a:bodyPr vert="horz" lIns="91440" tIns="45720" rIns="91440" bIns="45720" rtlCol="0" anchor="ctr"/>
          <a:lstStyle>
            <a:lvl1pPr algn="r">
              <a:defRPr sz="1386">
                <a:solidFill>
                  <a:schemeClr val="tx1"/>
                </a:solidFill>
                <a:latin typeface="Helvetica Neue"/>
              </a:defRPr>
            </a:lvl1pPr>
          </a:lstStyle>
          <a:p>
            <a:r>
              <a:rPr lang="en-US" smtClean="0"/>
              <a:t>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3" r:id="rId12"/>
    <p:sldLayoutId id="2147483667" r:id="rId13"/>
    <p:sldLayoutId id="2147483668" r:id="rId14"/>
  </p:sldLayoutIdLst>
  <p:hf sldNum="0" hdr="0" ftr="0" dt="0"/>
  <p:txStyles>
    <p:titleStyle>
      <a:lvl1pPr algn="ctr" defTabSz="1056041" rtl="0" eaLnBrk="1" latinLnBrk="0" hangingPunct="1">
        <a:spcBef>
          <a:spcPct val="0"/>
        </a:spcBef>
        <a:buNone/>
        <a:defRPr sz="5082" kern="1200">
          <a:solidFill>
            <a:schemeClr val="tx1"/>
          </a:solidFill>
          <a:latin typeface="Helvetica Neue"/>
          <a:ea typeface="+mj-ea"/>
          <a:cs typeface="+mj-cs"/>
        </a:defRPr>
      </a:lvl1pPr>
    </p:titleStyle>
    <p:body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p:bodyStyle>
    <p:otherStyle>
      <a:defPPr>
        <a:defRPr lang="en-US"/>
      </a:defPPr>
      <a:lvl1pPr marL="0" algn="l" defTabSz="1056041" rtl="0" eaLnBrk="1" latinLnBrk="0" hangingPunct="1">
        <a:defRPr sz="2079" kern="1200">
          <a:solidFill>
            <a:schemeClr val="tx1"/>
          </a:solidFill>
          <a:latin typeface="+mn-lt"/>
          <a:ea typeface="+mn-ea"/>
          <a:cs typeface="+mn-cs"/>
        </a:defRPr>
      </a:lvl1pPr>
      <a:lvl2pPr marL="528020" algn="l" defTabSz="1056041" rtl="0" eaLnBrk="1" latinLnBrk="0" hangingPunct="1">
        <a:defRPr sz="2079" kern="1200">
          <a:solidFill>
            <a:schemeClr val="tx1"/>
          </a:solidFill>
          <a:latin typeface="+mn-lt"/>
          <a:ea typeface="+mn-ea"/>
          <a:cs typeface="+mn-cs"/>
        </a:defRPr>
      </a:lvl2pPr>
      <a:lvl3pPr marL="1056041" algn="l" defTabSz="1056041" rtl="0" eaLnBrk="1" latinLnBrk="0" hangingPunct="1">
        <a:defRPr sz="2079" kern="1200">
          <a:solidFill>
            <a:schemeClr val="tx1"/>
          </a:solidFill>
          <a:latin typeface="+mn-lt"/>
          <a:ea typeface="+mn-ea"/>
          <a:cs typeface="+mn-cs"/>
        </a:defRPr>
      </a:lvl3pPr>
      <a:lvl4pPr marL="1584061" algn="l" defTabSz="1056041" rtl="0" eaLnBrk="1" latinLnBrk="0" hangingPunct="1">
        <a:defRPr sz="2079" kern="1200">
          <a:solidFill>
            <a:schemeClr val="tx1"/>
          </a:solidFill>
          <a:latin typeface="+mn-lt"/>
          <a:ea typeface="+mn-ea"/>
          <a:cs typeface="+mn-cs"/>
        </a:defRPr>
      </a:lvl4pPr>
      <a:lvl5pPr marL="2112081" algn="l" defTabSz="1056041" rtl="0" eaLnBrk="1" latinLnBrk="0" hangingPunct="1">
        <a:defRPr sz="2079" kern="1200">
          <a:solidFill>
            <a:schemeClr val="tx1"/>
          </a:solidFill>
          <a:latin typeface="+mn-lt"/>
          <a:ea typeface="+mn-ea"/>
          <a:cs typeface="+mn-cs"/>
        </a:defRPr>
      </a:lvl5pPr>
      <a:lvl6pPr marL="2640101" algn="l" defTabSz="1056041" rtl="0" eaLnBrk="1" latinLnBrk="0" hangingPunct="1">
        <a:defRPr sz="2079" kern="1200">
          <a:solidFill>
            <a:schemeClr val="tx1"/>
          </a:solidFill>
          <a:latin typeface="+mn-lt"/>
          <a:ea typeface="+mn-ea"/>
          <a:cs typeface="+mn-cs"/>
        </a:defRPr>
      </a:lvl6pPr>
      <a:lvl7pPr marL="3168122" algn="l" defTabSz="1056041" rtl="0" eaLnBrk="1" latinLnBrk="0" hangingPunct="1">
        <a:defRPr sz="2079" kern="1200">
          <a:solidFill>
            <a:schemeClr val="tx1"/>
          </a:solidFill>
          <a:latin typeface="+mn-lt"/>
          <a:ea typeface="+mn-ea"/>
          <a:cs typeface="+mn-cs"/>
        </a:defRPr>
      </a:lvl7pPr>
      <a:lvl8pPr marL="3696142" algn="l" defTabSz="1056041" rtl="0" eaLnBrk="1" latinLnBrk="0" hangingPunct="1">
        <a:defRPr sz="2079" kern="1200">
          <a:solidFill>
            <a:schemeClr val="tx1"/>
          </a:solidFill>
          <a:latin typeface="+mn-lt"/>
          <a:ea typeface="+mn-ea"/>
          <a:cs typeface="+mn-cs"/>
        </a:defRPr>
      </a:lvl8pPr>
      <a:lvl9pPr marL="4224162" algn="l" defTabSz="1056041" rtl="0" eaLnBrk="1" latinLnBrk="0" hangingPunct="1">
        <a:defRPr sz="20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1.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2.bin"/><Relationship Id="rId7" Type="http://schemas.openxmlformats.org/officeDocument/2006/relationships/image" Target="../media/image14.wmf"/><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6.wmf"/><Relationship Id="rId5" Type="http://schemas.openxmlformats.org/officeDocument/2006/relationships/image" Target="../media/image6.jpeg"/><Relationship Id="rId10" Type="http://schemas.openxmlformats.org/officeDocument/2006/relationships/oleObject" Target="../embeddings/oleObject5.bin"/><Relationship Id="rId4" Type="http://schemas.openxmlformats.org/officeDocument/2006/relationships/image" Target="../media/image13.wmf"/><Relationship Id="rId9" Type="http://schemas.openxmlformats.org/officeDocument/2006/relationships/image" Target="../media/image15.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18.wmf"/><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9.wmf"/><Relationship Id="rId5" Type="http://schemas.openxmlformats.org/officeDocument/2006/relationships/image" Target="../media/image6.jpeg"/><Relationship Id="rId10" Type="http://schemas.openxmlformats.org/officeDocument/2006/relationships/oleObject" Target="../embeddings/oleObject9.bin"/><Relationship Id="rId4" Type="http://schemas.openxmlformats.org/officeDocument/2006/relationships/image" Target="../media/image17.wmf"/><Relationship Id="rId9"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10.bin"/><Relationship Id="rId7" Type="http://schemas.openxmlformats.org/officeDocument/2006/relationships/image" Target="../media/image21.wmf"/><Relationship Id="rId2" Type="http://schemas.openxmlformats.org/officeDocument/2006/relationships/slideLayout" Target="../slideLayouts/slideLayout11.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22.wmf"/><Relationship Id="rId5" Type="http://schemas.openxmlformats.org/officeDocument/2006/relationships/image" Target="../media/image6.jpeg"/><Relationship Id="rId10" Type="http://schemas.openxmlformats.org/officeDocument/2006/relationships/oleObject" Target="../embeddings/oleObject13.bin"/><Relationship Id="rId4" Type="http://schemas.openxmlformats.org/officeDocument/2006/relationships/image" Target="../media/image13.wmf"/><Relationship Id="rId9" Type="http://schemas.openxmlformats.org/officeDocument/2006/relationships/image" Target="../media/image15.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4.bin"/><Relationship Id="rId7" Type="http://schemas.openxmlformats.org/officeDocument/2006/relationships/image" Target="../media/image24.wmf"/><Relationship Id="rId2" Type="http://schemas.openxmlformats.org/officeDocument/2006/relationships/slideLayout" Target="../slideLayouts/slideLayout11.xml"/><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25.wmf"/><Relationship Id="rId5" Type="http://schemas.openxmlformats.org/officeDocument/2006/relationships/image" Target="../media/image6.jpeg"/><Relationship Id="rId10" Type="http://schemas.openxmlformats.org/officeDocument/2006/relationships/oleObject" Target="../embeddings/oleObject17.bin"/><Relationship Id="rId4" Type="http://schemas.openxmlformats.org/officeDocument/2006/relationships/image" Target="../media/image23.wmf"/><Relationship Id="rId9"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1.xml"/><Relationship Id="rId1" Type="http://schemas.openxmlformats.org/officeDocument/2006/relationships/vmlDrawing" Target="../drawings/vmlDrawing6.vml"/><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1.xml"/><Relationship Id="rId1" Type="http://schemas.openxmlformats.org/officeDocument/2006/relationships/vmlDrawing" Target="../drawings/vmlDrawing7.vml"/><Relationship Id="rId6" Type="http://schemas.openxmlformats.org/officeDocument/2006/relationships/image" Target="../media/image29.emf"/><Relationship Id="rId5" Type="http://schemas.openxmlformats.org/officeDocument/2006/relationships/oleObject" Target="../embeddings/oleObject20.bin"/><Relationship Id="rId4" Type="http://schemas.openxmlformats.org/officeDocument/2006/relationships/image" Target="../media/image2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32.wmf"/><Relationship Id="rId2" Type="http://schemas.openxmlformats.org/officeDocument/2006/relationships/slideLayout" Target="../slideLayouts/slideLayout11.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image" Target="../media/image31.wmf"/><Relationship Id="rId4" Type="http://schemas.openxmlformats.org/officeDocument/2006/relationships/oleObject" Target="../embeddings/oleObject21.bin"/></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3.bin"/><Relationship Id="rId7" Type="http://schemas.openxmlformats.org/officeDocument/2006/relationships/image" Target="../media/image42.wmf"/><Relationship Id="rId2" Type="http://schemas.openxmlformats.org/officeDocument/2006/relationships/slideLayout" Target="../slideLayouts/slideLayout11.xml"/><Relationship Id="rId1" Type="http://schemas.openxmlformats.org/officeDocument/2006/relationships/vmlDrawing" Target="../drawings/vmlDrawing9.vml"/><Relationship Id="rId6" Type="http://schemas.openxmlformats.org/officeDocument/2006/relationships/oleObject" Target="../embeddings/oleObject24.bin"/><Relationship Id="rId11" Type="http://schemas.openxmlformats.org/officeDocument/2006/relationships/image" Target="../media/image43.wmf"/><Relationship Id="rId5" Type="http://schemas.openxmlformats.org/officeDocument/2006/relationships/image" Target="../media/image6.jpeg"/><Relationship Id="rId10" Type="http://schemas.openxmlformats.org/officeDocument/2006/relationships/oleObject" Target="../embeddings/oleObject26.bin"/><Relationship Id="rId4" Type="http://schemas.openxmlformats.org/officeDocument/2006/relationships/image" Target="../media/image13.wmf"/><Relationship Id="rId9" Type="http://schemas.openxmlformats.org/officeDocument/2006/relationships/image" Target="../media/image15.wmf"/></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11.xml"/><Relationship Id="rId1" Type="http://schemas.openxmlformats.org/officeDocument/2006/relationships/vmlDrawing" Target="../drawings/vmlDrawing10.vml"/><Relationship Id="rId5" Type="http://schemas.openxmlformats.org/officeDocument/2006/relationships/image" Target="../media/image44.w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11.xml"/><Relationship Id="rId1" Type="http://schemas.openxmlformats.org/officeDocument/2006/relationships/vmlDrawing" Target="../drawings/vmlDrawing11.vml"/><Relationship Id="rId5" Type="http://schemas.openxmlformats.org/officeDocument/2006/relationships/image" Target="../media/image44.wmf"/><Relationship Id="rId4" Type="http://schemas.openxmlformats.org/officeDocument/2006/relationships/oleObject" Target="../embeddings/oleObject2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1.xml"/><Relationship Id="rId1" Type="http://schemas.openxmlformats.org/officeDocument/2006/relationships/vmlDrawing" Target="../drawings/vmlDrawing12.vml"/><Relationship Id="rId6" Type="http://schemas.openxmlformats.org/officeDocument/2006/relationships/image" Target="../media/image47.wmf"/><Relationship Id="rId5" Type="http://schemas.openxmlformats.org/officeDocument/2006/relationships/oleObject" Target="../embeddings/oleObject30.bin"/><Relationship Id="rId4" Type="http://schemas.openxmlformats.org/officeDocument/2006/relationships/image" Target="../media/image4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8.jpeg"/><Relationship Id="rId2" Type="http://schemas.openxmlformats.org/officeDocument/2006/relationships/image" Target="../media/image49.png"/><Relationship Id="rId1" Type="http://schemas.openxmlformats.org/officeDocument/2006/relationships/slideLayout" Target="../slideLayouts/slideLayout11.xml"/><Relationship Id="rId6" Type="http://schemas.openxmlformats.org/officeDocument/2006/relationships/image" Target="../media/image51.jpeg"/><Relationship Id="rId5" Type="http://schemas.microsoft.com/office/2007/relationships/hdphoto" Target="../media/hdphoto2.wdp"/><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53.wmf"/><Relationship Id="rId2" Type="http://schemas.openxmlformats.org/officeDocument/2006/relationships/slideLayout" Target="../slideLayouts/slideLayout11.xml"/><Relationship Id="rId1" Type="http://schemas.openxmlformats.org/officeDocument/2006/relationships/vmlDrawing" Target="../drawings/vmlDrawing13.vml"/><Relationship Id="rId6" Type="http://schemas.openxmlformats.org/officeDocument/2006/relationships/oleObject" Target="../embeddings/oleObject32.bin"/><Relationship Id="rId5" Type="http://schemas.openxmlformats.org/officeDocument/2006/relationships/image" Target="../media/image52.wmf"/><Relationship Id="rId4" Type="http://schemas.openxmlformats.org/officeDocument/2006/relationships/oleObject" Target="../embeddings/oleObject3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3.bin"/><Relationship Id="rId7" Type="http://schemas.openxmlformats.org/officeDocument/2006/relationships/image" Target="../media/image6.jpeg"/><Relationship Id="rId2" Type="http://schemas.openxmlformats.org/officeDocument/2006/relationships/slideLayout" Target="../slideLayouts/slideLayout11.xml"/><Relationship Id="rId1" Type="http://schemas.openxmlformats.org/officeDocument/2006/relationships/vmlDrawing" Target="../drawings/vmlDrawing14.vml"/><Relationship Id="rId6" Type="http://schemas.openxmlformats.org/officeDocument/2006/relationships/image" Target="../media/image15.wmf"/><Relationship Id="rId11" Type="http://schemas.openxmlformats.org/officeDocument/2006/relationships/image" Target="../media/image55.wmf"/><Relationship Id="rId5" Type="http://schemas.openxmlformats.org/officeDocument/2006/relationships/oleObject" Target="../embeddings/oleObject34.bin"/><Relationship Id="rId10" Type="http://schemas.openxmlformats.org/officeDocument/2006/relationships/oleObject" Target="../embeddings/oleObject36.bin"/><Relationship Id="rId4" Type="http://schemas.openxmlformats.org/officeDocument/2006/relationships/image" Target="../media/image13.wmf"/><Relationship Id="rId9" Type="http://schemas.openxmlformats.org/officeDocument/2006/relationships/image" Target="../media/image5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58.png"/><Relationship Id="rId2" Type="http://schemas.openxmlformats.org/officeDocument/2006/relationships/slideLayout" Target="../slideLayouts/slideLayout11.xml"/><Relationship Id="rId1" Type="http://schemas.openxmlformats.org/officeDocument/2006/relationships/vmlDrawing" Target="../drawings/vmlDrawing15.vml"/><Relationship Id="rId6" Type="http://schemas.openxmlformats.org/officeDocument/2006/relationships/image" Target="../media/image57.wmf"/><Relationship Id="rId5" Type="http://schemas.openxmlformats.org/officeDocument/2006/relationships/oleObject" Target="../embeddings/oleObject38.bin"/><Relationship Id="rId4" Type="http://schemas.openxmlformats.org/officeDocument/2006/relationships/image" Target="../media/image56.wmf"/></Relationships>
</file>

<file path=ppt/slides/_rels/slide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60.wmf"/><Relationship Id="rId2" Type="http://schemas.openxmlformats.org/officeDocument/2006/relationships/slideLayout" Target="../slideLayouts/slideLayout11.xml"/><Relationship Id="rId1" Type="http://schemas.openxmlformats.org/officeDocument/2006/relationships/vmlDrawing" Target="../drawings/vmlDrawing16.vml"/><Relationship Id="rId6" Type="http://schemas.openxmlformats.org/officeDocument/2006/relationships/oleObject" Target="../embeddings/oleObject40.bin"/><Relationship Id="rId5" Type="http://schemas.openxmlformats.org/officeDocument/2006/relationships/image" Target="../media/image59.wmf"/><Relationship Id="rId4" Type="http://schemas.openxmlformats.org/officeDocument/2006/relationships/oleObject" Target="../embeddings/oleObject39.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62.wmf"/><Relationship Id="rId2" Type="http://schemas.openxmlformats.org/officeDocument/2006/relationships/slideLayout" Target="../slideLayouts/slideLayout11.xml"/><Relationship Id="rId1" Type="http://schemas.openxmlformats.org/officeDocument/2006/relationships/vmlDrawing" Target="../drawings/vmlDrawing17.vml"/><Relationship Id="rId6" Type="http://schemas.openxmlformats.org/officeDocument/2006/relationships/oleObject" Target="../embeddings/oleObject42.bin"/><Relationship Id="rId5" Type="http://schemas.openxmlformats.org/officeDocument/2006/relationships/image" Target="../media/image61.wmf"/><Relationship Id="rId4" Type="http://schemas.openxmlformats.org/officeDocument/2006/relationships/oleObject" Target="../embeddings/oleObject41.bin"/></Relationships>
</file>

<file path=ppt/slides/_rels/slide5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64.wmf"/><Relationship Id="rId2" Type="http://schemas.openxmlformats.org/officeDocument/2006/relationships/slideLayout" Target="../slideLayouts/slideLayout11.xml"/><Relationship Id="rId1" Type="http://schemas.openxmlformats.org/officeDocument/2006/relationships/vmlDrawing" Target="../drawings/vmlDrawing18.vml"/><Relationship Id="rId6" Type="http://schemas.openxmlformats.org/officeDocument/2006/relationships/oleObject" Target="../embeddings/oleObject44.bin"/><Relationship Id="rId5" Type="http://schemas.openxmlformats.org/officeDocument/2006/relationships/image" Target="../media/image63.wmf"/><Relationship Id="rId4" Type="http://schemas.openxmlformats.org/officeDocument/2006/relationships/oleObject" Target="../embeddings/oleObject43.bin"/></Relationships>
</file>

<file path=ppt/slides/_rels/slide55.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66.wmf"/><Relationship Id="rId2" Type="http://schemas.openxmlformats.org/officeDocument/2006/relationships/slideLayout" Target="../slideLayouts/slideLayout11.xml"/><Relationship Id="rId1" Type="http://schemas.openxmlformats.org/officeDocument/2006/relationships/vmlDrawing" Target="../drawings/vmlDrawing19.vml"/><Relationship Id="rId6" Type="http://schemas.openxmlformats.org/officeDocument/2006/relationships/oleObject" Target="../embeddings/oleObject46.bin"/><Relationship Id="rId5" Type="http://schemas.openxmlformats.org/officeDocument/2006/relationships/image" Target="../media/image31.wmf"/><Relationship Id="rId4" Type="http://schemas.openxmlformats.org/officeDocument/2006/relationships/oleObject" Target="../embeddings/oleObject45.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7.bin"/><Relationship Id="rId7" Type="http://schemas.openxmlformats.org/officeDocument/2006/relationships/image" Target="../media/image67.wmf"/><Relationship Id="rId2" Type="http://schemas.openxmlformats.org/officeDocument/2006/relationships/slideLayout" Target="../slideLayouts/slideLayout11.xml"/><Relationship Id="rId1" Type="http://schemas.openxmlformats.org/officeDocument/2006/relationships/vmlDrawing" Target="../drawings/vmlDrawing20.vml"/><Relationship Id="rId6" Type="http://schemas.openxmlformats.org/officeDocument/2006/relationships/oleObject" Target="../embeddings/oleObject48.bin"/><Relationship Id="rId11" Type="http://schemas.openxmlformats.org/officeDocument/2006/relationships/image" Target="../media/image68.wmf"/><Relationship Id="rId5" Type="http://schemas.openxmlformats.org/officeDocument/2006/relationships/image" Target="../media/image6.jpeg"/><Relationship Id="rId10" Type="http://schemas.openxmlformats.org/officeDocument/2006/relationships/oleObject" Target="../embeddings/oleObject50.bin"/><Relationship Id="rId4" Type="http://schemas.openxmlformats.org/officeDocument/2006/relationships/image" Target="../media/image13.wmf"/><Relationship Id="rId9" Type="http://schemas.openxmlformats.org/officeDocument/2006/relationships/image" Target="../media/image15.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51.bin"/><Relationship Id="rId7" Type="http://schemas.openxmlformats.org/officeDocument/2006/relationships/image" Target="../media/image6.jpeg"/><Relationship Id="rId2" Type="http://schemas.openxmlformats.org/officeDocument/2006/relationships/slideLayout" Target="../slideLayouts/slideLayout11.xml"/><Relationship Id="rId1" Type="http://schemas.openxmlformats.org/officeDocument/2006/relationships/vmlDrawing" Target="../drawings/vmlDrawing21.vml"/><Relationship Id="rId6" Type="http://schemas.openxmlformats.org/officeDocument/2006/relationships/image" Target="../media/image70.wmf"/><Relationship Id="rId5" Type="http://schemas.openxmlformats.org/officeDocument/2006/relationships/oleObject" Target="../embeddings/oleObject52.bin"/><Relationship Id="rId4" Type="http://schemas.openxmlformats.org/officeDocument/2006/relationships/image" Target="../media/image69.wmf"/><Relationship Id="rId9" Type="http://schemas.openxmlformats.org/officeDocument/2006/relationships/image" Target="../media/image71.wmf"/></Relationships>
</file>

<file path=ppt/slides/_rels/slide6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72.wmf"/><Relationship Id="rId2" Type="http://schemas.openxmlformats.org/officeDocument/2006/relationships/slideLayout" Target="../slideLayouts/slideLayout11.xml"/><Relationship Id="rId1" Type="http://schemas.openxmlformats.org/officeDocument/2006/relationships/vmlDrawing" Target="../drawings/vmlDrawing22.vml"/><Relationship Id="rId6" Type="http://schemas.openxmlformats.org/officeDocument/2006/relationships/oleObject" Target="../embeddings/oleObject55.bin"/><Relationship Id="rId5" Type="http://schemas.openxmlformats.org/officeDocument/2006/relationships/image" Target="../media/image52.wmf"/><Relationship Id="rId4" Type="http://schemas.openxmlformats.org/officeDocument/2006/relationships/oleObject" Target="../embeddings/oleObject54.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oleObject" Target="../embeddings/oleObject56.bin"/><Relationship Id="rId7" Type="http://schemas.openxmlformats.org/officeDocument/2006/relationships/image" Target="../media/image6.jpeg"/><Relationship Id="rId2" Type="http://schemas.openxmlformats.org/officeDocument/2006/relationships/slideLayout" Target="../slideLayouts/slideLayout11.xml"/><Relationship Id="rId1" Type="http://schemas.openxmlformats.org/officeDocument/2006/relationships/vmlDrawing" Target="../drawings/vmlDrawing23.vml"/><Relationship Id="rId6" Type="http://schemas.openxmlformats.org/officeDocument/2006/relationships/image" Target="../media/image15.wmf"/><Relationship Id="rId11" Type="http://schemas.openxmlformats.org/officeDocument/2006/relationships/image" Target="../media/image73.wmf"/><Relationship Id="rId5" Type="http://schemas.openxmlformats.org/officeDocument/2006/relationships/oleObject" Target="../embeddings/oleObject57.bin"/><Relationship Id="rId10" Type="http://schemas.openxmlformats.org/officeDocument/2006/relationships/oleObject" Target="../embeddings/oleObject59.bin"/><Relationship Id="rId4" Type="http://schemas.openxmlformats.org/officeDocument/2006/relationships/image" Target="../media/image13.wmf"/><Relationship Id="rId9" Type="http://schemas.openxmlformats.org/officeDocument/2006/relationships/image" Target="../media/image54.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1.xml"/><Relationship Id="rId1" Type="http://schemas.openxmlformats.org/officeDocument/2006/relationships/vmlDrawing" Target="../drawings/vmlDrawing24.vml"/><Relationship Id="rId4" Type="http://schemas.openxmlformats.org/officeDocument/2006/relationships/image" Target="../media/image74.wmf"/></Relationships>
</file>

<file path=ppt/slides/_rels/slide6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76.wmf"/><Relationship Id="rId2" Type="http://schemas.openxmlformats.org/officeDocument/2006/relationships/slideLayout" Target="../slideLayouts/slideLayout11.xml"/><Relationship Id="rId1" Type="http://schemas.openxmlformats.org/officeDocument/2006/relationships/vmlDrawing" Target="../drawings/vmlDrawing25.vml"/><Relationship Id="rId6" Type="http://schemas.openxmlformats.org/officeDocument/2006/relationships/oleObject" Target="../embeddings/oleObject62.bin"/><Relationship Id="rId5" Type="http://schemas.openxmlformats.org/officeDocument/2006/relationships/image" Target="../media/image75.wmf"/><Relationship Id="rId4" Type="http://schemas.openxmlformats.org/officeDocument/2006/relationships/oleObject" Target="../embeddings/oleObject61.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1.xml"/><Relationship Id="rId1" Type="http://schemas.openxmlformats.org/officeDocument/2006/relationships/vmlDrawing" Target="../drawings/vmlDrawing26.vml"/><Relationship Id="rId6" Type="http://schemas.openxmlformats.org/officeDocument/2006/relationships/image" Target="../media/image78.wmf"/><Relationship Id="rId5" Type="http://schemas.openxmlformats.org/officeDocument/2006/relationships/oleObject" Target="../embeddings/oleObject64.bin"/><Relationship Id="rId4" Type="http://schemas.openxmlformats.org/officeDocument/2006/relationships/image" Target="../media/image77.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vmlDrawing" Target="../drawings/vmlDrawing27.vml"/><Relationship Id="rId4" Type="http://schemas.openxmlformats.org/officeDocument/2006/relationships/image" Target="../media/image79.wmf"/></Relationships>
</file>

<file path=ppt/slides/_rels/slide74.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image" Target="../media/image80.jpe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image" Target="../media/image82.jpe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3305969" y="3960019"/>
            <a:ext cx="9601200" cy="2112010"/>
          </a:xfrm>
        </p:spPr>
        <p:txBody>
          <a:bodyPr/>
          <a:lstStyle/>
          <a:p>
            <a:pPr algn="ctr"/>
            <a:r>
              <a:rPr lang="en-IN" sz="4000" b="1" dirty="0">
                <a:cs typeface="Times New Roman" pitchFamily="18" charset="0"/>
              </a:rPr>
              <a:t>M Tech(Data Science &amp; Engineering)</a:t>
            </a:r>
            <a:br>
              <a:rPr lang="en-IN" sz="4000" b="1" dirty="0">
                <a:cs typeface="Times New Roman" pitchFamily="18" charset="0"/>
              </a:rPr>
            </a:br>
            <a:r>
              <a:rPr lang="en-IN" sz="4000" b="1" dirty="0">
                <a:cs typeface="Times New Roman" pitchFamily="18" charset="0"/>
              </a:rPr>
              <a:t>Introduction to Statistical Methods</a:t>
            </a:r>
            <a:endParaRPr lang="en-US" altLang="en-US" sz="4000" b="1" dirty="0">
              <a:solidFill>
                <a:srgbClr val="FFFF00"/>
              </a:solidFill>
              <a:cs typeface="Times New Roman" pitchFamily="18" charset="0"/>
            </a:endParaRPr>
          </a:p>
        </p:txBody>
      </p:sp>
      <p:sp>
        <p:nvSpPr>
          <p:cNvPr id="11267" name="Content Placeholder 5"/>
          <p:cNvSpPr>
            <a:spLocks noGrp="1"/>
          </p:cNvSpPr>
          <p:nvPr>
            <p:ph sz="quarter" idx="13"/>
          </p:nvPr>
        </p:nvSpPr>
        <p:spPr>
          <a:xfrm>
            <a:off x="3686969" y="5500026"/>
            <a:ext cx="8466614" cy="1144005"/>
          </a:xfrm>
        </p:spPr>
        <p:txBody>
          <a:bodyPr/>
          <a:lstStyle/>
          <a:p>
            <a:pPr eaLnBrk="1" hangingPunct="1">
              <a:spcBef>
                <a:spcPct val="0"/>
              </a:spcBef>
            </a:pPr>
            <a:endParaRPr lang="en-US" altLang="en-US" sz="3600" b="1" dirty="0">
              <a:solidFill>
                <a:srgbClr val="FFFF00"/>
              </a:solidFill>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Hypothesis - Formulation</a:t>
            </a:r>
            <a:endParaRPr lang="en-US" sz="5400" b="1" kern="0" dirty="0">
              <a:solidFill>
                <a:srgbClr val="FF0000"/>
              </a:solidFill>
            </a:endParaRPr>
          </a:p>
        </p:txBody>
      </p:sp>
      <p:sp>
        <p:nvSpPr>
          <p:cNvPr id="4" name="Text Placeholder 2"/>
          <p:cNvSpPr txBox="1">
            <a:spLocks/>
          </p:cNvSpPr>
          <p:nvPr/>
        </p:nvSpPr>
        <p:spPr>
          <a:xfrm>
            <a:off x="609600" y="1140619"/>
            <a:ext cx="12801600" cy="5495310"/>
          </a:xfrm>
          <a:prstGeom prst="rect">
            <a:avLst/>
          </a:prstGeom>
        </p:spPr>
        <p:txBody>
          <a:bodyPr>
            <a:no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nSpc>
                <a:spcPct val="150000"/>
              </a:lnSpc>
            </a:pPr>
            <a:r>
              <a:rPr lang="en-US" sz="4400" b="1" dirty="0" smtClean="0">
                <a:latin typeface="Helvetica Neue"/>
              </a:rPr>
              <a:t>A taxi company manager is trying to decide whether the use of  radial tires or regular belted tires improves fuel economy. </a:t>
            </a:r>
          </a:p>
          <a:p>
            <a:pPr>
              <a:lnSpc>
                <a:spcPct val="150000"/>
              </a:lnSpc>
            </a:pPr>
            <a:r>
              <a:rPr lang="en-US" altLang="en-US" sz="4400" b="1" dirty="0" smtClean="0">
                <a:latin typeface="Helvetica Neue"/>
                <a:cs typeface="Times New Roman" pitchFamily="18" charset="0"/>
              </a:rPr>
              <a:t>The variable measured is </a:t>
            </a:r>
            <a:r>
              <a:rPr lang="en-US" altLang="en-US" sz="4400" b="1" dirty="0" smtClean="0">
                <a:solidFill>
                  <a:srgbClr val="FF0000"/>
                </a:solidFill>
                <a:latin typeface="Helvetica Neue"/>
                <a:cs typeface="Times New Roman" pitchFamily="18" charset="0"/>
              </a:rPr>
              <a:t>quantitative</a:t>
            </a:r>
            <a:r>
              <a:rPr lang="en-US" altLang="en-US" sz="4400" b="1" dirty="0" smtClean="0">
                <a:latin typeface="Helvetica Neue"/>
                <a:cs typeface="Times New Roman" pitchFamily="18" charset="0"/>
              </a:rPr>
              <a:t>, therefore</a:t>
            </a:r>
            <a:endParaRPr lang="en-US" altLang="en-US" sz="4400" b="1" dirty="0" smtClean="0">
              <a:solidFill>
                <a:srgbClr val="0000FF"/>
              </a:solidFill>
              <a:latin typeface="Helvetica Neue"/>
              <a:cs typeface="Times New Roman" pitchFamily="18" charset="0"/>
            </a:endParaRPr>
          </a:p>
          <a:p>
            <a:pPr>
              <a:lnSpc>
                <a:spcPct val="150000"/>
              </a:lnSpc>
            </a:pPr>
            <a:endParaRPr lang="en-US" sz="4400" b="1" dirty="0">
              <a:latin typeface="Helvetica Neue"/>
            </a:endParaRPr>
          </a:p>
        </p:txBody>
      </p:sp>
    </p:spTree>
    <p:extLst>
      <p:ext uri="{BB962C8B-B14F-4D97-AF65-F5344CB8AC3E}">
        <p14:creationId xmlns:p14="http://schemas.microsoft.com/office/powerpoint/2010/main" val="902565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Hypothesis - Formulation</a:t>
            </a:r>
            <a:endParaRPr lang="en-US" sz="5400" b="1" kern="0" dirty="0">
              <a:solidFill>
                <a:srgbClr val="FF0000"/>
              </a:solidFill>
            </a:endParaRPr>
          </a:p>
        </p:txBody>
      </p:sp>
      <p:sp>
        <p:nvSpPr>
          <p:cNvPr id="4" name="Round Diagonal Corner Rectangle 3"/>
          <p:cNvSpPr/>
          <p:nvPr/>
        </p:nvSpPr>
        <p:spPr>
          <a:xfrm>
            <a:off x="4212773" y="4910060"/>
            <a:ext cx="4963885" cy="1200055"/>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3600" dirty="0">
                <a:solidFill>
                  <a:schemeClr val="tx1"/>
                </a:solidFill>
                <a:latin typeface="Helvetica Neue"/>
                <a:cs typeface="Helvetica" panose="020B0604020202020204" pitchFamily="34" charset="0"/>
              </a:rPr>
              <a:t>The variable measured fuel </a:t>
            </a:r>
            <a:r>
              <a:rPr lang="en-US" altLang="en-US" sz="3600" dirty="0" smtClean="0">
                <a:solidFill>
                  <a:schemeClr val="tx1"/>
                </a:solidFill>
                <a:latin typeface="Helvetica Neue"/>
                <a:cs typeface="Helvetica" panose="020B0604020202020204" pitchFamily="34" charset="0"/>
              </a:rPr>
              <a:t>consumption</a:t>
            </a:r>
            <a:endParaRPr lang="en-US" sz="3600" b="1" dirty="0">
              <a:solidFill>
                <a:srgbClr val="C00000"/>
              </a:solidFill>
              <a:latin typeface="Helvetica Neue"/>
              <a:cs typeface="Helvetica"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2811" y="1140619"/>
            <a:ext cx="4369385" cy="203301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30912"/>
          <a:stretch/>
        </p:blipFill>
        <p:spPr>
          <a:xfrm>
            <a:off x="5353049" y="3520323"/>
            <a:ext cx="2936883" cy="108360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7" name="Picture 1" descr="Description: https://images.cardekho.com/images/auto-guide/Run-Flat-Tyres.jpg"/>
          <p:cNvPicPr>
            <a:picLocks noChangeAspect="1" noChangeArrowheads="1"/>
          </p:cNvPicPr>
          <p:nvPr/>
        </p:nvPicPr>
        <p:blipFill rotWithShape="1">
          <a:blip r:embed="rId4">
            <a:extLst>
              <a:ext uri="{28A0092B-C50C-407E-A947-70E740481C1C}">
                <a14:useLocalDpi xmlns:a14="http://schemas.microsoft.com/office/drawing/2010/main" val="0"/>
              </a:ext>
            </a:extLst>
          </a:blip>
          <a:srcRect l="3310"/>
          <a:stretch/>
        </p:blipFill>
        <p:spPr bwMode="auto">
          <a:xfrm rot="5400000">
            <a:off x="1534541" y="4564469"/>
            <a:ext cx="2660782" cy="204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Description: https://images.cardekho.com/images/auto-guide/Radial-tyres.jpg"/>
          <p:cNvPicPr>
            <a:picLocks noChangeAspect="1" noChangeArrowheads="1"/>
          </p:cNvPicPr>
          <p:nvPr/>
        </p:nvPicPr>
        <p:blipFill rotWithShape="1">
          <a:blip r:embed="rId5">
            <a:extLst>
              <a:ext uri="{28A0092B-C50C-407E-A947-70E740481C1C}">
                <a14:useLocalDpi xmlns:a14="http://schemas.microsoft.com/office/drawing/2010/main" val="0"/>
              </a:ext>
            </a:extLst>
          </a:blip>
          <a:srcRect l="5592" r="6656"/>
          <a:stretch/>
        </p:blipFill>
        <p:spPr bwMode="auto">
          <a:xfrm rot="5400000">
            <a:off x="9271148" y="4565641"/>
            <a:ext cx="260320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 Diagonal Corner Rectangle 8"/>
          <p:cNvSpPr/>
          <p:nvPr/>
        </p:nvSpPr>
        <p:spPr>
          <a:xfrm>
            <a:off x="8815756" y="3520324"/>
            <a:ext cx="2919044" cy="523662"/>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3600" b="1" dirty="0" smtClean="0">
                <a:solidFill>
                  <a:srgbClr val="000000"/>
                </a:solidFill>
                <a:latin typeface="Helvetica Neue"/>
                <a:cs typeface="Helvetica" panose="020B0604020202020204" pitchFamily="34" charset="0"/>
              </a:rPr>
              <a:t>Radial </a:t>
            </a:r>
            <a:r>
              <a:rPr lang="en-US" sz="3600" b="1" dirty="0" err="1" smtClean="0">
                <a:solidFill>
                  <a:srgbClr val="000000"/>
                </a:solidFill>
                <a:latin typeface="Helvetica Neue"/>
                <a:cs typeface="Helvetica" panose="020B0604020202020204" pitchFamily="34" charset="0"/>
              </a:rPr>
              <a:t>Tyres</a:t>
            </a:r>
            <a:endParaRPr lang="en-US" sz="3600" b="1" dirty="0">
              <a:solidFill>
                <a:schemeClr val="tx1"/>
              </a:solidFill>
              <a:latin typeface="Helvetica Neue"/>
              <a:cs typeface="Helvetica" panose="020B0604020202020204" pitchFamily="34" charset="0"/>
            </a:endParaRPr>
          </a:p>
        </p:txBody>
      </p:sp>
      <p:sp>
        <p:nvSpPr>
          <p:cNvPr id="10" name="Round Diagonal Corner Rectangle 9"/>
          <p:cNvSpPr/>
          <p:nvPr/>
        </p:nvSpPr>
        <p:spPr>
          <a:xfrm>
            <a:off x="1371600" y="3520323"/>
            <a:ext cx="3319702" cy="609203"/>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3600" b="1" dirty="0" smtClean="0">
                <a:solidFill>
                  <a:srgbClr val="000000"/>
                </a:solidFill>
                <a:latin typeface="Helvetica Neue"/>
                <a:cs typeface="Helvetica" panose="020B0604020202020204" pitchFamily="34" charset="0"/>
              </a:rPr>
              <a:t>Regular </a:t>
            </a:r>
            <a:r>
              <a:rPr lang="en-US" sz="3600" b="1" dirty="0" err="1" smtClean="0">
                <a:solidFill>
                  <a:srgbClr val="000000"/>
                </a:solidFill>
                <a:latin typeface="Helvetica Neue"/>
                <a:cs typeface="Helvetica" panose="020B0604020202020204" pitchFamily="34" charset="0"/>
              </a:rPr>
              <a:t>Tyres</a:t>
            </a:r>
            <a:endParaRPr lang="en-US" sz="3600" b="1" dirty="0">
              <a:solidFill>
                <a:schemeClr val="tx1"/>
              </a:solidFill>
              <a:latin typeface="Helvetica Neue"/>
              <a:cs typeface="Helvetica" panose="020B0604020202020204" pitchFamily="34" charset="0"/>
            </a:endParaRPr>
          </a:p>
        </p:txBody>
      </p:sp>
      <p:sp>
        <p:nvSpPr>
          <p:cNvPr id="11" name="Round Diagonal Corner Rectangle 10"/>
          <p:cNvSpPr/>
          <p:nvPr/>
        </p:nvSpPr>
        <p:spPr>
          <a:xfrm>
            <a:off x="7701047" y="2843425"/>
            <a:ext cx="1570802" cy="330210"/>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2400" b="1" dirty="0" smtClean="0">
                <a:solidFill>
                  <a:srgbClr val="000000"/>
                </a:solidFill>
                <a:latin typeface="Helvetica Neue"/>
                <a:cs typeface="Helvetica" panose="020B0604020202020204" pitchFamily="34" charset="0"/>
              </a:rPr>
              <a:t>Manager</a:t>
            </a:r>
            <a:endParaRPr lang="en-US" sz="2400" b="1" dirty="0">
              <a:solidFill>
                <a:schemeClr val="tx1"/>
              </a:solidFill>
              <a:latin typeface="Helvetica Neue"/>
              <a:cs typeface="Helvetica" panose="020B0604020202020204" pitchFamily="34" charset="0"/>
            </a:endParaRPr>
          </a:p>
        </p:txBody>
      </p:sp>
      <p:sp>
        <p:nvSpPr>
          <p:cNvPr id="12" name="Bent Arrow 11"/>
          <p:cNvSpPr/>
          <p:nvPr/>
        </p:nvSpPr>
        <p:spPr>
          <a:xfrm rot="5400000" flipV="1">
            <a:off x="3224664" y="1626171"/>
            <a:ext cx="1511765" cy="1864529"/>
          </a:xfrm>
          <a:prstGeom prst="bentArrow">
            <a:avLst>
              <a:gd name="adj1" fmla="val 11041"/>
              <a:gd name="adj2" fmla="val 25000"/>
              <a:gd name="adj3" fmla="val 16858"/>
              <a:gd name="adj4" fmla="val 5305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3" name="Bent Arrow 12"/>
          <p:cNvSpPr/>
          <p:nvPr/>
        </p:nvSpPr>
        <p:spPr>
          <a:xfrm rot="16200000" flipH="1" flipV="1">
            <a:off x="9456510" y="1630486"/>
            <a:ext cx="1511763" cy="1863717"/>
          </a:xfrm>
          <a:prstGeom prst="bentArrow">
            <a:avLst>
              <a:gd name="adj1" fmla="val 11041"/>
              <a:gd name="adj2" fmla="val 21024"/>
              <a:gd name="adj3" fmla="val 20214"/>
              <a:gd name="adj4" fmla="val 58226"/>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4" name="Round Diagonal Corner Rectangle 13"/>
          <p:cNvSpPr/>
          <p:nvPr/>
        </p:nvSpPr>
        <p:spPr>
          <a:xfrm>
            <a:off x="4245430" y="6217728"/>
            <a:ext cx="4963885" cy="741440"/>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3600" b="1" dirty="0" smtClean="0">
                <a:solidFill>
                  <a:srgbClr val="C00000"/>
                </a:solidFill>
                <a:latin typeface="Helvetica Neue"/>
                <a:cs typeface="Helvetica" panose="020B0604020202020204" pitchFamily="34" charset="0"/>
              </a:rPr>
              <a:t>Quantitative</a:t>
            </a:r>
            <a:endParaRPr lang="en-US" sz="3600" b="1" dirty="0">
              <a:solidFill>
                <a:srgbClr val="C00000"/>
              </a:solidFill>
              <a:latin typeface="Helvetica Neue"/>
              <a:cs typeface="Helvetica" panose="020B0604020202020204" pitchFamily="34" charset="0"/>
            </a:endParaRPr>
          </a:p>
        </p:txBody>
      </p:sp>
    </p:spTree>
    <p:extLst>
      <p:ext uri="{BB962C8B-B14F-4D97-AF65-F5344CB8AC3E}">
        <p14:creationId xmlns:p14="http://schemas.microsoft.com/office/powerpoint/2010/main" val="428057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2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par>
                          <p:cTn id="47" fill="hold">
                            <p:stCondLst>
                              <p:cond delay="4500"/>
                            </p:stCondLst>
                            <p:childTnLst>
                              <p:par>
                                <p:cTn id="48" presetID="42" presetClass="entr" presetSubtype="0"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anim calcmode="lin" valueType="num">
                                      <p:cBhvr>
                                        <p:cTn id="51" dur="1000" fill="hold"/>
                                        <p:tgtEl>
                                          <p:spTgt spid="4"/>
                                        </p:tgtEl>
                                        <p:attrNameLst>
                                          <p:attrName>ppt_x</p:attrName>
                                        </p:attrNameLst>
                                      </p:cBhvr>
                                      <p:tavLst>
                                        <p:tav tm="0">
                                          <p:val>
                                            <p:strVal val="#ppt_x"/>
                                          </p:val>
                                        </p:tav>
                                        <p:tav tm="100000">
                                          <p:val>
                                            <p:strVal val="#ppt_x"/>
                                          </p:val>
                                        </p:tav>
                                      </p:tavLst>
                                    </p:anim>
                                    <p:anim calcmode="lin" valueType="num">
                                      <p:cBhvr>
                                        <p:cTn id="5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Hypothesis - Formulation</a:t>
            </a:r>
            <a:endParaRPr lang="en-US" sz="5400" b="1" kern="0" dirty="0">
              <a:solidFill>
                <a:srgbClr val="FF0000"/>
              </a:solidFill>
            </a:endParaRPr>
          </a:p>
        </p:txBody>
      </p:sp>
      <p:grpSp>
        <p:nvGrpSpPr>
          <p:cNvPr id="4" name="Group 3"/>
          <p:cNvGrpSpPr/>
          <p:nvPr/>
        </p:nvGrpSpPr>
        <p:grpSpPr>
          <a:xfrm>
            <a:off x="520700" y="1140619"/>
            <a:ext cx="1359975" cy="1320800"/>
            <a:chOff x="520700" y="1879600"/>
            <a:chExt cx="927100" cy="800100"/>
          </a:xfrm>
        </p:grpSpPr>
        <p:sp>
          <p:nvSpPr>
            <p:cNvPr id="5" name="Oval 4"/>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89064772"/>
                </p:ext>
              </p:extLst>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2094"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7" name="Round Diagonal Corner Rectangle 6"/>
          <p:cNvSpPr/>
          <p:nvPr/>
        </p:nvSpPr>
        <p:spPr>
          <a:xfrm>
            <a:off x="2735050" y="1166750"/>
            <a:ext cx="10695200" cy="129466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dirty="0" smtClean="0">
                <a:solidFill>
                  <a:schemeClr val="tx1"/>
                </a:solidFill>
                <a:latin typeface="Helvetica Neue"/>
                <a:cs typeface="Helvetica" panose="020B0604020202020204" pitchFamily="34" charset="0"/>
              </a:rPr>
              <a:t>The mean  fuel consumption in cars fitted with </a:t>
            </a:r>
            <a:r>
              <a:rPr lang="en-AU" altLang="en-US" sz="3600" dirty="0">
                <a:solidFill>
                  <a:schemeClr val="tx1"/>
                </a:solidFill>
                <a:latin typeface="Helvetica Neue"/>
                <a:cs typeface="Helvetica" panose="020B0604020202020204" pitchFamily="34" charset="0"/>
              </a:rPr>
              <a:t>radial </a:t>
            </a:r>
            <a:r>
              <a:rPr lang="en-AU" altLang="en-US" sz="3600" dirty="0" smtClean="0">
                <a:solidFill>
                  <a:schemeClr val="tx1"/>
                </a:solidFill>
                <a:latin typeface="Helvetica Neue"/>
                <a:cs typeface="Helvetica" panose="020B0604020202020204" pitchFamily="34" charset="0"/>
              </a:rPr>
              <a:t>tyres </a:t>
            </a:r>
            <a:r>
              <a:rPr lang="en-AU" altLang="en-US" sz="3600" dirty="0">
                <a:solidFill>
                  <a:schemeClr val="tx1"/>
                </a:solidFill>
                <a:latin typeface="Helvetica Neue"/>
                <a:cs typeface="Helvetica" panose="020B0604020202020204" pitchFamily="34" charset="0"/>
              </a:rPr>
              <a:t>and </a:t>
            </a:r>
            <a:r>
              <a:rPr lang="en-AU" altLang="en-US" sz="3600" dirty="0" smtClean="0">
                <a:solidFill>
                  <a:schemeClr val="tx1"/>
                </a:solidFill>
                <a:latin typeface="Helvetica Neue"/>
                <a:cs typeface="Helvetica" panose="020B0604020202020204" pitchFamily="34" charset="0"/>
              </a:rPr>
              <a:t>regular belted tires will be same</a:t>
            </a:r>
            <a:endParaRPr lang="en-US" sz="3600" dirty="0">
              <a:solidFill>
                <a:schemeClr val="tx1"/>
              </a:solidFill>
              <a:latin typeface="Helvetica Neue"/>
              <a:cs typeface="Helvetica" panose="020B0604020202020204" pitchFamily="34" charset="0"/>
            </a:endParaRPr>
          </a:p>
        </p:txBody>
      </p:sp>
      <p:grpSp>
        <p:nvGrpSpPr>
          <p:cNvPr id="8" name="Group 7"/>
          <p:cNvGrpSpPr/>
          <p:nvPr/>
        </p:nvGrpSpPr>
        <p:grpSpPr>
          <a:xfrm>
            <a:off x="3077369" y="2790705"/>
            <a:ext cx="4056732" cy="1137564"/>
            <a:chOff x="3779628" y="2723236"/>
            <a:chExt cx="2037902" cy="636184"/>
          </a:xfrm>
          <a:blipFill>
            <a:blip r:embed="rId5"/>
            <a:tile tx="0" ty="0" sx="100000" sy="100000" flip="none" algn="tl"/>
          </a:blipFill>
        </p:grpSpPr>
        <p:sp>
          <p:nvSpPr>
            <p:cNvPr id="9" name="Round Diagonal Corner Rectangle 8"/>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936971509"/>
                </p:ext>
              </p:extLst>
            </p:nvPr>
          </p:nvGraphicFramePr>
          <p:xfrm>
            <a:off x="4132451" y="2838275"/>
            <a:ext cx="1355719" cy="420823"/>
          </p:xfrm>
          <a:graphic>
            <a:graphicData uri="http://schemas.openxmlformats.org/presentationml/2006/ole">
              <mc:AlternateContent xmlns:mc="http://schemas.openxmlformats.org/markup-compatibility/2006">
                <mc:Choice xmlns:v="urn:schemas-microsoft-com:vml" Requires="v">
                  <p:oleObj spid="_x0000_s2095" name="Equation" r:id="rId6" imgW="736560" imgH="228600" progId="Equation.3">
                    <p:embed/>
                  </p:oleObj>
                </mc:Choice>
                <mc:Fallback>
                  <p:oleObj name="Equation" r:id="rId6" imgW="736560" imgH="228600" progId="Equation.3">
                    <p:embed/>
                    <p:pic>
                      <p:nvPicPr>
                        <p:cNvPr id="0" name=""/>
                        <p:cNvPicPr/>
                        <p:nvPr/>
                      </p:nvPicPr>
                      <p:blipFill>
                        <a:blip r:embed="rId7"/>
                        <a:stretch>
                          <a:fillRect/>
                        </a:stretch>
                      </p:blipFill>
                      <p:spPr>
                        <a:xfrm>
                          <a:off x="4132451" y="2838275"/>
                          <a:ext cx="1355719" cy="420823"/>
                        </a:xfrm>
                        <a:prstGeom prst="rect">
                          <a:avLst/>
                        </a:prstGeom>
                      </p:spPr>
                    </p:pic>
                  </p:oleObj>
                </mc:Fallback>
              </mc:AlternateContent>
            </a:graphicData>
          </a:graphic>
        </p:graphicFrame>
      </p:grpSp>
      <p:grpSp>
        <p:nvGrpSpPr>
          <p:cNvPr id="11" name="Group 10"/>
          <p:cNvGrpSpPr/>
          <p:nvPr/>
        </p:nvGrpSpPr>
        <p:grpSpPr>
          <a:xfrm>
            <a:off x="520700" y="4220369"/>
            <a:ext cx="1359975" cy="1384300"/>
            <a:chOff x="520700" y="3987800"/>
            <a:chExt cx="927100" cy="800100"/>
          </a:xfrm>
        </p:grpSpPr>
        <p:sp>
          <p:nvSpPr>
            <p:cNvPr id="12" name="Oval 11"/>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3355802420"/>
                </p:ext>
              </p:extLst>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2096"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14" name="Round Diagonal Corner Rectangle 13"/>
          <p:cNvSpPr/>
          <p:nvPr/>
        </p:nvSpPr>
        <p:spPr>
          <a:xfrm>
            <a:off x="2735050" y="4246500"/>
            <a:ext cx="10695200" cy="135816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dirty="0" smtClean="0">
                <a:solidFill>
                  <a:schemeClr val="tx1"/>
                </a:solidFill>
                <a:latin typeface="Helvetica Neue"/>
                <a:cs typeface="Helvetica" panose="020B0604020202020204" pitchFamily="34" charset="0"/>
              </a:rPr>
              <a:t>The mean  fuel consumption in cars fitted with radial tyres may be inferior to regular belted tires</a:t>
            </a:r>
            <a:endParaRPr lang="en-US" sz="3600" dirty="0">
              <a:solidFill>
                <a:schemeClr val="tx1"/>
              </a:solidFill>
              <a:latin typeface="Helvetica Neue"/>
              <a:cs typeface="Helvetica" panose="020B0604020202020204" pitchFamily="34" charset="0"/>
            </a:endParaRPr>
          </a:p>
        </p:txBody>
      </p:sp>
      <p:grpSp>
        <p:nvGrpSpPr>
          <p:cNvPr id="15" name="Group 14"/>
          <p:cNvGrpSpPr/>
          <p:nvPr/>
        </p:nvGrpSpPr>
        <p:grpSpPr>
          <a:xfrm>
            <a:off x="5040437" y="5757069"/>
            <a:ext cx="4056732" cy="1206770"/>
            <a:chOff x="3779628" y="2723236"/>
            <a:chExt cx="2037902" cy="636184"/>
          </a:xfrm>
          <a:blipFill>
            <a:blip r:embed="rId5"/>
            <a:tile tx="0" ty="0" sx="100000" sy="100000" flip="none" algn="tl"/>
          </a:blipFill>
        </p:grpSpPr>
        <p:sp>
          <p:nvSpPr>
            <p:cNvPr id="16" name="Round Diagonal Corner Rectangle 15"/>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1620994589"/>
                </p:ext>
              </p:extLst>
            </p:nvPr>
          </p:nvGraphicFramePr>
          <p:xfrm>
            <a:off x="4142818" y="2849608"/>
            <a:ext cx="1332592" cy="396689"/>
          </p:xfrm>
          <a:graphic>
            <a:graphicData uri="http://schemas.openxmlformats.org/presentationml/2006/ole">
              <mc:AlternateContent xmlns:mc="http://schemas.openxmlformats.org/markup-compatibility/2006">
                <mc:Choice xmlns:v="urn:schemas-microsoft-com:vml" Requires="v">
                  <p:oleObj spid="_x0000_s2097" name="Equation" r:id="rId10" imgW="723600" imgH="215640" progId="Equation.3">
                    <p:embed/>
                  </p:oleObj>
                </mc:Choice>
                <mc:Fallback>
                  <p:oleObj name="Equation" r:id="rId10" imgW="723600" imgH="215640" progId="Equation.3">
                    <p:embed/>
                    <p:pic>
                      <p:nvPicPr>
                        <p:cNvPr id="0" name=""/>
                        <p:cNvPicPr/>
                        <p:nvPr/>
                      </p:nvPicPr>
                      <p:blipFill>
                        <a:blip r:embed="rId11"/>
                        <a:stretch>
                          <a:fillRect/>
                        </a:stretch>
                      </p:blipFill>
                      <p:spPr>
                        <a:xfrm>
                          <a:off x="4142818" y="2849608"/>
                          <a:ext cx="1332592" cy="396689"/>
                        </a:xfrm>
                        <a:prstGeom prst="rect">
                          <a:avLst/>
                        </a:prstGeom>
                      </p:spPr>
                    </p:pic>
                  </p:oleObj>
                </mc:Fallback>
              </mc:AlternateContent>
            </a:graphicData>
          </a:graphic>
        </p:graphicFrame>
      </p:grpSp>
      <p:sp>
        <p:nvSpPr>
          <p:cNvPr id="18" name="Left Arrow 17"/>
          <p:cNvSpPr/>
          <p:nvPr/>
        </p:nvSpPr>
        <p:spPr>
          <a:xfrm rot="10800000">
            <a:off x="1993159" y="1546075"/>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19" name="Left Arrow 18"/>
          <p:cNvSpPr/>
          <p:nvPr/>
        </p:nvSpPr>
        <p:spPr>
          <a:xfrm rot="10800000">
            <a:off x="1974108" y="4663925"/>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20" name="Oval 19"/>
          <p:cNvSpPr/>
          <p:nvPr/>
        </p:nvSpPr>
        <p:spPr>
          <a:xfrm>
            <a:off x="3635994" y="1201394"/>
            <a:ext cx="1360547" cy="77197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21" name="Oval 20"/>
          <p:cNvSpPr/>
          <p:nvPr/>
        </p:nvSpPr>
        <p:spPr>
          <a:xfrm>
            <a:off x="4720871" y="3013869"/>
            <a:ext cx="693287" cy="76744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22" name="Oval 21"/>
          <p:cNvSpPr/>
          <p:nvPr/>
        </p:nvSpPr>
        <p:spPr>
          <a:xfrm>
            <a:off x="3635994" y="4277935"/>
            <a:ext cx="1360547" cy="77197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23" name="Oval 22"/>
          <p:cNvSpPr/>
          <p:nvPr/>
        </p:nvSpPr>
        <p:spPr>
          <a:xfrm>
            <a:off x="6640637" y="6090410"/>
            <a:ext cx="742261" cy="76744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pSp>
        <p:nvGrpSpPr>
          <p:cNvPr id="24" name="Group 23"/>
          <p:cNvGrpSpPr/>
          <p:nvPr/>
        </p:nvGrpSpPr>
        <p:grpSpPr>
          <a:xfrm>
            <a:off x="7725569" y="3033553"/>
            <a:ext cx="6935462" cy="819386"/>
            <a:chOff x="375559" y="1965945"/>
            <a:chExt cx="12847311" cy="591676"/>
          </a:xfrm>
        </p:grpSpPr>
        <p:sp>
          <p:nvSpPr>
            <p:cNvPr id="25" name="Rectangle 24"/>
            <p:cNvSpPr/>
            <p:nvPr/>
          </p:nvSpPr>
          <p:spPr>
            <a:xfrm>
              <a:off x="375559" y="1965945"/>
              <a:ext cx="10567403"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26" name="TextBox 25"/>
            <p:cNvSpPr txBox="1"/>
            <p:nvPr/>
          </p:nvSpPr>
          <p:spPr>
            <a:xfrm>
              <a:off x="417333" y="2064679"/>
              <a:ext cx="12805537" cy="433377"/>
            </a:xfrm>
            <a:prstGeom prst="rect">
              <a:avLst/>
            </a:prstGeom>
            <a:noFill/>
          </p:spPr>
          <p:txBody>
            <a:bodyPr wrap="square" rtlCol="0">
              <a:spAutoFit/>
            </a:bodyPr>
            <a:lstStyle/>
            <a:p>
              <a:pPr>
                <a:lnSpc>
                  <a:spcPct val="150000"/>
                </a:lnSpc>
              </a:pPr>
              <a:r>
                <a:rPr lang="en-US" sz="2200" b="1" dirty="0" smtClean="0">
                  <a:solidFill>
                    <a:srgbClr val="FF0000"/>
                  </a:solidFill>
                  <a:latin typeface="Helvetica Neue"/>
                  <a:cs typeface="Helvetica" panose="020B0604020202020204" pitchFamily="34" charset="0"/>
                </a:rPr>
                <a:t>Note: H</a:t>
              </a:r>
              <a:r>
                <a:rPr lang="en-US" sz="2200" b="1" baseline="-25000" dirty="0" smtClean="0">
                  <a:solidFill>
                    <a:srgbClr val="FF0000"/>
                  </a:solidFill>
                  <a:latin typeface="Helvetica Neue"/>
                  <a:cs typeface="Helvetica" panose="020B0604020202020204" pitchFamily="34" charset="0"/>
                </a:rPr>
                <a:t>0</a:t>
              </a:r>
              <a:r>
                <a:rPr lang="en-US" sz="2200" b="1" dirty="0" smtClean="0">
                  <a:solidFill>
                    <a:srgbClr val="FF0000"/>
                  </a:solidFill>
                  <a:latin typeface="Helvetica Neue"/>
                  <a:cs typeface="Helvetica" panose="020B0604020202020204" pitchFamily="34" charset="0"/>
                </a:rPr>
                <a:t> can also be stated as one-tailed</a:t>
              </a:r>
              <a:endParaRPr lang="en-IN" sz="2200" b="1" dirty="0">
                <a:solidFill>
                  <a:srgbClr val="FF0000"/>
                </a:solidFill>
                <a:latin typeface="Helvetica Neue"/>
                <a:cs typeface="Helvetica" panose="020B0604020202020204" pitchFamily="34" charset="0"/>
              </a:endParaRPr>
            </a:p>
          </p:txBody>
        </p:sp>
      </p:grpSp>
    </p:spTree>
    <p:extLst>
      <p:ext uri="{BB962C8B-B14F-4D97-AF65-F5344CB8AC3E}">
        <p14:creationId xmlns:p14="http://schemas.microsoft.com/office/powerpoint/2010/main" val="353412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0-#ppt_w/2"/>
                                          </p:val>
                                        </p:tav>
                                        <p:tav tm="100000">
                                          <p:val>
                                            <p:strVal val="#ppt_x"/>
                                          </p:val>
                                        </p:tav>
                                      </p:tavLst>
                                    </p:anim>
                                    <p:anim calcmode="lin" valueType="num">
                                      <p:cBhvr additive="base">
                                        <p:cTn id="40" dur="500" fill="hold"/>
                                        <p:tgtEl>
                                          <p:spTgt spid="19"/>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par>
                          <p:cTn id="45" fill="hold">
                            <p:stCondLst>
                              <p:cond delay="1500"/>
                            </p:stCondLst>
                            <p:childTnLst>
                              <p:par>
                                <p:cTn id="46" presetID="53" presetClass="entr" presetSubtype="16"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500"/>
                                        <p:tgtEl>
                                          <p:spTgt spid="23"/>
                                        </p:tgtEl>
                                      </p:cBhvr>
                                    </p:animEffect>
                                  </p:childTnLst>
                                </p:cTn>
                              </p:par>
                              <p:par>
                                <p:cTn id="59" presetID="2" presetClass="entr" presetSubtype="8"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0-#ppt_w/2"/>
                                          </p:val>
                                        </p:tav>
                                        <p:tav tm="100000">
                                          <p:val>
                                            <p:strVal val="#ppt_x"/>
                                          </p:val>
                                        </p:tav>
                                      </p:tavLst>
                                    </p:anim>
                                    <p:anim calcmode="lin" valueType="num">
                                      <p:cBhvr additive="base">
                                        <p:cTn id="6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8" grpId="0" animBg="1"/>
      <p:bldP spid="19" grpId="0" animBg="1"/>
      <p:bldP spid="20" grpId="0" animBg="1"/>
      <p:bldP spid="21"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Hypothesis - Formulation</a:t>
            </a:r>
            <a:endParaRPr lang="en-US" sz="5400" b="1" kern="0" dirty="0">
              <a:solidFill>
                <a:srgbClr val="FF0000"/>
              </a:solidFill>
            </a:endParaRPr>
          </a:p>
        </p:txBody>
      </p:sp>
      <p:grpSp>
        <p:nvGrpSpPr>
          <p:cNvPr id="5" name="Group 4"/>
          <p:cNvGrpSpPr/>
          <p:nvPr/>
        </p:nvGrpSpPr>
        <p:grpSpPr>
          <a:xfrm>
            <a:off x="520700" y="1274507"/>
            <a:ext cx="1359975" cy="1320800"/>
            <a:chOff x="520700" y="1879600"/>
            <a:chExt cx="927100" cy="800100"/>
          </a:xfrm>
        </p:grpSpPr>
        <p:sp>
          <p:nvSpPr>
            <p:cNvPr id="6" name="Oval 5"/>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05491232"/>
                </p:ext>
              </p:extLst>
            </p:nvPr>
          </p:nvGraphicFramePr>
          <p:xfrm>
            <a:off x="749046" y="2080587"/>
            <a:ext cx="444786" cy="473136"/>
          </p:xfrm>
          <a:graphic>
            <a:graphicData uri="http://schemas.openxmlformats.org/presentationml/2006/ole">
              <mc:AlternateContent xmlns:mc="http://schemas.openxmlformats.org/markup-compatibility/2006">
                <mc:Choice xmlns:v="urn:schemas-microsoft-com:vml" Requires="v">
                  <p:oleObj spid="_x0000_s3118" name="Equation" r:id="rId3" imgW="203040" imgH="215640" progId="Equation.3">
                    <p:embed/>
                  </p:oleObj>
                </mc:Choice>
                <mc:Fallback>
                  <p:oleObj name="Equation" r:id="rId3" imgW="203040" imgH="215640" progId="Equation.3">
                    <p:embed/>
                    <p:pic>
                      <p:nvPicPr>
                        <p:cNvPr id="0" name=""/>
                        <p:cNvPicPr/>
                        <p:nvPr/>
                      </p:nvPicPr>
                      <p:blipFill>
                        <a:blip r:embed="rId4"/>
                        <a:stretch>
                          <a:fillRect/>
                        </a:stretch>
                      </p:blipFill>
                      <p:spPr>
                        <a:xfrm>
                          <a:off x="749046" y="2080587"/>
                          <a:ext cx="444786" cy="473136"/>
                        </a:xfrm>
                        <a:prstGeom prst="rect">
                          <a:avLst/>
                        </a:prstGeom>
                      </p:spPr>
                    </p:pic>
                  </p:oleObj>
                </mc:Fallback>
              </mc:AlternateContent>
            </a:graphicData>
          </a:graphic>
        </p:graphicFrame>
      </p:grpSp>
      <p:sp>
        <p:nvSpPr>
          <p:cNvPr id="8" name="Round Diagonal Corner Rectangle 7"/>
          <p:cNvSpPr/>
          <p:nvPr/>
        </p:nvSpPr>
        <p:spPr>
          <a:xfrm>
            <a:off x="2735050" y="1300638"/>
            <a:ext cx="10695200" cy="129466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dirty="0">
                <a:solidFill>
                  <a:schemeClr val="tx1"/>
                </a:solidFill>
                <a:latin typeface="Helvetica" panose="020B0604020202020204" pitchFamily="34" charset="0"/>
                <a:cs typeface="Helvetica" panose="020B0604020202020204" pitchFamily="34" charset="0"/>
              </a:rPr>
              <a:t>The mean fuel consumption in cars fitted with radial tires may be better than regular belted tires</a:t>
            </a:r>
            <a:endParaRPr lang="en-US" sz="3600" dirty="0">
              <a:solidFill>
                <a:schemeClr val="tx1"/>
              </a:solidFill>
              <a:latin typeface="Helvetica" panose="020B0604020202020204" pitchFamily="34" charset="0"/>
              <a:cs typeface="Helvetica" panose="020B0604020202020204" pitchFamily="34" charset="0"/>
            </a:endParaRPr>
          </a:p>
        </p:txBody>
      </p:sp>
      <p:grpSp>
        <p:nvGrpSpPr>
          <p:cNvPr id="9" name="Group 8"/>
          <p:cNvGrpSpPr/>
          <p:nvPr/>
        </p:nvGrpSpPr>
        <p:grpSpPr>
          <a:xfrm>
            <a:off x="4896768" y="2924593"/>
            <a:ext cx="4056732" cy="1137564"/>
            <a:chOff x="3779628" y="2723236"/>
            <a:chExt cx="2037902" cy="636184"/>
          </a:xfrm>
          <a:blipFill>
            <a:blip r:embed="rId5"/>
            <a:tile tx="0" ty="0" sx="100000" sy="100000" flip="none" algn="tl"/>
          </a:blipFill>
        </p:grpSpPr>
        <p:sp>
          <p:nvSpPr>
            <p:cNvPr id="10" name="Round Diagonal Corner Rectangle 9"/>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828530698"/>
                </p:ext>
              </p:extLst>
            </p:nvPr>
          </p:nvGraphicFramePr>
          <p:xfrm>
            <a:off x="4143616" y="2849816"/>
            <a:ext cx="1332592" cy="396852"/>
          </p:xfrm>
          <a:graphic>
            <a:graphicData uri="http://schemas.openxmlformats.org/presentationml/2006/ole">
              <mc:AlternateContent xmlns:mc="http://schemas.openxmlformats.org/markup-compatibility/2006">
                <mc:Choice xmlns:v="urn:schemas-microsoft-com:vml" Requires="v">
                  <p:oleObj spid="_x0000_s3119" name="Equation" r:id="rId6" imgW="723600" imgH="215640" progId="Equation.3">
                    <p:embed/>
                  </p:oleObj>
                </mc:Choice>
                <mc:Fallback>
                  <p:oleObj name="Equation" r:id="rId6" imgW="723600" imgH="215640" progId="Equation.3">
                    <p:embed/>
                    <p:pic>
                      <p:nvPicPr>
                        <p:cNvPr id="0" name=""/>
                        <p:cNvPicPr/>
                        <p:nvPr/>
                      </p:nvPicPr>
                      <p:blipFill>
                        <a:blip r:embed="rId7"/>
                        <a:stretch>
                          <a:fillRect/>
                        </a:stretch>
                      </p:blipFill>
                      <p:spPr>
                        <a:xfrm>
                          <a:off x="4143616" y="2849816"/>
                          <a:ext cx="1332592" cy="396852"/>
                        </a:xfrm>
                        <a:prstGeom prst="rect">
                          <a:avLst/>
                        </a:prstGeom>
                      </p:spPr>
                    </p:pic>
                  </p:oleObj>
                </mc:Fallback>
              </mc:AlternateContent>
            </a:graphicData>
          </a:graphic>
        </p:graphicFrame>
      </p:grpSp>
      <p:grpSp>
        <p:nvGrpSpPr>
          <p:cNvPr id="12" name="Group 11"/>
          <p:cNvGrpSpPr/>
          <p:nvPr/>
        </p:nvGrpSpPr>
        <p:grpSpPr>
          <a:xfrm>
            <a:off x="520700" y="4354257"/>
            <a:ext cx="1359975" cy="1384300"/>
            <a:chOff x="520700" y="3987800"/>
            <a:chExt cx="927100" cy="800100"/>
          </a:xfrm>
        </p:grpSpPr>
        <p:sp>
          <p:nvSpPr>
            <p:cNvPr id="13" name="Oval 12"/>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2209240789"/>
                </p:ext>
              </p:extLst>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3120"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15" name="Round Diagonal Corner Rectangle 14"/>
          <p:cNvSpPr/>
          <p:nvPr/>
        </p:nvSpPr>
        <p:spPr>
          <a:xfrm>
            <a:off x="2735050" y="4380388"/>
            <a:ext cx="10695200" cy="135816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dirty="0">
                <a:solidFill>
                  <a:schemeClr val="tx1"/>
                </a:solidFill>
                <a:latin typeface="Helvetica" panose="020B0604020202020204" pitchFamily="34" charset="0"/>
                <a:cs typeface="Helvetica" panose="020B0604020202020204" pitchFamily="34" charset="0"/>
              </a:rPr>
              <a:t>The mean fuel consumption in cars fitted with radial tires and regular belted tires may be different</a:t>
            </a:r>
            <a:endParaRPr lang="en-US" sz="3600" dirty="0">
              <a:solidFill>
                <a:schemeClr val="tx1"/>
              </a:solidFill>
              <a:latin typeface="Helvetica" panose="020B0604020202020204" pitchFamily="34" charset="0"/>
              <a:cs typeface="Helvetica" panose="020B0604020202020204" pitchFamily="34" charset="0"/>
            </a:endParaRPr>
          </a:p>
        </p:txBody>
      </p:sp>
      <p:grpSp>
        <p:nvGrpSpPr>
          <p:cNvPr id="16" name="Group 15"/>
          <p:cNvGrpSpPr/>
          <p:nvPr/>
        </p:nvGrpSpPr>
        <p:grpSpPr>
          <a:xfrm>
            <a:off x="4896768" y="5890957"/>
            <a:ext cx="4056732" cy="1206770"/>
            <a:chOff x="3779628" y="2723236"/>
            <a:chExt cx="2037902" cy="636184"/>
          </a:xfrm>
          <a:blipFill>
            <a:blip r:embed="rId5"/>
            <a:tile tx="0" ty="0" sx="100000" sy="100000" flip="none" algn="tl"/>
          </a:blipFill>
        </p:grpSpPr>
        <p:sp>
          <p:nvSpPr>
            <p:cNvPr id="17" name="Round Diagonal Corner Rectangle 16"/>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2986488013"/>
                </p:ext>
              </p:extLst>
            </p:nvPr>
          </p:nvGraphicFramePr>
          <p:xfrm>
            <a:off x="4143616" y="2849608"/>
            <a:ext cx="1332592" cy="396689"/>
          </p:xfrm>
          <a:graphic>
            <a:graphicData uri="http://schemas.openxmlformats.org/presentationml/2006/ole">
              <mc:AlternateContent xmlns:mc="http://schemas.openxmlformats.org/markup-compatibility/2006">
                <mc:Choice xmlns:v="urn:schemas-microsoft-com:vml" Requires="v">
                  <p:oleObj spid="_x0000_s3121" name="Equation" r:id="rId10" imgW="723600" imgH="215640" progId="Equation.3">
                    <p:embed/>
                  </p:oleObj>
                </mc:Choice>
                <mc:Fallback>
                  <p:oleObj name="Equation" r:id="rId10" imgW="723600" imgH="215640" progId="Equation.3">
                    <p:embed/>
                    <p:pic>
                      <p:nvPicPr>
                        <p:cNvPr id="0" name=""/>
                        <p:cNvPicPr/>
                        <p:nvPr/>
                      </p:nvPicPr>
                      <p:blipFill>
                        <a:blip r:embed="rId11"/>
                        <a:stretch>
                          <a:fillRect/>
                        </a:stretch>
                      </p:blipFill>
                      <p:spPr>
                        <a:xfrm>
                          <a:off x="4143616" y="2849608"/>
                          <a:ext cx="1332592" cy="396689"/>
                        </a:xfrm>
                        <a:prstGeom prst="rect">
                          <a:avLst/>
                        </a:prstGeom>
                      </p:spPr>
                    </p:pic>
                  </p:oleObj>
                </mc:Fallback>
              </mc:AlternateContent>
            </a:graphicData>
          </a:graphic>
        </p:graphicFrame>
      </p:grpSp>
      <p:sp>
        <p:nvSpPr>
          <p:cNvPr id="19" name="Left Arrow 18"/>
          <p:cNvSpPr/>
          <p:nvPr/>
        </p:nvSpPr>
        <p:spPr>
          <a:xfrm rot="10800000">
            <a:off x="1993159" y="1679963"/>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20" name="Left Arrow 19"/>
          <p:cNvSpPr/>
          <p:nvPr/>
        </p:nvSpPr>
        <p:spPr>
          <a:xfrm rot="10800000">
            <a:off x="1974108" y="4797813"/>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21" name="Oval 20"/>
          <p:cNvSpPr/>
          <p:nvPr/>
        </p:nvSpPr>
        <p:spPr>
          <a:xfrm>
            <a:off x="3635994" y="1335282"/>
            <a:ext cx="1360547" cy="77197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554004" y="3147757"/>
            <a:ext cx="614240" cy="76744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635993" y="4411823"/>
            <a:ext cx="1360547" cy="77197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556599" y="6224298"/>
            <a:ext cx="611646" cy="76744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45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down)">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par>
                          <p:cTn id="45" fill="hold">
                            <p:stCondLst>
                              <p:cond delay="15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9" grpId="0" animBg="1"/>
      <p:bldP spid="20"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Hypothesis - Formulation</a:t>
            </a:r>
            <a:endParaRPr lang="en-US" sz="5400" b="1" kern="0" dirty="0">
              <a:solidFill>
                <a:srgbClr val="FF0000"/>
              </a:solidFill>
            </a:endParaRPr>
          </a:p>
        </p:txBody>
      </p:sp>
      <p:sp>
        <p:nvSpPr>
          <p:cNvPr id="4" name="Rectangle 3"/>
          <p:cNvSpPr>
            <a:spLocks noChangeArrowheads="1"/>
          </p:cNvSpPr>
          <p:nvPr/>
        </p:nvSpPr>
        <p:spPr bwMode="auto">
          <a:xfrm>
            <a:off x="759477" y="1055182"/>
            <a:ext cx="12668655" cy="6596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08678" tIns="54339" rIns="108678" bIns="54339">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0" hangingPunct="0">
              <a:lnSpc>
                <a:spcPct val="150000"/>
              </a:lnSpc>
            </a:pPr>
            <a:r>
              <a:rPr lang="en-US" sz="3500" b="1" dirty="0">
                <a:latin typeface="Helvetica Neue"/>
              </a:rPr>
              <a:t>Two judges have to judge independently whether the defendant is innocent or guilty on the basis of evidence. Lack of sufficient evidence may lead to erroneous decisions like false positive or false negative. Suppose based on evidences, if we are interested in finding proportion of false positivity in the judgement, then the hypothesis to be </a:t>
            </a:r>
            <a:r>
              <a:rPr lang="en-US" sz="3500" b="1" dirty="0" smtClean="0">
                <a:latin typeface="Helvetica Neue"/>
              </a:rPr>
              <a:t>tested, i</a:t>
            </a:r>
            <a:r>
              <a:rPr lang="en-US" altLang="en-US" sz="3200" b="1" dirty="0" smtClean="0">
                <a:latin typeface="Helvetica Neue"/>
                <a:ea typeface="Verdana" panose="020B0604030504040204" pitchFamily="34" charset="0"/>
                <a:cs typeface="Verdana" panose="020B0604030504040204" pitchFamily="34" charset="0"/>
              </a:rPr>
              <a:t>f </a:t>
            </a:r>
            <a:r>
              <a:rPr lang="en-US" altLang="en-US" sz="3200" b="1" dirty="0">
                <a:latin typeface="Helvetica Neue"/>
                <a:ea typeface="Verdana" panose="020B0604030504040204" pitchFamily="34" charset="0"/>
                <a:cs typeface="Verdana" panose="020B0604030504040204" pitchFamily="34" charset="0"/>
              </a:rPr>
              <a:t>variable measured </a:t>
            </a:r>
            <a:r>
              <a:rPr lang="en-US" altLang="en-US" sz="3200" b="1" dirty="0" smtClean="0">
                <a:latin typeface="Helvetica Neue"/>
                <a:ea typeface="Verdana" panose="020B0604030504040204" pitchFamily="34" charset="0"/>
                <a:cs typeface="Verdana" panose="020B0604030504040204" pitchFamily="34" charset="0"/>
              </a:rPr>
              <a:t>is </a:t>
            </a:r>
            <a:r>
              <a:rPr lang="en-US" altLang="en-US" sz="3200" b="1" dirty="0" smtClean="0">
                <a:solidFill>
                  <a:srgbClr val="FF0000"/>
                </a:solidFill>
                <a:latin typeface="Helvetica Neue"/>
                <a:ea typeface="Verdana" panose="020B0604030504040204" pitchFamily="34" charset="0"/>
                <a:cs typeface="Verdana" panose="020B0604030504040204" pitchFamily="34" charset="0"/>
              </a:rPr>
              <a:t>qualitative</a:t>
            </a:r>
            <a:r>
              <a:rPr lang="en-US" sz="3500" b="1" dirty="0" smtClean="0">
                <a:latin typeface="Helvetica Neue"/>
              </a:rPr>
              <a:t> </a:t>
            </a:r>
            <a:r>
              <a:rPr lang="en-US" sz="3500" b="1" dirty="0">
                <a:latin typeface="Helvetica Neue"/>
              </a:rPr>
              <a:t>will be</a:t>
            </a:r>
          </a:p>
        </p:txBody>
      </p:sp>
    </p:spTree>
    <p:extLst>
      <p:ext uri="{BB962C8B-B14F-4D97-AF65-F5344CB8AC3E}">
        <p14:creationId xmlns:p14="http://schemas.microsoft.com/office/powerpoint/2010/main" val="5483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Hypothesis - Formulation</a:t>
            </a:r>
            <a:endParaRPr lang="en-US" sz="5400" b="1" kern="0" dirty="0">
              <a:solidFill>
                <a:srgbClr val="FF0000"/>
              </a:solidFill>
            </a:endParaRPr>
          </a:p>
        </p:txBody>
      </p:sp>
      <p:sp>
        <p:nvSpPr>
          <p:cNvPr id="4" name="Round Diagonal Corner Rectangle 3"/>
          <p:cNvSpPr/>
          <p:nvPr/>
        </p:nvSpPr>
        <p:spPr>
          <a:xfrm>
            <a:off x="3638550" y="3238972"/>
            <a:ext cx="1875513" cy="60510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en-US" sz="3200" b="1" dirty="0" smtClean="0">
                <a:solidFill>
                  <a:schemeClr val="tx1">
                    <a:lumMod val="75000"/>
                    <a:lumOff val="25000"/>
                  </a:schemeClr>
                </a:solidFill>
                <a:latin typeface="Helvetica Neue"/>
                <a:cs typeface="Helvetica" panose="020B0604020202020204" pitchFamily="34" charset="0"/>
              </a:rPr>
              <a:t>Judge 1</a:t>
            </a:r>
            <a:endParaRPr lang="en-US" altLang="en-US" sz="3200" b="1" dirty="0">
              <a:solidFill>
                <a:schemeClr val="tx1">
                  <a:lumMod val="75000"/>
                  <a:lumOff val="25000"/>
                </a:schemeClr>
              </a:solidFill>
              <a:latin typeface="Helvetica Neue"/>
              <a:cs typeface="Helvetica" panose="020B0604020202020204" pitchFamily="34" charset="0"/>
            </a:endParaRPr>
          </a:p>
        </p:txBody>
      </p:sp>
      <p:sp>
        <p:nvSpPr>
          <p:cNvPr id="5" name="Round Diagonal Corner Rectangle 4"/>
          <p:cNvSpPr/>
          <p:nvPr/>
        </p:nvSpPr>
        <p:spPr>
          <a:xfrm>
            <a:off x="7402000" y="3238972"/>
            <a:ext cx="1894400" cy="60510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en-US" sz="3200" b="1" dirty="0">
                <a:solidFill>
                  <a:schemeClr val="tx1">
                    <a:lumMod val="75000"/>
                    <a:lumOff val="25000"/>
                  </a:schemeClr>
                </a:solidFill>
                <a:latin typeface="Helvetica Neue"/>
                <a:cs typeface="Helvetica" panose="020B0604020202020204" pitchFamily="34" charset="0"/>
              </a:rPr>
              <a:t>Judge </a:t>
            </a:r>
            <a:r>
              <a:rPr lang="en-US" altLang="en-US" sz="3200" b="1" dirty="0" smtClean="0">
                <a:solidFill>
                  <a:schemeClr val="tx1">
                    <a:lumMod val="75000"/>
                    <a:lumOff val="25000"/>
                  </a:schemeClr>
                </a:solidFill>
                <a:latin typeface="Helvetica Neue"/>
                <a:cs typeface="Helvetica" panose="020B0604020202020204" pitchFamily="34" charset="0"/>
              </a:rPr>
              <a:t>2</a:t>
            </a:r>
            <a:endParaRPr lang="en-US" altLang="en-US" sz="3200" b="1" dirty="0">
              <a:solidFill>
                <a:schemeClr val="tx1">
                  <a:lumMod val="75000"/>
                  <a:lumOff val="25000"/>
                </a:schemeClr>
              </a:solidFill>
              <a:latin typeface="Helvetica Neue"/>
              <a:cs typeface="Helvetica" panose="020B0604020202020204" pitchFamily="34" charset="0"/>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13796"/>
          <a:stretch/>
        </p:blipFill>
        <p:spPr>
          <a:xfrm>
            <a:off x="3177445" y="1064419"/>
            <a:ext cx="3048000" cy="20330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9823" y="1064419"/>
            <a:ext cx="3048000" cy="20330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ound Diagonal Corner Rectangle 7"/>
          <p:cNvSpPr/>
          <p:nvPr/>
        </p:nvSpPr>
        <p:spPr>
          <a:xfrm>
            <a:off x="660400" y="4179675"/>
            <a:ext cx="12835467" cy="1815229"/>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buFontTx/>
              <a:buNone/>
            </a:pPr>
            <a:r>
              <a:rPr lang="en-US" sz="3600" b="1" dirty="0">
                <a:solidFill>
                  <a:schemeClr val="tx1"/>
                </a:solidFill>
                <a:latin typeface="Helvetica Neue"/>
                <a:cs typeface="Helvetica" panose="020B0604020202020204" pitchFamily="34" charset="0"/>
              </a:rPr>
              <a:t>Suppose based on evidences, if we are interested in finding </a:t>
            </a:r>
            <a:r>
              <a:rPr lang="en-US" sz="3600" b="1" dirty="0">
                <a:solidFill>
                  <a:srgbClr val="FF0000"/>
                </a:solidFill>
                <a:latin typeface="Helvetica Neue"/>
                <a:cs typeface="Helvetica" panose="020B0604020202020204" pitchFamily="34" charset="0"/>
              </a:rPr>
              <a:t>proportion of false positivity</a:t>
            </a:r>
            <a:r>
              <a:rPr lang="en-US" sz="3600" b="1" dirty="0">
                <a:solidFill>
                  <a:schemeClr val="tx1"/>
                </a:solidFill>
                <a:latin typeface="Helvetica Neue"/>
                <a:cs typeface="Helvetica" panose="020B0604020202020204" pitchFamily="34" charset="0"/>
              </a:rPr>
              <a:t> in the </a:t>
            </a:r>
            <a:r>
              <a:rPr lang="en-US" sz="3600" b="1" dirty="0" smtClean="0">
                <a:solidFill>
                  <a:schemeClr val="tx1"/>
                </a:solidFill>
                <a:latin typeface="Helvetica Neue"/>
                <a:cs typeface="Helvetica" panose="020B0604020202020204" pitchFamily="34" charset="0"/>
              </a:rPr>
              <a:t>judgment of two Judges</a:t>
            </a:r>
            <a:endParaRPr lang="en-AU" altLang="en-US" sz="3600" b="1" dirty="0">
              <a:solidFill>
                <a:schemeClr val="tx1"/>
              </a:solidFill>
              <a:latin typeface="Helvetica Neue"/>
              <a:cs typeface="Helvetica" panose="020B0604020202020204" pitchFamily="34" charset="0"/>
            </a:endParaRPr>
          </a:p>
        </p:txBody>
      </p:sp>
      <p:sp>
        <p:nvSpPr>
          <p:cNvPr id="9" name="Round Diagonal Corner Rectangle 8"/>
          <p:cNvSpPr/>
          <p:nvPr/>
        </p:nvSpPr>
        <p:spPr>
          <a:xfrm>
            <a:off x="946791" y="6087701"/>
            <a:ext cx="6001538" cy="827346"/>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buFontTx/>
              <a:buNone/>
            </a:pPr>
            <a:r>
              <a:rPr lang="en-US" sz="3600" b="1" dirty="0">
                <a:solidFill>
                  <a:schemeClr val="tx1"/>
                </a:solidFill>
                <a:latin typeface="Helvetica Neue"/>
                <a:cs typeface="Helvetica" panose="020B0604020202020204" pitchFamily="34" charset="0"/>
              </a:rPr>
              <a:t>Formulate the </a:t>
            </a:r>
            <a:r>
              <a:rPr lang="en-US" sz="3600" b="1" dirty="0" smtClean="0">
                <a:solidFill>
                  <a:schemeClr val="tx1"/>
                </a:solidFill>
                <a:latin typeface="Helvetica Neue"/>
                <a:cs typeface="Helvetica" panose="020B0604020202020204" pitchFamily="34" charset="0"/>
              </a:rPr>
              <a:t>hypotheses</a:t>
            </a:r>
            <a:endParaRPr lang="en-AU" altLang="en-US" sz="3600" dirty="0">
              <a:solidFill>
                <a:schemeClr val="tx1"/>
              </a:solidFill>
              <a:latin typeface="Helvetica Neue"/>
              <a:cs typeface="Helvetica" panose="020B0604020202020204" pitchFamily="34" charset="0"/>
            </a:endParaRPr>
          </a:p>
        </p:txBody>
      </p:sp>
      <p:sp>
        <p:nvSpPr>
          <p:cNvPr id="10" name="Round Diagonal Corner Rectangle 9"/>
          <p:cNvSpPr/>
          <p:nvPr/>
        </p:nvSpPr>
        <p:spPr>
          <a:xfrm>
            <a:off x="7329329" y="6087701"/>
            <a:ext cx="1875513" cy="827346"/>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en-US" sz="3600" b="1" dirty="0" smtClean="0">
                <a:solidFill>
                  <a:srgbClr val="FF0000"/>
                </a:solidFill>
                <a:latin typeface="Helvetica Neue"/>
                <a:cs typeface="Helvetica" panose="020B0604020202020204" pitchFamily="34" charset="0"/>
              </a:rPr>
              <a:t>???</a:t>
            </a:r>
            <a:endParaRPr lang="en-US" altLang="en-US" sz="3600" b="1" dirty="0">
              <a:solidFill>
                <a:srgbClr val="FF0000"/>
              </a:solidFill>
              <a:latin typeface="Helvetica Neue"/>
              <a:cs typeface="Helvetica" panose="020B0604020202020204" pitchFamily="34" charset="0"/>
            </a:endParaRPr>
          </a:p>
        </p:txBody>
      </p:sp>
    </p:spTree>
    <p:extLst>
      <p:ext uri="{BB962C8B-B14F-4D97-AF65-F5344CB8AC3E}">
        <p14:creationId xmlns:p14="http://schemas.microsoft.com/office/powerpoint/2010/main" val="249802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Hypothesis - Formulation</a:t>
            </a:r>
            <a:endParaRPr lang="en-US" sz="5400" b="1" kern="0" dirty="0">
              <a:solidFill>
                <a:srgbClr val="FF0000"/>
              </a:solidFill>
            </a:endParaRPr>
          </a:p>
        </p:txBody>
      </p:sp>
      <p:grpSp>
        <p:nvGrpSpPr>
          <p:cNvPr id="11" name="Group 10"/>
          <p:cNvGrpSpPr/>
          <p:nvPr/>
        </p:nvGrpSpPr>
        <p:grpSpPr>
          <a:xfrm>
            <a:off x="520700" y="1457776"/>
            <a:ext cx="1359975" cy="1320800"/>
            <a:chOff x="520700" y="1879600"/>
            <a:chExt cx="927100" cy="800100"/>
          </a:xfrm>
        </p:grpSpPr>
        <p:sp>
          <p:nvSpPr>
            <p:cNvPr id="12" name="Oval 11"/>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204467793"/>
                </p:ext>
              </p:extLst>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4138"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14" name="Round Diagonal Corner Rectangle 13"/>
          <p:cNvSpPr/>
          <p:nvPr/>
        </p:nvSpPr>
        <p:spPr>
          <a:xfrm>
            <a:off x="2735050" y="1483907"/>
            <a:ext cx="10695200" cy="161851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dirty="0" smtClean="0">
                <a:solidFill>
                  <a:schemeClr val="tx1"/>
                </a:solidFill>
                <a:latin typeface="Helvetica Neue"/>
                <a:cs typeface="Helvetica" panose="020B0604020202020204" pitchFamily="34" charset="0"/>
              </a:rPr>
              <a:t>The proportion of false positive judgement between Judges may be same</a:t>
            </a:r>
            <a:endParaRPr lang="en-US" sz="3600" dirty="0">
              <a:solidFill>
                <a:schemeClr val="tx1"/>
              </a:solidFill>
              <a:latin typeface="Helvetica Neue"/>
              <a:cs typeface="Helvetica" panose="020B0604020202020204" pitchFamily="34" charset="0"/>
            </a:endParaRPr>
          </a:p>
        </p:txBody>
      </p:sp>
      <p:grpSp>
        <p:nvGrpSpPr>
          <p:cNvPr id="15" name="Group 14"/>
          <p:cNvGrpSpPr/>
          <p:nvPr/>
        </p:nvGrpSpPr>
        <p:grpSpPr>
          <a:xfrm>
            <a:off x="4896768" y="3303810"/>
            <a:ext cx="4056732" cy="1137564"/>
            <a:chOff x="3779628" y="2723236"/>
            <a:chExt cx="2037902" cy="636184"/>
          </a:xfrm>
          <a:blipFill>
            <a:blip r:embed="rId5"/>
            <a:tile tx="0" ty="0" sx="100000" sy="100000" flip="none" algn="tl"/>
          </a:blipFill>
        </p:grpSpPr>
        <p:sp>
          <p:nvSpPr>
            <p:cNvPr id="16" name="Round Diagonal Corner Rectangle 15"/>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1370079625"/>
                </p:ext>
              </p:extLst>
            </p:nvPr>
          </p:nvGraphicFramePr>
          <p:xfrm>
            <a:off x="4167541" y="2837639"/>
            <a:ext cx="1285540" cy="420823"/>
          </p:xfrm>
          <a:graphic>
            <a:graphicData uri="http://schemas.openxmlformats.org/presentationml/2006/ole">
              <mc:AlternateContent xmlns:mc="http://schemas.openxmlformats.org/markup-compatibility/2006">
                <mc:Choice xmlns:v="urn:schemas-microsoft-com:vml" Requires="v">
                  <p:oleObj spid="_x0000_s4139" name="Equation" r:id="rId6" imgW="698400" imgH="228600" progId="Equation.3">
                    <p:embed/>
                  </p:oleObj>
                </mc:Choice>
                <mc:Fallback>
                  <p:oleObj name="Equation" r:id="rId6" imgW="698400" imgH="228600" progId="Equation.3">
                    <p:embed/>
                    <p:pic>
                      <p:nvPicPr>
                        <p:cNvPr id="0" name=""/>
                        <p:cNvPicPr/>
                        <p:nvPr/>
                      </p:nvPicPr>
                      <p:blipFill>
                        <a:blip r:embed="rId7"/>
                        <a:stretch>
                          <a:fillRect/>
                        </a:stretch>
                      </p:blipFill>
                      <p:spPr>
                        <a:xfrm>
                          <a:off x="4167541" y="2837639"/>
                          <a:ext cx="1285540" cy="420823"/>
                        </a:xfrm>
                        <a:prstGeom prst="rect">
                          <a:avLst/>
                        </a:prstGeom>
                      </p:spPr>
                    </p:pic>
                  </p:oleObj>
                </mc:Fallback>
              </mc:AlternateContent>
            </a:graphicData>
          </a:graphic>
        </p:graphicFrame>
      </p:grpSp>
      <p:grpSp>
        <p:nvGrpSpPr>
          <p:cNvPr id="18" name="Group 17"/>
          <p:cNvGrpSpPr/>
          <p:nvPr/>
        </p:nvGrpSpPr>
        <p:grpSpPr>
          <a:xfrm>
            <a:off x="520700" y="4521197"/>
            <a:ext cx="1359975" cy="1384300"/>
            <a:chOff x="520700" y="3987800"/>
            <a:chExt cx="927100" cy="800100"/>
          </a:xfrm>
        </p:grpSpPr>
        <p:sp>
          <p:nvSpPr>
            <p:cNvPr id="19" name="Oval 18"/>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236186872"/>
                </p:ext>
              </p:extLst>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4140"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21" name="Round Diagonal Corner Rectangle 20"/>
          <p:cNvSpPr/>
          <p:nvPr/>
        </p:nvSpPr>
        <p:spPr>
          <a:xfrm>
            <a:off x="2735050" y="4547328"/>
            <a:ext cx="10695200" cy="1592214"/>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dirty="0">
                <a:solidFill>
                  <a:schemeClr val="tx1"/>
                </a:solidFill>
                <a:latin typeface="Helvetica Neue"/>
                <a:cs typeface="Helvetica" panose="020B0604020202020204" pitchFamily="34" charset="0"/>
              </a:rPr>
              <a:t>The proportion of </a:t>
            </a:r>
            <a:r>
              <a:rPr lang="en-AU" altLang="en-US" sz="3600" dirty="0" smtClean="0">
                <a:solidFill>
                  <a:schemeClr val="tx1"/>
                </a:solidFill>
                <a:latin typeface="Helvetica Neue"/>
                <a:cs typeface="Helvetica" panose="020B0604020202020204" pitchFamily="34" charset="0"/>
              </a:rPr>
              <a:t>false positive judgement by Judge 1 may be </a:t>
            </a:r>
            <a:r>
              <a:rPr lang="en-AU" altLang="en-US" sz="3600" b="1" dirty="0" smtClean="0">
                <a:solidFill>
                  <a:schemeClr val="tx1"/>
                </a:solidFill>
                <a:latin typeface="Helvetica Neue"/>
                <a:cs typeface="Helvetica" panose="020B0604020202020204" pitchFamily="34" charset="0"/>
              </a:rPr>
              <a:t>lower than </a:t>
            </a:r>
            <a:r>
              <a:rPr lang="en-AU" altLang="en-US" sz="3600" dirty="0">
                <a:solidFill>
                  <a:schemeClr val="tx1"/>
                </a:solidFill>
                <a:latin typeface="Helvetica Neue"/>
                <a:cs typeface="Helvetica" panose="020B0604020202020204" pitchFamily="34" charset="0"/>
              </a:rPr>
              <a:t>proportion of false positive judgement by Judge </a:t>
            </a:r>
            <a:r>
              <a:rPr lang="en-AU" altLang="en-US" sz="3600" dirty="0" smtClean="0">
                <a:solidFill>
                  <a:schemeClr val="tx1"/>
                </a:solidFill>
                <a:latin typeface="Helvetica Neue"/>
                <a:cs typeface="Helvetica" panose="020B0604020202020204" pitchFamily="34" charset="0"/>
              </a:rPr>
              <a:t>2 </a:t>
            </a:r>
            <a:endParaRPr lang="en-US" sz="3600" dirty="0">
              <a:solidFill>
                <a:schemeClr val="tx1"/>
              </a:solidFill>
              <a:latin typeface="Helvetica Neue"/>
              <a:cs typeface="Helvetica" panose="020B0604020202020204" pitchFamily="34" charset="0"/>
            </a:endParaRPr>
          </a:p>
        </p:txBody>
      </p:sp>
      <p:grpSp>
        <p:nvGrpSpPr>
          <p:cNvPr id="22" name="Group 21"/>
          <p:cNvGrpSpPr/>
          <p:nvPr/>
        </p:nvGrpSpPr>
        <p:grpSpPr>
          <a:xfrm>
            <a:off x="4896768" y="6221187"/>
            <a:ext cx="4056732" cy="1206770"/>
            <a:chOff x="3779628" y="2723236"/>
            <a:chExt cx="2037902" cy="636184"/>
          </a:xfrm>
          <a:blipFill>
            <a:blip r:embed="rId5"/>
            <a:tile tx="0" ty="0" sx="100000" sy="100000" flip="none" algn="tl"/>
          </a:blipFill>
        </p:grpSpPr>
        <p:sp>
          <p:nvSpPr>
            <p:cNvPr id="23" name="Round Diagonal Corner Rectangle 22"/>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24" name="Object 23"/>
            <p:cNvGraphicFramePr>
              <a:graphicFrameLocks noChangeAspect="1"/>
            </p:cNvGraphicFramePr>
            <p:nvPr>
              <p:extLst>
                <p:ext uri="{D42A27DB-BD31-4B8C-83A1-F6EECF244321}">
                  <p14:modId xmlns:p14="http://schemas.microsoft.com/office/powerpoint/2010/main" val="698113584"/>
                </p:ext>
              </p:extLst>
            </p:nvPr>
          </p:nvGraphicFramePr>
          <p:xfrm>
            <a:off x="4189072" y="2849726"/>
            <a:ext cx="1240084" cy="395853"/>
          </p:xfrm>
          <a:graphic>
            <a:graphicData uri="http://schemas.openxmlformats.org/presentationml/2006/ole">
              <mc:AlternateContent xmlns:mc="http://schemas.openxmlformats.org/markup-compatibility/2006">
                <mc:Choice xmlns:v="urn:schemas-microsoft-com:vml" Requires="v">
                  <p:oleObj spid="_x0000_s4141" name="Equation" r:id="rId10" imgW="672840" imgH="215640" progId="Equation.3">
                    <p:embed/>
                  </p:oleObj>
                </mc:Choice>
                <mc:Fallback>
                  <p:oleObj name="Equation" r:id="rId10" imgW="672840" imgH="215640" progId="Equation.3">
                    <p:embed/>
                    <p:pic>
                      <p:nvPicPr>
                        <p:cNvPr id="0" name=""/>
                        <p:cNvPicPr/>
                        <p:nvPr/>
                      </p:nvPicPr>
                      <p:blipFill>
                        <a:blip r:embed="rId11"/>
                        <a:stretch>
                          <a:fillRect/>
                        </a:stretch>
                      </p:blipFill>
                      <p:spPr>
                        <a:xfrm>
                          <a:off x="4189072" y="2849726"/>
                          <a:ext cx="1240084" cy="395853"/>
                        </a:xfrm>
                        <a:prstGeom prst="rect">
                          <a:avLst/>
                        </a:prstGeom>
                      </p:spPr>
                    </p:pic>
                  </p:oleObj>
                </mc:Fallback>
              </mc:AlternateContent>
            </a:graphicData>
          </a:graphic>
        </p:graphicFrame>
      </p:grpSp>
      <p:sp>
        <p:nvSpPr>
          <p:cNvPr id="25" name="Left Arrow 24"/>
          <p:cNvSpPr/>
          <p:nvPr/>
        </p:nvSpPr>
        <p:spPr>
          <a:xfrm rot="10800000">
            <a:off x="1993159" y="1863232"/>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26" name="Left Arrow 25"/>
          <p:cNvSpPr/>
          <p:nvPr/>
        </p:nvSpPr>
        <p:spPr>
          <a:xfrm rot="10800000">
            <a:off x="1974108" y="4964753"/>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27" name="Oval 26"/>
          <p:cNvSpPr/>
          <p:nvPr/>
        </p:nvSpPr>
        <p:spPr>
          <a:xfrm>
            <a:off x="6662057" y="3559633"/>
            <a:ext cx="571500" cy="63681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646332" y="6505542"/>
            <a:ext cx="571500" cy="61371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68652" y="1769958"/>
            <a:ext cx="2209189" cy="5362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368801" y="2396846"/>
            <a:ext cx="2997200" cy="4862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200900" y="5169436"/>
            <a:ext cx="2163234" cy="4862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657763" y="4591857"/>
            <a:ext cx="2220078" cy="5362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48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down)">
                                      <p:cBhvr>
                                        <p:cTn id="25" dur="500"/>
                                        <p:tgtEl>
                                          <p:spTgt spid="2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500"/>
                                        <p:tgtEl>
                                          <p:spTgt spid="3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down)">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0-#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1500"/>
                            </p:stCondLst>
                            <p:childTnLst>
                              <p:par>
                                <p:cTn id="47" presetID="53" presetClass="entr" presetSubtype="16"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down)">
                                      <p:cBhvr>
                                        <p:cTn id="57" dur="500"/>
                                        <p:tgtEl>
                                          <p:spTgt spid="31"/>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Hypothesis - Formulation</a:t>
            </a:r>
            <a:endParaRPr lang="en-US" sz="5400" b="1" kern="0" dirty="0">
              <a:solidFill>
                <a:srgbClr val="FF0000"/>
              </a:solidFill>
            </a:endParaRPr>
          </a:p>
        </p:txBody>
      </p:sp>
      <p:cxnSp>
        <p:nvCxnSpPr>
          <p:cNvPr id="4" name="Straight Connector 3"/>
          <p:cNvCxnSpPr/>
          <p:nvPr/>
        </p:nvCxnSpPr>
        <p:spPr>
          <a:xfrm>
            <a:off x="-182880" y="988219"/>
            <a:ext cx="14262418" cy="0"/>
          </a:xfrm>
          <a:prstGeom prst="line">
            <a:avLst/>
          </a:prstGeom>
          <a:ln w="25400">
            <a:solidFill>
              <a:srgbClr val="FFC000"/>
            </a:solidFill>
            <a:headEnd type="ova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520700" y="1252733"/>
            <a:ext cx="1359975" cy="1320800"/>
            <a:chOff x="520700" y="1879600"/>
            <a:chExt cx="927100" cy="800100"/>
          </a:xfrm>
        </p:grpSpPr>
        <p:sp>
          <p:nvSpPr>
            <p:cNvPr id="6" name="Oval 5"/>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593308802"/>
                </p:ext>
              </p:extLst>
            </p:nvPr>
          </p:nvGraphicFramePr>
          <p:xfrm>
            <a:off x="749046" y="2081275"/>
            <a:ext cx="444786" cy="472175"/>
          </p:xfrm>
          <a:graphic>
            <a:graphicData uri="http://schemas.openxmlformats.org/presentationml/2006/ole">
              <mc:AlternateContent xmlns:mc="http://schemas.openxmlformats.org/markup-compatibility/2006">
                <mc:Choice xmlns:v="urn:schemas-microsoft-com:vml" Requires="v">
                  <p:oleObj spid="_x0000_s5162" name="Equation" r:id="rId3" imgW="203040" imgH="215640" progId="Equation.3">
                    <p:embed/>
                  </p:oleObj>
                </mc:Choice>
                <mc:Fallback>
                  <p:oleObj name="Equation" r:id="rId3" imgW="203040" imgH="215640" progId="Equation.3">
                    <p:embed/>
                    <p:pic>
                      <p:nvPicPr>
                        <p:cNvPr id="0" name=""/>
                        <p:cNvPicPr/>
                        <p:nvPr/>
                      </p:nvPicPr>
                      <p:blipFill>
                        <a:blip r:embed="rId4"/>
                        <a:stretch>
                          <a:fillRect/>
                        </a:stretch>
                      </p:blipFill>
                      <p:spPr>
                        <a:xfrm>
                          <a:off x="749046" y="2081275"/>
                          <a:ext cx="444786" cy="472175"/>
                        </a:xfrm>
                        <a:prstGeom prst="rect">
                          <a:avLst/>
                        </a:prstGeom>
                      </p:spPr>
                    </p:pic>
                  </p:oleObj>
                </mc:Fallback>
              </mc:AlternateContent>
            </a:graphicData>
          </a:graphic>
        </p:graphicFrame>
      </p:grpSp>
      <p:sp>
        <p:nvSpPr>
          <p:cNvPr id="8" name="Round Diagonal Corner Rectangle 7"/>
          <p:cNvSpPr/>
          <p:nvPr/>
        </p:nvSpPr>
        <p:spPr>
          <a:xfrm>
            <a:off x="2735050" y="1278864"/>
            <a:ext cx="10695200" cy="161851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dirty="0">
                <a:solidFill>
                  <a:schemeClr val="tx1"/>
                </a:solidFill>
                <a:latin typeface="Helvetica Neue"/>
                <a:cs typeface="Helvetica" panose="020B0604020202020204" pitchFamily="34" charset="0"/>
              </a:rPr>
              <a:t>The proportion of false positive judgement by Judge 1 may be </a:t>
            </a:r>
            <a:r>
              <a:rPr lang="en-AU" altLang="en-US" sz="3600" b="1" dirty="0" smtClean="0">
                <a:solidFill>
                  <a:schemeClr val="tx1"/>
                </a:solidFill>
                <a:latin typeface="Helvetica Neue"/>
                <a:cs typeface="Helvetica" panose="020B0604020202020204" pitchFamily="34" charset="0"/>
              </a:rPr>
              <a:t>more </a:t>
            </a:r>
            <a:r>
              <a:rPr lang="en-AU" altLang="en-US" sz="3600" b="1" dirty="0">
                <a:solidFill>
                  <a:schemeClr val="tx1"/>
                </a:solidFill>
                <a:latin typeface="Helvetica Neue"/>
                <a:cs typeface="Helvetica" panose="020B0604020202020204" pitchFamily="34" charset="0"/>
              </a:rPr>
              <a:t>than </a:t>
            </a:r>
            <a:r>
              <a:rPr lang="en-AU" altLang="en-US" sz="3600" dirty="0">
                <a:solidFill>
                  <a:schemeClr val="tx1"/>
                </a:solidFill>
                <a:latin typeface="Helvetica Neue"/>
                <a:cs typeface="Helvetica" panose="020B0604020202020204" pitchFamily="34" charset="0"/>
              </a:rPr>
              <a:t>proportion of false positive judgement by </a:t>
            </a:r>
            <a:r>
              <a:rPr lang="en-AU" altLang="en-US" sz="3600" dirty="0" smtClean="0">
                <a:solidFill>
                  <a:schemeClr val="tx1"/>
                </a:solidFill>
                <a:latin typeface="Helvetica Neue"/>
                <a:cs typeface="Helvetica" panose="020B0604020202020204" pitchFamily="34" charset="0"/>
              </a:rPr>
              <a:t>Judge 2</a:t>
            </a:r>
            <a:endParaRPr lang="en-US" sz="3600" dirty="0">
              <a:solidFill>
                <a:schemeClr val="tx1"/>
              </a:solidFill>
              <a:latin typeface="Helvetica Neue"/>
              <a:cs typeface="Helvetica" panose="020B0604020202020204" pitchFamily="34" charset="0"/>
            </a:endParaRPr>
          </a:p>
        </p:txBody>
      </p:sp>
      <p:grpSp>
        <p:nvGrpSpPr>
          <p:cNvPr id="9" name="Group 8"/>
          <p:cNvGrpSpPr/>
          <p:nvPr/>
        </p:nvGrpSpPr>
        <p:grpSpPr>
          <a:xfrm>
            <a:off x="4896768" y="3098767"/>
            <a:ext cx="4056732" cy="1137564"/>
            <a:chOff x="3779628" y="2723236"/>
            <a:chExt cx="2037902" cy="636184"/>
          </a:xfrm>
          <a:blipFill>
            <a:blip r:embed="rId5"/>
            <a:tile tx="0" ty="0" sx="100000" sy="100000" flip="none" algn="tl"/>
          </a:blipFill>
        </p:grpSpPr>
        <p:sp>
          <p:nvSpPr>
            <p:cNvPr id="10" name="Round Diagonal Corner Rectangle 9"/>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823394540"/>
                </p:ext>
              </p:extLst>
            </p:nvPr>
          </p:nvGraphicFramePr>
          <p:xfrm>
            <a:off x="4178705" y="2849324"/>
            <a:ext cx="1263211" cy="397739"/>
          </p:xfrm>
          <a:graphic>
            <a:graphicData uri="http://schemas.openxmlformats.org/presentationml/2006/ole">
              <mc:AlternateContent xmlns:mc="http://schemas.openxmlformats.org/markup-compatibility/2006">
                <mc:Choice xmlns:v="urn:schemas-microsoft-com:vml" Requires="v">
                  <p:oleObj spid="_x0000_s5163" name="Equation" r:id="rId6" imgW="685800" imgH="215640" progId="Equation.3">
                    <p:embed/>
                  </p:oleObj>
                </mc:Choice>
                <mc:Fallback>
                  <p:oleObj name="Equation" r:id="rId6" imgW="685800" imgH="215640" progId="Equation.3">
                    <p:embed/>
                    <p:pic>
                      <p:nvPicPr>
                        <p:cNvPr id="0" name=""/>
                        <p:cNvPicPr/>
                        <p:nvPr/>
                      </p:nvPicPr>
                      <p:blipFill>
                        <a:blip r:embed="rId7"/>
                        <a:stretch>
                          <a:fillRect/>
                        </a:stretch>
                      </p:blipFill>
                      <p:spPr>
                        <a:xfrm>
                          <a:off x="4178705" y="2849324"/>
                          <a:ext cx="1263211" cy="397739"/>
                        </a:xfrm>
                        <a:prstGeom prst="rect">
                          <a:avLst/>
                        </a:prstGeom>
                      </p:spPr>
                    </p:pic>
                  </p:oleObj>
                </mc:Fallback>
              </mc:AlternateContent>
            </a:graphicData>
          </a:graphic>
        </p:graphicFrame>
      </p:grpSp>
      <p:grpSp>
        <p:nvGrpSpPr>
          <p:cNvPr id="12" name="Group 11"/>
          <p:cNvGrpSpPr/>
          <p:nvPr/>
        </p:nvGrpSpPr>
        <p:grpSpPr>
          <a:xfrm>
            <a:off x="520700" y="4316154"/>
            <a:ext cx="1359975" cy="1384300"/>
            <a:chOff x="520700" y="3987800"/>
            <a:chExt cx="927100" cy="800100"/>
          </a:xfrm>
        </p:grpSpPr>
        <p:sp>
          <p:nvSpPr>
            <p:cNvPr id="13" name="Oval 12"/>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773280945"/>
                </p:ext>
              </p:extLst>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5164"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15" name="Round Diagonal Corner Rectangle 14"/>
          <p:cNvSpPr/>
          <p:nvPr/>
        </p:nvSpPr>
        <p:spPr>
          <a:xfrm>
            <a:off x="2735050" y="4342285"/>
            <a:ext cx="10695200" cy="1592214"/>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dirty="0">
                <a:solidFill>
                  <a:schemeClr val="tx1"/>
                </a:solidFill>
                <a:latin typeface="Helvetica Neue"/>
                <a:cs typeface="Helvetica" panose="020B0604020202020204" pitchFamily="34" charset="0"/>
              </a:rPr>
              <a:t>The proportion of false positive </a:t>
            </a:r>
            <a:r>
              <a:rPr lang="en-AU" altLang="en-US" sz="3600" dirty="0" smtClean="0">
                <a:solidFill>
                  <a:schemeClr val="tx1"/>
                </a:solidFill>
                <a:latin typeface="Helvetica Neue"/>
                <a:cs typeface="Helvetica" panose="020B0604020202020204" pitchFamily="34" charset="0"/>
              </a:rPr>
              <a:t>judgement between both Judges may be different </a:t>
            </a:r>
            <a:endParaRPr lang="en-US" sz="3600" dirty="0">
              <a:solidFill>
                <a:schemeClr val="tx1"/>
              </a:solidFill>
              <a:latin typeface="Helvetica Neue"/>
              <a:cs typeface="Helvetica" panose="020B0604020202020204" pitchFamily="34" charset="0"/>
            </a:endParaRPr>
          </a:p>
        </p:txBody>
      </p:sp>
      <p:grpSp>
        <p:nvGrpSpPr>
          <p:cNvPr id="16" name="Group 15"/>
          <p:cNvGrpSpPr/>
          <p:nvPr/>
        </p:nvGrpSpPr>
        <p:grpSpPr>
          <a:xfrm>
            <a:off x="4896768" y="6016144"/>
            <a:ext cx="4056732" cy="1206770"/>
            <a:chOff x="3779628" y="2723236"/>
            <a:chExt cx="2037902" cy="636184"/>
          </a:xfrm>
          <a:blipFill>
            <a:blip r:embed="rId5"/>
            <a:tile tx="0" ty="0" sx="100000" sy="100000" flip="none" algn="tl"/>
          </a:blipFill>
        </p:grpSpPr>
        <p:sp>
          <p:nvSpPr>
            <p:cNvPr id="17" name="Round Diagonal Corner Rectangle 16"/>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3239341371"/>
                </p:ext>
              </p:extLst>
            </p:nvPr>
          </p:nvGraphicFramePr>
          <p:xfrm>
            <a:off x="4177908" y="2849861"/>
            <a:ext cx="1263211" cy="395852"/>
          </p:xfrm>
          <a:graphic>
            <a:graphicData uri="http://schemas.openxmlformats.org/presentationml/2006/ole">
              <mc:AlternateContent xmlns:mc="http://schemas.openxmlformats.org/markup-compatibility/2006">
                <mc:Choice xmlns:v="urn:schemas-microsoft-com:vml" Requires="v">
                  <p:oleObj spid="_x0000_s5165" name="Equation" r:id="rId10" imgW="685800" imgH="215640" progId="Equation.3">
                    <p:embed/>
                  </p:oleObj>
                </mc:Choice>
                <mc:Fallback>
                  <p:oleObj name="Equation" r:id="rId10" imgW="685800" imgH="215640" progId="Equation.3">
                    <p:embed/>
                    <p:pic>
                      <p:nvPicPr>
                        <p:cNvPr id="0" name=""/>
                        <p:cNvPicPr/>
                        <p:nvPr/>
                      </p:nvPicPr>
                      <p:blipFill>
                        <a:blip r:embed="rId11"/>
                        <a:stretch>
                          <a:fillRect/>
                        </a:stretch>
                      </p:blipFill>
                      <p:spPr>
                        <a:xfrm>
                          <a:off x="4177908" y="2849861"/>
                          <a:ext cx="1263211" cy="395852"/>
                        </a:xfrm>
                        <a:prstGeom prst="rect">
                          <a:avLst/>
                        </a:prstGeom>
                      </p:spPr>
                    </p:pic>
                  </p:oleObj>
                </mc:Fallback>
              </mc:AlternateContent>
            </a:graphicData>
          </a:graphic>
        </p:graphicFrame>
      </p:grpSp>
      <p:sp>
        <p:nvSpPr>
          <p:cNvPr id="19" name="Left Arrow 18"/>
          <p:cNvSpPr/>
          <p:nvPr/>
        </p:nvSpPr>
        <p:spPr>
          <a:xfrm rot="10800000">
            <a:off x="1993159" y="1658189"/>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20" name="Left Arrow 19"/>
          <p:cNvSpPr/>
          <p:nvPr/>
        </p:nvSpPr>
        <p:spPr>
          <a:xfrm rot="10800000">
            <a:off x="1974108" y="4759710"/>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21" name="Oval 20"/>
          <p:cNvSpPr/>
          <p:nvPr/>
        </p:nvSpPr>
        <p:spPr>
          <a:xfrm>
            <a:off x="6662057" y="3354590"/>
            <a:ext cx="571500" cy="63681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629399" y="6300499"/>
            <a:ext cx="571500" cy="61371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68652" y="1327852"/>
            <a:ext cx="2209189" cy="5362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101984" y="1922845"/>
            <a:ext cx="2194416" cy="4862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04658" y="5193453"/>
            <a:ext cx="3463983" cy="52182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657763" y="4606945"/>
            <a:ext cx="2220078" cy="5362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275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0-#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down)">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0-#ppt_w/2"/>
                                          </p:val>
                                        </p:tav>
                                        <p:tav tm="100000">
                                          <p:val>
                                            <p:strVal val="#ppt_x"/>
                                          </p:val>
                                        </p:tav>
                                      </p:tavLst>
                                    </p:anim>
                                    <p:anim calcmode="lin" valueType="num">
                                      <p:cBhvr additive="base">
                                        <p:cTn id="46" dur="500" fill="hold"/>
                                        <p:tgtEl>
                                          <p:spTgt spid="20"/>
                                        </p:tgtEl>
                                        <p:attrNameLst>
                                          <p:attrName>ppt_y</p:attrName>
                                        </p:attrNameLst>
                                      </p:cBhvr>
                                      <p:tavLst>
                                        <p:tav tm="0">
                                          <p:val>
                                            <p:strVal val="#ppt_y"/>
                                          </p:val>
                                        </p:tav>
                                        <p:tav tm="100000">
                                          <p:val>
                                            <p:strVal val="#ppt_y"/>
                                          </p:val>
                                        </p:tav>
                                      </p:tavLst>
                                    </p:anim>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1500"/>
                            </p:stCondLst>
                            <p:childTnLst>
                              <p:par>
                                <p:cTn id="52" presetID="53" presetClass="entr" presetSubtype="16"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Effect transition="in" filter="fade">
                                      <p:cBhvr>
                                        <p:cTn id="56" dur="500"/>
                                        <p:tgtEl>
                                          <p:spTgt spid="1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down)">
                                      <p:cBhvr>
                                        <p:cTn id="59" dur="500"/>
                                        <p:tgtEl>
                                          <p:spTgt spid="26"/>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down)">
                                      <p:cBhvr>
                                        <p:cTn id="6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Test</a:t>
            </a:r>
            <a:endParaRPr lang="en-US" sz="5400" b="1" kern="0" dirty="0">
              <a:solidFill>
                <a:srgbClr val="FF0000"/>
              </a:solidFill>
            </a:endParaRPr>
          </a:p>
        </p:txBody>
      </p:sp>
      <p:grpSp>
        <p:nvGrpSpPr>
          <p:cNvPr id="18" name="Group 17"/>
          <p:cNvGrpSpPr/>
          <p:nvPr/>
        </p:nvGrpSpPr>
        <p:grpSpPr>
          <a:xfrm>
            <a:off x="1629569" y="1427223"/>
            <a:ext cx="9601201" cy="2825019"/>
            <a:chOff x="4017195" y="2377265"/>
            <a:chExt cx="4244675" cy="1326567"/>
          </a:xfrm>
          <a:blipFill>
            <a:blip r:embed="rId3"/>
            <a:tile tx="0" ty="0" sx="100000" sy="100000" flip="none" algn="tl"/>
          </a:blipFill>
        </p:grpSpPr>
        <p:sp>
          <p:nvSpPr>
            <p:cNvPr id="19" name="Round Diagonal Corner Rectangle 18"/>
            <p:cNvSpPr/>
            <p:nvPr/>
          </p:nvSpPr>
          <p:spPr>
            <a:xfrm>
              <a:off x="4017195" y="2385809"/>
              <a:ext cx="4244675" cy="1318023"/>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1954379343"/>
                </p:ext>
              </p:extLst>
            </p:nvPr>
          </p:nvGraphicFramePr>
          <p:xfrm>
            <a:off x="4101415" y="2377265"/>
            <a:ext cx="4076235" cy="1306783"/>
          </p:xfrm>
          <a:graphic>
            <a:graphicData uri="http://schemas.openxmlformats.org/presentationml/2006/ole">
              <mc:AlternateContent xmlns:mc="http://schemas.openxmlformats.org/markup-compatibility/2006">
                <mc:Choice xmlns:v="urn:schemas-microsoft-com:vml" Requires="v">
                  <p:oleObj spid="_x0000_s7178" name="Equation" r:id="rId4" imgW="2209680" imgH="711000" progId="Equation.3">
                    <p:embed/>
                  </p:oleObj>
                </mc:Choice>
                <mc:Fallback>
                  <p:oleObj name="Equation" r:id="rId4" imgW="2209680" imgH="711000" progId="Equation.3">
                    <p:embed/>
                    <p:pic>
                      <p:nvPicPr>
                        <p:cNvPr id="0" name=""/>
                        <p:cNvPicPr/>
                        <p:nvPr/>
                      </p:nvPicPr>
                      <p:blipFill>
                        <a:blip r:embed="rId5"/>
                        <a:stretch>
                          <a:fillRect/>
                        </a:stretch>
                      </p:blipFill>
                      <p:spPr>
                        <a:xfrm>
                          <a:off x="4101415" y="2377265"/>
                          <a:ext cx="4076235" cy="1306783"/>
                        </a:xfrm>
                        <a:prstGeom prst="rect">
                          <a:avLst/>
                        </a:prstGeom>
                      </p:spPr>
                    </p:pic>
                  </p:oleObj>
                </mc:Fallback>
              </mc:AlternateContent>
            </a:graphicData>
          </a:graphic>
        </p:graphicFrame>
      </p:grpSp>
    </p:spTree>
    <p:extLst>
      <p:ext uri="{BB962C8B-B14F-4D97-AF65-F5344CB8AC3E}">
        <p14:creationId xmlns:p14="http://schemas.microsoft.com/office/powerpoint/2010/main" val="164794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Test</a:t>
            </a:r>
            <a:endParaRPr lang="en-US" sz="5400" b="1" kern="0" dirty="0">
              <a:solidFill>
                <a:srgbClr val="FF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3652" y="5768447"/>
            <a:ext cx="1328067" cy="1161617"/>
          </a:xfrm>
          <a:prstGeom prst="rect">
            <a:avLst/>
          </a:prstGeom>
        </p:spPr>
      </p:pic>
      <p:sp>
        <p:nvSpPr>
          <p:cNvPr id="6" name="Round Diagonal Corner Rectangle 5"/>
          <p:cNvSpPr/>
          <p:nvPr/>
        </p:nvSpPr>
        <p:spPr>
          <a:xfrm>
            <a:off x="690820" y="1151741"/>
            <a:ext cx="12777530" cy="1219200"/>
          </a:xfrm>
          <a:prstGeom prst="round2DiagRect">
            <a:avLst>
              <a:gd name="adj1" fmla="val 0"/>
              <a:gd name="adj2" fmla="val 0"/>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3600" dirty="0" smtClean="0">
                <a:solidFill>
                  <a:schemeClr val="tx1"/>
                </a:solidFill>
                <a:latin typeface="Helvetica Neue"/>
                <a:cs typeface="Helvetica" panose="020B0604020202020204" pitchFamily="34" charset="0"/>
              </a:rPr>
              <a:t>Test </a:t>
            </a:r>
            <a:r>
              <a:rPr lang="en-US" altLang="en-US" sz="3600" dirty="0">
                <a:solidFill>
                  <a:schemeClr val="tx1"/>
                </a:solidFill>
                <a:latin typeface="Helvetica Neue"/>
                <a:cs typeface="Helvetica" panose="020B0604020202020204" pitchFamily="34" charset="0"/>
              </a:rPr>
              <a:t>is a statistical rule which decides whether to accept the null hypothesis or </a:t>
            </a:r>
            <a:r>
              <a:rPr lang="en-US" altLang="en-US" sz="3600" dirty="0" smtClean="0">
                <a:solidFill>
                  <a:schemeClr val="tx1"/>
                </a:solidFill>
                <a:latin typeface="Helvetica Neue"/>
                <a:cs typeface="Helvetica" panose="020B0604020202020204" pitchFamily="34" charset="0"/>
              </a:rPr>
              <a:t>not ?</a:t>
            </a:r>
            <a:endParaRPr lang="en-US" altLang="en-US" sz="3600" dirty="0">
              <a:solidFill>
                <a:schemeClr val="tx1"/>
              </a:solidFill>
              <a:latin typeface="Helvetica Neue"/>
              <a:cs typeface="Helvetica" panose="020B0604020202020204" pitchFamily="34" charset="0"/>
            </a:endParaRPr>
          </a:p>
        </p:txBody>
      </p:sp>
      <p:grpSp>
        <p:nvGrpSpPr>
          <p:cNvPr id="7" name="Group 6"/>
          <p:cNvGrpSpPr/>
          <p:nvPr/>
        </p:nvGrpSpPr>
        <p:grpSpPr>
          <a:xfrm>
            <a:off x="5932424" y="2763239"/>
            <a:ext cx="2327031" cy="1120580"/>
            <a:chOff x="3009448" y="2594232"/>
            <a:chExt cx="2327031" cy="1120580"/>
          </a:xfrm>
        </p:grpSpPr>
        <p:sp>
          <p:nvSpPr>
            <p:cNvPr id="8" name="Pentagon 7"/>
            <p:cNvSpPr/>
            <p:nvPr/>
          </p:nvSpPr>
          <p:spPr>
            <a:xfrm rot="5400000">
              <a:off x="3612674" y="1991006"/>
              <a:ext cx="1120580" cy="2327031"/>
            </a:xfrm>
            <a:prstGeom prst="homePlate">
              <a:avLst>
                <a:gd name="adj" fmla="val 38806"/>
              </a:avLst>
            </a:prstGeom>
            <a:solidFill>
              <a:srgbClr val="FF00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rgbClr val="FFFF00"/>
                </a:solidFill>
                <a:latin typeface="Helvetica Neue"/>
              </a:endParaRPr>
            </a:p>
          </p:txBody>
        </p:sp>
        <p:sp>
          <p:nvSpPr>
            <p:cNvPr id="9" name="TextBox 8"/>
            <p:cNvSpPr txBox="1"/>
            <p:nvPr/>
          </p:nvSpPr>
          <p:spPr>
            <a:xfrm>
              <a:off x="3197070" y="2692340"/>
              <a:ext cx="2014206" cy="646331"/>
            </a:xfrm>
            <a:prstGeom prst="rect">
              <a:avLst/>
            </a:prstGeom>
            <a:noFill/>
          </p:spPr>
          <p:txBody>
            <a:bodyPr wrap="none" rtlCol="0">
              <a:spAutoFit/>
            </a:bodyPr>
            <a:lstStyle/>
            <a:p>
              <a:r>
                <a:rPr lang="en-US" sz="3600" b="1" dirty="0" smtClean="0">
                  <a:solidFill>
                    <a:srgbClr val="FFFF00"/>
                  </a:solidFill>
                  <a:latin typeface="Helvetica Neue"/>
                  <a:cs typeface="Helvetica" panose="020B0604020202020204" pitchFamily="34" charset="0"/>
                </a:rPr>
                <a:t>Warning</a:t>
              </a:r>
              <a:endParaRPr lang="en-US" sz="3600" b="1" dirty="0">
                <a:solidFill>
                  <a:srgbClr val="FFFF00"/>
                </a:solidFill>
                <a:latin typeface="Helvetica Neue"/>
                <a:cs typeface="Helvetica" panose="020B0604020202020204" pitchFamily="34" charset="0"/>
              </a:endParaRPr>
            </a:p>
          </p:txBody>
        </p:sp>
      </p:grpSp>
      <p:sp>
        <p:nvSpPr>
          <p:cNvPr id="10" name="Round Diagonal Corner Rectangle 9"/>
          <p:cNvSpPr/>
          <p:nvPr/>
        </p:nvSpPr>
        <p:spPr>
          <a:xfrm>
            <a:off x="690820" y="3882241"/>
            <a:ext cx="12777530" cy="86995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3600" dirty="0">
                <a:solidFill>
                  <a:schemeClr val="tx1"/>
                </a:solidFill>
                <a:latin typeface="Helvetica Neue"/>
                <a:cs typeface="Helvetica" panose="020B0604020202020204" pitchFamily="34" charset="0"/>
              </a:rPr>
              <a:t>Decision is made based on the sample not on the population </a:t>
            </a:r>
          </a:p>
        </p:txBody>
      </p:sp>
      <p:sp>
        <p:nvSpPr>
          <p:cNvPr id="11" name="Left Arrow 10"/>
          <p:cNvSpPr/>
          <p:nvPr/>
        </p:nvSpPr>
        <p:spPr>
          <a:xfrm rot="16200000">
            <a:off x="6844154" y="4861793"/>
            <a:ext cx="477407"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pSp>
        <p:nvGrpSpPr>
          <p:cNvPr id="12" name="Group 11"/>
          <p:cNvGrpSpPr/>
          <p:nvPr/>
        </p:nvGrpSpPr>
        <p:grpSpPr>
          <a:xfrm>
            <a:off x="2199495" y="5720442"/>
            <a:ext cx="10564408" cy="1319310"/>
            <a:chOff x="2401429" y="4813925"/>
            <a:chExt cx="7710426" cy="1087668"/>
          </a:xfrm>
        </p:grpSpPr>
        <p:grpSp>
          <p:nvGrpSpPr>
            <p:cNvPr id="13" name="Group 12"/>
            <p:cNvGrpSpPr/>
            <p:nvPr/>
          </p:nvGrpSpPr>
          <p:grpSpPr>
            <a:xfrm>
              <a:off x="2401429" y="4813925"/>
              <a:ext cx="7710426" cy="1087668"/>
              <a:chOff x="403580" y="3029862"/>
              <a:chExt cx="11715303" cy="878095"/>
            </a:xfrm>
            <a:effectLst>
              <a:outerShdw blurRad="101600" sx="102000" sy="102000" algn="ctr" rotWithShape="0">
                <a:prstClr val="black">
                  <a:alpha val="26000"/>
                </a:prstClr>
              </a:outerShdw>
            </a:effectLst>
          </p:grpSpPr>
          <p:sp>
            <p:nvSpPr>
              <p:cNvPr id="15" name="Rectangle 14"/>
              <p:cNvSpPr/>
              <p:nvPr/>
            </p:nvSpPr>
            <p:spPr>
              <a:xfrm rot="16200000">
                <a:off x="5826190" y="-2342042"/>
                <a:ext cx="878088" cy="116219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solidFill>
                  <a:latin typeface="Helvetica Neue"/>
                  <a:cs typeface="Helvetica" panose="020B0604020202020204" pitchFamily="34" charset="0"/>
                </a:endParaRPr>
              </a:p>
            </p:txBody>
          </p:sp>
          <p:sp>
            <p:nvSpPr>
              <p:cNvPr id="16" name="Rectangle 15"/>
              <p:cNvSpPr/>
              <p:nvPr/>
            </p:nvSpPr>
            <p:spPr>
              <a:xfrm rot="16200000">
                <a:off x="6713" y="3426737"/>
                <a:ext cx="878082" cy="8434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solidFill>
                  <a:latin typeface="Helvetica Neue"/>
                  <a:cs typeface="Helvetica" panose="020B0604020202020204" pitchFamily="34" charset="0"/>
                </a:endParaRPr>
              </a:p>
            </p:txBody>
          </p:sp>
          <p:sp>
            <p:nvSpPr>
              <p:cNvPr id="17" name="Rectangle 16"/>
              <p:cNvSpPr/>
              <p:nvPr/>
            </p:nvSpPr>
            <p:spPr>
              <a:xfrm rot="16200000">
                <a:off x="11626802" y="3415872"/>
                <a:ext cx="878092" cy="10607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solidFill>
                  <a:latin typeface="Helvetica Neue"/>
                  <a:cs typeface="Helvetica" panose="020B0604020202020204" pitchFamily="34" charset="0"/>
                </a:endParaRPr>
              </a:p>
            </p:txBody>
          </p:sp>
        </p:grpSp>
        <p:sp>
          <p:nvSpPr>
            <p:cNvPr id="14" name="TextBox 13"/>
            <p:cNvSpPr txBox="1"/>
            <p:nvPr/>
          </p:nvSpPr>
          <p:spPr>
            <a:xfrm>
              <a:off x="2512451" y="4857022"/>
              <a:ext cx="7491427" cy="989577"/>
            </a:xfrm>
            <a:prstGeom prst="rect">
              <a:avLst/>
            </a:prstGeom>
            <a:noFill/>
          </p:spPr>
          <p:txBody>
            <a:bodyPr wrap="none" rtlCol="0">
              <a:spAutoFit/>
            </a:bodyPr>
            <a:lstStyle/>
            <a:p>
              <a:r>
                <a:rPr lang="en-US" altLang="en-US" sz="3600" dirty="0" smtClean="0">
                  <a:latin typeface="Helvetica Neue"/>
                  <a:cs typeface="Times New Roman" pitchFamily="18" charset="0"/>
                </a:rPr>
                <a:t>Leads </a:t>
              </a:r>
              <a:r>
                <a:rPr lang="en-US" altLang="en-US" sz="3600" dirty="0">
                  <a:latin typeface="Helvetica Neue"/>
                  <a:cs typeface="Times New Roman" pitchFamily="18" charset="0"/>
                </a:rPr>
                <a:t>to possibility of </a:t>
              </a:r>
              <a:r>
                <a:rPr lang="en-US" altLang="en-US" sz="3600" b="1" dirty="0">
                  <a:solidFill>
                    <a:srgbClr val="FF0000"/>
                  </a:solidFill>
                  <a:latin typeface="Helvetica Neue"/>
                  <a:cs typeface="Times New Roman" pitchFamily="18" charset="0"/>
                </a:rPr>
                <a:t>error</a:t>
              </a:r>
              <a:r>
                <a:rPr lang="en-US" altLang="en-US" sz="3600" dirty="0">
                  <a:latin typeface="Helvetica Neue"/>
                  <a:cs typeface="Times New Roman" pitchFamily="18" charset="0"/>
                </a:rPr>
                <a:t> </a:t>
              </a:r>
              <a:r>
                <a:rPr lang="en-US" altLang="en-US" sz="3600" dirty="0" smtClean="0">
                  <a:latin typeface="Helvetica Neue"/>
                  <a:cs typeface="Times New Roman" pitchFamily="18" charset="0"/>
                </a:rPr>
                <a:t>between the decision</a:t>
              </a:r>
            </a:p>
            <a:p>
              <a:r>
                <a:rPr lang="en-US" altLang="en-US" sz="3600" dirty="0" smtClean="0">
                  <a:latin typeface="Helvetica Neue"/>
                  <a:cs typeface="Times New Roman" pitchFamily="18" charset="0"/>
                </a:rPr>
                <a:t> </a:t>
              </a:r>
              <a:r>
                <a:rPr lang="en-US" altLang="en-US" sz="3600" dirty="0">
                  <a:latin typeface="Helvetica Neue"/>
                  <a:cs typeface="Times New Roman" pitchFamily="18" charset="0"/>
                </a:rPr>
                <a:t>made and the reality</a:t>
              </a:r>
              <a:endParaRPr lang="en-US" sz="3600" dirty="0">
                <a:latin typeface="Helvetica Neue"/>
              </a:endParaRPr>
            </a:p>
          </p:txBody>
        </p:sp>
      </p:grpSp>
    </p:spTree>
    <p:extLst>
      <p:ext uri="{BB962C8B-B14F-4D97-AF65-F5344CB8AC3E}">
        <p14:creationId xmlns:p14="http://schemas.microsoft.com/office/powerpoint/2010/main" val="399699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199746" y="5544026"/>
            <a:ext cx="9768046" cy="1408007"/>
          </a:xfrm>
        </p:spPr>
        <p:txBody>
          <a:bodyPr/>
          <a:lstStyle/>
          <a:p>
            <a:pPr algn="ctr">
              <a:defRPr/>
            </a:pPr>
            <a:r>
              <a:rPr lang="en-US" sz="4158" dirty="0">
                <a:solidFill>
                  <a:srgbClr val="FF0000"/>
                </a:solidFill>
              </a:rPr>
              <a:t>  </a:t>
            </a:r>
            <a:r>
              <a:rPr lang="en-IN" sz="4158" dirty="0">
                <a:solidFill>
                  <a:srgbClr val="FF0000"/>
                </a:solidFill>
              </a:rPr>
              <a:t>Session </a:t>
            </a:r>
            <a:r>
              <a:rPr lang="en-IN" sz="4158" dirty="0" smtClean="0">
                <a:solidFill>
                  <a:srgbClr val="FF0000"/>
                </a:solidFill>
              </a:rPr>
              <a:t>No 4</a:t>
            </a:r>
          </a:p>
          <a:p>
            <a:pPr algn="ctr">
              <a:defRPr/>
            </a:pPr>
            <a:r>
              <a:rPr lang="en-IN" sz="4158" dirty="0" smtClean="0">
                <a:solidFill>
                  <a:srgbClr val="FF0000"/>
                </a:solidFill>
                <a:cs typeface="Times New Roman" pitchFamily="18" charset="0"/>
              </a:rPr>
              <a:t>Testing of Hypothesis</a:t>
            </a:r>
            <a:endParaRPr lang="en-US" sz="2310" dirty="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Types of test</a:t>
            </a:r>
            <a:endParaRPr lang="en-US" sz="5400" b="1" kern="0" dirty="0">
              <a:solidFill>
                <a:srgbClr val="FF0000"/>
              </a:solidFill>
            </a:endParaRPr>
          </a:p>
        </p:txBody>
      </p:sp>
      <p:grpSp>
        <p:nvGrpSpPr>
          <p:cNvPr id="4" name="Group 3"/>
          <p:cNvGrpSpPr/>
          <p:nvPr/>
        </p:nvGrpSpPr>
        <p:grpSpPr>
          <a:xfrm>
            <a:off x="666751" y="1064419"/>
            <a:ext cx="12763500" cy="2277832"/>
            <a:chOff x="241300" y="2191661"/>
            <a:chExt cx="7086600" cy="2104219"/>
          </a:xfrm>
        </p:grpSpPr>
        <p:sp>
          <p:nvSpPr>
            <p:cNvPr id="5" name="Vertical Scroll 4"/>
            <p:cNvSpPr/>
            <p:nvPr/>
          </p:nvSpPr>
          <p:spPr>
            <a:xfrm>
              <a:off x="241300" y="2191661"/>
              <a:ext cx="7086600" cy="2104219"/>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6" name="Round Diagonal Corner Rectangle 5"/>
            <p:cNvSpPr/>
            <p:nvPr/>
          </p:nvSpPr>
          <p:spPr>
            <a:xfrm>
              <a:off x="630676" y="2580993"/>
              <a:ext cx="6323095" cy="1428290"/>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4000" dirty="0" smtClean="0">
                <a:solidFill>
                  <a:schemeClr val="tx1"/>
                </a:solidFill>
                <a:latin typeface="Helvetica Neue"/>
                <a:cs typeface="Helvetica" panose="020B0604020202020204" pitchFamily="34" charset="0"/>
              </a:endParaRPr>
            </a:p>
          </p:txBody>
        </p:sp>
      </p:grpSp>
      <p:sp>
        <p:nvSpPr>
          <p:cNvPr id="7" name="Title 2"/>
          <p:cNvSpPr txBox="1">
            <a:spLocks/>
          </p:cNvSpPr>
          <p:nvPr/>
        </p:nvSpPr>
        <p:spPr>
          <a:xfrm>
            <a:off x="1368046" y="1485874"/>
            <a:ext cx="11388370" cy="1529805"/>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en-US" sz="3600" b="1" dirty="0" smtClean="0">
                <a:latin typeface="Helvetica Neue"/>
                <a:cs typeface="Helvetica" panose="020B0604020202020204" pitchFamily="34" charset="0"/>
              </a:rPr>
              <a:t>A statistical rule which decides whether to accept or reject the null hypothesis on the basis of data</a:t>
            </a:r>
            <a:endParaRPr lang="en-US" sz="3600" b="1" dirty="0">
              <a:solidFill>
                <a:srgbClr val="0000FF"/>
              </a:solidFill>
              <a:latin typeface="Helvetica Neue"/>
              <a:cs typeface="Helvetica" panose="020B0604020202020204" pitchFamily="34" charset="0"/>
            </a:endParaRPr>
          </a:p>
        </p:txBody>
      </p:sp>
      <p:sp>
        <p:nvSpPr>
          <p:cNvPr id="8" name="Round Diagonal Corner Rectangle 7"/>
          <p:cNvSpPr/>
          <p:nvPr/>
        </p:nvSpPr>
        <p:spPr>
          <a:xfrm>
            <a:off x="666750" y="5135564"/>
            <a:ext cx="6053385" cy="1668343"/>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3600" b="1" dirty="0" smtClean="0">
                <a:solidFill>
                  <a:schemeClr val="tx1"/>
                </a:solidFill>
                <a:latin typeface="Helvetica Neue"/>
                <a:cs typeface="Helvetica" panose="020B0604020202020204" pitchFamily="34" charset="0"/>
              </a:rPr>
              <a:t>Based on the assumption of some probability distribution </a:t>
            </a:r>
            <a:endParaRPr lang="en-US" sz="3600" b="1" dirty="0">
              <a:solidFill>
                <a:schemeClr val="tx1"/>
              </a:solidFill>
              <a:latin typeface="Helvetica Neue"/>
              <a:cs typeface="Helvetica" panose="020B0604020202020204" pitchFamily="34" charset="0"/>
            </a:endParaRPr>
          </a:p>
        </p:txBody>
      </p:sp>
      <p:grpSp>
        <p:nvGrpSpPr>
          <p:cNvPr id="9" name="Group 8"/>
          <p:cNvGrpSpPr/>
          <p:nvPr/>
        </p:nvGrpSpPr>
        <p:grpSpPr>
          <a:xfrm>
            <a:off x="914400" y="4070351"/>
            <a:ext cx="5512732" cy="852937"/>
            <a:chOff x="895804" y="4766722"/>
            <a:chExt cx="3032375" cy="852937"/>
          </a:xfrm>
        </p:grpSpPr>
        <p:sp>
          <p:nvSpPr>
            <p:cNvPr id="10" name="Rectangle 9"/>
            <p:cNvSpPr/>
            <p:nvPr/>
          </p:nvSpPr>
          <p:spPr>
            <a:xfrm>
              <a:off x="983179" y="4766722"/>
              <a:ext cx="2936607" cy="852937"/>
            </a:xfrm>
            <a:prstGeom prst="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Helvetica Neue"/>
              </a:endParaRPr>
            </a:p>
          </p:txBody>
        </p:sp>
        <p:sp>
          <p:nvSpPr>
            <p:cNvPr id="11" name="TextBox 10"/>
            <p:cNvSpPr txBox="1"/>
            <p:nvPr/>
          </p:nvSpPr>
          <p:spPr>
            <a:xfrm>
              <a:off x="895804" y="4900802"/>
              <a:ext cx="3032375" cy="646331"/>
            </a:xfrm>
            <a:prstGeom prst="rect">
              <a:avLst/>
            </a:prstGeom>
            <a:noFill/>
          </p:spPr>
          <p:txBody>
            <a:bodyPr wrap="square" rtlCol="0">
              <a:spAutoFit/>
            </a:bodyPr>
            <a:lstStyle/>
            <a:p>
              <a:pPr algn="ctr"/>
              <a:r>
                <a:rPr lang="en-US" altLang="en-US" sz="3600" b="1" dirty="0" smtClean="0">
                  <a:latin typeface="Helvetica Neue"/>
                  <a:cs typeface="Helvetica" panose="020B0604020202020204" pitchFamily="34" charset="0"/>
                </a:rPr>
                <a:t>Parametric tests</a:t>
              </a:r>
              <a:endParaRPr lang="en-US" sz="3600" dirty="0">
                <a:latin typeface="Helvetica Neue"/>
                <a:cs typeface="Helvetica" panose="020B0604020202020204" pitchFamily="34" charset="0"/>
              </a:endParaRPr>
            </a:p>
          </p:txBody>
        </p:sp>
      </p:grpSp>
      <p:sp>
        <p:nvSpPr>
          <p:cNvPr id="12" name="Left Arrow 11"/>
          <p:cNvSpPr/>
          <p:nvPr/>
        </p:nvSpPr>
        <p:spPr>
          <a:xfrm rot="16200000">
            <a:off x="3396509" y="3440818"/>
            <a:ext cx="5497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13" name="Round Diagonal Corner Rectangle 12"/>
          <p:cNvSpPr/>
          <p:nvPr/>
        </p:nvSpPr>
        <p:spPr>
          <a:xfrm>
            <a:off x="7715249" y="5135565"/>
            <a:ext cx="5174517" cy="1668342"/>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3600" b="1" dirty="0" smtClean="0">
                <a:solidFill>
                  <a:schemeClr val="tx1"/>
                </a:solidFill>
                <a:latin typeface="Helvetica Neue"/>
                <a:cs typeface="Helvetica" panose="020B0604020202020204" pitchFamily="34" charset="0"/>
              </a:rPr>
              <a:t>Not based </a:t>
            </a:r>
            <a:r>
              <a:rPr lang="en-US" altLang="en-US" sz="3600" b="1" dirty="0">
                <a:solidFill>
                  <a:schemeClr val="tx1"/>
                </a:solidFill>
                <a:latin typeface="Helvetica Neue"/>
                <a:cs typeface="Helvetica" panose="020B0604020202020204" pitchFamily="34" charset="0"/>
              </a:rPr>
              <a:t>on </a:t>
            </a:r>
            <a:r>
              <a:rPr lang="en-US" altLang="en-US" sz="3600" b="1" dirty="0" smtClean="0">
                <a:solidFill>
                  <a:schemeClr val="tx1"/>
                </a:solidFill>
                <a:latin typeface="Helvetica Neue"/>
                <a:cs typeface="Helvetica" panose="020B0604020202020204" pitchFamily="34" charset="0"/>
              </a:rPr>
              <a:t>any </a:t>
            </a:r>
            <a:r>
              <a:rPr lang="en-US" altLang="en-US" sz="3600" b="1" dirty="0">
                <a:solidFill>
                  <a:schemeClr val="tx1"/>
                </a:solidFill>
                <a:latin typeface="Helvetica Neue"/>
                <a:cs typeface="Helvetica" panose="020B0604020202020204" pitchFamily="34" charset="0"/>
              </a:rPr>
              <a:t>assumption of </a:t>
            </a:r>
            <a:r>
              <a:rPr lang="en-US" altLang="en-US" sz="3600" b="1" dirty="0" smtClean="0">
                <a:solidFill>
                  <a:schemeClr val="tx1"/>
                </a:solidFill>
                <a:latin typeface="Helvetica Neue"/>
                <a:cs typeface="Helvetica" panose="020B0604020202020204" pitchFamily="34" charset="0"/>
              </a:rPr>
              <a:t> </a:t>
            </a:r>
            <a:r>
              <a:rPr lang="en-US" altLang="en-US" sz="3600" b="1" dirty="0">
                <a:solidFill>
                  <a:schemeClr val="tx1"/>
                </a:solidFill>
                <a:latin typeface="Helvetica Neue"/>
                <a:cs typeface="Helvetica" panose="020B0604020202020204" pitchFamily="34" charset="0"/>
              </a:rPr>
              <a:t>probability distribution </a:t>
            </a:r>
            <a:endParaRPr lang="en-US" sz="3600" b="1" dirty="0">
              <a:solidFill>
                <a:schemeClr val="tx1"/>
              </a:solidFill>
              <a:latin typeface="Helvetica Neue"/>
              <a:cs typeface="Helvetica" panose="020B0604020202020204" pitchFamily="34" charset="0"/>
            </a:endParaRPr>
          </a:p>
        </p:txBody>
      </p:sp>
      <p:grpSp>
        <p:nvGrpSpPr>
          <p:cNvPr id="14" name="Group 13"/>
          <p:cNvGrpSpPr/>
          <p:nvPr/>
        </p:nvGrpSpPr>
        <p:grpSpPr>
          <a:xfrm>
            <a:off x="7653831" y="4095784"/>
            <a:ext cx="5353888" cy="799866"/>
            <a:chOff x="3309646" y="4759523"/>
            <a:chExt cx="5290154" cy="799866"/>
          </a:xfrm>
        </p:grpSpPr>
        <p:sp>
          <p:nvSpPr>
            <p:cNvPr id="15" name="Rectangle 14"/>
            <p:cNvSpPr/>
            <p:nvPr/>
          </p:nvSpPr>
          <p:spPr>
            <a:xfrm>
              <a:off x="3309646" y="4759523"/>
              <a:ext cx="5290154" cy="799866"/>
            </a:xfrm>
            <a:prstGeom prst="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16" name="TextBox 15"/>
            <p:cNvSpPr txBox="1"/>
            <p:nvPr/>
          </p:nvSpPr>
          <p:spPr>
            <a:xfrm>
              <a:off x="3514786" y="4804822"/>
              <a:ext cx="4905314" cy="646331"/>
            </a:xfrm>
            <a:prstGeom prst="rect">
              <a:avLst/>
            </a:prstGeom>
            <a:noFill/>
          </p:spPr>
          <p:txBody>
            <a:bodyPr wrap="square" rtlCol="0">
              <a:spAutoFit/>
            </a:bodyPr>
            <a:lstStyle/>
            <a:p>
              <a:pPr algn="ctr"/>
              <a:r>
                <a:rPr lang="en-US" altLang="en-US" sz="3600" b="1" dirty="0" smtClean="0">
                  <a:latin typeface="Helvetica Neue"/>
                  <a:cs typeface="Times New Roman" pitchFamily="18" charset="0"/>
                </a:rPr>
                <a:t>Non-parametric tests</a:t>
              </a:r>
              <a:endParaRPr lang="en-US" sz="3600" dirty="0">
                <a:latin typeface="Helvetica Neue"/>
                <a:cs typeface="Helvetica" panose="020B0604020202020204" pitchFamily="34" charset="0"/>
              </a:endParaRPr>
            </a:p>
          </p:txBody>
        </p:sp>
      </p:grpSp>
      <p:sp>
        <p:nvSpPr>
          <p:cNvPr id="17" name="Left Arrow 16"/>
          <p:cNvSpPr/>
          <p:nvPr/>
        </p:nvSpPr>
        <p:spPr>
          <a:xfrm rot="16200000">
            <a:off x="10044959" y="3462054"/>
            <a:ext cx="5497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Tree>
    <p:extLst>
      <p:ext uri="{BB962C8B-B14F-4D97-AF65-F5344CB8AC3E}">
        <p14:creationId xmlns:p14="http://schemas.microsoft.com/office/powerpoint/2010/main" val="312133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2" grpId="0" animBg="1"/>
      <p:bldP spid="13"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Parametric tests</a:t>
            </a:r>
            <a:endParaRPr lang="en-US" sz="5400" b="1" kern="0" dirty="0">
              <a:solidFill>
                <a:srgbClr val="FF0000"/>
              </a:solidFill>
            </a:endParaRPr>
          </a:p>
        </p:txBody>
      </p:sp>
      <p:sp>
        <p:nvSpPr>
          <p:cNvPr id="4" name="Round Diagonal Corner Rectangle 3"/>
          <p:cNvSpPr/>
          <p:nvPr/>
        </p:nvSpPr>
        <p:spPr>
          <a:xfrm>
            <a:off x="3972272" y="1171316"/>
            <a:ext cx="4257327" cy="598078"/>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b="1" dirty="0" smtClean="0">
                <a:solidFill>
                  <a:srgbClr val="0000FF"/>
                </a:solidFill>
                <a:latin typeface="Helvetica Neue"/>
                <a:cs typeface="Helvetica" panose="020B0604020202020204" pitchFamily="34" charset="0"/>
              </a:rPr>
              <a:t>Large Sample Test </a:t>
            </a:r>
            <a:endParaRPr lang="en-US" sz="3600" b="1" dirty="0">
              <a:solidFill>
                <a:srgbClr val="0000FF"/>
              </a:solidFill>
              <a:latin typeface="Helvetica Neue"/>
              <a:cs typeface="Helvetica" panose="020B0604020202020204" pitchFamily="34" charset="0"/>
            </a:endParaRPr>
          </a:p>
        </p:txBody>
      </p:sp>
      <p:sp>
        <p:nvSpPr>
          <p:cNvPr id="5" name="Down Arrow 4"/>
          <p:cNvSpPr/>
          <p:nvPr/>
        </p:nvSpPr>
        <p:spPr>
          <a:xfrm rot="16200000">
            <a:off x="9350323" y="1138854"/>
            <a:ext cx="586696" cy="651619"/>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schemeClr val="tx1">
                  <a:lumMod val="75000"/>
                  <a:lumOff val="25000"/>
                </a:schemeClr>
              </a:solidFill>
              <a:latin typeface="Helvetica Neue"/>
            </a:endParaRPr>
          </a:p>
        </p:txBody>
      </p:sp>
      <p:sp>
        <p:nvSpPr>
          <p:cNvPr id="6" name="Round Diagonal Corner Rectangle 5"/>
          <p:cNvSpPr/>
          <p:nvPr/>
        </p:nvSpPr>
        <p:spPr>
          <a:xfrm>
            <a:off x="4338199" y="1942230"/>
            <a:ext cx="4794001" cy="598078"/>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400" b="1" dirty="0" smtClean="0">
                <a:solidFill>
                  <a:srgbClr val="C00000"/>
                </a:solidFill>
                <a:latin typeface="Helvetica Neue"/>
                <a:cs typeface="Helvetica" panose="020B0604020202020204" pitchFamily="34" charset="0"/>
              </a:rPr>
              <a:t>Standard Normal Test</a:t>
            </a:r>
            <a:endParaRPr lang="en-US" sz="3400" b="1" dirty="0">
              <a:solidFill>
                <a:srgbClr val="C00000"/>
              </a:solidFill>
              <a:latin typeface="Helvetica Neue"/>
              <a:cs typeface="Helvetica" panose="020B0604020202020204" pitchFamily="34" charset="0"/>
            </a:endParaRPr>
          </a:p>
        </p:txBody>
      </p:sp>
      <p:sp>
        <p:nvSpPr>
          <p:cNvPr id="7" name="Down Arrow 6"/>
          <p:cNvSpPr/>
          <p:nvPr/>
        </p:nvSpPr>
        <p:spPr>
          <a:xfrm rot="16200000">
            <a:off x="9337900" y="1909768"/>
            <a:ext cx="586696" cy="651619"/>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schemeClr val="tx1">
                  <a:lumMod val="75000"/>
                  <a:lumOff val="25000"/>
                </a:schemeClr>
              </a:solidFill>
              <a:latin typeface="Helvetica Neue"/>
            </a:endParaRPr>
          </a:p>
        </p:txBody>
      </p:sp>
      <p:sp>
        <p:nvSpPr>
          <p:cNvPr id="8" name="Round Diagonal Corner Rectangle 7"/>
          <p:cNvSpPr/>
          <p:nvPr/>
        </p:nvSpPr>
        <p:spPr>
          <a:xfrm>
            <a:off x="3972272" y="2785605"/>
            <a:ext cx="4257327" cy="598078"/>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b="1" dirty="0" smtClean="0">
                <a:solidFill>
                  <a:srgbClr val="0000FF"/>
                </a:solidFill>
                <a:latin typeface="Helvetica Neue"/>
                <a:cs typeface="Helvetica" panose="020B0604020202020204" pitchFamily="34" charset="0"/>
              </a:rPr>
              <a:t>Small Sample Test</a:t>
            </a:r>
            <a:endParaRPr lang="en-US" sz="3600" b="1" dirty="0">
              <a:solidFill>
                <a:srgbClr val="0000FF"/>
              </a:solidFill>
              <a:latin typeface="Helvetica Neue"/>
              <a:cs typeface="Helvetica" panose="020B0604020202020204" pitchFamily="34" charset="0"/>
            </a:endParaRPr>
          </a:p>
        </p:txBody>
      </p:sp>
      <p:sp>
        <p:nvSpPr>
          <p:cNvPr id="9" name="Down Arrow 8"/>
          <p:cNvSpPr/>
          <p:nvPr/>
        </p:nvSpPr>
        <p:spPr>
          <a:xfrm rot="16200000">
            <a:off x="9324050" y="2753143"/>
            <a:ext cx="586696" cy="651619"/>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schemeClr val="tx1">
                  <a:lumMod val="75000"/>
                  <a:lumOff val="25000"/>
                </a:schemeClr>
              </a:solidFill>
              <a:latin typeface="Helvetica Neue"/>
            </a:endParaRPr>
          </a:p>
        </p:txBody>
      </p:sp>
      <p:sp>
        <p:nvSpPr>
          <p:cNvPr id="10" name="Round Diagonal Corner Rectangle 9"/>
          <p:cNvSpPr/>
          <p:nvPr/>
        </p:nvSpPr>
        <p:spPr>
          <a:xfrm>
            <a:off x="4350082" y="4198560"/>
            <a:ext cx="4794001" cy="598078"/>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b="1" dirty="0" smtClean="0">
                <a:solidFill>
                  <a:srgbClr val="C00000"/>
                </a:solidFill>
                <a:latin typeface="Helvetica Neue"/>
                <a:cs typeface="Helvetica" panose="020B0604020202020204" pitchFamily="34" charset="0"/>
              </a:rPr>
              <a:t>Student’s t-test</a:t>
            </a:r>
            <a:endParaRPr lang="en-US" sz="3600" b="1" dirty="0">
              <a:solidFill>
                <a:srgbClr val="C00000"/>
              </a:solidFill>
              <a:latin typeface="Helvetica Neue"/>
              <a:cs typeface="Helvetica" panose="020B0604020202020204" pitchFamily="34" charset="0"/>
            </a:endParaRPr>
          </a:p>
        </p:txBody>
      </p:sp>
      <p:sp>
        <p:nvSpPr>
          <p:cNvPr id="11" name="Down Arrow 10"/>
          <p:cNvSpPr/>
          <p:nvPr/>
        </p:nvSpPr>
        <p:spPr>
          <a:xfrm rot="16200000">
            <a:off x="9349783" y="4166098"/>
            <a:ext cx="586696" cy="651619"/>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schemeClr val="tx1">
                  <a:lumMod val="75000"/>
                  <a:lumOff val="25000"/>
                </a:schemeClr>
              </a:solidFill>
              <a:latin typeface="Helvetica Neue"/>
            </a:endParaRPr>
          </a:p>
        </p:txBody>
      </p:sp>
      <p:grpSp>
        <p:nvGrpSpPr>
          <p:cNvPr id="12" name="Group 11"/>
          <p:cNvGrpSpPr/>
          <p:nvPr/>
        </p:nvGrpSpPr>
        <p:grpSpPr>
          <a:xfrm>
            <a:off x="9976303" y="3660736"/>
            <a:ext cx="3676123" cy="683337"/>
            <a:chOff x="3591069" y="2479786"/>
            <a:chExt cx="3596317" cy="683337"/>
          </a:xfrm>
        </p:grpSpPr>
        <p:grpSp>
          <p:nvGrpSpPr>
            <p:cNvPr id="13" name="Group 12"/>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15" name="Rectangle 14"/>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16" name="Rectangle 15"/>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17" name="Rectangle 16"/>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14" name="Rectangle 13"/>
            <p:cNvSpPr/>
            <p:nvPr/>
          </p:nvSpPr>
          <p:spPr>
            <a:xfrm>
              <a:off x="3648560" y="2516792"/>
              <a:ext cx="3460877" cy="646331"/>
            </a:xfrm>
            <a:prstGeom prst="rect">
              <a:avLst/>
            </a:prstGeom>
          </p:spPr>
          <p:txBody>
            <a:bodyPr wrap="square">
              <a:spAutoFit/>
            </a:bodyPr>
            <a:lstStyle/>
            <a:p>
              <a:r>
                <a:rPr lang="en-US" sz="3600" dirty="0" smtClean="0">
                  <a:solidFill>
                    <a:schemeClr val="tx1">
                      <a:lumMod val="75000"/>
                      <a:lumOff val="25000"/>
                    </a:schemeClr>
                  </a:solidFill>
                  <a:latin typeface="Helvetica Neue"/>
                  <a:cs typeface="Helvetica" panose="020B0604020202020204" pitchFamily="34" charset="0"/>
                </a:rPr>
                <a:t>Unpaired t-Test</a:t>
              </a:r>
              <a:endParaRPr lang="en-US" sz="3600" dirty="0">
                <a:solidFill>
                  <a:schemeClr val="tx1">
                    <a:lumMod val="75000"/>
                    <a:lumOff val="25000"/>
                  </a:schemeClr>
                </a:solidFill>
                <a:latin typeface="Helvetica Neue"/>
                <a:cs typeface="Helvetica" panose="020B0604020202020204" pitchFamily="34" charset="0"/>
              </a:endParaRPr>
            </a:p>
          </p:txBody>
        </p:sp>
      </p:grpSp>
      <p:sp>
        <p:nvSpPr>
          <p:cNvPr id="18" name="Round Diagonal Corner Rectangle 17"/>
          <p:cNvSpPr/>
          <p:nvPr/>
        </p:nvSpPr>
        <p:spPr>
          <a:xfrm>
            <a:off x="4341113" y="5925228"/>
            <a:ext cx="4794001" cy="598078"/>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b="1" dirty="0" smtClean="0">
                <a:solidFill>
                  <a:srgbClr val="C00000"/>
                </a:solidFill>
                <a:latin typeface="Helvetica Neue"/>
                <a:cs typeface="Helvetica" panose="020B0604020202020204" pitchFamily="34" charset="0"/>
              </a:rPr>
              <a:t>Analysis of Variance</a:t>
            </a:r>
            <a:endParaRPr lang="en-US" sz="3600" b="1" dirty="0">
              <a:solidFill>
                <a:srgbClr val="C00000"/>
              </a:solidFill>
              <a:latin typeface="Helvetica Neue"/>
              <a:cs typeface="Helvetica" panose="020B0604020202020204" pitchFamily="34" charset="0"/>
            </a:endParaRPr>
          </a:p>
        </p:txBody>
      </p:sp>
      <p:sp>
        <p:nvSpPr>
          <p:cNvPr id="19" name="Down Arrow 18"/>
          <p:cNvSpPr/>
          <p:nvPr/>
        </p:nvSpPr>
        <p:spPr>
          <a:xfrm rot="16200000">
            <a:off x="9340814" y="5892766"/>
            <a:ext cx="586696" cy="651619"/>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schemeClr val="tx1">
                  <a:lumMod val="75000"/>
                  <a:lumOff val="25000"/>
                </a:schemeClr>
              </a:solidFill>
              <a:latin typeface="Helvetica Neue"/>
            </a:endParaRPr>
          </a:p>
        </p:txBody>
      </p:sp>
      <p:grpSp>
        <p:nvGrpSpPr>
          <p:cNvPr id="20" name="Group 19"/>
          <p:cNvGrpSpPr/>
          <p:nvPr/>
        </p:nvGrpSpPr>
        <p:grpSpPr>
          <a:xfrm>
            <a:off x="192334" y="1221672"/>
            <a:ext cx="3595896" cy="5644532"/>
            <a:chOff x="710030" y="2191661"/>
            <a:chExt cx="6587430" cy="2012307"/>
          </a:xfrm>
        </p:grpSpPr>
        <p:sp>
          <p:nvSpPr>
            <p:cNvPr id="21" name="Vertical Scroll 20"/>
            <p:cNvSpPr/>
            <p:nvPr/>
          </p:nvSpPr>
          <p:spPr>
            <a:xfrm>
              <a:off x="710030" y="2191661"/>
              <a:ext cx="6587430" cy="2012307"/>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 Diagonal Corner Rectangle 21"/>
            <p:cNvSpPr/>
            <p:nvPr/>
          </p:nvSpPr>
          <p:spPr>
            <a:xfrm>
              <a:off x="1702134" y="2414901"/>
              <a:ext cx="4674613" cy="164268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200" dirty="0" smtClean="0">
                <a:solidFill>
                  <a:schemeClr val="tx1"/>
                </a:solidFill>
                <a:latin typeface="Helvetica" panose="020B0604020202020204" pitchFamily="34" charset="0"/>
                <a:cs typeface="Helvetica" panose="020B0604020202020204" pitchFamily="34" charset="0"/>
              </a:endParaRPr>
            </a:p>
          </p:txBody>
        </p:sp>
      </p:grpSp>
      <p:sp>
        <p:nvSpPr>
          <p:cNvPr id="23" name="Title 2"/>
          <p:cNvSpPr txBox="1">
            <a:spLocks/>
          </p:cNvSpPr>
          <p:nvPr/>
        </p:nvSpPr>
        <p:spPr>
          <a:xfrm>
            <a:off x="684869" y="1924061"/>
            <a:ext cx="2744131" cy="408489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800" b="1" dirty="0" smtClean="0">
                <a:solidFill>
                  <a:srgbClr val="FF0000"/>
                </a:solidFill>
                <a:latin typeface="Helvetica Neue"/>
                <a:cs typeface="Helvetica" panose="020B0604020202020204" pitchFamily="34" charset="0"/>
              </a:rPr>
              <a:t>It </a:t>
            </a:r>
            <a:r>
              <a:rPr lang="en-US" sz="2800" b="1" dirty="0">
                <a:solidFill>
                  <a:srgbClr val="FF0000"/>
                </a:solidFill>
                <a:latin typeface="Helvetica Neue"/>
                <a:cs typeface="Helvetica" panose="020B0604020202020204" pitchFamily="34" charset="0"/>
              </a:rPr>
              <a:t>is assumed that the data </a:t>
            </a:r>
            <a:r>
              <a:rPr lang="en-US" sz="2800" b="1" dirty="0" smtClean="0">
                <a:solidFill>
                  <a:srgbClr val="FF0000"/>
                </a:solidFill>
                <a:latin typeface="Helvetica Neue"/>
                <a:cs typeface="Helvetica" panose="020B0604020202020204" pitchFamily="34" charset="0"/>
              </a:rPr>
              <a:t>do follow some </a:t>
            </a:r>
            <a:r>
              <a:rPr lang="en-US" sz="2800" b="1" dirty="0">
                <a:solidFill>
                  <a:srgbClr val="FF0000"/>
                </a:solidFill>
                <a:latin typeface="Helvetica Neue"/>
                <a:cs typeface="Helvetica" panose="020B0604020202020204" pitchFamily="34" charset="0"/>
              </a:rPr>
              <a:t>probability distribution which </a:t>
            </a:r>
            <a:r>
              <a:rPr lang="en-US" sz="2800" b="1" dirty="0" smtClean="0">
                <a:solidFill>
                  <a:srgbClr val="FF0000"/>
                </a:solidFill>
                <a:latin typeface="Helvetica Neue"/>
                <a:cs typeface="Helvetica" panose="020B0604020202020204" pitchFamily="34" charset="0"/>
              </a:rPr>
              <a:t>is</a:t>
            </a:r>
          </a:p>
          <a:p>
            <a:pPr>
              <a:lnSpc>
                <a:spcPct val="100000"/>
              </a:lnSpc>
            </a:pPr>
            <a:r>
              <a:rPr lang="en-US" sz="2800" b="1" dirty="0" smtClean="0">
                <a:solidFill>
                  <a:srgbClr val="FF0000"/>
                </a:solidFill>
                <a:latin typeface="Helvetica Neue"/>
                <a:cs typeface="Helvetica" panose="020B0604020202020204" pitchFamily="34" charset="0"/>
              </a:rPr>
              <a:t>characterized </a:t>
            </a:r>
            <a:r>
              <a:rPr lang="en-US" sz="2800" b="1" dirty="0">
                <a:solidFill>
                  <a:srgbClr val="FF0000"/>
                </a:solidFill>
                <a:latin typeface="Helvetica Neue"/>
                <a:cs typeface="Helvetica" panose="020B0604020202020204" pitchFamily="34" charset="0"/>
              </a:rPr>
              <a:t>by any parameters.</a:t>
            </a:r>
          </a:p>
        </p:txBody>
      </p:sp>
      <p:grpSp>
        <p:nvGrpSpPr>
          <p:cNvPr id="24" name="Group 23"/>
          <p:cNvGrpSpPr/>
          <p:nvPr/>
        </p:nvGrpSpPr>
        <p:grpSpPr>
          <a:xfrm>
            <a:off x="9981742" y="1886314"/>
            <a:ext cx="3676123" cy="683337"/>
            <a:chOff x="3591069" y="2479786"/>
            <a:chExt cx="3596317" cy="683337"/>
          </a:xfrm>
        </p:grpSpPr>
        <p:grpSp>
          <p:nvGrpSpPr>
            <p:cNvPr id="25" name="Group 24"/>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27" name="Rectangle 26"/>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28" name="Rectangle 27"/>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29" name="Rectangle 28"/>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26" name="Rectangle 25"/>
            <p:cNvSpPr/>
            <p:nvPr/>
          </p:nvSpPr>
          <p:spPr>
            <a:xfrm>
              <a:off x="3648560" y="2516792"/>
              <a:ext cx="3460877" cy="646331"/>
            </a:xfrm>
            <a:prstGeom prst="rect">
              <a:avLst/>
            </a:prstGeom>
          </p:spPr>
          <p:txBody>
            <a:bodyPr wrap="square">
              <a:spAutoFit/>
            </a:bodyPr>
            <a:lstStyle/>
            <a:p>
              <a:r>
                <a:rPr lang="en-US" sz="3600" dirty="0" smtClean="0">
                  <a:solidFill>
                    <a:schemeClr val="tx1">
                      <a:lumMod val="75000"/>
                      <a:lumOff val="25000"/>
                    </a:schemeClr>
                  </a:solidFill>
                  <a:latin typeface="Helvetica Neue"/>
                  <a:cs typeface="Helvetica" panose="020B0604020202020204" pitchFamily="34" charset="0"/>
                </a:rPr>
                <a:t>Z-Test</a:t>
              </a:r>
              <a:endParaRPr lang="en-US" sz="3600" dirty="0">
                <a:solidFill>
                  <a:schemeClr val="tx1">
                    <a:lumMod val="75000"/>
                    <a:lumOff val="25000"/>
                  </a:schemeClr>
                </a:solidFill>
                <a:latin typeface="Helvetica Neue"/>
                <a:cs typeface="Helvetica" panose="020B0604020202020204" pitchFamily="34" charset="0"/>
              </a:endParaRPr>
            </a:p>
          </p:txBody>
        </p:sp>
      </p:grpSp>
      <p:grpSp>
        <p:nvGrpSpPr>
          <p:cNvPr id="30" name="Group 29"/>
          <p:cNvGrpSpPr/>
          <p:nvPr/>
        </p:nvGrpSpPr>
        <p:grpSpPr>
          <a:xfrm>
            <a:off x="9987181" y="1140619"/>
            <a:ext cx="3676123" cy="683337"/>
            <a:chOff x="3591069" y="2479786"/>
            <a:chExt cx="3596317" cy="683337"/>
          </a:xfrm>
        </p:grpSpPr>
        <p:grpSp>
          <p:nvGrpSpPr>
            <p:cNvPr id="31" name="Group 30"/>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33" name="Rectangle 32"/>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34" name="Rectangle 33"/>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35" name="Rectangle 34"/>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32" name="Rectangle 31"/>
            <p:cNvSpPr/>
            <p:nvPr/>
          </p:nvSpPr>
          <p:spPr>
            <a:xfrm>
              <a:off x="3648560" y="2516792"/>
              <a:ext cx="3460877" cy="646331"/>
            </a:xfrm>
            <a:prstGeom prst="rect">
              <a:avLst/>
            </a:prstGeom>
          </p:spPr>
          <p:txBody>
            <a:bodyPr wrap="square">
              <a:spAutoFit/>
            </a:bodyPr>
            <a:lstStyle/>
            <a:p>
              <a:r>
                <a:rPr lang="en-US" sz="3600" dirty="0" smtClean="0">
                  <a:solidFill>
                    <a:schemeClr val="tx1">
                      <a:lumMod val="75000"/>
                      <a:lumOff val="25000"/>
                    </a:schemeClr>
                  </a:solidFill>
                  <a:latin typeface="Helvetica Neue"/>
                  <a:cs typeface="Helvetica" panose="020B0604020202020204" pitchFamily="34" charset="0"/>
                </a:rPr>
                <a:t>n ≥ 30</a:t>
              </a:r>
              <a:endParaRPr lang="en-US" sz="3600" dirty="0">
                <a:solidFill>
                  <a:schemeClr val="tx1">
                    <a:lumMod val="75000"/>
                    <a:lumOff val="25000"/>
                  </a:schemeClr>
                </a:solidFill>
                <a:latin typeface="Helvetica Neue"/>
                <a:cs typeface="Helvetica" panose="020B0604020202020204" pitchFamily="34" charset="0"/>
              </a:endParaRPr>
            </a:p>
          </p:txBody>
        </p:sp>
      </p:grpSp>
      <p:grpSp>
        <p:nvGrpSpPr>
          <p:cNvPr id="36" name="Group 35"/>
          <p:cNvGrpSpPr/>
          <p:nvPr/>
        </p:nvGrpSpPr>
        <p:grpSpPr>
          <a:xfrm>
            <a:off x="9970852" y="2757190"/>
            <a:ext cx="3676123" cy="683337"/>
            <a:chOff x="3591069" y="2479786"/>
            <a:chExt cx="3596317" cy="683337"/>
          </a:xfrm>
        </p:grpSpPr>
        <p:grpSp>
          <p:nvGrpSpPr>
            <p:cNvPr id="37" name="Group 36"/>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39" name="Rectangle 38"/>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40" name="Rectangle 39"/>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41" name="Rectangle 40"/>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38" name="Rectangle 37"/>
            <p:cNvSpPr/>
            <p:nvPr/>
          </p:nvSpPr>
          <p:spPr>
            <a:xfrm>
              <a:off x="3648560" y="2516792"/>
              <a:ext cx="3460877" cy="646331"/>
            </a:xfrm>
            <a:prstGeom prst="rect">
              <a:avLst/>
            </a:prstGeom>
          </p:spPr>
          <p:txBody>
            <a:bodyPr wrap="square">
              <a:spAutoFit/>
            </a:bodyPr>
            <a:lstStyle/>
            <a:p>
              <a:r>
                <a:rPr lang="en-US" sz="3600" dirty="0" smtClean="0">
                  <a:solidFill>
                    <a:schemeClr val="tx1">
                      <a:lumMod val="75000"/>
                      <a:lumOff val="25000"/>
                    </a:schemeClr>
                  </a:solidFill>
                  <a:latin typeface="Helvetica Neue"/>
                  <a:cs typeface="Helvetica" panose="020B0604020202020204" pitchFamily="34" charset="0"/>
                </a:rPr>
                <a:t>n &lt; 30</a:t>
              </a:r>
              <a:endParaRPr lang="en-US" sz="3600" dirty="0">
                <a:solidFill>
                  <a:schemeClr val="tx1">
                    <a:lumMod val="75000"/>
                    <a:lumOff val="25000"/>
                  </a:schemeClr>
                </a:solidFill>
                <a:latin typeface="Helvetica Neue"/>
                <a:cs typeface="Helvetica" panose="020B0604020202020204" pitchFamily="34" charset="0"/>
              </a:endParaRPr>
            </a:p>
          </p:txBody>
        </p:sp>
      </p:grpSp>
      <p:grpSp>
        <p:nvGrpSpPr>
          <p:cNvPr id="42" name="Group 41"/>
          <p:cNvGrpSpPr/>
          <p:nvPr/>
        </p:nvGrpSpPr>
        <p:grpSpPr>
          <a:xfrm>
            <a:off x="9981742" y="4580599"/>
            <a:ext cx="3676123" cy="683337"/>
            <a:chOff x="3591069" y="2479786"/>
            <a:chExt cx="3596317" cy="683337"/>
          </a:xfrm>
        </p:grpSpPr>
        <p:grpSp>
          <p:nvGrpSpPr>
            <p:cNvPr id="43" name="Group 42"/>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45" name="Rectangle 44"/>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46" name="Rectangle 45"/>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47" name="Rectangle 46"/>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44" name="Rectangle 43"/>
            <p:cNvSpPr/>
            <p:nvPr/>
          </p:nvSpPr>
          <p:spPr>
            <a:xfrm>
              <a:off x="3648560" y="2516792"/>
              <a:ext cx="3460877" cy="646331"/>
            </a:xfrm>
            <a:prstGeom prst="rect">
              <a:avLst/>
            </a:prstGeom>
          </p:spPr>
          <p:txBody>
            <a:bodyPr wrap="square">
              <a:spAutoFit/>
            </a:bodyPr>
            <a:lstStyle/>
            <a:p>
              <a:r>
                <a:rPr lang="en-US" sz="3600" dirty="0" smtClean="0">
                  <a:solidFill>
                    <a:schemeClr val="tx1">
                      <a:lumMod val="75000"/>
                      <a:lumOff val="25000"/>
                    </a:schemeClr>
                  </a:solidFill>
                  <a:latin typeface="Helvetica Neue"/>
                  <a:cs typeface="Helvetica" panose="020B0604020202020204" pitchFamily="34" charset="0"/>
                </a:rPr>
                <a:t>Paired t-Test</a:t>
              </a:r>
              <a:endParaRPr lang="en-US" sz="3600" dirty="0">
                <a:solidFill>
                  <a:schemeClr val="tx1">
                    <a:lumMod val="75000"/>
                    <a:lumOff val="25000"/>
                  </a:schemeClr>
                </a:solidFill>
                <a:latin typeface="Helvetica Neue"/>
                <a:cs typeface="Helvetica" panose="020B0604020202020204" pitchFamily="34" charset="0"/>
              </a:endParaRPr>
            </a:p>
          </p:txBody>
        </p:sp>
      </p:grpSp>
      <p:grpSp>
        <p:nvGrpSpPr>
          <p:cNvPr id="48" name="Group 47"/>
          <p:cNvGrpSpPr/>
          <p:nvPr/>
        </p:nvGrpSpPr>
        <p:grpSpPr>
          <a:xfrm>
            <a:off x="9981742" y="5478694"/>
            <a:ext cx="3676123" cy="683337"/>
            <a:chOff x="3591069" y="2479786"/>
            <a:chExt cx="3596317" cy="683337"/>
          </a:xfrm>
        </p:grpSpPr>
        <p:grpSp>
          <p:nvGrpSpPr>
            <p:cNvPr id="49" name="Group 48"/>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51" name="Rectangle 50"/>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52" name="Rectangle 51"/>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53" name="Rectangle 52"/>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50" name="Rectangle 49"/>
            <p:cNvSpPr/>
            <p:nvPr/>
          </p:nvSpPr>
          <p:spPr>
            <a:xfrm>
              <a:off x="3648560" y="2516792"/>
              <a:ext cx="3460877" cy="646331"/>
            </a:xfrm>
            <a:prstGeom prst="rect">
              <a:avLst/>
            </a:prstGeom>
          </p:spPr>
          <p:txBody>
            <a:bodyPr wrap="square">
              <a:spAutoFit/>
            </a:bodyPr>
            <a:lstStyle/>
            <a:p>
              <a:r>
                <a:rPr lang="en-US" sz="3600" dirty="0" smtClean="0">
                  <a:solidFill>
                    <a:schemeClr val="tx1">
                      <a:lumMod val="75000"/>
                      <a:lumOff val="25000"/>
                    </a:schemeClr>
                  </a:solidFill>
                  <a:latin typeface="Helvetica Neue"/>
                  <a:cs typeface="Helvetica" panose="020B0604020202020204" pitchFamily="34" charset="0"/>
                </a:rPr>
                <a:t>ANOVA</a:t>
              </a:r>
              <a:endParaRPr lang="en-US" sz="3600" dirty="0">
                <a:solidFill>
                  <a:schemeClr val="tx1">
                    <a:lumMod val="75000"/>
                    <a:lumOff val="25000"/>
                  </a:schemeClr>
                </a:solidFill>
                <a:latin typeface="Helvetica Neue"/>
                <a:cs typeface="Helvetica" panose="020B0604020202020204" pitchFamily="34" charset="0"/>
              </a:endParaRPr>
            </a:p>
          </p:txBody>
        </p:sp>
      </p:grpSp>
      <p:grpSp>
        <p:nvGrpSpPr>
          <p:cNvPr id="54" name="Group 53"/>
          <p:cNvGrpSpPr/>
          <p:nvPr/>
        </p:nvGrpSpPr>
        <p:grpSpPr>
          <a:xfrm>
            <a:off x="9981742" y="6295144"/>
            <a:ext cx="3676123" cy="683337"/>
            <a:chOff x="3591069" y="2479786"/>
            <a:chExt cx="3596317" cy="683337"/>
          </a:xfrm>
        </p:grpSpPr>
        <p:grpSp>
          <p:nvGrpSpPr>
            <p:cNvPr id="55" name="Group 54"/>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57" name="Rectangle 56"/>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58" name="Rectangle 57"/>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59" name="Rectangle 58"/>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56" name="Rectangle 55"/>
            <p:cNvSpPr/>
            <p:nvPr/>
          </p:nvSpPr>
          <p:spPr>
            <a:xfrm>
              <a:off x="3648560" y="2516792"/>
              <a:ext cx="3460877" cy="646331"/>
            </a:xfrm>
            <a:prstGeom prst="rect">
              <a:avLst/>
            </a:prstGeom>
          </p:spPr>
          <p:txBody>
            <a:bodyPr wrap="square">
              <a:spAutoFit/>
            </a:bodyPr>
            <a:lstStyle/>
            <a:p>
              <a:r>
                <a:rPr lang="en-US" sz="3600" dirty="0" smtClean="0">
                  <a:solidFill>
                    <a:schemeClr val="tx1">
                      <a:lumMod val="75000"/>
                      <a:lumOff val="25000"/>
                    </a:schemeClr>
                  </a:solidFill>
                  <a:latin typeface="Helvetica Neue"/>
                  <a:cs typeface="Helvetica" panose="020B0604020202020204" pitchFamily="34" charset="0"/>
                </a:rPr>
                <a:t>Rm ANOVA</a:t>
              </a:r>
              <a:endParaRPr lang="en-US" sz="3600" dirty="0">
                <a:solidFill>
                  <a:schemeClr val="tx1">
                    <a:lumMod val="75000"/>
                    <a:lumOff val="25000"/>
                  </a:schemeClr>
                </a:solidFill>
                <a:latin typeface="Helvetica Neue"/>
                <a:cs typeface="Helvetica" panose="020B0604020202020204" pitchFamily="34" charset="0"/>
              </a:endParaRPr>
            </a:p>
          </p:txBody>
        </p:sp>
      </p:grpSp>
    </p:spTree>
    <p:extLst>
      <p:ext uri="{BB962C8B-B14F-4D97-AF65-F5344CB8AC3E}">
        <p14:creationId xmlns:p14="http://schemas.microsoft.com/office/powerpoint/2010/main" val="44781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10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par>
                          <p:cTn id="38" fill="hold">
                            <p:stCondLst>
                              <p:cond delay="1000"/>
                            </p:stCondLst>
                            <p:childTnLst>
                              <p:par>
                                <p:cTn id="39" presetID="53" presetClass="entr" presetSubtype="16"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left)">
                                      <p:cBhvr>
                                        <p:cTn id="53" dur="500"/>
                                        <p:tgtEl>
                                          <p:spTgt spid="9"/>
                                        </p:tgtEl>
                                      </p:cBhvr>
                                    </p:animEffect>
                                  </p:childTnLst>
                                </p:cTn>
                              </p:par>
                            </p:childTnLst>
                          </p:cTn>
                        </p:par>
                        <p:par>
                          <p:cTn id="54" fill="hold">
                            <p:stCondLst>
                              <p:cond delay="1000"/>
                            </p:stCondLst>
                            <p:childTnLst>
                              <p:par>
                                <p:cTn id="55" presetID="53" presetClass="entr" presetSubtype="16"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animEffect transition="in" filter="fade">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additive="base">
                                        <p:cTn id="64" dur="500" fill="hold"/>
                                        <p:tgtEl>
                                          <p:spTgt spid="10"/>
                                        </p:tgtEl>
                                        <p:attrNameLst>
                                          <p:attrName>ppt_x</p:attrName>
                                        </p:attrNameLst>
                                      </p:cBhvr>
                                      <p:tavLst>
                                        <p:tav tm="0">
                                          <p:val>
                                            <p:strVal val="0-#ppt_w/2"/>
                                          </p:val>
                                        </p:tav>
                                        <p:tav tm="100000">
                                          <p:val>
                                            <p:strVal val="#ppt_x"/>
                                          </p:val>
                                        </p:tav>
                                      </p:tavLst>
                                    </p:anim>
                                    <p:anim calcmode="lin" valueType="num">
                                      <p:cBhvr additive="base">
                                        <p:cTn id="65" dur="500" fill="hold"/>
                                        <p:tgtEl>
                                          <p:spTgt spid="10"/>
                                        </p:tgtEl>
                                        <p:attrNameLst>
                                          <p:attrName>ppt_y</p:attrName>
                                        </p:attrNameLst>
                                      </p:cBhvr>
                                      <p:tavLst>
                                        <p:tav tm="0">
                                          <p:val>
                                            <p:strVal val="#ppt_y"/>
                                          </p:val>
                                        </p:tav>
                                        <p:tav tm="100000">
                                          <p:val>
                                            <p:strVal val="#ppt_y"/>
                                          </p:val>
                                        </p:tav>
                                      </p:tavLst>
                                    </p:anim>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left)">
                                      <p:cBhvr>
                                        <p:cTn id="69" dur="500"/>
                                        <p:tgtEl>
                                          <p:spTgt spid="11"/>
                                        </p:tgtEl>
                                      </p:cBhvr>
                                    </p:animEffect>
                                  </p:childTnLst>
                                </p:cTn>
                              </p:par>
                            </p:childTnLst>
                          </p:cTn>
                        </p:par>
                        <p:par>
                          <p:cTn id="70" fill="hold">
                            <p:stCondLst>
                              <p:cond delay="1000"/>
                            </p:stCondLst>
                            <p:childTnLst>
                              <p:par>
                                <p:cTn id="71" presetID="53" presetClass="entr" presetSubtype="16" fill="hold" nodeType="after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p:cTn id="73" dur="500" fill="hold"/>
                                        <p:tgtEl>
                                          <p:spTgt spid="12"/>
                                        </p:tgtEl>
                                        <p:attrNameLst>
                                          <p:attrName>ppt_w</p:attrName>
                                        </p:attrNameLst>
                                      </p:cBhvr>
                                      <p:tavLst>
                                        <p:tav tm="0">
                                          <p:val>
                                            <p:fltVal val="0"/>
                                          </p:val>
                                        </p:tav>
                                        <p:tav tm="100000">
                                          <p:val>
                                            <p:strVal val="#ppt_w"/>
                                          </p:val>
                                        </p:tav>
                                      </p:tavLst>
                                    </p:anim>
                                    <p:anim calcmode="lin" valueType="num">
                                      <p:cBhvr>
                                        <p:cTn id="74" dur="500" fill="hold"/>
                                        <p:tgtEl>
                                          <p:spTgt spid="12"/>
                                        </p:tgtEl>
                                        <p:attrNameLst>
                                          <p:attrName>ppt_h</p:attrName>
                                        </p:attrNameLst>
                                      </p:cBhvr>
                                      <p:tavLst>
                                        <p:tav tm="0">
                                          <p:val>
                                            <p:fltVal val="0"/>
                                          </p:val>
                                        </p:tav>
                                        <p:tav tm="100000">
                                          <p:val>
                                            <p:strVal val="#ppt_h"/>
                                          </p:val>
                                        </p:tav>
                                      </p:tavLst>
                                    </p:anim>
                                    <p:animEffect transition="in" filter="fade">
                                      <p:cBhvr>
                                        <p:cTn id="75" dur="500"/>
                                        <p:tgtEl>
                                          <p:spTgt spid="12"/>
                                        </p:tgtEl>
                                      </p:cBhvr>
                                    </p:animEffect>
                                  </p:childTnLst>
                                </p:cTn>
                              </p:par>
                            </p:childTnLst>
                          </p:cTn>
                        </p:par>
                        <p:par>
                          <p:cTn id="76" fill="hold">
                            <p:stCondLst>
                              <p:cond delay="1500"/>
                            </p:stCondLst>
                            <p:childTnLst>
                              <p:par>
                                <p:cTn id="77" presetID="53" presetClass="entr" presetSubtype="16"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p:cTn id="79" dur="500" fill="hold"/>
                                        <p:tgtEl>
                                          <p:spTgt spid="42"/>
                                        </p:tgtEl>
                                        <p:attrNameLst>
                                          <p:attrName>ppt_w</p:attrName>
                                        </p:attrNameLst>
                                      </p:cBhvr>
                                      <p:tavLst>
                                        <p:tav tm="0">
                                          <p:val>
                                            <p:fltVal val="0"/>
                                          </p:val>
                                        </p:tav>
                                        <p:tav tm="100000">
                                          <p:val>
                                            <p:strVal val="#ppt_w"/>
                                          </p:val>
                                        </p:tav>
                                      </p:tavLst>
                                    </p:anim>
                                    <p:anim calcmode="lin" valueType="num">
                                      <p:cBhvr>
                                        <p:cTn id="80" dur="500" fill="hold"/>
                                        <p:tgtEl>
                                          <p:spTgt spid="42"/>
                                        </p:tgtEl>
                                        <p:attrNameLst>
                                          <p:attrName>ppt_h</p:attrName>
                                        </p:attrNameLst>
                                      </p:cBhvr>
                                      <p:tavLst>
                                        <p:tav tm="0">
                                          <p:val>
                                            <p:fltVal val="0"/>
                                          </p:val>
                                        </p:tav>
                                        <p:tav tm="100000">
                                          <p:val>
                                            <p:strVal val="#ppt_h"/>
                                          </p:val>
                                        </p:tav>
                                      </p:tavLst>
                                    </p:anim>
                                    <p:animEffect transition="in" filter="fade">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 calcmode="lin" valueType="num">
                                      <p:cBhvr additive="base">
                                        <p:cTn id="86" dur="500" fill="hold"/>
                                        <p:tgtEl>
                                          <p:spTgt spid="18"/>
                                        </p:tgtEl>
                                        <p:attrNameLst>
                                          <p:attrName>ppt_x</p:attrName>
                                        </p:attrNameLst>
                                      </p:cBhvr>
                                      <p:tavLst>
                                        <p:tav tm="0">
                                          <p:val>
                                            <p:strVal val="0-#ppt_w/2"/>
                                          </p:val>
                                        </p:tav>
                                        <p:tav tm="100000">
                                          <p:val>
                                            <p:strVal val="#ppt_x"/>
                                          </p:val>
                                        </p:tav>
                                      </p:tavLst>
                                    </p:anim>
                                    <p:anim calcmode="lin" valueType="num">
                                      <p:cBhvr additive="base">
                                        <p:cTn id="87" dur="500" fill="hold"/>
                                        <p:tgtEl>
                                          <p:spTgt spid="18"/>
                                        </p:tgtEl>
                                        <p:attrNameLst>
                                          <p:attrName>ppt_y</p:attrName>
                                        </p:attrNameLst>
                                      </p:cBhvr>
                                      <p:tavLst>
                                        <p:tav tm="0">
                                          <p:val>
                                            <p:strVal val="#ppt_y"/>
                                          </p:val>
                                        </p:tav>
                                        <p:tav tm="100000">
                                          <p:val>
                                            <p:strVal val="#ppt_y"/>
                                          </p:val>
                                        </p:tav>
                                      </p:tavLst>
                                    </p:anim>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left)">
                                      <p:cBhvr>
                                        <p:cTn id="91" dur="500"/>
                                        <p:tgtEl>
                                          <p:spTgt spid="19"/>
                                        </p:tgtEl>
                                      </p:cBhvr>
                                    </p:animEffect>
                                  </p:childTnLst>
                                </p:cTn>
                              </p:par>
                            </p:childTnLst>
                          </p:cTn>
                        </p:par>
                        <p:par>
                          <p:cTn id="92" fill="hold">
                            <p:stCondLst>
                              <p:cond delay="1000"/>
                            </p:stCondLst>
                            <p:childTnLst>
                              <p:par>
                                <p:cTn id="93" presetID="53" presetClass="entr" presetSubtype="16" fill="hold" nodeType="afterEffect">
                                  <p:stCondLst>
                                    <p:cond delay="0"/>
                                  </p:stCondLst>
                                  <p:childTnLst>
                                    <p:set>
                                      <p:cBhvr>
                                        <p:cTn id="94" dur="1" fill="hold">
                                          <p:stCondLst>
                                            <p:cond delay="0"/>
                                          </p:stCondLst>
                                        </p:cTn>
                                        <p:tgtEl>
                                          <p:spTgt spid="48"/>
                                        </p:tgtEl>
                                        <p:attrNameLst>
                                          <p:attrName>style.visibility</p:attrName>
                                        </p:attrNameLst>
                                      </p:cBhvr>
                                      <p:to>
                                        <p:strVal val="visible"/>
                                      </p:to>
                                    </p:set>
                                    <p:anim calcmode="lin" valueType="num">
                                      <p:cBhvr>
                                        <p:cTn id="95" dur="500" fill="hold"/>
                                        <p:tgtEl>
                                          <p:spTgt spid="48"/>
                                        </p:tgtEl>
                                        <p:attrNameLst>
                                          <p:attrName>ppt_w</p:attrName>
                                        </p:attrNameLst>
                                      </p:cBhvr>
                                      <p:tavLst>
                                        <p:tav tm="0">
                                          <p:val>
                                            <p:fltVal val="0"/>
                                          </p:val>
                                        </p:tav>
                                        <p:tav tm="100000">
                                          <p:val>
                                            <p:strVal val="#ppt_w"/>
                                          </p:val>
                                        </p:tav>
                                      </p:tavLst>
                                    </p:anim>
                                    <p:anim calcmode="lin" valueType="num">
                                      <p:cBhvr>
                                        <p:cTn id="96" dur="500" fill="hold"/>
                                        <p:tgtEl>
                                          <p:spTgt spid="48"/>
                                        </p:tgtEl>
                                        <p:attrNameLst>
                                          <p:attrName>ppt_h</p:attrName>
                                        </p:attrNameLst>
                                      </p:cBhvr>
                                      <p:tavLst>
                                        <p:tav tm="0">
                                          <p:val>
                                            <p:fltVal val="0"/>
                                          </p:val>
                                        </p:tav>
                                        <p:tav tm="100000">
                                          <p:val>
                                            <p:strVal val="#ppt_h"/>
                                          </p:val>
                                        </p:tav>
                                      </p:tavLst>
                                    </p:anim>
                                    <p:animEffect transition="in" filter="fade">
                                      <p:cBhvr>
                                        <p:cTn id="97" dur="500"/>
                                        <p:tgtEl>
                                          <p:spTgt spid="48"/>
                                        </p:tgtEl>
                                      </p:cBhvr>
                                    </p:animEffect>
                                  </p:childTnLst>
                                </p:cTn>
                              </p:par>
                            </p:childTnLst>
                          </p:cTn>
                        </p:par>
                        <p:par>
                          <p:cTn id="98" fill="hold">
                            <p:stCondLst>
                              <p:cond delay="1500"/>
                            </p:stCondLst>
                            <p:childTnLst>
                              <p:par>
                                <p:cTn id="99" presetID="53" presetClass="entr" presetSubtype="16" fill="hold" nodeType="afterEffect">
                                  <p:stCondLst>
                                    <p:cond delay="0"/>
                                  </p:stCondLst>
                                  <p:childTnLst>
                                    <p:set>
                                      <p:cBhvr>
                                        <p:cTn id="100" dur="1" fill="hold">
                                          <p:stCondLst>
                                            <p:cond delay="0"/>
                                          </p:stCondLst>
                                        </p:cTn>
                                        <p:tgtEl>
                                          <p:spTgt spid="54"/>
                                        </p:tgtEl>
                                        <p:attrNameLst>
                                          <p:attrName>style.visibility</p:attrName>
                                        </p:attrNameLst>
                                      </p:cBhvr>
                                      <p:to>
                                        <p:strVal val="visible"/>
                                      </p:to>
                                    </p:set>
                                    <p:anim calcmode="lin" valueType="num">
                                      <p:cBhvr>
                                        <p:cTn id="101" dur="500" fill="hold"/>
                                        <p:tgtEl>
                                          <p:spTgt spid="54"/>
                                        </p:tgtEl>
                                        <p:attrNameLst>
                                          <p:attrName>ppt_w</p:attrName>
                                        </p:attrNameLst>
                                      </p:cBhvr>
                                      <p:tavLst>
                                        <p:tav tm="0">
                                          <p:val>
                                            <p:fltVal val="0"/>
                                          </p:val>
                                        </p:tav>
                                        <p:tav tm="100000">
                                          <p:val>
                                            <p:strVal val="#ppt_w"/>
                                          </p:val>
                                        </p:tav>
                                      </p:tavLst>
                                    </p:anim>
                                    <p:anim calcmode="lin" valueType="num">
                                      <p:cBhvr>
                                        <p:cTn id="102" dur="500" fill="hold"/>
                                        <p:tgtEl>
                                          <p:spTgt spid="54"/>
                                        </p:tgtEl>
                                        <p:attrNameLst>
                                          <p:attrName>ppt_h</p:attrName>
                                        </p:attrNameLst>
                                      </p:cBhvr>
                                      <p:tavLst>
                                        <p:tav tm="0">
                                          <p:val>
                                            <p:fltVal val="0"/>
                                          </p:val>
                                        </p:tav>
                                        <p:tav tm="100000">
                                          <p:val>
                                            <p:strVal val="#ppt_h"/>
                                          </p:val>
                                        </p:tav>
                                      </p:tavLst>
                                    </p:anim>
                                    <p:animEffect transition="in" filter="fade">
                                      <p:cBhvr>
                                        <p:cTn id="10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8" grpId="0" animBg="1"/>
      <p:bldP spid="19" grpId="0" animBg="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Non - Parametric tests</a:t>
            </a:r>
            <a:endParaRPr lang="en-US" sz="5400" b="1" kern="0" dirty="0">
              <a:solidFill>
                <a:srgbClr val="FF0000"/>
              </a:solidFill>
            </a:endParaRPr>
          </a:p>
        </p:txBody>
      </p:sp>
      <p:grpSp>
        <p:nvGrpSpPr>
          <p:cNvPr id="60" name="Group 59"/>
          <p:cNvGrpSpPr/>
          <p:nvPr/>
        </p:nvGrpSpPr>
        <p:grpSpPr>
          <a:xfrm>
            <a:off x="419100" y="1064419"/>
            <a:ext cx="8877300" cy="3131017"/>
            <a:chOff x="241300" y="2191661"/>
            <a:chExt cx="7086600" cy="2426018"/>
          </a:xfrm>
        </p:grpSpPr>
        <p:sp>
          <p:nvSpPr>
            <p:cNvPr id="61" name="Vertical Scroll 60"/>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latin typeface="Helvetica Neue"/>
              </a:endParaRPr>
            </a:p>
          </p:txBody>
        </p:sp>
        <p:sp>
          <p:nvSpPr>
            <p:cNvPr id="62" name="Round Diagonal Corner Rectangle 61"/>
            <p:cNvSpPr/>
            <p:nvPr/>
          </p:nvSpPr>
          <p:spPr>
            <a:xfrm>
              <a:off x="770642" y="2557938"/>
              <a:ext cx="6067747" cy="1799831"/>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b="1" dirty="0" smtClean="0">
                <a:solidFill>
                  <a:schemeClr val="tx1"/>
                </a:solidFill>
                <a:latin typeface="Helvetica Neue"/>
                <a:cs typeface="Helvetica" panose="020B0604020202020204" pitchFamily="34" charset="0"/>
              </a:endParaRPr>
            </a:p>
          </p:txBody>
        </p:sp>
      </p:grpSp>
      <p:sp>
        <p:nvSpPr>
          <p:cNvPr id="63" name="Title 2"/>
          <p:cNvSpPr txBox="1">
            <a:spLocks/>
          </p:cNvSpPr>
          <p:nvPr/>
        </p:nvSpPr>
        <p:spPr>
          <a:xfrm>
            <a:off x="1083085" y="1531769"/>
            <a:ext cx="8046350" cy="2328228"/>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smtClean="0">
                <a:latin typeface="Helvetica Neue"/>
                <a:cs typeface="Helvetica" panose="020B0604020202020204" pitchFamily="34" charset="0"/>
              </a:rPr>
              <a:t>It </a:t>
            </a:r>
            <a:r>
              <a:rPr lang="en-US" sz="3600" b="1" dirty="0">
                <a:latin typeface="Helvetica Neue"/>
                <a:cs typeface="Helvetica" panose="020B0604020202020204" pitchFamily="34" charset="0"/>
              </a:rPr>
              <a:t>is assumed that the data do not follow any probability distribution which is not characterized by </a:t>
            </a:r>
            <a:r>
              <a:rPr lang="en-US" sz="3600" b="1" dirty="0" smtClean="0">
                <a:latin typeface="Helvetica Neue"/>
                <a:cs typeface="Helvetica" panose="020B0604020202020204" pitchFamily="34" charset="0"/>
              </a:rPr>
              <a:t>any parameters</a:t>
            </a:r>
            <a:r>
              <a:rPr lang="en-US" sz="3600" b="1" dirty="0">
                <a:latin typeface="Helvetica Neue"/>
                <a:cs typeface="Helvetica" panose="020B0604020202020204" pitchFamily="34" charset="0"/>
              </a:rPr>
              <a:t>.</a:t>
            </a:r>
          </a:p>
        </p:txBody>
      </p:sp>
      <p:sp>
        <p:nvSpPr>
          <p:cNvPr id="64" name="Down Arrow 63"/>
          <p:cNvSpPr/>
          <p:nvPr/>
        </p:nvSpPr>
        <p:spPr>
          <a:xfrm rot="16200000">
            <a:off x="9265855" y="2336022"/>
            <a:ext cx="586696" cy="85953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a:latin typeface="Helvetica Neue"/>
            </a:endParaRPr>
          </a:p>
        </p:txBody>
      </p:sp>
      <p:sp>
        <p:nvSpPr>
          <p:cNvPr id="65" name="Rectangle 64"/>
          <p:cNvSpPr/>
          <p:nvPr/>
        </p:nvSpPr>
        <p:spPr>
          <a:xfrm>
            <a:off x="9985321" y="2210135"/>
            <a:ext cx="3679879" cy="1077218"/>
          </a:xfrm>
          <a:prstGeom prst="rect">
            <a:avLst/>
          </a:prstGeom>
        </p:spPr>
        <p:txBody>
          <a:bodyPr wrap="square">
            <a:spAutoFit/>
          </a:bodyPr>
          <a:lstStyle/>
          <a:p>
            <a:r>
              <a:rPr lang="en-US" sz="3200" b="1" dirty="0" smtClean="0">
                <a:latin typeface="Helvetica Neue"/>
                <a:cs typeface="Helvetica" panose="020B0604020202020204" pitchFamily="34" charset="0"/>
              </a:rPr>
              <a:t>Distribution - free tests</a:t>
            </a:r>
            <a:endParaRPr lang="en-US" sz="3200" b="1" dirty="0">
              <a:latin typeface="Helvetica Neue"/>
              <a:cs typeface="Helvetica" panose="020B0604020202020204" pitchFamily="34" charset="0"/>
            </a:endParaRPr>
          </a:p>
        </p:txBody>
      </p:sp>
      <p:grpSp>
        <p:nvGrpSpPr>
          <p:cNvPr id="66" name="Group 65"/>
          <p:cNvGrpSpPr/>
          <p:nvPr/>
        </p:nvGrpSpPr>
        <p:grpSpPr>
          <a:xfrm>
            <a:off x="648097" y="4451031"/>
            <a:ext cx="6008362" cy="737453"/>
            <a:chOff x="4627297" y="6019047"/>
            <a:chExt cx="3881267" cy="718499"/>
          </a:xfrm>
        </p:grpSpPr>
        <p:grpSp>
          <p:nvGrpSpPr>
            <p:cNvPr id="67" name="Group 66"/>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69" name="Rectangle 68"/>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sp>
            <p:nvSpPr>
              <p:cNvPr id="70" name="Rectangle 69"/>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sp>
            <p:nvSpPr>
              <p:cNvPr id="71" name="Rectangle 70"/>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grpSp>
        <p:sp>
          <p:nvSpPr>
            <p:cNvPr id="68" name="TextBox 67"/>
            <p:cNvSpPr txBox="1"/>
            <p:nvPr/>
          </p:nvSpPr>
          <p:spPr>
            <a:xfrm>
              <a:off x="4718343" y="6104340"/>
              <a:ext cx="3790219" cy="584775"/>
            </a:xfrm>
            <a:prstGeom prst="rect">
              <a:avLst/>
            </a:prstGeom>
            <a:noFill/>
          </p:spPr>
          <p:txBody>
            <a:bodyPr wrap="square" rtlCol="0">
              <a:spAutoFit/>
            </a:bodyPr>
            <a:lstStyle/>
            <a:p>
              <a:r>
                <a:rPr lang="en-US" sz="3200" b="1" dirty="0" smtClean="0">
                  <a:latin typeface="Helvetica Neue"/>
                  <a:cs typeface="Helvetica" panose="020B0604020202020204" pitchFamily="34" charset="0"/>
                </a:rPr>
                <a:t>Chi - Square Test</a:t>
              </a:r>
              <a:endParaRPr lang="en-US" sz="3200" b="1" dirty="0">
                <a:latin typeface="Helvetica Neue"/>
                <a:cs typeface="Helvetica" panose="020B0604020202020204" pitchFamily="34" charset="0"/>
              </a:endParaRPr>
            </a:p>
          </p:txBody>
        </p:sp>
      </p:grpSp>
      <p:grpSp>
        <p:nvGrpSpPr>
          <p:cNvPr id="72" name="Group 71"/>
          <p:cNvGrpSpPr/>
          <p:nvPr/>
        </p:nvGrpSpPr>
        <p:grpSpPr>
          <a:xfrm>
            <a:off x="7299439" y="4456470"/>
            <a:ext cx="6008362" cy="737453"/>
            <a:chOff x="4627297" y="6019047"/>
            <a:chExt cx="3881267" cy="718499"/>
          </a:xfrm>
        </p:grpSpPr>
        <p:grpSp>
          <p:nvGrpSpPr>
            <p:cNvPr id="73" name="Group 72"/>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75" name="Rectangle 74"/>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sp>
            <p:nvSpPr>
              <p:cNvPr id="76" name="Rectangle 75"/>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sp>
            <p:nvSpPr>
              <p:cNvPr id="77" name="Rectangle 76"/>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grpSp>
        <p:sp>
          <p:nvSpPr>
            <p:cNvPr id="74" name="TextBox 73"/>
            <p:cNvSpPr txBox="1"/>
            <p:nvPr/>
          </p:nvSpPr>
          <p:spPr>
            <a:xfrm>
              <a:off x="4718343" y="6104340"/>
              <a:ext cx="3790219" cy="584775"/>
            </a:xfrm>
            <a:prstGeom prst="rect">
              <a:avLst/>
            </a:prstGeom>
            <a:noFill/>
          </p:spPr>
          <p:txBody>
            <a:bodyPr wrap="square" rtlCol="0">
              <a:spAutoFit/>
            </a:bodyPr>
            <a:lstStyle/>
            <a:p>
              <a:r>
                <a:rPr lang="en-US" sz="3200" b="1" dirty="0" smtClean="0">
                  <a:latin typeface="Helvetica Neue"/>
                  <a:cs typeface="Helvetica" panose="020B0604020202020204" pitchFamily="34" charset="0"/>
                </a:rPr>
                <a:t>Fisher’s exact probabilities</a:t>
              </a:r>
              <a:endParaRPr lang="en-US" sz="3200" b="1" dirty="0">
                <a:latin typeface="Helvetica Neue"/>
                <a:cs typeface="Helvetica" panose="020B0604020202020204" pitchFamily="34" charset="0"/>
              </a:endParaRPr>
            </a:p>
          </p:txBody>
        </p:sp>
      </p:grpSp>
      <p:grpSp>
        <p:nvGrpSpPr>
          <p:cNvPr id="78" name="Group 77"/>
          <p:cNvGrpSpPr/>
          <p:nvPr/>
        </p:nvGrpSpPr>
        <p:grpSpPr>
          <a:xfrm>
            <a:off x="653536" y="5449517"/>
            <a:ext cx="6008362" cy="737453"/>
            <a:chOff x="4627297" y="6019047"/>
            <a:chExt cx="3881267" cy="718499"/>
          </a:xfrm>
        </p:grpSpPr>
        <p:grpSp>
          <p:nvGrpSpPr>
            <p:cNvPr id="79" name="Group 78"/>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81" name="Rectangle 80"/>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sp>
            <p:nvSpPr>
              <p:cNvPr id="82" name="Rectangle 81"/>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sp>
            <p:nvSpPr>
              <p:cNvPr id="83" name="Rectangle 82"/>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grpSp>
        <p:sp>
          <p:nvSpPr>
            <p:cNvPr id="80" name="TextBox 79"/>
            <p:cNvSpPr txBox="1"/>
            <p:nvPr/>
          </p:nvSpPr>
          <p:spPr>
            <a:xfrm>
              <a:off x="4718343" y="6104340"/>
              <a:ext cx="3790219" cy="584775"/>
            </a:xfrm>
            <a:prstGeom prst="rect">
              <a:avLst/>
            </a:prstGeom>
            <a:noFill/>
          </p:spPr>
          <p:txBody>
            <a:bodyPr wrap="square" rtlCol="0">
              <a:spAutoFit/>
            </a:bodyPr>
            <a:lstStyle/>
            <a:p>
              <a:r>
                <a:rPr lang="en-US" sz="3200" b="1" dirty="0" smtClean="0">
                  <a:latin typeface="Helvetica Neue"/>
                  <a:cs typeface="Helvetica" panose="020B0604020202020204" pitchFamily="34" charset="0"/>
                </a:rPr>
                <a:t>Mann – Whitney U test</a:t>
              </a:r>
              <a:endParaRPr lang="en-US" sz="3200" b="1" dirty="0">
                <a:latin typeface="Helvetica Neue"/>
                <a:cs typeface="Helvetica" panose="020B0604020202020204" pitchFamily="34" charset="0"/>
              </a:endParaRPr>
            </a:p>
          </p:txBody>
        </p:sp>
      </p:grpSp>
      <p:grpSp>
        <p:nvGrpSpPr>
          <p:cNvPr id="84" name="Group 83"/>
          <p:cNvGrpSpPr/>
          <p:nvPr/>
        </p:nvGrpSpPr>
        <p:grpSpPr>
          <a:xfrm>
            <a:off x="7304878" y="5454956"/>
            <a:ext cx="6008362" cy="737453"/>
            <a:chOff x="4627297" y="6019047"/>
            <a:chExt cx="3881267" cy="718499"/>
          </a:xfrm>
        </p:grpSpPr>
        <p:grpSp>
          <p:nvGrpSpPr>
            <p:cNvPr id="85" name="Group 84"/>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87" name="Rectangle 86"/>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sp>
            <p:nvSpPr>
              <p:cNvPr id="88" name="Rectangle 87"/>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sp>
            <p:nvSpPr>
              <p:cNvPr id="89" name="Rectangle 88"/>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grpSp>
        <p:sp>
          <p:nvSpPr>
            <p:cNvPr id="86" name="TextBox 85"/>
            <p:cNvSpPr txBox="1"/>
            <p:nvPr/>
          </p:nvSpPr>
          <p:spPr>
            <a:xfrm>
              <a:off x="4718343" y="6104340"/>
              <a:ext cx="3790219" cy="584775"/>
            </a:xfrm>
            <a:prstGeom prst="rect">
              <a:avLst/>
            </a:prstGeom>
            <a:noFill/>
          </p:spPr>
          <p:txBody>
            <a:bodyPr wrap="square" rtlCol="0">
              <a:spAutoFit/>
            </a:bodyPr>
            <a:lstStyle/>
            <a:p>
              <a:r>
                <a:rPr lang="en-US" sz="3200" b="1" dirty="0" smtClean="0">
                  <a:latin typeface="Helvetica Neue"/>
                  <a:cs typeface="Helvetica" panose="020B0604020202020204" pitchFamily="34" charset="0"/>
                </a:rPr>
                <a:t>Wilcoxon Signed Rank Test</a:t>
              </a:r>
              <a:endParaRPr lang="en-US" sz="3200" b="1" dirty="0">
                <a:latin typeface="Helvetica Neue"/>
                <a:cs typeface="Helvetica" panose="020B0604020202020204" pitchFamily="34" charset="0"/>
              </a:endParaRPr>
            </a:p>
          </p:txBody>
        </p:sp>
      </p:grpSp>
      <p:grpSp>
        <p:nvGrpSpPr>
          <p:cNvPr id="90" name="Group 89"/>
          <p:cNvGrpSpPr/>
          <p:nvPr/>
        </p:nvGrpSpPr>
        <p:grpSpPr>
          <a:xfrm>
            <a:off x="653536" y="6408700"/>
            <a:ext cx="6008362" cy="737453"/>
            <a:chOff x="4627297" y="6019047"/>
            <a:chExt cx="3881267" cy="718499"/>
          </a:xfrm>
        </p:grpSpPr>
        <p:grpSp>
          <p:nvGrpSpPr>
            <p:cNvPr id="91" name="Group 90"/>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93" name="Rectangle 92"/>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sp>
            <p:nvSpPr>
              <p:cNvPr id="94" name="Rectangle 93"/>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sp>
            <p:nvSpPr>
              <p:cNvPr id="95" name="Rectangle 94"/>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grpSp>
        <p:sp>
          <p:nvSpPr>
            <p:cNvPr id="92" name="TextBox 91"/>
            <p:cNvSpPr txBox="1"/>
            <p:nvPr/>
          </p:nvSpPr>
          <p:spPr>
            <a:xfrm>
              <a:off x="4718343" y="6104340"/>
              <a:ext cx="3790219" cy="584775"/>
            </a:xfrm>
            <a:prstGeom prst="rect">
              <a:avLst/>
            </a:prstGeom>
            <a:noFill/>
          </p:spPr>
          <p:txBody>
            <a:bodyPr wrap="square" rtlCol="0">
              <a:spAutoFit/>
            </a:bodyPr>
            <a:lstStyle/>
            <a:p>
              <a:r>
                <a:rPr lang="en-US" sz="3200" b="1" dirty="0" err="1" smtClean="0">
                  <a:latin typeface="Helvetica Neue"/>
                  <a:cs typeface="Helvetica" panose="020B0604020202020204" pitchFamily="34" charset="0"/>
                </a:rPr>
                <a:t>Kruskal</a:t>
              </a:r>
              <a:r>
                <a:rPr lang="en-US" sz="3200" b="1" dirty="0" smtClean="0">
                  <a:latin typeface="Helvetica Neue"/>
                  <a:cs typeface="Helvetica" panose="020B0604020202020204" pitchFamily="34" charset="0"/>
                </a:rPr>
                <a:t> - </a:t>
              </a:r>
              <a:r>
                <a:rPr lang="en-US" sz="3200" b="1" dirty="0" err="1" smtClean="0">
                  <a:latin typeface="Helvetica Neue"/>
                  <a:cs typeface="Helvetica" panose="020B0604020202020204" pitchFamily="34" charset="0"/>
                </a:rPr>
                <a:t>WallisTest</a:t>
              </a:r>
              <a:endParaRPr lang="en-US" sz="3200" b="1" dirty="0">
                <a:latin typeface="Helvetica Neue"/>
                <a:cs typeface="Helvetica" panose="020B0604020202020204" pitchFamily="34" charset="0"/>
              </a:endParaRPr>
            </a:p>
          </p:txBody>
        </p:sp>
      </p:grpSp>
      <p:grpSp>
        <p:nvGrpSpPr>
          <p:cNvPr id="96" name="Group 95"/>
          <p:cNvGrpSpPr/>
          <p:nvPr/>
        </p:nvGrpSpPr>
        <p:grpSpPr>
          <a:xfrm>
            <a:off x="7304878" y="6414139"/>
            <a:ext cx="6008362" cy="737453"/>
            <a:chOff x="4627297" y="6019047"/>
            <a:chExt cx="3881267" cy="718499"/>
          </a:xfrm>
        </p:grpSpPr>
        <p:grpSp>
          <p:nvGrpSpPr>
            <p:cNvPr id="97" name="Group 96"/>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99" name="Rectangle 98"/>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sp>
            <p:nvSpPr>
              <p:cNvPr id="100" name="Rectangle 99"/>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sp>
            <p:nvSpPr>
              <p:cNvPr id="101" name="Rectangle 100"/>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latin typeface="Helvetica Neue"/>
                  <a:cs typeface="Helvetica" panose="020B0604020202020204" pitchFamily="34" charset="0"/>
                </a:endParaRPr>
              </a:p>
            </p:txBody>
          </p:sp>
        </p:grpSp>
        <p:sp>
          <p:nvSpPr>
            <p:cNvPr id="98" name="TextBox 97"/>
            <p:cNvSpPr txBox="1"/>
            <p:nvPr/>
          </p:nvSpPr>
          <p:spPr>
            <a:xfrm>
              <a:off x="4718343" y="6104340"/>
              <a:ext cx="3790219" cy="584775"/>
            </a:xfrm>
            <a:prstGeom prst="rect">
              <a:avLst/>
            </a:prstGeom>
            <a:noFill/>
          </p:spPr>
          <p:txBody>
            <a:bodyPr wrap="square" rtlCol="0">
              <a:spAutoFit/>
            </a:bodyPr>
            <a:lstStyle/>
            <a:p>
              <a:r>
                <a:rPr lang="en-US" sz="3200" b="1" dirty="0" err="1" smtClean="0">
                  <a:latin typeface="Helvetica Neue"/>
                  <a:cs typeface="Helvetica" panose="020B0604020202020204" pitchFamily="34" charset="0"/>
                </a:rPr>
                <a:t>Friedman’sTest</a:t>
              </a:r>
              <a:endParaRPr lang="en-US" sz="3200" b="1" dirty="0">
                <a:latin typeface="Helvetica Neue"/>
                <a:cs typeface="Helvetica" panose="020B0604020202020204" pitchFamily="34" charset="0"/>
              </a:endParaRPr>
            </a:p>
          </p:txBody>
        </p:sp>
      </p:grpSp>
    </p:spTree>
    <p:extLst>
      <p:ext uri="{BB962C8B-B14F-4D97-AF65-F5344CB8AC3E}">
        <p14:creationId xmlns:p14="http://schemas.microsoft.com/office/powerpoint/2010/main" val="241223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1000"/>
                                        <p:tgtEl>
                                          <p:spTgt spid="63"/>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left)">
                                      <p:cBhvr>
                                        <p:cTn id="15" dur="500"/>
                                        <p:tgtEl>
                                          <p:spTgt spid="64"/>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wipe(left)">
                                      <p:cBhvr>
                                        <p:cTn id="24" dur="500"/>
                                        <p:tgtEl>
                                          <p:spTgt spid="6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wipe(left)">
                                      <p:cBhvr>
                                        <p:cTn id="29" dur="500"/>
                                        <p:tgtEl>
                                          <p:spTgt spid="7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wipe(left)">
                                      <p:cBhvr>
                                        <p:cTn id="34" dur="500"/>
                                        <p:tgtEl>
                                          <p:spTgt spid="7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wipe(left)">
                                      <p:cBhvr>
                                        <p:cTn id="39" dur="500"/>
                                        <p:tgtEl>
                                          <p:spTgt spid="8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wipe(left)">
                                      <p:cBhvr>
                                        <p:cTn id="44" dur="500"/>
                                        <p:tgtEl>
                                          <p:spTgt spid="9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wipe(left)">
                                      <p:cBhvr>
                                        <p:cTn id="4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animBg="1"/>
      <p:bldP spid="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Steps involved in Testing of Hypothesis</a:t>
            </a:r>
            <a:endParaRPr lang="en-US" sz="4000" b="1" kern="0" dirty="0">
              <a:solidFill>
                <a:srgbClr val="FF0000"/>
              </a:solidFill>
            </a:endParaRPr>
          </a:p>
        </p:txBody>
      </p:sp>
      <p:sp>
        <p:nvSpPr>
          <p:cNvPr id="5" name="Round Diagonal Corner Rectangle 4"/>
          <p:cNvSpPr/>
          <p:nvPr/>
        </p:nvSpPr>
        <p:spPr>
          <a:xfrm>
            <a:off x="2440971" y="1150819"/>
            <a:ext cx="9141429" cy="598078"/>
          </a:xfrm>
          <a:prstGeom prst="round2DiagRect">
            <a:avLst>
              <a:gd name="adj1" fmla="val 0"/>
              <a:gd name="adj2" fmla="val 0"/>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3600" b="1" dirty="0">
                <a:solidFill>
                  <a:schemeClr val="tx1"/>
                </a:solidFill>
                <a:latin typeface="Helvetica Neue"/>
                <a:cs typeface="Helvetica" panose="020B0604020202020204" pitchFamily="34" charset="0"/>
              </a:rPr>
              <a:t>State null and alternative hypotheses</a:t>
            </a:r>
          </a:p>
        </p:txBody>
      </p:sp>
      <p:sp>
        <p:nvSpPr>
          <p:cNvPr id="6" name="Down Arrow 5"/>
          <p:cNvSpPr/>
          <p:nvPr/>
        </p:nvSpPr>
        <p:spPr>
          <a:xfrm>
            <a:off x="6706596" y="1792425"/>
            <a:ext cx="586696" cy="392560"/>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a:solidFill>
                <a:schemeClr val="tx1"/>
              </a:solidFill>
              <a:latin typeface="Helvetica Neue"/>
              <a:cs typeface="Helvetica" panose="020B0604020202020204" pitchFamily="34" charset="0"/>
            </a:endParaRPr>
          </a:p>
        </p:txBody>
      </p:sp>
      <p:sp>
        <p:nvSpPr>
          <p:cNvPr id="7" name="Round Diagonal Corner Rectangle 6"/>
          <p:cNvSpPr/>
          <p:nvPr/>
        </p:nvSpPr>
        <p:spPr>
          <a:xfrm>
            <a:off x="1083733" y="3345521"/>
            <a:ext cx="11904134" cy="598078"/>
          </a:xfrm>
          <a:prstGeom prst="round2DiagRect">
            <a:avLst>
              <a:gd name="adj1" fmla="val 0"/>
              <a:gd name="adj2" fmla="val 0"/>
            </a:avLst>
          </a:prstGeom>
          <a:solidFill>
            <a:schemeClr val="accent5">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50000"/>
              </a:lnSpc>
            </a:pPr>
            <a:r>
              <a:rPr lang="en-IN" sz="3600" b="1" dirty="0">
                <a:solidFill>
                  <a:schemeClr val="tx1"/>
                </a:solidFill>
                <a:latin typeface="Helvetica Neue"/>
                <a:cs typeface="Helvetica" panose="020B0604020202020204" pitchFamily="34" charset="0"/>
              </a:rPr>
              <a:t>Define the probability distribution the data follows</a:t>
            </a:r>
          </a:p>
        </p:txBody>
      </p:sp>
      <p:sp>
        <p:nvSpPr>
          <p:cNvPr id="8" name="Down Arrow 7"/>
          <p:cNvSpPr/>
          <p:nvPr/>
        </p:nvSpPr>
        <p:spPr>
          <a:xfrm>
            <a:off x="6742452" y="3984718"/>
            <a:ext cx="586696" cy="362311"/>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a:solidFill>
                <a:schemeClr val="tx1"/>
              </a:solidFill>
              <a:latin typeface="Helvetica Neue"/>
              <a:cs typeface="Helvetica" panose="020B0604020202020204" pitchFamily="34" charset="0"/>
            </a:endParaRPr>
          </a:p>
        </p:txBody>
      </p:sp>
      <p:sp>
        <p:nvSpPr>
          <p:cNvPr id="9" name="Round Diagonal Corner Rectangle 8"/>
          <p:cNvSpPr/>
          <p:nvPr/>
        </p:nvSpPr>
        <p:spPr>
          <a:xfrm>
            <a:off x="1083733" y="4447380"/>
            <a:ext cx="11904133" cy="598078"/>
          </a:xfrm>
          <a:prstGeom prst="round2DiagRect">
            <a:avLst>
              <a:gd name="adj1" fmla="val 0"/>
              <a:gd name="adj2" fmla="val 0"/>
            </a:avLst>
          </a:prstGeom>
          <a:solidFill>
            <a:srgbClr val="FFF9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3600" b="1" dirty="0">
                <a:solidFill>
                  <a:schemeClr val="tx1"/>
                </a:solidFill>
                <a:latin typeface="Helvetica Neue"/>
                <a:cs typeface="Helvetica" panose="020B0604020202020204" pitchFamily="34" charset="0"/>
              </a:rPr>
              <a:t>Compute the test </a:t>
            </a:r>
            <a:r>
              <a:rPr lang="en-IN" sz="3600" b="1" dirty="0" smtClean="0">
                <a:solidFill>
                  <a:schemeClr val="tx1"/>
                </a:solidFill>
                <a:latin typeface="Helvetica Neue"/>
                <a:cs typeface="Helvetica" panose="020B0604020202020204" pitchFamily="34" charset="0"/>
              </a:rPr>
              <a:t>statistic based </a:t>
            </a:r>
            <a:r>
              <a:rPr lang="en-IN" sz="3600" b="1" dirty="0">
                <a:solidFill>
                  <a:schemeClr val="tx1"/>
                </a:solidFill>
                <a:latin typeface="Helvetica Neue"/>
                <a:cs typeface="Helvetica" panose="020B0604020202020204" pitchFamily="34" charset="0"/>
              </a:rPr>
              <a:t>defined population</a:t>
            </a:r>
          </a:p>
        </p:txBody>
      </p:sp>
      <p:sp>
        <p:nvSpPr>
          <p:cNvPr id="10" name="Down Arrow 9"/>
          <p:cNvSpPr/>
          <p:nvPr/>
        </p:nvSpPr>
        <p:spPr>
          <a:xfrm>
            <a:off x="6699342" y="5118603"/>
            <a:ext cx="586696" cy="342374"/>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a:solidFill>
                <a:schemeClr val="tx1"/>
              </a:solidFill>
              <a:latin typeface="Helvetica Neue"/>
              <a:cs typeface="Helvetica" panose="020B0604020202020204" pitchFamily="34" charset="0"/>
            </a:endParaRPr>
          </a:p>
        </p:txBody>
      </p:sp>
      <p:sp>
        <p:nvSpPr>
          <p:cNvPr id="11" name="Round Diagonal Corner Rectangle 10"/>
          <p:cNvSpPr/>
          <p:nvPr/>
        </p:nvSpPr>
        <p:spPr>
          <a:xfrm>
            <a:off x="1998133" y="5561328"/>
            <a:ext cx="10109200" cy="598078"/>
          </a:xfrm>
          <a:prstGeom prst="round2DiagRect">
            <a:avLst>
              <a:gd name="adj1" fmla="val 0"/>
              <a:gd name="adj2" fmla="val 0"/>
            </a:avLst>
          </a:prstGeom>
          <a:solidFill>
            <a:schemeClr val="accent2">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50000"/>
              </a:lnSpc>
            </a:pPr>
            <a:r>
              <a:rPr lang="en-US" sz="3600" b="1" dirty="0">
                <a:solidFill>
                  <a:schemeClr val="tx1"/>
                </a:solidFill>
                <a:latin typeface="Helvetica Neue"/>
                <a:cs typeface="Helvetica" panose="020B0604020202020204" pitchFamily="34" charset="0"/>
              </a:rPr>
              <a:t>Define the rejection </a:t>
            </a:r>
            <a:r>
              <a:rPr lang="en-US" sz="3600" b="1" dirty="0" smtClean="0">
                <a:solidFill>
                  <a:schemeClr val="tx1"/>
                </a:solidFill>
                <a:latin typeface="Helvetica Neue"/>
                <a:cs typeface="Helvetica" panose="020B0604020202020204" pitchFamily="34" charset="0"/>
              </a:rPr>
              <a:t>criteria/critical </a:t>
            </a:r>
            <a:r>
              <a:rPr lang="en-US" sz="3600" b="1" dirty="0">
                <a:solidFill>
                  <a:schemeClr val="tx1"/>
                </a:solidFill>
                <a:latin typeface="Helvetica Neue"/>
                <a:cs typeface="Helvetica" panose="020B0604020202020204" pitchFamily="34" charset="0"/>
              </a:rPr>
              <a:t>regional</a:t>
            </a:r>
          </a:p>
        </p:txBody>
      </p:sp>
      <p:sp>
        <p:nvSpPr>
          <p:cNvPr id="12" name="Down Arrow 11"/>
          <p:cNvSpPr/>
          <p:nvPr/>
        </p:nvSpPr>
        <p:spPr>
          <a:xfrm>
            <a:off x="6703451" y="6215587"/>
            <a:ext cx="586696" cy="339402"/>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a:solidFill>
                <a:schemeClr val="tx1"/>
              </a:solidFill>
              <a:latin typeface="Helvetica Neue"/>
              <a:cs typeface="Helvetica" panose="020B0604020202020204" pitchFamily="34" charset="0"/>
            </a:endParaRPr>
          </a:p>
        </p:txBody>
      </p:sp>
      <p:sp>
        <p:nvSpPr>
          <p:cNvPr id="13" name="Round Diagonal Corner Rectangle 12"/>
          <p:cNvSpPr/>
          <p:nvPr/>
        </p:nvSpPr>
        <p:spPr>
          <a:xfrm>
            <a:off x="5689600" y="6622024"/>
            <a:ext cx="2726268" cy="598078"/>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50000"/>
              </a:lnSpc>
            </a:pPr>
            <a:r>
              <a:rPr lang="en-US" sz="3600" b="1" dirty="0" smtClean="0">
                <a:solidFill>
                  <a:schemeClr val="tx1"/>
                </a:solidFill>
                <a:latin typeface="Helvetica Neue"/>
                <a:cs typeface="Helvetica" panose="020B0604020202020204" pitchFamily="34" charset="0"/>
              </a:rPr>
              <a:t>Conclusion </a:t>
            </a:r>
            <a:endParaRPr lang="en-US" sz="3600" b="1" dirty="0">
              <a:solidFill>
                <a:schemeClr val="tx1"/>
              </a:solidFill>
              <a:latin typeface="Helvetica Neue"/>
              <a:cs typeface="Helvetica" panose="020B0604020202020204" pitchFamily="34" charset="0"/>
            </a:endParaRPr>
          </a:p>
        </p:txBody>
      </p:sp>
      <p:sp>
        <p:nvSpPr>
          <p:cNvPr id="14" name="Round Diagonal Corner Rectangle 13"/>
          <p:cNvSpPr/>
          <p:nvPr/>
        </p:nvSpPr>
        <p:spPr>
          <a:xfrm>
            <a:off x="2912534" y="2250301"/>
            <a:ext cx="8229600" cy="598078"/>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3600" b="1" dirty="0" smtClean="0">
                <a:solidFill>
                  <a:schemeClr val="tx1"/>
                </a:solidFill>
                <a:latin typeface="Helvetica Neue"/>
                <a:cs typeface="Helvetica" panose="020B0604020202020204" pitchFamily="34" charset="0"/>
              </a:rPr>
              <a:t>Specify the level of significance ‘</a:t>
            </a:r>
            <a:r>
              <a:rPr lang="el-GR" sz="3600" b="1" dirty="0" smtClean="0">
                <a:solidFill>
                  <a:schemeClr val="tx1"/>
                </a:solidFill>
                <a:latin typeface="Helvetica Neue"/>
                <a:cs typeface="Helvetica" panose="020B0604020202020204" pitchFamily="34" charset="0"/>
              </a:rPr>
              <a:t>α</a:t>
            </a:r>
            <a:r>
              <a:rPr lang="en-US" sz="3600" b="1" dirty="0" smtClean="0">
                <a:solidFill>
                  <a:schemeClr val="tx1"/>
                </a:solidFill>
                <a:latin typeface="Helvetica Neue"/>
                <a:cs typeface="Helvetica" panose="020B0604020202020204" pitchFamily="34" charset="0"/>
              </a:rPr>
              <a:t>’</a:t>
            </a:r>
            <a:endParaRPr lang="en-IN" sz="3600" b="1" dirty="0">
              <a:solidFill>
                <a:schemeClr val="tx1"/>
              </a:solidFill>
              <a:latin typeface="Helvetica Neue"/>
              <a:cs typeface="Helvetica" panose="020B0604020202020204" pitchFamily="34" charset="0"/>
            </a:endParaRPr>
          </a:p>
        </p:txBody>
      </p:sp>
      <p:sp>
        <p:nvSpPr>
          <p:cNvPr id="15" name="Down Arrow 14"/>
          <p:cNvSpPr/>
          <p:nvPr/>
        </p:nvSpPr>
        <p:spPr>
          <a:xfrm>
            <a:off x="6733986" y="2891332"/>
            <a:ext cx="586696" cy="381044"/>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a:solidFill>
                <a:schemeClr val="tx1"/>
              </a:solidFill>
              <a:latin typeface="Helvetica Neue"/>
              <a:cs typeface="Helvetica" panose="020B0604020202020204" pitchFamily="34" charset="0"/>
            </a:endParaRPr>
          </a:p>
        </p:txBody>
      </p:sp>
    </p:spTree>
    <p:extLst>
      <p:ext uri="{BB962C8B-B14F-4D97-AF65-F5344CB8AC3E}">
        <p14:creationId xmlns:p14="http://schemas.microsoft.com/office/powerpoint/2010/main" val="122615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Computation of test-statistic: Example</a:t>
            </a:r>
            <a:endParaRPr lang="en-US" sz="4000" b="1" kern="0" dirty="0">
              <a:solidFill>
                <a:srgbClr val="FF0000"/>
              </a:solidFill>
            </a:endParaRPr>
          </a:p>
        </p:txBody>
      </p:sp>
      <p:graphicFrame>
        <p:nvGraphicFramePr>
          <p:cNvPr id="17" name="Object 2"/>
          <p:cNvGraphicFramePr>
            <a:graphicFrameLocks noChangeAspect="1"/>
          </p:cNvGraphicFramePr>
          <p:nvPr>
            <p:extLst>
              <p:ext uri="{D42A27DB-BD31-4B8C-83A1-F6EECF244321}">
                <p14:modId xmlns:p14="http://schemas.microsoft.com/office/powerpoint/2010/main" val="838313389"/>
              </p:ext>
            </p:extLst>
          </p:nvPr>
        </p:nvGraphicFramePr>
        <p:xfrm>
          <a:off x="576928" y="4114219"/>
          <a:ext cx="5578942" cy="2843537"/>
        </p:xfrm>
        <a:graphic>
          <a:graphicData uri="http://schemas.openxmlformats.org/presentationml/2006/ole">
            <mc:AlternateContent xmlns:mc="http://schemas.openxmlformats.org/markup-compatibility/2006">
              <mc:Choice xmlns:v="urn:schemas-microsoft-com:vml" Requires="v">
                <p:oleObj spid="_x0000_s6164" name="Equation" r:id="rId3" imgW="1625600" imgH="698500" progId="Equation.3">
                  <p:embed/>
                </p:oleObj>
              </mc:Choice>
              <mc:Fallback>
                <p:oleObj name="Equation" r:id="rId3" imgW="1625600" imgH="698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928" y="4114219"/>
                        <a:ext cx="5578942" cy="2843537"/>
                      </a:xfrm>
                      <a:prstGeom prst="rect">
                        <a:avLst/>
                      </a:prstGeom>
                      <a:solidFill>
                        <a:srgbClr val="FFB9DC"/>
                      </a:solidFill>
                      <a:ln w="9525">
                        <a:solidFill>
                          <a:schemeClr val="bg1"/>
                        </a:solidFill>
                        <a:miter lim="800000"/>
                        <a:headEnd/>
                        <a:tailEnd/>
                      </a:ln>
                    </p:spPr>
                  </p:pic>
                </p:oleObj>
              </mc:Fallback>
            </mc:AlternateContent>
          </a:graphicData>
        </a:graphic>
      </p:graphicFrame>
      <p:graphicFrame>
        <p:nvGraphicFramePr>
          <p:cNvPr id="18" name="Object 3"/>
          <p:cNvGraphicFramePr>
            <a:graphicFrameLocks noChangeAspect="1"/>
          </p:cNvGraphicFramePr>
          <p:nvPr>
            <p:extLst>
              <p:ext uri="{D42A27DB-BD31-4B8C-83A1-F6EECF244321}">
                <p14:modId xmlns:p14="http://schemas.microsoft.com/office/powerpoint/2010/main" val="1181103322"/>
              </p:ext>
            </p:extLst>
          </p:nvPr>
        </p:nvGraphicFramePr>
        <p:xfrm>
          <a:off x="9182088" y="1897411"/>
          <a:ext cx="4443588" cy="1409700"/>
        </p:xfrm>
        <a:graphic>
          <a:graphicData uri="http://schemas.openxmlformats.org/presentationml/2006/ole">
            <mc:AlternateContent xmlns:mc="http://schemas.openxmlformats.org/markup-compatibility/2006">
              <mc:Choice xmlns:v="urn:schemas-microsoft-com:vml" Requires="v">
                <p:oleObj spid="_x0000_s6165" name="Equation" r:id="rId5" imgW="49940640" imgH="13419720" progId="Equation.3">
                  <p:embed/>
                </p:oleObj>
              </mc:Choice>
              <mc:Fallback>
                <p:oleObj name="Equation" r:id="rId5" imgW="49940640" imgH="13419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2088" y="1897411"/>
                        <a:ext cx="4443588" cy="1409700"/>
                      </a:xfrm>
                      <a:prstGeom prst="rect">
                        <a:avLst/>
                      </a:prstGeom>
                      <a:solidFill>
                        <a:srgbClr val="FFDBB7"/>
                      </a:solidFill>
                      <a:ln w="9525">
                        <a:solidFill>
                          <a:srgbClr val="FFDBB7"/>
                        </a:solidFill>
                        <a:miter lim="800000"/>
                        <a:headEnd/>
                        <a:tailEnd/>
                      </a:ln>
                    </p:spPr>
                  </p:pic>
                </p:oleObj>
              </mc:Fallback>
            </mc:AlternateContent>
          </a:graphicData>
        </a:graphic>
      </p:graphicFrame>
      <p:grpSp>
        <p:nvGrpSpPr>
          <p:cNvPr id="19" name="Group 18"/>
          <p:cNvGrpSpPr/>
          <p:nvPr/>
        </p:nvGrpSpPr>
        <p:grpSpPr>
          <a:xfrm>
            <a:off x="576929" y="1161115"/>
            <a:ext cx="8736404" cy="2599347"/>
            <a:chOff x="241300" y="2191661"/>
            <a:chExt cx="7086600" cy="2426018"/>
          </a:xfrm>
        </p:grpSpPr>
        <p:sp>
          <p:nvSpPr>
            <p:cNvPr id="20" name="Vertical Scroll 19"/>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Helvetica Neue"/>
              </a:endParaRPr>
            </a:p>
          </p:txBody>
        </p:sp>
        <p:sp>
          <p:nvSpPr>
            <p:cNvPr id="21" name="Round Diagonal Corner Rectangle 20"/>
            <p:cNvSpPr/>
            <p:nvPr/>
          </p:nvSpPr>
          <p:spPr>
            <a:xfrm>
              <a:off x="770642" y="2575514"/>
              <a:ext cx="6067747" cy="1784469"/>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b="1" dirty="0" smtClean="0">
                <a:solidFill>
                  <a:schemeClr val="tx1"/>
                </a:solidFill>
                <a:latin typeface="Helvetica Neue"/>
                <a:cs typeface="Helvetica" panose="020B0604020202020204" pitchFamily="34" charset="0"/>
              </a:endParaRPr>
            </a:p>
          </p:txBody>
        </p:sp>
      </p:grpSp>
      <p:sp>
        <p:nvSpPr>
          <p:cNvPr id="22" name="Title 2"/>
          <p:cNvSpPr txBox="1">
            <a:spLocks/>
          </p:cNvSpPr>
          <p:nvPr/>
        </p:nvSpPr>
        <p:spPr>
          <a:xfrm>
            <a:off x="1214823" y="1493019"/>
            <a:ext cx="7480356" cy="1921679"/>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3600" b="1" dirty="0">
                <a:latin typeface="Helvetica Neue"/>
                <a:ea typeface="Gulim" pitchFamily="34" charset="-127"/>
                <a:cs typeface="Times New Roman" pitchFamily="18" charset="0"/>
              </a:rPr>
              <a:t>Based on the sample data the test-statistic should be computed </a:t>
            </a:r>
            <a:r>
              <a:rPr lang="en-US" altLang="ko-KR" sz="3600" b="1" dirty="0" smtClean="0">
                <a:latin typeface="Helvetica Neue"/>
                <a:ea typeface="Gulim" pitchFamily="34" charset="-127"/>
                <a:cs typeface="Times New Roman" pitchFamily="18" charset="0"/>
              </a:rPr>
              <a:t>using</a:t>
            </a:r>
            <a:endParaRPr lang="en-US" sz="3600" b="1" dirty="0">
              <a:latin typeface="Helvetica Neue"/>
              <a:cs typeface="Helvetica" panose="020B0604020202020204" pitchFamily="34" charset="0"/>
            </a:endParaRPr>
          </a:p>
        </p:txBody>
      </p:sp>
      <p:grpSp>
        <p:nvGrpSpPr>
          <p:cNvPr id="23" name="Group 22"/>
          <p:cNvGrpSpPr/>
          <p:nvPr/>
        </p:nvGrpSpPr>
        <p:grpSpPr>
          <a:xfrm>
            <a:off x="6155870" y="3936976"/>
            <a:ext cx="7636329" cy="3317113"/>
            <a:chOff x="241300" y="2191661"/>
            <a:chExt cx="7086600" cy="2426018"/>
          </a:xfrm>
        </p:grpSpPr>
        <p:sp>
          <p:nvSpPr>
            <p:cNvPr id="24" name="Vertical Scroll 23"/>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Helvetica Neue"/>
              </a:endParaRPr>
            </a:p>
          </p:txBody>
        </p:sp>
        <p:sp>
          <p:nvSpPr>
            <p:cNvPr id="25" name="Round Diagonal Corner Rectangle 24"/>
            <p:cNvSpPr/>
            <p:nvPr/>
          </p:nvSpPr>
          <p:spPr>
            <a:xfrm>
              <a:off x="785796" y="2534630"/>
              <a:ext cx="6067747" cy="1922054"/>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b="1" dirty="0" smtClean="0">
                <a:solidFill>
                  <a:schemeClr val="tx1"/>
                </a:solidFill>
                <a:latin typeface="Helvetica Neue"/>
                <a:cs typeface="Helvetica" panose="020B0604020202020204" pitchFamily="34" charset="0"/>
              </a:endParaRPr>
            </a:p>
          </p:txBody>
        </p:sp>
      </p:grpSp>
      <p:sp>
        <p:nvSpPr>
          <p:cNvPr id="26" name="Title 2"/>
          <p:cNvSpPr txBox="1">
            <a:spLocks/>
          </p:cNvSpPr>
          <p:nvPr/>
        </p:nvSpPr>
        <p:spPr>
          <a:xfrm>
            <a:off x="6747973" y="4325316"/>
            <a:ext cx="6533071" cy="273103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3600" b="1" dirty="0">
                <a:latin typeface="Helvetica Neue"/>
                <a:ea typeface="Gulim" pitchFamily="34" charset="-127"/>
                <a:cs typeface="Times New Roman" pitchFamily="18" charset="0"/>
              </a:rPr>
              <a:t>Based on the </a:t>
            </a:r>
            <a:r>
              <a:rPr lang="en-US" altLang="ko-KR" sz="3600" b="1" dirty="0" smtClean="0">
                <a:latin typeface="Helvetica Neue"/>
                <a:ea typeface="Gulim" pitchFamily="34" charset="-127"/>
                <a:cs typeface="Times New Roman" pitchFamily="18" charset="0"/>
              </a:rPr>
              <a:t>computed value of test-statistic the H</a:t>
            </a:r>
            <a:r>
              <a:rPr lang="en-US" altLang="ko-KR" sz="3600" b="1" baseline="-25000" dirty="0" smtClean="0">
                <a:latin typeface="Helvetica Neue"/>
                <a:ea typeface="Gulim" pitchFamily="34" charset="-127"/>
                <a:cs typeface="Times New Roman" pitchFamily="18" charset="0"/>
              </a:rPr>
              <a:t>0</a:t>
            </a:r>
            <a:r>
              <a:rPr lang="en-US" altLang="ko-KR" sz="3600" b="1" dirty="0" smtClean="0">
                <a:latin typeface="Helvetica Neue"/>
                <a:ea typeface="Gulim" pitchFamily="34" charset="-127"/>
                <a:cs typeface="Times New Roman" pitchFamily="18" charset="0"/>
              </a:rPr>
              <a:t> will either be accepted or rejected</a:t>
            </a:r>
            <a:endParaRPr lang="en-US" sz="3600" b="1" dirty="0">
              <a:latin typeface="Helvetica Neue"/>
              <a:cs typeface="Helvetica" panose="020B0604020202020204" pitchFamily="34" charset="0"/>
            </a:endParaRPr>
          </a:p>
        </p:txBody>
      </p:sp>
    </p:spTree>
    <p:extLst>
      <p:ext uri="{BB962C8B-B14F-4D97-AF65-F5344CB8AC3E}">
        <p14:creationId xmlns:p14="http://schemas.microsoft.com/office/powerpoint/2010/main" val="96658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1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3"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Errors in decision making</a:t>
            </a:r>
            <a:endParaRPr lang="en-US" sz="4000" b="1" kern="0" dirty="0">
              <a:solidFill>
                <a:srgbClr val="FF0000"/>
              </a:solidFill>
            </a:endParaRPr>
          </a:p>
        </p:txBody>
      </p:sp>
      <p:sp>
        <p:nvSpPr>
          <p:cNvPr id="4" name="Round Diagonal Corner Rectangle 3"/>
          <p:cNvSpPr/>
          <p:nvPr/>
        </p:nvSpPr>
        <p:spPr>
          <a:xfrm>
            <a:off x="861221" y="1064419"/>
            <a:ext cx="5645148" cy="629620"/>
          </a:xfrm>
          <a:prstGeom prst="round2DiagRect">
            <a:avLst>
              <a:gd name="adj1" fmla="val 0"/>
              <a:gd name="adj2" fmla="val 0"/>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2800" b="1" dirty="0" smtClean="0">
                <a:solidFill>
                  <a:srgbClr val="FF0000"/>
                </a:solidFill>
                <a:latin typeface="Helvetica Neue"/>
                <a:cs typeface="Helvetica" panose="020B0604020202020204" pitchFamily="34" charset="0"/>
              </a:rPr>
              <a:t>Any example based on data</a:t>
            </a:r>
            <a:endParaRPr lang="en-AU" altLang="en-US" sz="2800" b="1" dirty="0">
              <a:solidFill>
                <a:srgbClr val="FF0000"/>
              </a:solidFill>
              <a:latin typeface="Helvetica Neue"/>
              <a:cs typeface="Helvetica" panose="020B0604020202020204" pitchFamily="34" charset="0"/>
            </a:endParaRPr>
          </a:p>
        </p:txBody>
      </p:sp>
      <p:sp>
        <p:nvSpPr>
          <p:cNvPr id="5" name="Round Diagonal Corner Rectangle 4"/>
          <p:cNvSpPr/>
          <p:nvPr/>
        </p:nvSpPr>
        <p:spPr>
          <a:xfrm>
            <a:off x="861221" y="1713278"/>
            <a:ext cx="5645147" cy="629620"/>
          </a:xfrm>
          <a:prstGeom prst="round2DiagRect">
            <a:avLst>
              <a:gd name="adj1" fmla="val 0"/>
              <a:gd name="adj2" fmla="val 0"/>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2800" b="1" dirty="0" smtClean="0">
                <a:solidFill>
                  <a:srgbClr val="FFFF00"/>
                </a:solidFill>
                <a:latin typeface="Helvetica Neue"/>
                <a:cs typeface="Helvetica" panose="020B0604020202020204" pitchFamily="34" charset="0"/>
              </a:rPr>
              <a:t>Statistical Example</a:t>
            </a:r>
            <a:endParaRPr lang="en-AU" altLang="en-US" sz="2800" b="1" dirty="0">
              <a:solidFill>
                <a:srgbClr val="FFFF00"/>
              </a:solidFill>
              <a:latin typeface="Helvetica Neue"/>
              <a:cs typeface="Helvetica" panose="020B0604020202020204" pitchFamily="34" charset="0"/>
            </a:endParaRPr>
          </a:p>
        </p:txBody>
      </p:sp>
      <p:grpSp>
        <p:nvGrpSpPr>
          <p:cNvPr id="6" name="Group 5"/>
          <p:cNvGrpSpPr/>
          <p:nvPr/>
        </p:nvGrpSpPr>
        <p:grpSpPr>
          <a:xfrm>
            <a:off x="650523" y="2384709"/>
            <a:ext cx="5855834" cy="4642890"/>
            <a:chOff x="4566513" y="3028150"/>
            <a:chExt cx="4209862" cy="3192406"/>
          </a:xfrm>
        </p:grpSpPr>
        <p:grpSp>
          <p:nvGrpSpPr>
            <p:cNvPr id="7" name="Group 3"/>
            <p:cNvGrpSpPr>
              <a:grpSpLocks/>
            </p:cNvGrpSpPr>
            <p:nvPr/>
          </p:nvGrpSpPr>
          <p:grpSpPr bwMode="auto">
            <a:xfrm>
              <a:off x="4717984" y="3028150"/>
              <a:ext cx="4058391" cy="3192406"/>
              <a:chOff x="-3" y="-3"/>
              <a:chExt cx="3807" cy="1734"/>
            </a:xfrm>
          </p:grpSpPr>
          <p:grpSp>
            <p:nvGrpSpPr>
              <p:cNvPr id="14" name="Group 4"/>
              <p:cNvGrpSpPr>
                <a:grpSpLocks/>
              </p:cNvGrpSpPr>
              <p:nvPr/>
            </p:nvGrpSpPr>
            <p:grpSpPr bwMode="auto">
              <a:xfrm>
                <a:off x="0" y="0"/>
                <a:ext cx="3801" cy="1728"/>
                <a:chOff x="0" y="0"/>
                <a:chExt cx="3801" cy="1728"/>
              </a:xfrm>
            </p:grpSpPr>
            <p:grpSp>
              <p:nvGrpSpPr>
                <p:cNvPr id="16" name="Group 11"/>
                <p:cNvGrpSpPr>
                  <a:grpSpLocks/>
                </p:cNvGrpSpPr>
                <p:nvPr/>
              </p:nvGrpSpPr>
              <p:grpSpPr bwMode="auto">
                <a:xfrm>
                  <a:off x="0" y="0"/>
                  <a:ext cx="1267" cy="806"/>
                  <a:chOff x="0" y="0"/>
                  <a:chExt cx="1267" cy="806"/>
                </a:xfrm>
              </p:grpSpPr>
              <p:sp>
                <p:nvSpPr>
                  <p:cNvPr id="32" name="Rectangle 6"/>
                  <p:cNvSpPr>
                    <a:spLocks noChangeArrowheads="1"/>
                  </p:cNvSpPr>
                  <p:nvPr/>
                </p:nvSpPr>
                <p:spPr bwMode="auto">
                  <a:xfrm>
                    <a:off x="43" y="0"/>
                    <a:ext cx="1181"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b="1" dirty="0">
                      <a:latin typeface="Helvetica Neue"/>
                      <a:cs typeface="Helvetica" panose="020B0604020202020204" pitchFamily="34" charset="0"/>
                    </a:endParaRPr>
                  </a:p>
                  <a:p>
                    <a:pPr algn="ctr"/>
                    <a:endParaRPr lang="en-US" altLang="en-US" sz="2800" dirty="0">
                      <a:latin typeface="Helvetica Neue"/>
                      <a:cs typeface="Helvetica" panose="020B0604020202020204" pitchFamily="34" charset="0"/>
                    </a:endParaRPr>
                  </a:p>
                </p:txBody>
              </p:sp>
              <p:sp>
                <p:nvSpPr>
                  <p:cNvPr id="33" name="Rectangle 7"/>
                  <p:cNvSpPr>
                    <a:spLocks noChangeArrowheads="1"/>
                  </p:cNvSpPr>
                  <p:nvPr/>
                </p:nvSpPr>
                <p:spPr bwMode="auto">
                  <a:xfrm>
                    <a:off x="0" y="0"/>
                    <a:ext cx="1267" cy="806"/>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grpSp>
              <p:nvGrpSpPr>
                <p:cNvPr id="17" name="Group 8"/>
                <p:cNvGrpSpPr>
                  <a:grpSpLocks/>
                </p:cNvGrpSpPr>
                <p:nvPr/>
              </p:nvGrpSpPr>
              <p:grpSpPr bwMode="auto">
                <a:xfrm>
                  <a:off x="1267" y="0"/>
                  <a:ext cx="2534" cy="403"/>
                  <a:chOff x="1267" y="0"/>
                  <a:chExt cx="2534" cy="403"/>
                </a:xfrm>
              </p:grpSpPr>
              <p:sp>
                <p:nvSpPr>
                  <p:cNvPr id="30" name="Rectangle 9"/>
                  <p:cNvSpPr>
                    <a:spLocks noChangeArrowheads="1"/>
                  </p:cNvSpPr>
                  <p:nvPr/>
                </p:nvSpPr>
                <p:spPr bwMode="auto">
                  <a:xfrm>
                    <a:off x="1310" y="0"/>
                    <a:ext cx="24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b="1" dirty="0" smtClean="0">
                      <a:latin typeface="Helvetica Neue"/>
                      <a:cs typeface="Helvetica" panose="020B0604020202020204" pitchFamily="34" charset="0"/>
                    </a:endParaRPr>
                  </a:p>
                </p:txBody>
              </p:sp>
              <p:sp>
                <p:nvSpPr>
                  <p:cNvPr id="31" name="Rectangle 10"/>
                  <p:cNvSpPr>
                    <a:spLocks noChangeArrowheads="1"/>
                  </p:cNvSpPr>
                  <p:nvPr/>
                </p:nvSpPr>
                <p:spPr bwMode="auto">
                  <a:xfrm>
                    <a:off x="1267" y="0"/>
                    <a:ext cx="2534"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grpSp>
              <p:nvGrpSpPr>
                <p:cNvPr id="18" name="Group 11"/>
                <p:cNvGrpSpPr>
                  <a:grpSpLocks/>
                </p:cNvGrpSpPr>
                <p:nvPr/>
              </p:nvGrpSpPr>
              <p:grpSpPr bwMode="auto">
                <a:xfrm>
                  <a:off x="1267" y="403"/>
                  <a:ext cx="1267" cy="403"/>
                  <a:chOff x="1267" y="403"/>
                  <a:chExt cx="1267" cy="403"/>
                </a:xfrm>
              </p:grpSpPr>
              <p:sp>
                <p:nvSpPr>
                  <p:cNvPr id="28" name="Rectangle 12"/>
                  <p:cNvSpPr>
                    <a:spLocks noChangeArrowheads="1"/>
                  </p:cNvSpPr>
                  <p:nvPr/>
                </p:nvSpPr>
                <p:spPr bwMode="auto">
                  <a:xfrm>
                    <a:off x="1279" y="403"/>
                    <a:ext cx="1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dirty="0">
                      <a:solidFill>
                        <a:srgbClr val="0000FF"/>
                      </a:solidFill>
                      <a:latin typeface="Helvetica Neue"/>
                      <a:cs typeface="Helvetica" panose="020B0604020202020204" pitchFamily="34" charset="0"/>
                    </a:endParaRPr>
                  </a:p>
                </p:txBody>
              </p:sp>
              <p:sp>
                <p:nvSpPr>
                  <p:cNvPr id="29" name="Rectangle 13"/>
                  <p:cNvSpPr>
                    <a:spLocks noChangeArrowheads="1"/>
                  </p:cNvSpPr>
                  <p:nvPr/>
                </p:nvSpPr>
                <p:spPr bwMode="auto">
                  <a:xfrm>
                    <a:off x="1267"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grpSp>
              <p:nvGrpSpPr>
                <p:cNvPr id="19" name="Group 14"/>
                <p:cNvGrpSpPr>
                  <a:grpSpLocks/>
                </p:cNvGrpSpPr>
                <p:nvPr/>
              </p:nvGrpSpPr>
              <p:grpSpPr bwMode="auto">
                <a:xfrm>
                  <a:off x="2522" y="403"/>
                  <a:ext cx="1279" cy="403"/>
                  <a:chOff x="2522" y="403"/>
                  <a:chExt cx="1279" cy="403"/>
                </a:xfrm>
              </p:grpSpPr>
              <p:sp>
                <p:nvSpPr>
                  <p:cNvPr id="26" name="Rectangle 21"/>
                  <p:cNvSpPr>
                    <a:spLocks noChangeArrowheads="1"/>
                  </p:cNvSpPr>
                  <p:nvPr/>
                </p:nvSpPr>
                <p:spPr bwMode="auto">
                  <a:xfrm>
                    <a:off x="2522" y="403"/>
                    <a:ext cx="12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dirty="0">
                      <a:solidFill>
                        <a:srgbClr val="FF0000"/>
                      </a:solidFill>
                      <a:latin typeface="Helvetica Neue"/>
                      <a:cs typeface="Helvetica" panose="020B0604020202020204" pitchFamily="34" charset="0"/>
                    </a:endParaRPr>
                  </a:p>
                </p:txBody>
              </p:sp>
              <p:sp>
                <p:nvSpPr>
                  <p:cNvPr id="27" name="Rectangle 22"/>
                  <p:cNvSpPr>
                    <a:spLocks noChangeArrowheads="1"/>
                  </p:cNvSpPr>
                  <p:nvPr/>
                </p:nvSpPr>
                <p:spPr bwMode="auto">
                  <a:xfrm>
                    <a:off x="2534"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sp>
              <p:nvSpPr>
                <p:cNvPr id="20" name="Rectangle 19"/>
                <p:cNvSpPr>
                  <a:spLocks noChangeArrowheads="1"/>
                </p:cNvSpPr>
                <p:nvPr/>
              </p:nvSpPr>
              <p:spPr bwMode="auto">
                <a:xfrm>
                  <a:off x="0"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21" name="Rectangle 22"/>
                <p:cNvSpPr>
                  <a:spLocks noChangeArrowheads="1"/>
                </p:cNvSpPr>
                <p:nvPr/>
              </p:nvSpPr>
              <p:spPr bwMode="auto">
                <a:xfrm>
                  <a:off x="1267"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22" name="Rectangle 25"/>
                <p:cNvSpPr>
                  <a:spLocks noChangeArrowheads="1"/>
                </p:cNvSpPr>
                <p:nvPr/>
              </p:nvSpPr>
              <p:spPr bwMode="auto">
                <a:xfrm>
                  <a:off x="2534"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23" name="Rectangle 28"/>
                <p:cNvSpPr>
                  <a:spLocks noChangeArrowheads="1"/>
                </p:cNvSpPr>
                <p:nvPr/>
              </p:nvSpPr>
              <p:spPr bwMode="auto">
                <a:xfrm>
                  <a:off x="0"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24" name="Rectangle 31"/>
                <p:cNvSpPr>
                  <a:spLocks noChangeArrowheads="1"/>
                </p:cNvSpPr>
                <p:nvPr/>
              </p:nvSpPr>
              <p:spPr bwMode="auto">
                <a:xfrm>
                  <a:off x="1267"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25" name="Rectangle 34"/>
                <p:cNvSpPr>
                  <a:spLocks noChangeArrowheads="1"/>
                </p:cNvSpPr>
                <p:nvPr/>
              </p:nvSpPr>
              <p:spPr bwMode="auto">
                <a:xfrm>
                  <a:off x="2534"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sp>
            <p:nvSpPr>
              <p:cNvPr id="15" name="Rectangle 35"/>
              <p:cNvSpPr>
                <a:spLocks noChangeArrowheads="1"/>
              </p:cNvSpPr>
              <p:nvPr/>
            </p:nvSpPr>
            <p:spPr bwMode="auto">
              <a:xfrm>
                <a:off x="-3" y="-3"/>
                <a:ext cx="3807" cy="1734"/>
              </a:xfrm>
              <a:prstGeom prst="rect">
                <a:avLst/>
              </a:prstGeom>
              <a:noFill/>
              <a:ln w="317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b="1">
                  <a:latin typeface="Helvetica Neue"/>
                  <a:cs typeface="Helvetica" panose="020B0604020202020204" pitchFamily="34" charset="0"/>
                </a:endParaRPr>
              </a:p>
            </p:txBody>
          </p:sp>
        </p:grpSp>
        <p:sp>
          <p:nvSpPr>
            <p:cNvPr id="8" name="TextBox 7"/>
            <p:cNvSpPr txBox="1"/>
            <p:nvPr/>
          </p:nvSpPr>
          <p:spPr>
            <a:xfrm>
              <a:off x="4566513" y="3657455"/>
              <a:ext cx="1683474" cy="523220"/>
            </a:xfrm>
            <a:prstGeom prst="rect">
              <a:avLst/>
            </a:prstGeom>
            <a:noFill/>
          </p:spPr>
          <p:txBody>
            <a:bodyPr wrap="none" rtlCol="0">
              <a:spAutoFit/>
            </a:bodyPr>
            <a:lstStyle/>
            <a:p>
              <a:pPr algn="ctr"/>
              <a:r>
                <a:rPr lang="en-US" altLang="en-US" sz="2800" b="1" dirty="0">
                  <a:latin typeface="Helvetica Neue"/>
                  <a:cs typeface="Helvetica" panose="020B0604020202020204" pitchFamily="34" charset="0"/>
                </a:rPr>
                <a:t>Decision</a:t>
              </a:r>
              <a:endParaRPr lang="en-US" sz="2800" dirty="0">
                <a:latin typeface="Helvetica Neue"/>
                <a:cs typeface="Helvetica" panose="020B0604020202020204" pitchFamily="34" charset="0"/>
              </a:endParaRPr>
            </a:p>
          </p:txBody>
        </p:sp>
        <p:sp>
          <p:nvSpPr>
            <p:cNvPr id="9" name="TextBox 8"/>
            <p:cNvSpPr txBox="1"/>
            <p:nvPr/>
          </p:nvSpPr>
          <p:spPr>
            <a:xfrm>
              <a:off x="6096317" y="3204664"/>
              <a:ext cx="2634945" cy="1384995"/>
            </a:xfrm>
            <a:prstGeom prst="rect">
              <a:avLst/>
            </a:prstGeom>
            <a:noFill/>
          </p:spPr>
          <p:txBody>
            <a:bodyPr wrap="square" rtlCol="0">
              <a:spAutoFit/>
            </a:bodyPr>
            <a:lstStyle/>
            <a:p>
              <a:pPr algn="ctr"/>
              <a:r>
                <a:rPr lang="en-US" altLang="en-US" sz="2800" b="1" dirty="0" smtClean="0">
                  <a:latin typeface="Helvetica Neue"/>
                  <a:cs typeface="Helvetica" panose="020B0604020202020204" pitchFamily="34" charset="0"/>
                </a:rPr>
                <a:t>Null </a:t>
              </a:r>
              <a:r>
                <a:rPr lang="en-US" altLang="en-US" sz="2800" b="1" dirty="0">
                  <a:latin typeface="Helvetica Neue"/>
                  <a:cs typeface="Helvetica" panose="020B0604020202020204" pitchFamily="34" charset="0"/>
                </a:rPr>
                <a:t>Hypothesis (H</a:t>
              </a:r>
              <a:r>
                <a:rPr lang="en-US" altLang="en-US" sz="2800" b="1" baseline="-30000" dirty="0">
                  <a:latin typeface="Helvetica Neue"/>
                  <a:cs typeface="Helvetica" panose="020B0604020202020204" pitchFamily="34" charset="0"/>
                </a:rPr>
                <a:t>0</a:t>
              </a:r>
              <a:r>
                <a:rPr lang="en-US" altLang="en-US" sz="2800" b="1" dirty="0" smtClean="0">
                  <a:latin typeface="Helvetica Neue"/>
                  <a:cs typeface="Helvetica" panose="020B0604020202020204" pitchFamily="34" charset="0"/>
                </a:rPr>
                <a:t>)</a:t>
              </a:r>
              <a:endParaRPr lang="en-US" altLang="en-US" sz="2800" b="1" dirty="0">
                <a:latin typeface="Helvetica Neue"/>
                <a:cs typeface="Helvetica" panose="020B0604020202020204" pitchFamily="34" charset="0"/>
              </a:endParaRPr>
            </a:p>
          </p:txBody>
        </p:sp>
        <p:sp>
          <p:nvSpPr>
            <p:cNvPr id="10" name="TextBox 9"/>
            <p:cNvSpPr txBox="1"/>
            <p:nvPr/>
          </p:nvSpPr>
          <p:spPr>
            <a:xfrm>
              <a:off x="6117687" y="3946541"/>
              <a:ext cx="1258986" cy="380009"/>
            </a:xfrm>
            <a:prstGeom prst="rect">
              <a:avLst/>
            </a:prstGeom>
            <a:noFill/>
          </p:spPr>
          <p:txBody>
            <a:bodyPr wrap="square" rtlCol="0">
              <a:spAutoFit/>
            </a:bodyPr>
            <a:lstStyle/>
            <a:p>
              <a:pPr algn="ctr"/>
              <a:r>
                <a:rPr lang="en-US" altLang="en-US" sz="2800" b="1" dirty="0" smtClean="0">
                  <a:solidFill>
                    <a:srgbClr val="0000FF"/>
                  </a:solidFill>
                  <a:latin typeface="Helvetica Neue"/>
                  <a:cs typeface="Helvetica" panose="020B0604020202020204" pitchFamily="34" charset="0"/>
                </a:rPr>
                <a:t>True</a:t>
              </a:r>
              <a:endParaRPr lang="en-US" sz="2800" dirty="0">
                <a:latin typeface="Helvetica Neue"/>
                <a:cs typeface="Helvetica" panose="020B0604020202020204" pitchFamily="34" charset="0"/>
              </a:endParaRPr>
            </a:p>
          </p:txBody>
        </p:sp>
        <p:sp>
          <p:nvSpPr>
            <p:cNvPr id="11" name="TextBox 10"/>
            <p:cNvSpPr txBox="1"/>
            <p:nvPr/>
          </p:nvSpPr>
          <p:spPr>
            <a:xfrm>
              <a:off x="7422512" y="3946541"/>
              <a:ext cx="1326681" cy="380009"/>
            </a:xfrm>
            <a:prstGeom prst="rect">
              <a:avLst/>
            </a:prstGeom>
            <a:noFill/>
          </p:spPr>
          <p:txBody>
            <a:bodyPr wrap="square" rtlCol="0">
              <a:spAutoFit/>
            </a:bodyPr>
            <a:lstStyle/>
            <a:p>
              <a:pPr algn="ctr"/>
              <a:r>
                <a:rPr lang="en-US" altLang="en-US" sz="2800" b="1" dirty="0" smtClean="0">
                  <a:solidFill>
                    <a:srgbClr val="C00000"/>
                  </a:solidFill>
                  <a:latin typeface="Helvetica Neue"/>
                  <a:cs typeface="Times New Roman" pitchFamily="18" charset="0"/>
                </a:rPr>
                <a:t>False</a:t>
              </a:r>
              <a:endParaRPr lang="en-US" sz="2800" dirty="0">
                <a:latin typeface="Helvetica Neue"/>
                <a:cs typeface="Helvetica" panose="020B0604020202020204" pitchFamily="34" charset="0"/>
              </a:endParaRPr>
            </a:p>
          </p:txBody>
        </p:sp>
        <p:sp>
          <p:nvSpPr>
            <p:cNvPr id="12" name="TextBox 11"/>
            <p:cNvSpPr txBox="1"/>
            <p:nvPr/>
          </p:nvSpPr>
          <p:spPr>
            <a:xfrm>
              <a:off x="4880985" y="4740125"/>
              <a:ext cx="1067377" cy="359761"/>
            </a:xfrm>
            <a:prstGeom prst="rect">
              <a:avLst/>
            </a:prstGeom>
            <a:noFill/>
          </p:spPr>
          <p:txBody>
            <a:bodyPr wrap="none" rtlCol="0">
              <a:spAutoFit/>
            </a:bodyPr>
            <a:lstStyle/>
            <a:p>
              <a:pPr algn="ctr"/>
              <a:r>
                <a:rPr lang="en-US" altLang="en-US" sz="2800" b="1" dirty="0" smtClean="0">
                  <a:solidFill>
                    <a:srgbClr val="0000FF"/>
                  </a:solidFill>
                  <a:latin typeface="Helvetica Neue"/>
                  <a:cs typeface="Helvetica" panose="020B0604020202020204" pitchFamily="34" charset="0"/>
                </a:rPr>
                <a:t>Accept </a:t>
              </a:r>
            </a:p>
          </p:txBody>
        </p:sp>
        <p:sp>
          <p:nvSpPr>
            <p:cNvPr id="13" name="TextBox 12"/>
            <p:cNvSpPr txBox="1"/>
            <p:nvPr/>
          </p:nvSpPr>
          <p:spPr>
            <a:xfrm>
              <a:off x="4914606" y="5590612"/>
              <a:ext cx="1265090" cy="523220"/>
            </a:xfrm>
            <a:prstGeom prst="rect">
              <a:avLst/>
            </a:prstGeom>
            <a:noFill/>
          </p:spPr>
          <p:txBody>
            <a:bodyPr wrap="none" rtlCol="0">
              <a:spAutoFit/>
            </a:bodyPr>
            <a:lstStyle/>
            <a:p>
              <a:r>
                <a:rPr lang="en-US" altLang="en-US" sz="2800" b="1" dirty="0" smtClean="0">
                  <a:solidFill>
                    <a:srgbClr val="C00000"/>
                  </a:solidFill>
                  <a:latin typeface="Helvetica Neue"/>
                  <a:cs typeface="Times New Roman" pitchFamily="18" charset="0"/>
                </a:rPr>
                <a:t>Reject</a:t>
              </a:r>
              <a:endParaRPr lang="en-US" sz="2800" dirty="0">
                <a:latin typeface="Helvetica Neue"/>
                <a:cs typeface="Helvetica" panose="020B0604020202020204" pitchFamily="34" charset="0"/>
              </a:endParaRPr>
            </a:p>
          </p:txBody>
        </p:sp>
      </p:grpSp>
      <p:sp>
        <p:nvSpPr>
          <p:cNvPr id="34" name="Round Diagonal Corner Rectangle 33"/>
          <p:cNvSpPr/>
          <p:nvPr/>
        </p:nvSpPr>
        <p:spPr>
          <a:xfrm>
            <a:off x="7482311" y="1064419"/>
            <a:ext cx="5645148" cy="629620"/>
          </a:xfrm>
          <a:prstGeom prst="round2DiagRect">
            <a:avLst>
              <a:gd name="adj1" fmla="val 0"/>
              <a:gd name="adj2" fmla="val 0"/>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2800" b="1" dirty="0" smtClean="0">
                <a:solidFill>
                  <a:srgbClr val="FF0000"/>
                </a:solidFill>
                <a:latin typeface="Helvetica Neue"/>
                <a:cs typeface="Helvetica" panose="020B0604020202020204" pitchFamily="34" charset="0"/>
              </a:rPr>
              <a:t>Any example based on data</a:t>
            </a:r>
            <a:endParaRPr lang="en-AU" altLang="en-US" sz="2800" b="1" dirty="0">
              <a:solidFill>
                <a:srgbClr val="FF0000"/>
              </a:solidFill>
              <a:latin typeface="Helvetica Neue"/>
              <a:cs typeface="Helvetica" panose="020B0604020202020204" pitchFamily="34" charset="0"/>
            </a:endParaRPr>
          </a:p>
        </p:txBody>
      </p:sp>
      <p:sp>
        <p:nvSpPr>
          <p:cNvPr id="35" name="Round Diagonal Corner Rectangle 34"/>
          <p:cNvSpPr/>
          <p:nvPr/>
        </p:nvSpPr>
        <p:spPr>
          <a:xfrm>
            <a:off x="7482311" y="1713278"/>
            <a:ext cx="5645147" cy="629620"/>
          </a:xfrm>
          <a:prstGeom prst="round2DiagRect">
            <a:avLst>
              <a:gd name="adj1" fmla="val 0"/>
              <a:gd name="adj2" fmla="val 0"/>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2800" b="1" dirty="0" smtClean="0">
                <a:solidFill>
                  <a:srgbClr val="FFFF00"/>
                </a:solidFill>
                <a:latin typeface="Helvetica Neue"/>
                <a:cs typeface="Helvetica" panose="020B0604020202020204" pitchFamily="34" charset="0"/>
              </a:rPr>
              <a:t>Statistical Example</a:t>
            </a:r>
            <a:endParaRPr lang="en-AU" altLang="en-US" sz="2800" b="1" dirty="0">
              <a:solidFill>
                <a:srgbClr val="FFFF00"/>
              </a:solidFill>
              <a:latin typeface="Helvetica Neue"/>
              <a:cs typeface="Helvetica" panose="020B0604020202020204" pitchFamily="34" charset="0"/>
            </a:endParaRPr>
          </a:p>
        </p:txBody>
      </p:sp>
      <p:grpSp>
        <p:nvGrpSpPr>
          <p:cNvPr id="36" name="Group 35"/>
          <p:cNvGrpSpPr/>
          <p:nvPr/>
        </p:nvGrpSpPr>
        <p:grpSpPr>
          <a:xfrm>
            <a:off x="7271613" y="2384709"/>
            <a:ext cx="5855834" cy="4642890"/>
            <a:chOff x="4566513" y="3028150"/>
            <a:chExt cx="4209862" cy="3192406"/>
          </a:xfrm>
        </p:grpSpPr>
        <p:grpSp>
          <p:nvGrpSpPr>
            <p:cNvPr id="37" name="Group 3"/>
            <p:cNvGrpSpPr>
              <a:grpSpLocks/>
            </p:cNvGrpSpPr>
            <p:nvPr/>
          </p:nvGrpSpPr>
          <p:grpSpPr bwMode="auto">
            <a:xfrm>
              <a:off x="4717984" y="3028150"/>
              <a:ext cx="4058391" cy="3192406"/>
              <a:chOff x="-3" y="-3"/>
              <a:chExt cx="3807" cy="1734"/>
            </a:xfrm>
          </p:grpSpPr>
          <p:grpSp>
            <p:nvGrpSpPr>
              <p:cNvPr id="44" name="Group 4"/>
              <p:cNvGrpSpPr>
                <a:grpSpLocks/>
              </p:cNvGrpSpPr>
              <p:nvPr/>
            </p:nvGrpSpPr>
            <p:grpSpPr bwMode="auto">
              <a:xfrm>
                <a:off x="0" y="0"/>
                <a:ext cx="3801" cy="1728"/>
                <a:chOff x="0" y="0"/>
                <a:chExt cx="3801" cy="1728"/>
              </a:xfrm>
            </p:grpSpPr>
            <p:grpSp>
              <p:nvGrpSpPr>
                <p:cNvPr id="46" name="Group 11"/>
                <p:cNvGrpSpPr>
                  <a:grpSpLocks/>
                </p:cNvGrpSpPr>
                <p:nvPr/>
              </p:nvGrpSpPr>
              <p:grpSpPr bwMode="auto">
                <a:xfrm>
                  <a:off x="0" y="0"/>
                  <a:ext cx="1267" cy="806"/>
                  <a:chOff x="0" y="0"/>
                  <a:chExt cx="1267" cy="806"/>
                </a:xfrm>
              </p:grpSpPr>
              <p:sp>
                <p:nvSpPr>
                  <p:cNvPr id="62" name="Rectangle 6"/>
                  <p:cNvSpPr>
                    <a:spLocks noChangeArrowheads="1"/>
                  </p:cNvSpPr>
                  <p:nvPr/>
                </p:nvSpPr>
                <p:spPr bwMode="auto">
                  <a:xfrm>
                    <a:off x="43" y="0"/>
                    <a:ext cx="1181"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b="1" dirty="0">
                      <a:latin typeface="Helvetica Neue"/>
                      <a:cs typeface="Helvetica" panose="020B0604020202020204" pitchFamily="34" charset="0"/>
                    </a:endParaRPr>
                  </a:p>
                  <a:p>
                    <a:pPr algn="ctr"/>
                    <a:endParaRPr lang="en-US" altLang="en-US" sz="2800" dirty="0">
                      <a:latin typeface="Helvetica Neue"/>
                      <a:cs typeface="Helvetica" panose="020B0604020202020204" pitchFamily="34" charset="0"/>
                    </a:endParaRPr>
                  </a:p>
                </p:txBody>
              </p:sp>
              <p:sp>
                <p:nvSpPr>
                  <p:cNvPr id="63" name="Rectangle 7"/>
                  <p:cNvSpPr>
                    <a:spLocks noChangeArrowheads="1"/>
                  </p:cNvSpPr>
                  <p:nvPr/>
                </p:nvSpPr>
                <p:spPr bwMode="auto">
                  <a:xfrm>
                    <a:off x="0" y="0"/>
                    <a:ext cx="1267" cy="806"/>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grpSp>
              <p:nvGrpSpPr>
                <p:cNvPr id="47" name="Group 8"/>
                <p:cNvGrpSpPr>
                  <a:grpSpLocks/>
                </p:cNvGrpSpPr>
                <p:nvPr/>
              </p:nvGrpSpPr>
              <p:grpSpPr bwMode="auto">
                <a:xfrm>
                  <a:off x="1267" y="0"/>
                  <a:ext cx="2534" cy="403"/>
                  <a:chOff x="1267" y="0"/>
                  <a:chExt cx="2534" cy="403"/>
                </a:xfrm>
              </p:grpSpPr>
              <p:sp>
                <p:nvSpPr>
                  <p:cNvPr id="60" name="Rectangle 9"/>
                  <p:cNvSpPr>
                    <a:spLocks noChangeArrowheads="1"/>
                  </p:cNvSpPr>
                  <p:nvPr/>
                </p:nvSpPr>
                <p:spPr bwMode="auto">
                  <a:xfrm>
                    <a:off x="1310" y="0"/>
                    <a:ext cx="24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b="1" dirty="0" smtClean="0">
                      <a:latin typeface="Helvetica Neue"/>
                      <a:cs typeface="Helvetica" panose="020B0604020202020204" pitchFamily="34" charset="0"/>
                    </a:endParaRPr>
                  </a:p>
                </p:txBody>
              </p:sp>
              <p:sp>
                <p:nvSpPr>
                  <p:cNvPr id="61" name="Rectangle 10"/>
                  <p:cNvSpPr>
                    <a:spLocks noChangeArrowheads="1"/>
                  </p:cNvSpPr>
                  <p:nvPr/>
                </p:nvSpPr>
                <p:spPr bwMode="auto">
                  <a:xfrm>
                    <a:off x="1267" y="0"/>
                    <a:ext cx="2534"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grpSp>
              <p:nvGrpSpPr>
                <p:cNvPr id="48" name="Group 11"/>
                <p:cNvGrpSpPr>
                  <a:grpSpLocks/>
                </p:cNvGrpSpPr>
                <p:nvPr/>
              </p:nvGrpSpPr>
              <p:grpSpPr bwMode="auto">
                <a:xfrm>
                  <a:off x="1267" y="403"/>
                  <a:ext cx="1267" cy="403"/>
                  <a:chOff x="1267" y="403"/>
                  <a:chExt cx="1267" cy="403"/>
                </a:xfrm>
              </p:grpSpPr>
              <p:sp>
                <p:nvSpPr>
                  <p:cNvPr id="58" name="Rectangle 12"/>
                  <p:cNvSpPr>
                    <a:spLocks noChangeArrowheads="1"/>
                  </p:cNvSpPr>
                  <p:nvPr/>
                </p:nvSpPr>
                <p:spPr bwMode="auto">
                  <a:xfrm>
                    <a:off x="1279" y="403"/>
                    <a:ext cx="1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dirty="0">
                      <a:solidFill>
                        <a:srgbClr val="0000FF"/>
                      </a:solidFill>
                      <a:latin typeface="Helvetica Neue"/>
                      <a:cs typeface="Helvetica" panose="020B0604020202020204" pitchFamily="34" charset="0"/>
                    </a:endParaRPr>
                  </a:p>
                </p:txBody>
              </p:sp>
              <p:sp>
                <p:nvSpPr>
                  <p:cNvPr id="59" name="Rectangle 13"/>
                  <p:cNvSpPr>
                    <a:spLocks noChangeArrowheads="1"/>
                  </p:cNvSpPr>
                  <p:nvPr/>
                </p:nvSpPr>
                <p:spPr bwMode="auto">
                  <a:xfrm>
                    <a:off x="1267"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grpSp>
              <p:nvGrpSpPr>
                <p:cNvPr id="49" name="Group 14"/>
                <p:cNvGrpSpPr>
                  <a:grpSpLocks/>
                </p:cNvGrpSpPr>
                <p:nvPr/>
              </p:nvGrpSpPr>
              <p:grpSpPr bwMode="auto">
                <a:xfrm>
                  <a:off x="2522" y="403"/>
                  <a:ext cx="1279" cy="403"/>
                  <a:chOff x="2522" y="403"/>
                  <a:chExt cx="1279" cy="403"/>
                </a:xfrm>
              </p:grpSpPr>
              <p:sp>
                <p:nvSpPr>
                  <p:cNvPr id="56" name="Rectangle 21"/>
                  <p:cNvSpPr>
                    <a:spLocks noChangeArrowheads="1"/>
                  </p:cNvSpPr>
                  <p:nvPr/>
                </p:nvSpPr>
                <p:spPr bwMode="auto">
                  <a:xfrm>
                    <a:off x="2522" y="403"/>
                    <a:ext cx="12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dirty="0">
                      <a:solidFill>
                        <a:srgbClr val="FF0000"/>
                      </a:solidFill>
                      <a:latin typeface="Helvetica Neue"/>
                      <a:cs typeface="Helvetica" panose="020B0604020202020204" pitchFamily="34" charset="0"/>
                    </a:endParaRPr>
                  </a:p>
                </p:txBody>
              </p:sp>
              <p:sp>
                <p:nvSpPr>
                  <p:cNvPr id="57" name="Rectangle 22"/>
                  <p:cNvSpPr>
                    <a:spLocks noChangeArrowheads="1"/>
                  </p:cNvSpPr>
                  <p:nvPr/>
                </p:nvSpPr>
                <p:spPr bwMode="auto">
                  <a:xfrm>
                    <a:off x="2534"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sp>
              <p:nvSpPr>
                <p:cNvPr id="50" name="Rectangle 19"/>
                <p:cNvSpPr>
                  <a:spLocks noChangeArrowheads="1"/>
                </p:cNvSpPr>
                <p:nvPr/>
              </p:nvSpPr>
              <p:spPr bwMode="auto">
                <a:xfrm>
                  <a:off x="0"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51" name="Rectangle 22"/>
                <p:cNvSpPr>
                  <a:spLocks noChangeArrowheads="1"/>
                </p:cNvSpPr>
                <p:nvPr/>
              </p:nvSpPr>
              <p:spPr bwMode="auto">
                <a:xfrm>
                  <a:off x="1267"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52" name="Rectangle 25"/>
                <p:cNvSpPr>
                  <a:spLocks noChangeArrowheads="1"/>
                </p:cNvSpPr>
                <p:nvPr/>
              </p:nvSpPr>
              <p:spPr bwMode="auto">
                <a:xfrm>
                  <a:off x="2534"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53" name="Rectangle 28"/>
                <p:cNvSpPr>
                  <a:spLocks noChangeArrowheads="1"/>
                </p:cNvSpPr>
                <p:nvPr/>
              </p:nvSpPr>
              <p:spPr bwMode="auto">
                <a:xfrm>
                  <a:off x="0"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54" name="Rectangle 31"/>
                <p:cNvSpPr>
                  <a:spLocks noChangeArrowheads="1"/>
                </p:cNvSpPr>
                <p:nvPr/>
              </p:nvSpPr>
              <p:spPr bwMode="auto">
                <a:xfrm>
                  <a:off x="1267"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55" name="Rectangle 34"/>
                <p:cNvSpPr>
                  <a:spLocks noChangeArrowheads="1"/>
                </p:cNvSpPr>
                <p:nvPr/>
              </p:nvSpPr>
              <p:spPr bwMode="auto">
                <a:xfrm>
                  <a:off x="2534"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sp>
            <p:nvSpPr>
              <p:cNvPr id="45" name="Rectangle 35"/>
              <p:cNvSpPr>
                <a:spLocks noChangeArrowheads="1"/>
              </p:cNvSpPr>
              <p:nvPr/>
            </p:nvSpPr>
            <p:spPr bwMode="auto">
              <a:xfrm>
                <a:off x="-3" y="-3"/>
                <a:ext cx="3807" cy="1734"/>
              </a:xfrm>
              <a:prstGeom prst="rect">
                <a:avLst/>
              </a:prstGeom>
              <a:noFill/>
              <a:ln w="317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b="1">
                  <a:latin typeface="Helvetica Neue"/>
                  <a:cs typeface="Helvetica" panose="020B0604020202020204" pitchFamily="34" charset="0"/>
                </a:endParaRPr>
              </a:p>
            </p:txBody>
          </p:sp>
        </p:grpSp>
        <p:sp>
          <p:nvSpPr>
            <p:cNvPr id="38" name="TextBox 37"/>
            <p:cNvSpPr txBox="1"/>
            <p:nvPr/>
          </p:nvSpPr>
          <p:spPr>
            <a:xfrm>
              <a:off x="4566513" y="3657455"/>
              <a:ext cx="1683474" cy="523220"/>
            </a:xfrm>
            <a:prstGeom prst="rect">
              <a:avLst/>
            </a:prstGeom>
            <a:noFill/>
          </p:spPr>
          <p:txBody>
            <a:bodyPr wrap="none" rtlCol="0">
              <a:spAutoFit/>
            </a:bodyPr>
            <a:lstStyle/>
            <a:p>
              <a:pPr algn="ctr"/>
              <a:r>
                <a:rPr lang="en-US" altLang="en-US" sz="2800" b="1" dirty="0">
                  <a:latin typeface="Helvetica Neue"/>
                  <a:cs typeface="Helvetica" panose="020B0604020202020204" pitchFamily="34" charset="0"/>
                </a:rPr>
                <a:t>Decision</a:t>
              </a:r>
              <a:endParaRPr lang="en-US" sz="2800" dirty="0">
                <a:latin typeface="Helvetica Neue"/>
                <a:cs typeface="Helvetica" panose="020B0604020202020204" pitchFamily="34" charset="0"/>
              </a:endParaRPr>
            </a:p>
          </p:txBody>
        </p:sp>
        <p:sp>
          <p:nvSpPr>
            <p:cNvPr id="39" name="TextBox 38"/>
            <p:cNvSpPr txBox="1"/>
            <p:nvPr/>
          </p:nvSpPr>
          <p:spPr>
            <a:xfrm>
              <a:off x="6096317" y="3204664"/>
              <a:ext cx="2634945" cy="1384995"/>
            </a:xfrm>
            <a:prstGeom prst="rect">
              <a:avLst/>
            </a:prstGeom>
            <a:noFill/>
          </p:spPr>
          <p:txBody>
            <a:bodyPr wrap="square" rtlCol="0">
              <a:spAutoFit/>
            </a:bodyPr>
            <a:lstStyle/>
            <a:p>
              <a:pPr algn="ctr"/>
              <a:r>
                <a:rPr lang="en-US" altLang="en-US" sz="2800" b="1" dirty="0" smtClean="0">
                  <a:latin typeface="Helvetica Neue"/>
                  <a:cs typeface="Helvetica" panose="020B0604020202020204" pitchFamily="34" charset="0"/>
                </a:rPr>
                <a:t>Null </a:t>
              </a:r>
              <a:r>
                <a:rPr lang="en-US" altLang="en-US" sz="2800" b="1" dirty="0">
                  <a:latin typeface="Helvetica Neue"/>
                  <a:cs typeface="Helvetica" panose="020B0604020202020204" pitchFamily="34" charset="0"/>
                </a:rPr>
                <a:t>Hypothesis (H</a:t>
              </a:r>
              <a:r>
                <a:rPr lang="en-US" altLang="en-US" sz="2800" b="1" baseline="-30000" dirty="0">
                  <a:latin typeface="Helvetica Neue"/>
                  <a:cs typeface="Helvetica" panose="020B0604020202020204" pitchFamily="34" charset="0"/>
                </a:rPr>
                <a:t>0</a:t>
              </a:r>
              <a:r>
                <a:rPr lang="en-US" altLang="en-US" sz="2800" b="1" dirty="0" smtClean="0">
                  <a:latin typeface="Helvetica Neue"/>
                  <a:cs typeface="Helvetica" panose="020B0604020202020204" pitchFamily="34" charset="0"/>
                </a:rPr>
                <a:t>)</a:t>
              </a:r>
              <a:endParaRPr lang="en-US" altLang="en-US" sz="2800" b="1" dirty="0">
                <a:latin typeface="Helvetica Neue"/>
                <a:cs typeface="Helvetica" panose="020B0604020202020204" pitchFamily="34" charset="0"/>
              </a:endParaRPr>
            </a:p>
          </p:txBody>
        </p:sp>
        <p:sp>
          <p:nvSpPr>
            <p:cNvPr id="40" name="TextBox 39"/>
            <p:cNvSpPr txBox="1"/>
            <p:nvPr/>
          </p:nvSpPr>
          <p:spPr>
            <a:xfrm>
              <a:off x="6117687" y="3946541"/>
              <a:ext cx="1258986" cy="380009"/>
            </a:xfrm>
            <a:prstGeom prst="rect">
              <a:avLst/>
            </a:prstGeom>
            <a:noFill/>
          </p:spPr>
          <p:txBody>
            <a:bodyPr wrap="square" rtlCol="0">
              <a:spAutoFit/>
            </a:bodyPr>
            <a:lstStyle/>
            <a:p>
              <a:pPr algn="ctr"/>
              <a:r>
                <a:rPr lang="en-US" altLang="en-US" sz="2800" b="1" dirty="0" smtClean="0">
                  <a:solidFill>
                    <a:srgbClr val="0000FF"/>
                  </a:solidFill>
                  <a:latin typeface="Helvetica Neue"/>
                  <a:cs typeface="Helvetica" panose="020B0604020202020204" pitchFamily="34" charset="0"/>
                </a:rPr>
                <a:t>True</a:t>
              </a:r>
              <a:endParaRPr lang="en-US" sz="2800" dirty="0">
                <a:latin typeface="Helvetica Neue"/>
                <a:cs typeface="Helvetica" panose="020B0604020202020204" pitchFamily="34" charset="0"/>
              </a:endParaRPr>
            </a:p>
          </p:txBody>
        </p:sp>
        <p:sp>
          <p:nvSpPr>
            <p:cNvPr id="41" name="TextBox 40"/>
            <p:cNvSpPr txBox="1"/>
            <p:nvPr/>
          </p:nvSpPr>
          <p:spPr>
            <a:xfrm>
              <a:off x="7422512" y="3946541"/>
              <a:ext cx="1326681" cy="380009"/>
            </a:xfrm>
            <a:prstGeom prst="rect">
              <a:avLst/>
            </a:prstGeom>
            <a:noFill/>
          </p:spPr>
          <p:txBody>
            <a:bodyPr wrap="square" rtlCol="0">
              <a:spAutoFit/>
            </a:bodyPr>
            <a:lstStyle/>
            <a:p>
              <a:pPr algn="ctr"/>
              <a:r>
                <a:rPr lang="en-US" altLang="en-US" sz="2800" b="1" dirty="0" smtClean="0">
                  <a:solidFill>
                    <a:srgbClr val="C00000"/>
                  </a:solidFill>
                  <a:latin typeface="Helvetica Neue"/>
                  <a:cs typeface="Times New Roman" pitchFamily="18" charset="0"/>
                </a:rPr>
                <a:t>False</a:t>
              </a:r>
              <a:endParaRPr lang="en-US" sz="2800" dirty="0">
                <a:latin typeface="Helvetica Neue"/>
                <a:cs typeface="Helvetica" panose="020B0604020202020204" pitchFamily="34" charset="0"/>
              </a:endParaRPr>
            </a:p>
          </p:txBody>
        </p:sp>
        <p:sp>
          <p:nvSpPr>
            <p:cNvPr id="42" name="TextBox 41"/>
            <p:cNvSpPr txBox="1"/>
            <p:nvPr/>
          </p:nvSpPr>
          <p:spPr>
            <a:xfrm>
              <a:off x="4880985" y="4740125"/>
              <a:ext cx="1067377" cy="359761"/>
            </a:xfrm>
            <a:prstGeom prst="rect">
              <a:avLst/>
            </a:prstGeom>
            <a:noFill/>
          </p:spPr>
          <p:txBody>
            <a:bodyPr wrap="none" rtlCol="0">
              <a:spAutoFit/>
            </a:bodyPr>
            <a:lstStyle/>
            <a:p>
              <a:pPr algn="ctr"/>
              <a:r>
                <a:rPr lang="en-US" altLang="en-US" sz="2800" b="1" dirty="0" smtClean="0">
                  <a:solidFill>
                    <a:srgbClr val="0000FF"/>
                  </a:solidFill>
                  <a:latin typeface="Helvetica Neue"/>
                  <a:cs typeface="Helvetica" panose="020B0604020202020204" pitchFamily="34" charset="0"/>
                </a:rPr>
                <a:t>Accept </a:t>
              </a:r>
            </a:p>
          </p:txBody>
        </p:sp>
        <p:sp>
          <p:nvSpPr>
            <p:cNvPr id="43" name="TextBox 42"/>
            <p:cNvSpPr txBox="1"/>
            <p:nvPr/>
          </p:nvSpPr>
          <p:spPr>
            <a:xfrm>
              <a:off x="4914606" y="5590612"/>
              <a:ext cx="1265090" cy="523220"/>
            </a:xfrm>
            <a:prstGeom prst="rect">
              <a:avLst/>
            </a:prstGeom>
            <a:noFill/>
          </p:spPr>
          <p:txBody>
            <a:bodyPr wrap="none" rtlCol="0">
              <a:spAutoFit/>
            </a:bodyPr>
            <a:lstStyle/>
            <a:p>
              <a:r>
                <a:rPr lang="en-US" altLang="en-US" sz="2800" b="1" dirty="0" smtClean="0">
                  <a:solidFill>
                    <a:srgbClr val="C00000"/>
                  </a:solidFill>
                  <a:latin typeface="Helvetica Neue"/>
                  <a:cs typeface="Times New Roman" pitchFamily="18" charset="0"/>
                </a:rPr>
                <a:t>Reject</a:t>
              </a:r>
              <a:endParaRPr lang="en-US" sz="2800" dirty="0">
                <a:latin typeface="Helvetica Neue"/>
                <a:cs typeface="Helvetica" panose="020B0604020202020204" pitchFamily="34" charset="0"/>
              </a:endParaRPr>
            </a:p>
          </p:txBody>
        </p:sp>
      </p:grpSp>
      <p:sp>
        <p:nvSpPr>
          <p:cNvPr id="64" name="TextBox 63"/>
          <p:cNvSpPr txBox="1"/>
          <p:nvPr/>
        </p:nvSpPr>
        <p:spPr>
          <a:xfrm>
            <a:off x="11376095" y="4682312"/>
            <a:ext cx="1683474" cy="954107"/>
          </a:xfrm>
          <a:prstGeom prst="rect">
            <a:avLst/>
          </a:prstGeom>
          <a:noFill/>
        </p:spPr>
        <p:txBody>
          <a:bodyPr wrap="none" rtlCol="0">
            <a:spAutoFit/>
          </a:bodyPr>
          <a:lstStyle/>
          <a:p>
            <a:pPr algn="ctr"/>
            <a:r>
              <a:rPr lang="en-US" altLang="en-US" sz="2800" b="1" dirty="0">
                <a:solidFill>
                  <a:srgbClr val="FF0000"/>
                </a:solidFill>
                <a:latin typeface="Helvetica Neue"/>
                <a:cs typeface="Times New Roman" pitchFamily="18" charset="0"/>
              </a:rPr>
              <a:t>Type – II </a:t>
            </a:r>
          </a:p>
          <a:p>
            <a:pPr algn="ctr"/>
            <a:r>
              <a:rPr lang="en-US" altLang="en-US" sz="2800" b="1" dirty="0">
                <a:solidFill>
                  <a:srgbClr val="FF0000"/>
                </a:solidFill>
                <a:latin typeface="Helvetica Neue"/>
                <a:cs typeface="Times New Roman" pitchFamily="18" charset="0"/>
              </a:rPr>
              <a:t>Error</a:t>
            </a:r>
            <a:endParaRPr lang="en-US" altLang="en-US" sz="2800" dirty="0">
              <a:solidFill>
                <a:srgbClr val="FF0000"/>
              </a:solidFill>
              <a:latin typeface="Helvetica Neue"/>
              <a:cs typeface="Times New Roman" pitchFamily="18" charset="0"/>
            </a:endParaRPr>
          </a:p>
        </p:txBody>
      </p:sp>
      <p:sp>
        <p:nvSpPr>
          <p:cNvPr id="65" name="TextBox 64"/>
          <p:cNvSpPr txBox="1"/>
          <p:nvPr/>
        </p:nvSpPr>
        <p:spPr>
          <a:xfrm>
            <a:off x="9505920" y="5998426"/>
            <a:ext cx="1595886" cy="954107"/>
          </a:xfrm>
          <a:prstGeom prst="rect">
            <a:avLst/>
          </a:prstGeom>
          <a:noFill/>
        </p:spPr>
        <p:txBody>
          <a:bodyPr wrap="none" rtlCol="0">
            <a:spAutoFit/>
          </a:bodyPr>
          <a:lstStyle/>
          <a:p>
            <a:pPr algn="ctr"/>
            <a:r>
              <a:rPr lang="en-US" altLang="en-US" sz="2800" b="1" dirty="0">
                <a:solidFill>
                  <a:srgbClr val="FF0000"/>
                </a:solidFill>
                <a:latin typeface="Helvetica Neue"/>
                <a:cs typeface="Times New Roman" pitchFamily="18" charset="0"/>
              </a:rPr>
              <a:t>Type – I </a:t>
            </a:r>
          </a:p>
          <a:p>
            <a:pPr algn="ctr"/>
            <a:r>
              <a:rPr lang="en-US" altLang="en-US" sz="2800" b="1" dirty="0">
                <a:solidFill>
                  <a:srgbClr val="FF0000"/>
                </a:solidFill>
                <a:latin typeface="Helvetica Neue"/>
                <a:cs typeface="Times New Roman" pitchFamily="18" charset="0"/>
              </a:rPr>
              <a:t>Error</a:t>
            </a:r>
            <a:endParaRPr lang="en-US" altLang="en-US" sz="2800" dirty="0">
              <a:solidFill>
                <a:srgbClr val="FF0000"/>
              </a:solidFill>
              <a:latin typeface="Helvetica Neue"/>
              <a:cs typeface="Times New Roman" pitchFamily="18" charset="0"/>
            </a:endParaRPr>
          </a:p>
        </p:txBody>
      </p:sp>
    </p:spTree>
    <p:extLst>
      <p:ext uri="{BB962C8B-B14F-4D97-AF65-F5344CB8AC3E}">
        <p14:creationId xmlns:p14="http://schemas.microsoft.com/office/powerpoint/2010/main" val="41560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7"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Errors in decision making</a:t>
            </a:r>
            <a:endParaRPr lang="en-US" sz="4000" b="1" kern="0" dirty="0">
              <a:solidFill>
                <a:srgbClr val="FF0000"/>
              </a:solidFill>
            </a:endParaRPr>
          </a:p>
        </p:txBody>
      </p:sp>
      <p:sp>
        <p:nvSpPr>
          <p:cNvPr id="4" name="Round Diagonal Corner Rectangle 3"/>
          <p:cNvSpPr/>
          <p:nvPr/>
        </p:nvSpPr>
        <p:spPr>
          <a:xfrm>
            <a:off x="861221" y="1064419"/>
            <a:ext cx="5645148" cy="629620"/>
          </a:xfrm>
          <a:prstGeom prst="round2DiagRect">
            <a:avLst>
              <a:gd name="adj1" fmla="val 0"/>
              <a:gd name="adj2" fmla="val 0"/>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2800" b="1" dirty="0" smtClean="0">
                <a:solidFill>
                  <a:srgbClr val="FF0000"/>
                </a:solidFill>
                <a:latin typeface="Helvetica Neue"/>
                <a:cs typeface="Helvetica" panose="020B0604020202020204" pitchFamily="34" charset="0"/>
              </a:rPr>
              <a:t>Any example based on data</a:t>
            </a:r>
            <a:endParaRPr lang="en-AU" altLang="en-US" sz="2800" b="1" dirty="0">
              <a:solidFill>
                <a:srgbClr val="FF0000"/>
              </a:solidFill>
              <a:latin typeface="Helvetica Neue"/>
              <a:cs typeface="Helvetica" panose="020B0604020202020204" pitchFamily="34" charset="0"/>
            </a:endParaRPr>
          </a:p>
        </p:txBody>
      </p:sp>
      <p:sp>
        <p:nvSpPr>
          <p:cNvPr id="5" name="Round Diagonal Corner Rectangle 4"/>
          <p:cNvSpPr/>
          <p:nvPr/>
        </p:nvSpPr>
        <p:spPr>
          <a:xfrm>
            <a:off x="861221" y="1713278"/>
            <a:ext cx="5645147" cy="629620"/>
          </a:xfrm>
          <a:prstGeom prst="round2DiagRect">
            <a:avLst>
              <a:gd name="adj1" fmla="val 0"/>
              <a:gd name="adj2" fmla="val 0"/>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2800" b="1" dirty="0" smtClean="0">
                <a:solidFill>
                  <a:srgbClr val="FFFF00"/>
                </a:solidFill>
                <a:latin typeface="Helvetica Neue"/>
                <a:cs typeface="Helvetica" panose="020B0604020202020204" pitchFamily="34" charset="0"/>
              </a:rPr>
              <a:t>Statistical Example</a:t>
            </a:r>
            <a:endParaRPr lang="en-AU" altLang="en-US" sz="2800" b="1" dirty="0">
              <a:solidFill>
                <a:srgbClr val="FFFF00"/>
              </a:solidFill>
              <a:latin typeface="Helvetica Neue"/>
              <a:cs typeface="Helvetica" panose="020B0604020202020204" pitchFamily="34" charset="0"/>
            </a:endParaRPr>
          </a:p>
        </p:txBody>
      </p:sp>
      <p:grpSp>
        <p:nvGrpSpPr>
          <p:cNvPr id="6" name="Group 5"/>
          <p:cNvGrpSpPr/>
          <p:nvPr/>
        </p:nvGrpSpPr>
        <p:grpSpPr>
          <a:xfrm>
            <a:off x="650523" y="2384709"/>
            <a:ext cx="5855834" cy="4642890"/>
            <a:chOff x="4566513" y="3028150"/>
            <a:chExt cx="4209862" cy="3192406"/>
          </a:xfrm>
        </p:grpSpPr>
        <p:grpSp>
          <p:nvGrpSpPr>
            <p:cNvPr id="7" name="Group 3"/>
            <p:cNvGrpSpPr>
              <a:grpSpLocks/>
            </p:cNvGrpSpPr>
            <p:nvPr/>
          </p:nvGrpSpPr>
          <p:grpSpPr bwMode="auto">
            <a:xfrm>
              <a:off x="4717984" y="3028150"/>
              <a:ext cx="4058391" cy="3192406"/>
              <a:chOff x="-3" y="-3"/>
              <a:chExt cx="3807" cy="1734"/>
            </a:xfrm>
          </p:grpSpPr>
          <p:grpSp>
            <p:nvGrpSpPr>
              <p:cNvPr id="14" name="Group 4"/>
              <p:cNvGrpSpPr>
                <a:grpSpLocks/>
              </p:cNvGrpSpPr>
              <p:nvPr/>
            </p:nvGrpSpPr>
            <p:grpSpPr bwMode="auto">
              <a:xfrm>
                <a:off x="0" y="0"/>
                <a:ext cx="3801" cy="1728"/>
                <a:chOff x="0" y="0"/>
                <a:chExt cx="3801" cy="1728"/>
              </a:xfrm>
            </p:grpSpPr>
            <p:grpSp>
              <p:nvGrpSpPr>
                <p:cNvPr id="16" name="Group 11"/>
                <p:cNvGrpSpPr>
                  <a:grpSpLocks/>
                </p:cNvGrpSpPr>
                <p:nvPr/>
              </p:nvGrpSpPr>
              <p:grpSpPr bwMode="auto">
                <a:xfrm>
                  <a:off x="0" y="0"/>
                  <a:ext cx="1267" cy="806"/>
                  <a:chOff x="0" y="0"/>
                  <a:chExt cx="1267" cy="806"/>
                </a:xfrm>
              </p:grpSpPr>
              <p:sp>
                <p:nvSpPr>
                  <p:cNvPr id="32" name="Rectangle 6"/>
                  <p:cNvSpPr>
                    <a:spLocks noChangeArrowheads="1"/>
                  </p:cNvSpPr>
                  <p:nvPr/>
                </p:nvSpPr>
                <p:spPr bwMode="auto">
                  <a:xfrm>
                    <a:off x="43" y="0"/>
                    <a:ext cx="1181"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b="1" dirty="0">
                      <a:latin typeface="Helvetica Neue"/>
                      <a:cs typeface="Helvetica" panose="020B0604020202020204" pitchFamily="34" charset="0"/>
                    </a:endParaRPr>
                  </a:p>
                  <a:p>
                    <a:pPr algn="ctr"/>
                    <a:endParaRPr lang="en-US" altLang="en-US" sz="2800" dirty="0">
                      <a:latin typeface="Helvetica Neue"/>
                      <a:cs typeface="Helvetica" panose="020B0604020202020204" pitchFamily="34" charset="0"/>
                    </a:endParaRPr>
                  </a:p>
                </p:txBody>
              </p:sp>
              <p:sp>
                <p:nvSpPr>
                  <p:cNvPr id="33" name="Rectangle 7"/>
                  <p:cNvSpPr>
                    <a:spLocks noChangeArrowheads="1"/>
                  </p:cNvSpPr>
                  <p:nvPr/>
                </p:nvSpPr>
                <p:spPr bwMode="auto">
                  <a:xfrm>
                    <a:off x="0" y="0"/>
                    <a:ext cx="1267" cy="806"/>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grpSp>
              <p:nvGrpSpPr>
                <p:cNvPr id="17" name="Group 8"/>
                <p:cNvGrpSpPr>
                  <a:grpSpLocks/>
                </p:cNvGrpSpPr>
                <p:nvPr/>
              </p:nvGrpSpPr>
              <p:grpSpPr bwMode="auto">
                <a:xfrm>
                  <a:off x="1267" y="0"/>
                  <a:ext cx="2534" cy="403"/>
                  <a:chOff x="1267" y="0"/>
                  <a:chExt cx="2534" cy="403"/>
                </a:xfrm>
              </p:grpSpPr>
              <p:sp>
                <p:nvSpPr>
                  <p:cNvPr id="30" name="Rectangle 9"/>
                  <p:cNvSpPr>
                    <a:spLocks noChangeArrowheads="1"/>
                  </p:cNvSpPr>
                  <p:nvPr/>
                </p:nvSpPr>
                <p:spPr bwMode="auto">
                  <a:xfrm>
                    <a:off x="1310" y="0"/>
                    <a:ext cx="24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b="1" dirty="0" smtClean="0">
                      <a:latin typeface="Helvetica Neue"/>
                      <a:cs typeface="Helvetica" panose="020B0604020202020204" pitchFamily="34" charset="0"/>
                    </a:endParaRPr>
                  </a:p>
                </p:txBody>
              </p:sp>
              <p:sp>
                <p:nvSpPr>
                  <p:cNvPr id="31" name="Rectangle 10"/>
                  <p:cNvSpPr>
                    <a:spLocks noChangeArrowheads="1"/>
                  </p:cNvSpPr>
                  <p:nvPr/>
                </p:nvSpPr>
                <p:spPr bwMode="auto">
                  <a:xfrm>
                    <a:off x="1267" y="0"/>
                    <a:ext cx="2534"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grpSp>
              <p:nvGrpSpPr>
                <p:cNvPr id="18" name="Group 11"/>
                <p:cNvGrpSpPr>
                  <a:grpSpLocks/>
                </p:cNvGrpSpPr>
                <p:nvPr/>
              </p:nvGrpSpPr>
              <p:grpSpPr bwMode="auto">
                <a:xfrm>
                  <a:off x="1267" y="403"/>
                  <a:ext cx="1267" cy="403"/>
                  <a:chOff x="1267" y="403"/>
                  <a:chExt cx="1267" cy="403"/>
                </a:xfrm>
              </p:grpSpPr>
              <p:sp>
                <p:nvSpPr>
                  <p:cNvPr id="28" name="Rectangle 12"/>
                  <p:cNvSpPr>
                    <a:spLocks noChangeArrowheads="1"/>
                  </p:cNvSpPr>
                  <p:nvPr/>
                </p:nvSpPr>
                <p:spPr bwMode="auto">
                  <a:xfrm>
                    <a:off x="1279" y="403"/>
                    <a:ext cx="1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dirty="0">
                      <a:solidFill>
                        <a:srgbClr val="0000FF"/>
                      </a:solidFill>
                      <a:latin typeface="Helvetica Neue"/>
                      <a:cs typeface="Helvetica" panose="020B0604020202020204" pitchFamily="34" charset="0"/>
                    </a:endParaRPr>
                  </a:p>
                </p:txBody>
              </p:sp>
              <p:sp>
                <p:nvSpPr>
                  <p:cNvPr id="29" name="Rectangle 13"/>
                  <p:cNvSpPr>
                    <a:spLocks noChangeArrowheads="1"/>
                  </p:cNvSpPr>
                  <p:nvPr/>
                </p:nvSpPr>
                <p:spPr bwMode="auto">
                  <a:xfrm>
                    <a:off x="1267"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grpSp>
              <p:nvGrpSpPr>
                <p:cNvPr id="19" name="Group 14"/>
                <p:cNvGrpSpPr>
                  <a:grpSpLocks/>
                </p:cNvGrpSpPr>
                <p:nvPr/>
              </p:nvGrpSpPr>
              <p:grpSpPr bwMode="auto">
                <a:xfrm>
                  <a:off x="2522" y="403"/>
                  <a:ext cx="1279" cy="403"/>
                  <a:chOff x="2522" y="403"/>
                  <a:chExt cx="1279" cy="403"/>
                </a:xfrm>
              </p:grpSpPr>
              <p:sp>
                <p:nvSpPr>
                  <p:cNvPr id="26" name="Rectangle 21"/>
                  <p:cNvSpPr>
                    <a:spLocks noChangeArrowheads="1"/>
                  </p:cNvSpPr>
                  <p:nvPr/>
                </p:nvSpPr>
                <p:spPr bwMode="auto">
                  <a:xfrm>
                    <a:off x="2522" y="403"/>
                    <a:ext cx="12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dirty="0">
                      <a:solidFill>
                        <a:srgbClr val="FF0000"/>
                      </a:solidFill>
                      <a:latin typeface="Helvetica Neue"/>
                      <a:cs typeface="Helvetica" panose="020B0604020202020204" pitchFamily="34" charset="0"/>
                    </a:endParaRPr>
                  </a:p>
                </p:txBody>
              </p:sp>
              <p:sp>
                <p:nvSpPr>
                  <p:cNvPr id="27" name="Rectangle 22"/>
                  <p:cNvSpPr>
                    <a:spLocks noChangeArrowheads="1"/>
                  </p:cNvSpPr>
                  <p:nvPr/>
                </p:nvSpPr>
                <p:spPr bwMode="auto">
                  <a:xfrm>
                    <a:off x="2534"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sp>
              <p:nvSpPr>
                <p:cNvPr id="20" name="Rectangle 19"/>
                <p:cNvSpPr>
                  <a:spLocks noChangeArrowheads="1"/>
                </p:cNvSpPr>
                <p:nvPr/>
              </p:nvSpPr>
              <p:spPr bwMode="auto">
                <a:xfrm>
                  <a:off x="0"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21" name="Rectangle 22"/>
                <p:cNvSpPr>
                  <a:spLocks noChangeArrowheads="1"/>
                </p:cNvSpPr>
                <p:nvPr/>
              </p:nvSpPr>
              <p:spPr bwMode="auto">
                <a:xfrm>
                  <a:off x="1267"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22" name="Rectangle 25"/>
                <p:cNvSpPr>
                  <a:spLocks noChangeArrowheads="1"/>
                </p:cNvSpPr>
                <p:nvPr/>
              </p:nvSpPr>
              <p:spPr bwMode="auto">
                <a:xfrm>
                  <a:off x="2534"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23" name="Rectangle 28"/>
                <p:cNvSpPr>
                  <a:spLocks noChangeArrowheads="1"/>
                </p:cNvSpPr>
                <p:nvPr/>
              </p:nvSpPr>
              <p:spPr bwMode="auto">
                <a:xfrm>
                  <a:off x="0"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24" name="Rectangle 31"/>
                <p:cNvSpPr>
                  <a:spLocks noChangeArrowheads="1"/>
                </p:cNvSpPr>
                <p:nvPr/>
              </p:nvSpPr>
              <p:spPr bwMode="auto">
                <a:xfrm>
                  <a:off x="1267"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25" name="Rectangle 34"/>
                <p:cNvSpPr>
                  <a:spLocks noChangeArrowheads="1"/>
                </p:cNvSpPr>
                <p:nvPr/>
              </p:nvSpPr>
              <p:spPr bwMode="auto">
                <a:xfrm>
                  <a:off x="2534"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sp>
            <p:nvSpPr>
              <p:cNvPr id="15" name="Rectangle 35"/>
              <p:cNvSpPr>
                <a:spLocks noChangeArrowheads="1"/>
              </p:cNvSpPr>
              <p:nvPr/>
            </p:nvSpPr>
            <p:spPr bwMode="auto">
              <a:xfrm>
                <a:off x="-3" y="-3"/>
                <a:ext cx="3807" cy="1734"/>
              </a:xfrm>
              <a:prstGeom prst="rect">
                <a:avLst/>
              </a:prstGeom>
              <a:noFill/>
              <a:ln w="317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b="1">
                  <a:latin typeface="Helvetica Neue"/>
                  <a:cs typeface="Helvetica" panose="020B0604020202020204" pitchFamily="34" charset="0"/>
                </a:endParaRPr>
              </a:p>
            </p:txBody>
          </p:sp>
        </p:grpSp>
        <p:sp>
          <p:nvSpPr>
            <p:cNvPr id="8" name="TextBox 7"/>
            <p:cNvSpPr txBox="1"/>
            <p:nvPr/>
          </p:nvSpPr>
          <p:spPr>
            <a:xfrm>
              <a:off x="4566513" y="3657455"/>
              <a:ext cx="1683474" cy="523220"/>
            </a:xfrm>
            <a:prstGeom prst="rect">
              <a:avLst/>
            </a:prstGeom>
            <a:noFill/>
          </p:spPr>
          <p:txBody>
            <a:bodyPr wrap="none" rtlCol="0">
              <a:spAutoFit/>
            </a:bodyPr>
            <a:lstStyle/>
            <a:p>
              <a:pPr algn="ctr"/>
              <a:r>
                <a:rPr lang="en-US" altLang="en-US" sz="2800" b="1" dirty="0">
                  <a:latin typeface="Helvetica Neue"/>
                  <a:cs typeface="Helvetica" panose="020B0604020202020204" pitchFamily="34" charset="0"/>
                </a:rPr>
                <a:t>Decision</a:t>
              </a:r>
              <a:endParaRPr lang="en-US" sz="2800" dirty="0">
                <a:latin typeface="Helvetica Neue"/>
                <a:cs typeface="Helvetica" panose="020B0604020202020204" pitchFamily="34" charset="0"/>
              </a:endParaRPr>
            </a:p>
          </p:txBody>
        </p:sp>
        <p:sp>
          <p:nvSpPr>
            <p:cNvPr id="9" name="TextBox 8"/>
            <p:cNvSpPr txBox="1"/>
            <p:nvPr/>
          </p:nvSpPr>
          <p:spPr>
            <a:xfrm>
              <a:off x="6096317" y="3204664"/>
              <a:ext cx="2634945" cy="1384995"/>
            </a:xfrm>
            <a:prstGeom prst="rect">
              <a:avLst/>
            </a:prstGeom>
            <a:noFill/>
          </p:spPr>
          <p:txBody>
            <a:bodyPr wrap="square" rtlCol="0">
              <a:spAutoFit/>
            </a:bodyPr>
            <a:lstStyle/>
            <a:p>
              <a:pPr algn="ctr"/>
              <a:r>
                <a:rPr lang="en-US" altLang="en-US" sz="2800" b="1" dirty="0" smtClean="0">
                  <a:latin typeface="Helvetica Neue"/>
                  <a:cs typeface="Helvetica" panose="020B0604020202020204" pitchFamily="34" charset="0"/>
                </a:rPr>
                <a:t>Null </a:t>
              </a:r>
              <a:r>
                <a:rPr lang="en-US" altLang="en-US" sz="2800" b="1" dirty="0">
                  <a:latin typeface="Helvetica Neue"/>
                  <a:cs typeface="Helvetica" panose="020B0604020202020204" pitchFamily="34" charset="0"/>
                </a:rPr>
                <a:t>Hypothesis (H</a:t>
              </a:r>
              <a:r>
                <a:rPr lang="en-US" altLang="en-US" sz="2800" b="1" baseline="-30000" dirty="0">
                  <a:latin typeface="Helvetica Neue"/>
                  <a:cs typeface="Helvetica" panose="020B0604020202020204" pitchFamily="34" charset="0"/>
                </a:rPr>
                <a:t>0</a:t>
              </a:r>
              <a:r>
                <a:rPr lang="en-US" altLang="en-US" sz="2800" b="1" dirty="0" smtClean="0">
                  <a:latin typeface="Helvetica Neue"/>
                  <a:cs typeface="Helvetica" panose="020B0604020202020204" pitchFamily="34" charset="0"/>
                </a:rPr>
                <a:t>)</a:t>
              </a:r>
              <a:endParaRPr lang="en-US" altLang="en-US" sz="2800" b="1" dirty="0">
                <a:latin typeface="Helvetica Neue"/>
                <a:cs typeface="Helvetica" panose="020B0604020202020204" pitchFamily="34" charset="0"/>
              </a:endParaRPr>
            </a:p>
          </p:txBody>
        </p:sp>
        <p:sp>
          <p:nvSpPr>
            <p:cNvPr id="10" name="TextBox 9"/>
            <p:cNvSpPr txBox="1"/>
            <p:nvPr/>
          </p:nvSpPr>
          <p:spPr>
            <a:xfrm>
              <a:off x="6117687" y="3946541"/>
              <a:ext cx="1258986" cy="380009"/>
            </a:xfrm>
            <a:prstGeom prst="rect">
              <a:avLst/>
            </a:prstGeom>
            <a:noFill/>
          </p:spPr>
          <p:txBody>
            <a:bodyPr wrap="square" rtlCol="0">
              <a:spAutoFit/>
            </a:bodyPr>
            <a:lstStyle/>
            <a:p>
              <a:pPr algn="ctr"/>
              <a:r>
                <a:rPr lang="en-US" altLang="en-US" sz="2800" b="1" dirty="0" smtClean="0">
                  <a:solidFill>
                    <a:srgbClr val="0000FF"/>
                  </a:solidFill>
                  <a:latin typeface="Helvetica Neue"/>
                  <a:cs typeface="Helvetica" panose="020B0604020202020204" pitchFamily="34" charset="0"/>
                </a:rPr>
                <a:t>True</a:t>
              </a:r>
              <a:endParaRPr lang="en-US" sz="2800" dirty="0">
                <a:latin typeface="Helvetica Neue"/>
                <a:cs typeface="Helvetica" panose="020B0604020202020204" pitchFamily="34" charset="0"/>
              </a:endParaRPr>
            </a:p>
          </p:txBody>
        </p:sp>
        <p:sp>
          <p:nvSpPr>
            <p:cNvPr id="11" name="TextBox 10"/>
            <p:cNvSpPr txBox="1"/>
            <p:nvPr/>
          </p:nvSpPr>
          <p:spPr>
            <a:xfrm>
              <a:off x="7422512" y="3946541"/>
              <a:ext cx="1326681" cy="380009"/>
            </a:xfrm>
            <a:prstGeom prst="rect">
              <a:avLst/>
            </a:prstGeom>
            <a:noFill/>
          </p:spPr>
          <p:txBody>
            <a:bodyPr wrap="square" rtlCol="0">
              <a:spAutoFit/>
            </a:bodyPr>
            <a:lstStyle/>
            <a:p>
              <a:pPr algn="ctr"/>
              <a:r>
                <a:rPr lang="en-US" altLang="en-US" sz="2800" b="1" dirty="0" smtClean="0">
                  <a:solidFill>
                    <a:srgbClr val="C00000"/>
                  </a:solidFill>
                  <a:latin typeface="Helvetica Neue"/>
                  <a:cs typeface="Times New Roman" pitchFamily="18" charset="0"/>
                </a:rPr>
                <a:t>False</a:t>
              </a:r>
              <a:endParaRPr lang="en-US" sz="2800" dirty="0">
                <a:latin typeface="Helvetica Neue"/>
                <a:cs typeface="Helvetica" panose="020B0604020202020204" pitchFamily="34" charset="0"/>
              </a:endParaRPr>
            </a:p>
          </p:txBody>
        </p:sp>
        <p:sp>
          <p:nvSpPr>
            <p:cNvPr id="12" name="TextBox 11"/>
            <p:cNvSpPr txBox="1"/>
            <p:nvPr/>
          </p:nvSpPr>
          <p:spPr>
            <a:xfrm>
              <a:off x="4880985" y="4740125"/>
              <a:ext cx="1067377" cy="359761"/>
            </a:xfrm>
            <a:prstGeom prst="rect">
              <a:avLst/>
            </a:prstGeom>
            <a:noFill/>
          </p:spPr>
          <p:txBody>
            <a:bodyPr wrap="none" rtlCol="0">
              <a:spAutoFit/>
            </a:bodyPr>
            <a:lstStyle/>
            <a:p>
              <a:pPr algn="ctr"/>
              <a:r>
                <a:rPr lang="en-US" altLang="en-US" sz="2800" b="1" dirty="0" smtClean="0">
                  <a:solidFill>
                    <a:srgbClr val="0000FF"/>
                  </a:solidFill>
                  <a:latin typeface="Helvetica Neue"/>
                  <a:cs typeface="Helvetica" panose="020B0604020202020204" pitchFamily="34" charset="0"/>
                </a:rPr>
                <a:t>Accept </a:t>
              </a:r>
            </a:p>
          </p:txBody>
        </p:sp>
        <p:sp>
          <p:nvSpPr>
            <p:cNvPr id="13" name="TextBox 12"/>
            <p:cNvSpPr txBox="1"/>
            <p:nvPr/>
          </p:nvSpPr>
          <p:spPr>
            <a:xfrm>
              <a:off x="4914606" y="5590612"/>
              <a:ext cx="1265090" cy="523220"/>
            </a:xfrm>
            <a:prstGeom prst="rect">
              <a:avLst/>
            </a:prstGeom>
            <a:noFill/>
          </p:spPr>
          <p:txBody>
            <a:bodyPr wrap="none" rtlCol="0">
              <a:spAutoFit/>
            </a:bodyPr>
            <a:lstStyle/>
            <a:p>
              <a:r>
                <a:rPr lang="en-US" altLang="en-US" sz="2800" b="1" dirty="0" smtClean="0">
                  <a:solidFill>
                    <a:srgbClr val="C00000"/>
                  </a:solidFill>
                  <a:latin typeface="Helvetica Neue"/>
                  <a:cs typeface="Times New Roman" pitchFamily="18" charset="0"/>
                </a:rPr>
                <a:t>Reject</a:t>
              </a:r>
              <a:endParaRPr lang="en-US" sz="2800" dirty="0">
                <a:latin typeface="Helvetica Neue"/>
                <a:cs typeface="Helvetica" panose="020B0604020202020204" pitchFamily="34" charset="0"/>
              </a:endParaRPr>
            </a:p>
          </p:txBody>
        </p:sp>
      </p:grpSp>
      <p:sp>
        <p:nvSpPr>
          <p:cNvPr id="34" name="Round Diagonal Corner Rectangle 33"/>
          <p:cNvSpPr/>
          <p:nvPr/>
        </p:nvSpPr>
        <p:spPr>
          <a:xfrm>
            <a:off x="7482311" y="1064419"/>
            <a:ext cx="5645148" cy="629620"/>
          </a:xfrm>
          <a:prstGeom prst="round2DiagRect">
            <a:avLst>
              <a:gd name="adj1" fmla="val 0"/>
              <a:gd name="adj2" fmla="val 0"/>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2800" b="1" dirty="0" smtClean="0">
                <a:solidFill>
                  <a:srgbClr val="FF0000"/>
                </a:solidFill>
                <a:latin typeface="Helvetica Neue"/>
                <a:cs typeface="Helvetica" panose="020B0604020202020204" pitchFamily="34" charset="0"/>
              </a:rPr>
              <a:t>Any example based on data</a:t>
            </a:r>
            <a:endParaRPr lang="en-AU" altLang="en-US" sz="2800" b="1" dirty="0">
              <a:solidFill>
                <a:srgbClr val="FF0000"/>
              </a:solidFill>
              <a:latin typeface="Helvetica Neue"/>
              <a:cs typeface="Helvetica" panose="020B0604020202020204" pitchFamily="34" charset="0"/>
            </a:endParaRPr>
          </a:p>
        </p:txBody>
      </p:sp>
      <p:sp>
        <p:nvSpPr>
          <p:cNvPr id="35" name="Round Diagonal Corner Rectangle 34"/>
          <p:cNvSpPr/>
          <p:nvPr/>
        </p:nvSpPr>
        <p:spPr>
          <a:xfrm>
            <a:off x="7482311" y="1713278"/>
            <a:ext cx="5645147" cy="629620"/>
          </a:xfrm>
          <a:prstGeom prst="round2DiagRect">
            <a:avLst>
              <a:gd name="adj1" fmla="val 0"/>
              <a:gd name="adj2" fmla="val 0"/>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2800" b="1" dirty="0" smtClean="0">
                <a:solidFill>
                  <a:srgbClr val="FFFF00"/>
                </a:solidFill>
                <a:latin typeface="Helvetica Neue"/>
                <a:cs typeface="Helvetica" panose="020B0604020202020204" pitchFamily="34" charset="0"/>
              </a:rPr>
              <a:t>Statistical Example</a:t>
            </a:r>
            <a:endParaRPr lang="en-AU" altLang="en-US" sz="2800" b="1" dirty="0">
              <a:solidFill>
                <a:srgbClr val="FFFF00"/>
              </a:solidFill>
              <a:latin typeface="Helvetica Neue"/>
              <a:cs typeface="Helvetica" panose="020B0604020202020204" pitchFamily="34" charset="0"/>
            </a:endParaRPr>
          </a:p>
        </p:txBody>
      </p:sp>
      <p:grpSp>
        <p:nvGrpSpPr>
          <p:cNvPr id="36" name="Group 35"/>
          <p:cNvGrpSpPr/>
          <p:nvPr/>
        </p:nvGrpSpPr>
        <p:grpSpPr>
          <a:xfrm>
            <a:off x="7271613" y="2384709"/>
            <a:ext cx="5855834" cy="4642890"/>
            <a:chOff x="4566513" y="3028150"/>
            <a:chExt cx="4209862" cy="3192406"/>
          </a:xfrm>
        </p:grpSpPr>
        <p:grpSp>
          <p:nvGrpSpPr>
            <p:cNvPr id="37" name="Group 3"/>
            <p:cNvGrpSpPr>
              <a:grpSpLocks/>
            </p:cNvGrpSpPr>
            <p:nvPr/>
          </p:nvGrpSpPr>
          <p:grpSpPr bwMode="auto">
            <a:xfrm>
              <a:off x="4717984" y="3028150"/>
              <a:ext cx="4058391" cy="3192406"/>
              <a:chOff x="-3" y="-3"/>
              <a:chExt cx="3807" cy="1734"/>
            </a:xfrm>
          </p:grpSpPr>
          <p:grpSp>
            <p:nvGrpSpPr>
              <p:cNvPr id="44" name="Group 4"/>
              <p:cNvGrpSpPr>
                <a:grpSpLocks/>
              </p:cNvGrpSpPr>
              <p:nvPr/>
            </p:nvGrpSpPr>
            <p:grpSpPr bwMode="auto">
              <a:xfrm>
                <a:off x="0" y="0"/>
                <a:ext cx="3801" cy="1728"/>
                <a:chOff x="0" y="0"/>
                <a:chExt cx="3801" cy="1728"/>
              </a:xfrm>
            </p:grpSpPr>
            <p:grpSp>
              <p:nvGrpSpPr>
                <p:cNvPr id="46" name="Group 11"/>
                <p:cNvGrpSpPr>
                  <a:grpSpLocks/>
                </p:cNvGrpSpPr>
                <p:nvPr/>
              </p:nvGrpSpPr>
              <p:grpSpPr bwMode="auto">
                <a:xfrm>
                  <a:off x="0" y="0"/>
                  <a:ext cx="1267" cy="806"/>
                  <a:chOff x="0" y="0"/>
                  <a:chExt cx="1267" cy="806"/>
                </a:xfrm>
              </p:grpSpPr>
              <p:sp>
                <p:nvSpPr>
                  <p:cNvPr id="62" name="Rectangle 6"/>
                  <p:cNvSpPr>
                    <a:spLocks noChangeArrowheads="1"/>
                  </p:cNvSpPr>
                  <p:nvPr/>
                </p:nvSpPr>
                <p:spPr bwMode="auto">
                  <a:xfrm>
                    <a:off x="43" y="0"/>
                    <a:ext cx="1181"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b="1" dirty="0">
                      <a:latin typeface="Helvetica Neue"/>
                      <a:cs typeface="Helvetica" panose="020B0604020202020204" pitchFamily="34" charset="0"/>
                    </a:endParaRPr>
                  </a:p>
                  <a:p>
                    <a:pPr algn="ctr"/>
                    <a:endParaRPr lang="en-US" altLang="en-US" sz="2800" dirty="0">
                      <a:latin typeface="Helvetica Neue"/>
                      <a:cs typeface="Helvetica" panose="020B0604020202020204" pitchFamily="34" charset="0"/>
                    </a:endParaRPr>
                  </a:p>
                </p:txBody>
              </p:sp>
              <p:sp>
                <p:nvSpPr>
                  <p:cNvPr id="63" name="Rectangle 7"/>
                  <p:cNvSpPr>
                    <a:spLocks noChangeArrowheads="1"/>
                  </p:cNvSpPr>
                  <p:nvPr/>
                </p:nvSpPr>
                <p:spPr bwMode="auto">
                  <a:xfrm>
                    <a:off x="0" y="0"/>
                    <a:ext cx="1267" cy="806"/>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grpSp>
              <p:nvGrpSpPr>
                <p:cNvPr id="47" name="Group 8"/>
                <p:cNvGrpSpPr>
                  <a:grpSpLocks/>
                </p:cNvGrpSpPr>
                <p:nvPr/>
              </p:nvGrpSpPr>
              <p:grpSpPr bwMode="auto">
                <a:xfrm>
                  <a:off x="1267" y="0"/>
                  <a:ext cx="2534" cy="403"/>
                  <a:chOff x="1267" y="0"/>
                  <a:chExt cx="2534" cy="403"/>
                </a:xfrm>
              </p:grpSpPr>
              <p:sp>
                <p:nvSpPr>
                  <p:cNvPr id="60" name="Rectangle 9"/>
                  <p:cNvSpPr>
                    <a:spLocks noChangeArrowheads="1"/>
                  </p:cNvSpPr>
                  <p:nvPr/>
                </p:nvSpPr>
                <p:spPr bwMode="auto">
                  <a:xfrm>
                    <a:off x="1310" y="0"/>
                    <a:ext cx="24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b="1" dirty="0" smtClean="0">
                      <a:latin typeface="Helvetica Neue"/>
                      <a:cs typeface="Helvetica" panose="020B0604020202020204" pitchFamily="34" charset="0"/>
                    </a:endParaRPr>
                  </a:p>
                </p:txBody>
              </p:sp>
              <p:sp>
                <p:nvSpPr>
                  <p:cNvPr id="61" name="Rectangle 10"/>
                  <p:cNvSpPr>
                    <a:spLocks noChangeArrowheads="1"/>
                  </p:cNvSpPr>
                  <p:nvPr/>
                </p:nvSpPr>
                <p:spPr bwMode="auto">
                  <a:xfrm>
                    <a:off x="1267" y="0"/>
                    <a:ext cx="2534"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grpSp>
              <p:nvGrpSpPr>
                <p:cNvPr id="48" name="Group 11"/>
                <p:cNvGrpSpPr>
                  <a:grpSpLocks/>
                </p:cNvGrpSpPr>
                <p:nvPr/>
              </p:nvGrpSpPr>
              <p:grpSpPr bwMode="auto">
                <a:xfrm>
                  <a:off x="1267" y="403"/>
                  <a:ext cx="1267" cy="403"/>
                  <a:chOff x="1267" y="403"/>
                  <a:chExt cx="1267" cy="403"/>
                </a:xfrm>
              </p:grpSpPr>
              <p:sp>
                <p:nvSpPr>
                  <p:cNvPr id="58" name="Rectangle 12"/>
                  <p:cNvSpPr>
                    <a:spLocks noChangeArrowheads="1"/>
                  </p:cNvSpPr>
                  <p:nvPr/>
                </p:nvSpPr>
                <p:spPr bwMode="auto">
                  <a:xfrm>
                    <a:off x="1279" y="403"/>
                    <a:ext cx="1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dirty="0">
                      <a:solidFill>
                        <a:srgbClr val="0000FF"/>
                      </a:solidFill>
                      <a:latin typeface="Helvetica Neue"/>
                      <a:cs typeface="Helvetica" panose="020B0604020202020204" pitchFamily="34" charset="0"/>
                    </a:endParaRPr>
                  </a:p>
                </p:txBody>
              </p:sp>
              <p:sp>
                <p:nvSpPr>
                  <p:cNvPr id="59" name="Rectangle 13"/>
                  <p:cNvSpPr>
                    <a:spLocks noChangeArrowheads="1"/>
                  </p:cNvSpPr>
                  <p:nvPr/>
                </p:nvSpPr>
                <p:spPr bwMode="auto">
                  <a:xfrm>
                    <a:off x="1267"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grpSp>
              <p:nvGrpSpPr>
                <p:cNvPr id="49" name="Group 14"/>
                <p:cNvGrpSpPr>
                  <a:grpSpLocks/>
                </p:cNvGrpSpPr>
                <p:nvPr/>
              </p:nvGrpSpPr>
              <p:grpSpPr bwMode="auto">
                <a:xfrm>
                  <a:off x="2522" y="403"/>
                  <a:ext cx="1279" cy="403"/>
                  <a:chOff x="2522" y="403"/>
                  <a:chExt cx="1279" cy="403"/>
                </a:xfrm>
              </p:grpSpPr>
              <p:sp>
                <p:nvSpPr>
                  <p:cNvPr id="56" name="Rectangle 21"/>
                  <p:cNvSpPr>
                    <a:spLocks noChangeArrowheads="1"/>
                  </p:cNvSpPr>
                  <p:nvPr/>
                </p:nvSpPr>
                <p:spPr bwMode="auto">
                  <a:xfrm>
                    <a:off x="2522" y="403"/>
                    <a:ext cx="12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2800" dirty="0">
                      <a:solidFill>
                        <a:srgbClr val="FF0000"/>
                      </a:solidFill>
                      <a:latin typeface="Helvetica Neue"/>
                      <a:cs typeface="Helvetica" panose="020B0604020202020204" pitchFamily="34" charset="0"/>
                    </a:endParaRPr>
                  </a:p>
                </p:txBody>
              </p:sp>
              <p:sp>
                <p:nvSpPr>
                  <p:cNvPr id="57" name="Rectangle 22"/>
                  <p:cNvSpPr>
                    <a:spLocks noChangeArrowheads="1"/>
                  </p:cNvSpPr>
                  <p:nvPr/>
                </p:nvSpPr>
                <p:spPr bwMode="auto">
                  <a:xfrm>
                    <a:off x="2534"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sp>
              <p:nvSpPr>
                <p:cNvPr id="50" name="Rectangle 19"/>
                <p:cNvSpPr>
                  <a:spLocks noChangeArrowheads="1"/>
                </p:cNvSpPr>
                <p:nvPr/>
              </p:nvSpPr>
              <p:spPr bwMode="auto">
                <a:xfrm>
                  <a:off x="0"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51" name="Rectangle 22"/>
                <p:cNvSpPr>
                  <a:spLocks noChangeArrowheads="1"/>
                </p:cNvSpPr>
                <p:nvPr/>
              </p:nvSpPr>
              <p:spPr bwMode="auto">
                <a:xfrm>
                  <a:off x="1267"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52" name="Rectangle 25"/>
                <p:cNvSpPr>
                  <a:spLocks noChangeArrowheads="1"/>
                </p:cNvSpPr>
                <p:nvPr/>
              </p:nvSpPr>
              <p:spPr bwMode="auto">
                <a:xfrm>
                  <a:off x="2534"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53" name="Rectangle 28"/>
                <p:cNvSpPr>
                  <a:spLocks noChangeArrowheads="1"/>
                </p:cNvSpPr>
                <p:nvPr/>
              </p:nvSpPr>
              <p:spPr bwMode="auto">
                <a:xfrm>
                  <a:off x="0"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54" name="Rectangle 31"/>
                <p:cNvSpPr>
                  <a:spLocks noChangeArrowheads="1"/>
                </p:cNvSpPr>
                <p:nvPr/>
              </p:nvSpPr>
              <p:spPr bwMode="auto">
                <a:xfrm>
                  <a:off x="1267"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sp>
              <p:nvSpPr>
                <p:cNvPr id="55" name="Rectangle 34"/>
                <p:cNvSpPr>
                  <a:spLocks noChangeArrowheads="1"/>
                </p:cNvSpPr>
                <p:nvPr/>
              </p:nvSpPr>
              <p:spPr bwMode="auto">
                <a:xfrm>
                  <a:off x="2534"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a:latin typeface="Helvetica Neue"/>
                    <a:cs typeface="Helvetica" panose="020B0604020202020204" pitchFamily="34" charset="0"/>
                  </a:endParaRPr>
                </a:p>
              </p:txBody>
            </p:sp>
          </p:grpSp>
          <p:sp>
            <p:nvSpPr>
              <p:cNvPr id="45" name="Rectangle 35"/>
              <p:cNvSpPr>
                <a:spLocks noChangeArrowheads="1"/>
              </p:cNvSpPr>
              <p:nvPr/>
            </p:nvSpPr>
            <p:spPr bwMode="auto">
              <a:xfrm>
                <a:off x="-3" y="-3"/>
                <a:ext cx="3807" cy="1734"/>
              </a:xfrm>
              <a:prstGeom prst="rect">
                <a:avLst/>
              </a:prstGeom>
              <a:noFill/>
              <a:ln w="317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800" b="1">
                  <a:latin typeface="Helvetica Neue"/>
                  <a:cs typeface="Helvetica" panose="020B0604020202020204" pitchFamily="34" charset="0"/>
                </a:endParaRPr>
              </a:p>
            </p:txBody>
          </p:sp>
        </p:grpSp>
        <p:sp>
          <p:nvSpPr>
            <p:cNvPr id="38" name="TextBox 37"/>
            <p:cNvSpPr txBox="1"/>
            <p:nvPr/>
          </p:nvSpPr>
          <p:spPr>
            <a:xfrm>
              <a:off x="4566513" y="3657455"/>
              <a:ext cx="1683474" cy="523220"/>
            </a:xfrm>
            <a:prstGeom prst="rect">
              <a:avLst/>
            </a:prstGeom>
            <a:noFill/>
          </p:spPr>
          <p:txBody>
            <a:bodyPr wrap="none" rtlCol="0">
              <a:spAutoFit/>
            </a:bodyPr>
            <a:lstStyle/>
            <a:p>
              <a:pPr algn="ctr"/>
              <a:r>
                <a:rPr lang="en-US" altLang="en-US" sz="2800" b="1" dirty="0">
                  <a:latin typeface="Helvetica Neue"/>
                  <a:cs typeface="Helvetica" panose="020B0604020202020204" pitchFamily="34" charset="0"/>
                </a:rPr>
                <a:t>Decision</a:t>
              </a:r>
              <a:endParaRPr lang="en-US" sz="2800" dirty="0">
                <a:latin typeface="Helvetica Neue"/>
                <a:cs typeface="Helvetica" panose="020B0604020202020204" pitchFamily="34" charset="0"/>
              </a:endParaRPr>
            </a:p>
          </p:txBody>
        </p:sp>
        <p:sp>
          <p:nvSpPr>
            <p:cNvPr id="39" name="TextBox 38"/>
            <p:cNvSpPr txBox="1"/>
            <p:nvPr/>
          </p:nvSpPr>
          <p:spPr>
            <a:xfrm>
              <a:off x="6096317" y="3204664"/>
              <a:ext cx="2634945" cy="1384995"/>
            </a:xfrm>
            <a:prstGeom prst="rect">
              <a:avLst/>
            </a:prstGeom>
            <a:noFill/>
          </p:spPr>
          <p:txBody>
            <a:bodyPr wrap="square" rtlCol="0">
              <a:spAutoFit/>
            </a:bodyPr>
            <a:lstStyle/>
            <a:p>
              <a:pPr algn="ctr"/>
              <a:r>
                <a:rPr lang="en-US" altLang="en-US" sz="2800" b="1" dirty="0" smtClean="0">
                  <a:latin typeface="Helvetica Neue"/>
                  <a:cs typeface="Helvetica" panose="020B0604020202020204" pitchFamily="34" charset="0"/>
                </a:rPr>
                <a:t>Null </a:t>
              </a:r>
              <a:r>
                <a:rPr lang="en-US" altLang="en-US" sz="2800" b="1" dirty="0">
                  <a:latin typeface="Helvetica Neue"/>
                  <a:cs typeface="Helvetica" panose="020B0604020202020204" pitchFamily="34" charset="0"/>
                </a:rPr>
                <a:t>Hypothesis (H</a:t>
              </a:r>
              <a:r>
                <a:rPr lang="en-US" altLang="en-US" sz="2800" b="1" baseline="-30000" dirty="0">
                  <a:latin typeface="Helvetica Neue"/>
                  <a:cs typeface="Helvetica" panose="020B0604020202020204" pitchFamily="34" charset="0"/>
                </a:rPr>
                <a:t>0</a:t>
              </a:r>
              <a:r>
                <a:rPr lang="en-US" altLang="en-US" sz="2800" b="1" dirty="0" smtClean="0">
                  <a:latin typeface="Helvetica Neue"/>
                  <a:cs typeface="Helvetica" panose="020B0604020202020204" pitchFamily="34" charset="0"/>
                </a:rPr>
                <a:t>)</a:t>
              </a:r>
              <a:endParaRPr lang="en-US" altLang="en-US" sz="2800" b="1" dirty="0">
                <a:latin typeface="Helvetica Neue"/>
                <a:cs typeface="Helvetica" panose="020B0604020202020204" pitchFamily="34" charset="0"/>
              </a:endParaRPr>
            </a:p>
          </p:txBody>
        </p:sp>
        <p:sp>
          <p:nvSpPr>
            <p:cNvPr id="40" name="TextBox 39"/>
            <p:cNvSpPr txBox="1"/>
            <p:nvPr/>
          </p:nvSpPr>
          <p:spPr>
            <a:xfrm>
              <a:off x="6117687" y="3946541"/>
              <a:ext cx="1258986" cy="380009"/>
            </a:xfrm>
            <a:prstGeom prst="rect">
              <a:avLst/>
            </a:prstGeom>
            <a:noFill/>
          </p:spPr>
          <p:txBody>
            <a:bodyPr wrap="square" rtlCol="0">
              <a:spAutoFit/>
            </a:bodyPr>
            <a:lstStyle/>
            <a:p>
              <a:pPr algn="ctr"/>
              <a:r>
                <a:rPr lang="en-US" altLang="en-US" sz="2800" b="1" dirty="0" smtClean="0">
                  <a:solidFill>
                    <a:srgbClr val="0000FF"/>
                  </a:solidFill>
                  <a:latin typeface="Helvetica Neue"/>
                  <a:cs typeface="Helvetica" panose="020B0604020202020204" pitchFamily="34" charset="0"/>
                </a:rPr>
                <a:t>True</a:t>
              </a:r>
              <a:endParaRPr lang="en-US" sz="2800" dirty="0">
                <a:latin typeface="Helvetica Neue"/>
                <a:cs typeface="Helvetica" panose="020B0604020202020204" pitchFamily="34" charset="0"/>
              </a:endParaRPr>
            </a:p>
          </p:txBody>
        </p:sp>
        <p:sp>
          <p:nvSpPr>
            <p:cNvPr id="41" name="TextBox 40"/>
            <p:cNvSpPr txBox="1"/>
            <p:nvPr/>
          </p:nvSpPr>
          <p:spPr>
            <a:xfrm>
              <a:off x="7422512" y="3946541"/>
              <a:ext cx="1326681" cy="380009"/>
            </a:xfrm>
            <a:prstGeom prst="rect">
              <a:avLst/>
            </a:prstGeom>
            <a:noFill/>
          </p:spPr>
          <p:txBody>
            <a:bodyPr wrap="square" rtlCol="0">
              <a:spAutoFit/>
            </a:bodyPr>
            <a:lstStyle/>
            <a:p>
              <a:pPr algn="ctr"/>
              <a:r>
                <a:rPr lang="en-US" altLang="en-US" sz="2800" b="1" dirty="0" smtClean="0">
                  <a:solidFill>
                    <a:srgbClr val="C00000"/>
                  </a:solidFill>
                  <a:latin typeface="Helvetica Neue"/>
                  <a:cs typeface="Times New Roman" pitchFamily="18" charset="0"/>
                </a:rPr>
                <a:t>False</a:t>
              </a:r>
              <a:endParaRPr lang="en-US" sz="2800" dirty="0">
                <a:latin typeface="Helvetica Neue"/>
                <a:cs typeface="Helvetica" panose="020B0604020202020204" pitchFamily="34" charset="0"/>
              </a:endParaRPr>
            </a:p>
          </p:txBody>
        </p:sp>
        <p:sp>
          <p:nvSpPr>
            <p:cNvPr id="42" name="TextBox 41"/>
            <p:cNvSpPr txBox="1"/>
            <p:nvPr/>
          </p:nvSpPr>
          <p:spPr>
            <a:xfrm>
              <a:off x="4880985" y="4740125"/>
              <a:ext cx="1067377" cy="359761"/>
            </a:xfrm>
            <a:prstGeom prst="rect">
              <a:avLst/>
            </a:prstGeom>
            <a:noFill/>
          </p:spPr>
          <p:txBody>
            <a:bodyPr wrap="none" rtlCol="0">
              <a:spAutoFit/>
            </a:bodyPr>
            <a:lstStyle/>
            <a:p>
              <a:pPr algn="ctr"/>
              <a:r>
                <a:rPr lang="en-US" altLang="en-US" sz="2800" b="1" dirty="0" smtClean="0">
                  <a:solidFill>
                    <a:srgbClr val="0000FF"/>
                  </a:solidFill>
                  <a:latin typeface="Helvetica Neue"/>
                  <a:cs typeface="Helvetica" panose="020B0604020202020204" pitchFamily="34" charset="0"/>
                </a:rPr>
                <a:t>Accept </a:t>
              </a:r>
            </a:p>
          </p:txBody>
        </p:sp>
        <p:sp>
          <p:nvSpPr>
            <p:cNvPr id="43" name="TextBox 42"/>
            <p:cNvSpPr txBox="1"/>
            <p:nvPr/>
          </p:nvSpPr>
          <p:spPr>
            <a:xfrm>
              <a:off x="4914606" y="5590612"/>
              <a:ext cx="1265090" cy="523220"/>
            </a:xfrm>
            <a:prstGeom prst="rect">
              <a:avLst/>
            </a:prstGeom>
            <a:noFill/>
          </p:spPr>
          <p:txBody>
            <a:bodyPr wrap="none" rtlCol="0">
              <a:spAutoFit/>
            </a:bodyPr>
            <a:lstStyle/>
            <a:p>
              <a:r>
                <a:rPr lang="en-US" altLang="en-US" sz="2800" b="1" dirty="0" smtClean="0">
                  <a:solidFill>
                    <a:srgbClr val="C00000"/>
                  </a:solidFill>
                  <a:latin typeface="Helvetica Neue"/>
                  <a:cs typeface="Times New Roman" pitchFamily="18" charset="0"/>
                </a:rPr>
                <a:t>Reject</a:t>
              </a:r>
              <a:endParaRPr lang="en-US" sz="2800" dirty="0">
                <a:latin typeface="Helvetica Neue"/>
                <a:cs typeface="Helvetica" panose="020B0604020202020204" pitchFamily="34" charset="0"/>
              </a:endParaRPr>
            </a:p>
          </p:txBody>
        </p:sp>
      </p:grpSp>
      <p:sp>
        <p:nvSpPr>
          <p:cNvPr id="64" name="TextBox 63"/>
          <p:cNvSpPr txBox="1"/>
          <p:nvPr/>
        </p:nvSpPr>
        <p:spPr>
          <a:xfrm>
            <a:off x="11468074" y="5941219"/>
            <a:ext cx="1361270" cy="954107"/>
          </a:xfrm>
          <a:prstGeom prst="rect">
            <a:avLst/>
          </a:prstGeom>
          <a:noFill/>
        </p:spPr>
        <p:txBody>
          <a:bodyPr wrap="none" rtlCol="0">
            <a:spAutoFit/>
          </a:bodyPr>
          <a:lstStyle/>
          <a:p>
            <a:pPr algn="ctr"/>
            <a:r>
              <a:rPr lang="en-US" altLang="en-US" sz="2800" b="1" dirty="0" smtClean="0">
                <a:solidFill>
                  <a:srgbClr val="FF0000"/>
                </a:solidFill>
                <a:latin typeface="Helvetica Neue"/>
                <a:cs typeface="Times New Roman" pitchFamily="18" charset="0"/>
              </a:rPr>
              <a:t>Power </a:t>
            </a:r>
          </a:p>
          <a:p>
            <a:pPr algn="ctr"/>
            <a:r>
              <a:rPr lang="en-US" altLang="en-US" sz="2800" b="1" dirty="0" smtClean="0">
                <a:solidFill>
                  <a:srgbClr val="FF0000"/>
                </a:solidFill>
                <a:latin typeface="Helvetica Neue"/>
                <a:cs typeface="Times New Roman" pitchFamily="18" charset="0"/>
              </a:rPr>
              <a:t>(1-</a:t>
            </a:r>
            <a:r>
              <a:rPr lang="el-GR" altLang="en-US" sz="2800" b="1" dirty="0" smtClean="0">
                <a:solidFill>
                  <a:srgbClr val="FF0000"/>
                </a:solidFill>
                <a:latin typeface="Helvetica Neue"/>
                <a:cs typeface="Times New Roman" pitchFamily="18" charset="0"/>
              </a:rPr>
              <a:t>β</a:t>
            </a:r>
            <a:r>
              <a:rPr lang="en-IN" altLang="en-US" sz="2800" b="1" dirty="0" smtClean="0">
                <a:solidFill>
                  <a:srgbClr val="FF0000"/>
                </a:solidFill>
                <a:latin typeface="Helvetica Neue"/>
                <a:cs typeface="Times New Roman" pitchFamily="18" charset="0"/>
              </a:rPr>
              <a:t>)</a:t>
            </a:r>
            <a:endParaRPr lang="en-US" altLang="en-US" sz="2800" dirty="0">
              <a:solidFill>
                <a:srgbClr val="FF0000"/>
              </a:solidFill>
              <a:latin typeface="Helvetica Neue"/>
              <a:cs typeface="Times New Roman" pitchFamily="18" charset="0"/>
            </a:endParaRPr>
          </a:p>
        </p:txBody>
      </p:sp>
      <p:sp>
        <p:nvSpPr>
          <p:cNvPr id="65" name="TextBox 64"/>
          <p:cNvSpPr txBox="1"/>
          <p:nvPr/>
        </p:nvSpPr>
        <p:spPr>
          <a:xfrm>
            <a:off x="9331483" y="4682312"/>
            <a:ext cx="1944763" cy="830997"/>
          </a:xfrm>
          <a:prstGeom prst="rect">
            <a:avLst/>
          </a:prstGeom>
          <a:noFill/>
        </p:spPr>
        <p:txBody>
          <a:bodyPr wrap="none" rtlCol="0">
            <a:spAutoFit/>
          </a:bodyPr>
          <a:lstStyle/>
          <a:p>
            <a:pPr algn="ctr"/>
            <a:r>
              <a:rPr lang="en-US" altLang="en-US" sz="2400" b="1" dirty="0" smtClean="0">
                <a:solidFill>
                  <a:srgbClr val="FF0000"/>
                </a:solidFill>
                <a:latin typeface="Helvetica Neue"/>
                <a:cs typeface="Times New Roman" pitchFamily="18" charset="0"/>
              </a:rPr>
              <a:t>Confidence </a:t>
            </a:r>
          </a:p>
          <a:p>
            <a:pPr algn="ctr"/>
            <a:r>
              <a:rPr lang="en-US" altLang="en-US" sz="2400" b="1" dirty="0" smtClean="0">
                <a:solidFill>
                  <a:srgbClr val="FF0000"/>
                </a:solidFill>
                <a:latin typeface="Helvetica Neue"/>
                <a:cs typeface="Times New Roman" pitchFamily="18" charset="0"/>
              </a:rPr>
              <a:t>Level (1-</a:t>
            </a:r>
            <a:r>
              <a:rPr lang="el-GR" altLang="en-US" sz="2400" b="1" dirty="0" smtClean="0">
                <a:solidFill>
                  <a:srgbClr val="FF0000"/>
                </a:solidFill>
                <a:latin typeface="Helvetica Neue"/>
                <a:cs typeface="Times New Roman" pitchFamily="18" charset="0"/>
              </a:rPr>
              <a:t>α</a:t>
            </a:r>
            <a:r>
              <a:rPr lang="en-IN" altLang="en-US" sz="2400" b="1" dirty="0" smtClean="0">
                <a:solidFill>
                  <a:srgbClr val="FF0000"/>
                </a:solidFill>
                <a:latin typeface="Helvetica Neue"/>
                <a:cs typeface="Times New Roman" pitchFamily="18" charset="0"/>
              </a:rPr>
              <a:t>)</a:t>
            </a:r>
            <a:endParaRPr lang="en-US" altLang="en-US" sz="2400" dirty="0">
              <a:solidFill>
                <a:srgbClr val="FF0000"/>
              </a:solidFill>
              <a:latin typeface="Helvetica Neue"/>
              <a:cs typeface="Times New Roman" pitchFamily="18" charset="0"/>
            </a:endParaRPr>
          </a:p>
        </p:txBody>
      </p:sp>
      <p:sp>
        <p:nvSpPr>
          <p:cNvPr id="66" name="TextBox 65"/>
          <p:cNvSpPr txBox="1"/>
          <p:nvPr/>
        </p:nvSpPr>
        <p:spPr>
          <a:xfrm>
            <a:off x="4781711" y="4858012"/>
            <a:ext cx="1561646" cy="523220"/>
          </a:xfrm>
          <a:prstGeom prst="rect">
            <a:avLst/>
          </a:prstGeom>
          <a:noFill/>
        </p:spPr>
        <p:txBody>
          <a:bodyPr wrap="none" rtlCol="0">
            <a:spAutoFit/>
          </a:bodyPr>
          <a:lstStyle/>
          <a:p>
            <a:pPr algn="ctr"/>
            <a:r>
              <a:rPr lang="el-GR" altLang="en-US" sz="2800" b="1" dirty="0" smtClean="0">
                <a:solidFill>
                  <a:srgbClr val="FF0000"/>
                </a:solidFill>
                <a:latin typeface="Helvetica Neue"/>
                <a:cs typeface="Times New Roman" pitchFamily="18" charset="0"/>
              </a:rPr>
              <a:t>β</a:t>
            </a:r>
            <a:r>
              <a:rPr lang="en-IN" altLang="en-US" sz="2800" b="1" dirty="0" smtClean="0">
                <a:solidFill>
                  <a:srgbClr val="FF0000"/>
                </a:solidFill>
                <a:latin typeface="Helvetica Neue"/>
                <a:cs typeface="Times New Roman" pitchFamily="18" charset="0"/>
              </a:rPr>
              <a:t> - error</a:t>
            </a:r>
            <a:endParaRPr lang="en-US" altLang="en-US" sz="2800" dirty="0">
              <a:solidFill>
                <a:srgbClr val="FF0000"/>
              </a:solidFill>
              <a:latin typeface="Helvetica Neue"/>
              <a:cs typeface="Times New Roman" pitchFamily="18" charset="0"/>
            </a:endParaRPr>
          </a:p>
        </p:txBody>
      </p:sp>
      <p:sp>
        <p:nvSpPr>
          <p:cNvPr id="67" name="TextBox 66"/>
          <p:cNvSpPr txBox="1"/>
          <p:nvPr/>
        </p:nvSpPr>
        <p:spPr>
          <a:xfrm>
            <a:off x="2896043" y="6116282"/>
            <a:ext cx="1502335" cy="523220"/>
          </a:xfrm>
          <a:prstGeom prst="rect">
            <a:avLst/>
          </a:prstGeom>
          <a:noFill/>
        </p:spPr>
        <p:txBody>
          <a:bodyPr wrap="none" rtlCol="0">
            <a:spAutoFit/>
          </a:bodyPr>
          <a:lstStyle/>
          <a:p>
            <a:pPr algn="ctr"/>
            <a:r>
              <a:rPr lang="el-GR" altLang="en-US" sz="2800" b="1" dirty="0" smtClean="0">
                <a:solidFill>
                  <a:srgbClr val="FF0000"/>
                </a:solidFill>
                <a:latin typeface="Helvetica Neue"/>
                <a:cs typeface="Times New Roman" pitchFamily="18" charset="0"/>
              </a:rPr>
              <a:t>α</a:t>
            </a:r>
            <a:r>
              <a:rPr lang="en-IN" altLang="en-US" sz="2800" b="1" dirty="0" smtClean="0">
                <a:solidFill>
                  <a:srgbClr val="FF0000"/>
                </a:solidFill>
                <a:latin typeface="Helvetica Neue"/>
                <a:cs typeface="Times New Roman" pitchFamily="18" charset="0"/>
              </a:rPr>
              <a:t>- </a:t>
            </a:r>
            <a:r>
              <a:rPr lang="en-US" altLang="en-US" sz="2800" b="1" dirty="0" smtClean="0">
                <a:solidFill>
                  <a:srgbClr val="FF0000"/>
                </a:solidFill>
                <a:latin typeface="Helvetica Neue"/>
                <a:cs typeface="Times New Roman" pitchFamily="18" charset="0"/>
              </a:rPr>
              <a:t>Error</a:t>
            </a:r>
            <a:endParaRPr lang="en-US" altLang="en-US" sz="2800" dirty="0">
              <a:solidFill>
                <a:srgbClr val="FF0000"/>
              </a:solidFill>
              <a:latin typeface="Helvetica Neue"/>
              <a:cs typeface="Times New Roman" pitchFamily="18" charset="0"/>
            </a:endParaRPr>
          </a:p>
        </p:txBody>
      </p:sp>
    </p:spTree>
    <p:extLst>
      <p:ext uri="{BB962C8B-B14F-4D97-AF65-F5344CB8AC3E}">
        <p14:creationId xmlns:p14="http://schemas.microsoft.com/office/powerpoint/2010/main" val="323052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7"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a:lnSpc>
                <a:spcPct val="100000"/>
              </a:lnSpc>
            </a:pPr>
            <a:r>
              <a:rPr lang="en-US" sz="4000" b="1" dirty="0">
                <a:solidFill>
                  <a:srgbClr val="0000FF"/>
                </a:solidFill>
                <a:cs typeface="Helvetica" panose="020B0604020202020204" pitchFamily="34" charset="0"/>
              </a:rPr>
              <a:t>Decision on </a:t>
            </a:r>
            <a:r>
              <a:rPr lang="el-GR" sz="4000" b="1" dirty="0">
                <a:solidFill>
                  <a:srgbClr val="0000FF"/>
                </a:solidFill>
                <a:cs typeface="Helvetica" panose="020B0604020202020204" pitchFamily="34" charset="0"/>
              </a:rPr>
              <a:t>α</a:t>
            </a:r>
            <a:r>
              <a:rPr lang="en-US" sz="4000" b="1" dirty="0">
                <a:solidFill>
                  <a:srgbClr val="0000FF"/>
                </a:solidFill>
                <a:cs typeface="Helvetica" panose="020B0604020202020204" pitchFamily="34" charset="0"/>
              </a:rPr>
              <a:t> –error and </a:t>
            </a:r>
            <a:r>
              <a:rPr lang="el-GR" sz="4000" b="1" dirty="0">
                <a:solidFill>
                  <a:srgbClr val="0000FF"/>
                </a:solidFill>
                <a:cs typeface="Helvetica" panose="020B0604020202020204" pitchFamily="34" charset="0"/>
              </a:rPr>
              <a:t>β</a:t>
            </a:r>
            <a:r>
              <a:rPr lang="en-US" sz="4000" b="1" dirty="0">
                <a:solidFill>
                  <a:srgbClr val="0000FF"/>
                </a:solidFill>
                <a:cs typeface="Helvetica" panose="020B0604020202020204" pitchFamily="34" charset="0"/>
              </a:rPr>
              <a:t> - error</a:t>
            </a:r>
          </a:p>
        </p:txBody>
      </p:sp>
      <p:grpSp>
        <p:nvGrpSpPr>
          <p:cNvPr id="5" name="Group 4"/>
          <p:cNvGrpSpPr/>
          <p:nvPr/>
        </p:nvGrpSpPr>
        <p:grpSpPr>
          <a:xfrm>
            <a:off x="4093350" y="1445419"/>
            <a:ext cx="4521173" cy="827830"/>
            <a:chOff x="1925645" y="3542263"/>
            <a:chExt cx="2848501" cy="690236"/>
          </a:xfrm>
          <a:solidFill>
            <a:srgbClr val="F1F8EC"/>
          </a:solidFill>
        </p:grpSpPr>
        <p:sp>
          <p:nvSpPr>
            <p:cNvPr id="6" name="Rounded Rectangle 5"/>
            <p:cNvSpPr/>
            <p:nvPr/>
          </p:nvSpPr>
          <p:spPr>
            <a:xfrm>
              <a:off x="1925645" y="3542263"/>
              <a:ext cx="2848501" cy="690236"/>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a:latin typeface="Helvetica Neue"/>
              </a:endParaRPr>
            </a:p>
          </p:txBody>
        </p:sp>
        <p:sp>
          <p:nvSpPr>
            <p:cNvPr id="7" name="Rectangle 6"/>
            <p:cNvSpPr/>
            <p:nvPr/>
          </p:nvSpPr>
          <p:spPr>
            <a:xfrm>
              <a:off x="1970242" y="3557341"/>
              <a:ext cx="2707915" cy="641552"/>
            </a:xfrm>
            <a:prstGeom prst="rect">
              <a:avLst/>
            </a:prstGeom>
            <a:grpFill/>
          </p:spPr>
          <p:txBody>
            <a:bodyPr wrap="square">
              <a:spAutoFit/>
            </a:bodyPr>
            <a:lstStyle/>
            <a:p>
              <a:pPr algn="ctr"/>
              <a:r>
                <a:rPr lang="en-US" sz="4400" b="1" dirty="0" smtClean="0">
                  <a:solidFill>
                    <a:schemeClr val="tx1">
                      <a:lumMod val="75000"/>
                      <a:lumOff val="25000"/>
                    </a:schemeClr>
                  </a:solidFill>
                  <a:latin typeface="Helvetica Neue"/>
                  <a:cs typeface="Helvetica" panose="020B0604020202020204" pitchFamily="34" charset="0"/>
                </a:rPr>
                <a:t>Conventionally</a:t>
              </a:r>
              <a:endParaRPr lang="en-US" sz="4400" b="1" dirty="0">
                <a:solidFill>
                  <a:schemeClr val="tx1">
                    <a:lumMod val="75000"/>
                    <a:lumOff val="25000"/>
                  </a:schemeClr>
                </a:solidFill>
                <a:latin typeface="Helvetica Neue"/>
                <a:cs typeface="Helvetica" panose="020B0604020202020204" pitchFamily="34" charset="0"/>
              </a:endParaRPr>
            </a:p>
          </p:txBody>
        </p:sp>
      </p:grpSp>
      <p:grpSp>
        <p:nvGrpSpPr>
          <p:cNvPr id="8" name="Group 7"/>
          <p:cNvGrpSpPr/>
          <p:nvPr/>
        </p:nvGrpSpPr>
        <p:grpSpPr>
          <a:xfrm>
            <a:off x="2179895" y="3261658"/>
            <a:ext cx="3791314" cy="797860"/>
            <a:chOff x="1998730" y="3608000"/>
            <a:chExt cx="2487006" cy="1009219"/>
          </a:xfrm>
          <a:solidFill>
            <a:schemeClr val="tx1">
              <a:lumMod val="50000"/>
              <a:lumOff val="50000"/>
            </a:schemeClr>
          </a:solidFill>
        </p:grpSpPr>
        <p:sp>
          <p:nvSpPr>
            <p:cNvPr id="9" name="Rounded Rectangle 8"/>
            <p:cNvSpPr/>
            <p:nvPr/>
          </p:nvSpPr>
          <p:spPr>
            <a:xfrm>
              <a:off x="2087592" y="3608000"/>
              <a:ext cx="2398144" cy="1009219"/>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a:solidFill>
                  <a:schemeClr val="bg1"/>
                </a:solidFill>
                <a:latin typeface="Helvetica Neue"/>
              </a:endParaRPr>
            </a:p>
          </p:txBody>
        </p:sp>
        <p:sp>
          <p:nvSpPr>
            <p:cNvPr id="10" name="Rectangle 9"/>
            <p:cNvSpPr/>
            <p:nvPr/>
          </p:nvSpPr>
          <p:spPr>
            <a:xfrm>
              <a:off x="1998730" y="3643101"/>
              <a:ext cx="2487006" cy="973273"/>
            </a:xfrm>
            <a:prstGeom prst="rect">
              <a:avLst/>
            </a:prstGeom>
            <a:noFill/>
          </p:spPr>
          <p:txBody>
            <a:bodyPr wrap="square">
              <a:spAutoFit/>
            </a:bodyPr>
            <a:lstStyle/>
            <a:p>
              <a:pPr algn="ctr"/>
              <a:r>
                <a:rPr lang="en-US" sz="4400" b="1" dirty="0" smtClean="0">
                  <a:solidFill>
                    <a:schemeClr val="bg1"/>
                  </a:solidFill>
                  <a:latin typeface="Helvetica Neue"/>
                  <a:cs typeface="Helvetica" panose="020B0604020202020204" pitchFamily="34" charset="0"/>
                </a:rPr>
                <a:t>Fix </a:t>
              </a:r>
              <a:r>
                <a:rPr lang="el-GR" sz="4400" b="1" dirty="0" smtClean="0">
                  <a:solidFill>
                    <a:schemeClr val="bg1"/>
                  </a:solidFill>
                  <a:latin typeface="Helvetica Neue"/>
                  <a:cs typeface="Times New Roman" panose="02020603050405020304" pitchFamily="18" charset="0"/>
                </a:rPr>
                <a:t>α</a:t>
              </a:r>
              <a:r>
                <a:rPr lang="en-US" sz="4400" b="1" dirty="0" smtClean="0">
                  <a:solidFill>
                    <a:schemeClr val="bg1"/>
                  </a:solidFill>
                  <a:latin typeface="Helvetica Neue"/>
                  <a:cs typeface="Helvetica" panose="020B0604020202020204" pitchFamily="34" charset="0"/>
                </a:rPr>
                <a:t> at 5%</a:t>
              </a:r>
              <a:endParaRPr lang="en-US" sz="4400" b="1" dirty="0">
                <a:solidFill>
                  <a:schemeClr val="bg1"/>
                </a:solidFill>
                <a:latin typeface="Helvetica Neue"/>
                <a:cs typeface="Helvetica" panose="020B0604020202020204" pitchFamily="34" charset="0"/>
              </a:endParaRPr>
            </a:p>
          </p:txBody>
        </p:sp>
      </p:grpSp>
      <p:grpSp>
        <p:nvGrpSpPr>
          <p:cNvPr id="11" name="Group 10"/>
          <p:cNvGrpSpPr/>
          <p:nvPr/>
        </p:nvGrpSpPr>
        <p:grpSpPr>
          <a:xfrm>
            <a:off x="6782089" y="3243375"/>
            <a:ext cx="3729005" cy="799794"/>
            <a:chOff x="2087592" y="3608001"/>
            <a:chExt cx="2325041" cy="972170"/>
          </a:xfrm>
          <a:solidFill>
            <a:schemeClr val="tx1">
              <a:lumMod val="50000"/>
              <a:lumOff val="50000"/>
            </a:schemeClr>
          </a:solidFill>
        </p:grpSpPr>
        <p:sp>
          <p:nvSpPr>
            <p:cNvPr id="12" name="Rounded Rectangle 11"/>
            <p:cNvSpPr/>
            <p:nvPr/>
          </p:nvSpPr>
          <p:spPr>
            <a:xfrm>
              <a:off x="2087592" y="3608001"/>
              <a:ext cx="2325041" cy="972170"/>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a:solidFill>
                  <a:schemeClr val="bg1"/>
                </a:solidFill>
                <a:latin typeface="Helvetica Neue"/>
              </a:endParaRPr>
            </a:p>
          </p:txBody>
        </p:sp>
        <p:sp>
          <p:nvSpPr>
            <p:cNvPr id="13" name="Rectangle 12"/>
            <p:cNvSpPr/>
            <p:nvPr/>
          </p:nvSpPr>
          <p:spPr>
            <a:xfrm>
              <a:off x="2087592" y="3614455"/>
              <a:ext cx="2325041" cy="935276"/>
            </a:xfrm>
            <a:prstGeom prst="rect">
              <a:avLst/>
            </a:prstGeom>
            <a:noFill/>
          </p:spPr>
          <p:txBody>
            <a:bodyPr wrap="square">
              <a:spAutoFit/>
            </a:bodyPr>
            <a:lstStyle/>
            <a:p>
              <a:pPr algn="ctr"/>
              <a:r>
                <a:rPr lang="en-US" sz="4400" b="1" dirty="0" smtClean="0">
                  <a:solidFill>
                    <a:schemeClr val="bg1"/>
                  </a:solidFill>
                  <a:latin typeface="Helvetica Neue"/>
                  <a:cs typeface="Helvetica" panose="020B0604020202020204" pitchFamily="34" charset="0"/>
                </a:rPr>
                <a:t>Minimize </a:t>
              </a:r>
              <a:r>
                <a:rPr lang="el-GR" sz="4400" b="1" dirty="0" smtClean="0">
                  <a:solidFill>
                    <a:schemeClr val="bg1"/>
                  </a:solidFill>
                  <a:latin typeface="Helvetica Neue"/>
                  <a:cs typeface="Helvetica" panose="020B0604020202020204" pitchFamily="34" charset="0"/>
                </a:rPr>
                <a:t>β</a:t>
              </a:r>
              <a:endParaRPr lang="en-US" sz="4400" b="1" dirty="0">
                <a:solidFill>
                  <a:schemeClr val="bg1"/>
                </a:solidFill>
                <a:latin typeface="Helvetica Neue"/>
                <a:cs typeface="Helvetica" panose="020B0604020202020204" pitchFamily="34" charset="0"/>
              </a:endParaRPr>
            </a:p>
          </p:txBody>
        </p:sp>
      </p:grpSp>
      <p:cxnSp>
        <p:nvCxnSpPr>
          <p:cNvPr id="14" name="Straight Connector 13"/>
          <p:cNvCxnSpPr/>
          <p:nvPr/>
        </p:nvCxnSpPr>
        <p:spPr>
          <a:xfrm>
            <a:off x="6315728" y="2311350"/>
            <a:ext cx="0" cy="459011"/>
          </a:xfrm>
          <a:prstGeom prst="line">
            <a:avLst/>
          </a:prstGeom>
          <a:ln w="28575"/>
        </p:spPr>
        <p:style>
          <a:lnRef idx="1">
            <a:schemeClr val="dk1"/>
          </a:lnRef>
          <a:fillRef idx="0">
            <a:schemeClr val="dk1"/>
          </a:fillRef>
          <a:effectRef idx="0">
            <a:schemeClr val="dk1"/>
          </a:effectRef>
          <a:fontRef idx="minor">
            <a:schemeClr val="tx1"/>
          </a:fontRef>
        </p:style>
      </p:cxnSp>
      <p:grpSp>
        <p:nvGrpSpPr>
          <p:cNvPr id="15" name="Group 14"/>
          <p:cNvGrpSpPr/>
          <p:nvPr/>
        </p:nvGrpSpPr>
        <p:grpSpPr>
          <a:xfrm>
            <a:off x="4402425" y="2754031"/>
            <a:ext cx="4212098" cy="515207"/>
            <a:chOff x="1787278" y="2719298"/>
            <a:chExt cx="3056858" cy="395136"/>
          </a:xfrm>
        </p:grpSpPr>
        <p:cxnSp>
          <p:nvCxnSpPr>
            <p:cNvPr id="16" name="Straight Connector 15"/>
            <p:cNvCxnSpPr/>
            <p:nvPr/>
          </p:nvCxnSpPr>
          <p:spPr>
            <a:xfrm>
              <a:off x="1787278" y="2719298"/>
              <a:ext cx="30568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1797113" y="2737451"/>
              <a:ext cx="1688" cy="3769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4839328" y="2721121"/>
              <a:ext cx="3" cy="3750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6465806" y="4477589"/>
            <a:ext cx="4536363" cy="812020"/>
            <a:chOff x="2023744" y="3573291"/>
            <a:chExt cx="2443622" cy="987032"/>
          </a:xfrm>
          <a:solidFill>
            <a:schemeClr val="tx1">
              <a:lumMod val="50000"/>
              <a:lumOff val="50000"/>
            </a:schemeClr>
          </a:solidFill>
        </p:grpSpPr>
        <p:sp>
          <p:nvSpPr>
            <p:cNvPr id="20" name="Rounded Rectangle 19"/>
            <p:cNvSpPr/>
            <p:nvPr/>
          </p:nvSpPr>
          <p:spPr>
            <a:xfrm>
              <a:off x="2087592" y="3588153"/>
              <a:ext cx="2325041" cy="972170"/>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a:solidFill>
                  <a:schemeClr val="bg1"/>
                </a:solidFill>
                <a:latin typeface="Helvetica Neue"/>
              </a:endParaRPr>
            </a:p>
          </p:txBody>
        </p:sp>
        <p:sp>
          <p:nvSpPr>
            <p:cNvPr id="21" name="Rectangle 20"/>
            <p:cNvSpPr/>
            <p:nvPr/>
          </p:nvSpPr>
          <p:spPr>
            <a:xfrm>
              <a:off x="2023744" y="3573291"/>
              <a:ext cx="2443622" cy="935276"/>
            </a:xfrm>
            <a:prstGeom prst="rect">
              <a:avLst/>
            </a:prstGeom>
            <a:noFill/>
          </p:spPr>
          <p:txBody>
            <a:bodyPr wrap="square">
              <a:spAutoFit/>
            </a:bodyPr>
            <a:lstStyle/>
            <a:p>
              <a:pPr algn="ctr"/>
              <a:r>
                <a:rPr lang="en-US" sz="4400" b="1" dirty="0" smtClean="0">
                  <a:solidFill>
                    <a:schemeClr val="bg1"/>
                  </a:solidFill>
                  <a:latin typeface="Helvetica Neue"/>
                  <a:cs typeface="Helvetica" panose="020B0604020202020204" pitchFamily="34" charset="0"/>
                </a:rPr>
                <a:t>Maximize 1-</a:t>
              </a:r>
              <a:r>
                <a:rPr lang="el-GR" sz="4400" b="1" dirty="0" smtClean="0">
                  <a:solidFill>
                    <a:schemeClr val="bg1"/>
                  </a:solidFill>
                  <a:latin typeface="Helvetica Neue"/>
                  <a:cs typeface="Helvetica" panose="020B0604020202020204" pitchFamily="34" charset="0"/>
                </a:rPr>
                <a:t>β</a:t>
              </a:r>
              <a:endParaRPr lang="en-US" sz="4400" b="1" dirty="0">
                <a:solidFill>
                  <a:schemeClr val="bg1"/>
                </a:solidFill>
                <a:latin typeface="Helvetica Neue"/>
                <a:cs typeface="Helvetica" panose="020B0604020202020204" pitchFamily="34" charset="0"/>
              </a:endParaRPr>
            </a:p>
          </p:txBody>
        </p:sp>
      </p:grpSp>
      <p:cxnSp>
        <p:nvCxnSpPr>
          <p:cNvPr id="22" name="Straight Arrow Connector 21"/>
          <p:cNvCxnSpPr/>
          <p:nvPr/>
        </p:nvCxnSpPr>
        <p:spPr>
          <a:xfrm>
            <a:off x="8726649" y="4099761"/>
            <a:ext cx="3" cy="3750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392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2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Parametric tests</a:t>
            </a:r>
            <a:endParaRPr lang="en-US" sz="4000" b="1" kern="0" dirty="0">
              <a:solidFill>
                <a:srgbClr val="FF0000"/>
              </a:solidFill>
            </a:endParaRPr>
          </a:p>
        </p:txBody>
      </p:sp>
      <p:grpSp>
        <p:nvGrpSpPr>
          <p:cNvPr id="5" name="Group 4"/>
          <p:cNvGrpSpPr/>
          <p:nvPr/>
        </p:nvGrpSpPr>
        <p:grpSpPr>
          <a:xfrm>
            <a:off x="2573126" y="1083888"/>
            <a:ext cx="11219074" cy="1280096"/>
            <a:chOff x="241300" y="2191661"/>
            <a:chExt cx="7086600" cy="2426018"/>
          </a:xfrm>
        </p:grpSpPr>
        <p:sp>
          <p:nvSpPr>
            <p:cNvPr id="6" name="Vertical Scroll 5"/>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7" name="Round Diagonal Corner Rectangle 6"/>
            <p:cNvSpPr/>
            <p:nvPr/>
          </p:nvSpPr>
          <p:spPr>
            <a:xfrm>
              <a:off x="524067" y="2668353"/>
              <a:ext cx="6580361" cy="162636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8" name="Title 2"/>
          <p:cNvSpPr txBox="1">
            <a:spLocks/>
          </p:cNvSpPr>
          <p:nvPr/>
        </p:nvSpPr>
        <p:spPr>
          <a:xfrm>
            <a:off x="3102431" y="1398858"/>
            <a:ext cx="10260258" cy="745728"/>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3400" dirty="0" smtClean="0">
                <a:latin typeface="Helvetica Neue"/>
                <a:ea typeface="Gulim" pitchFamily="34" charset="-127"/>
                <a:cs typeface="Times New Roman" pitchFamily="18" charset="0"/>
              </a:rPr>
              <a:t>This is a test based on Standard Normal Distribution </a:t>
            </a:r>
            <a:endParaRPr lang="en-US" sz="3400" dirty="0">
              <a:latin typeface="Helvetica Neue"/>
              <a:cs typeface="Helvetica" panose="020B0604020202020204" pitchFamily="34" charset="0"/>
            </a:endParaRPr>
          </a:p>
        </p:txBody>
      </p:sp>
      <p:grpSp>
        <p:nvGrpSpPr>
          <p:cNvPr id="9" name="Group 8"/>
          <p:cNvGrpSpPr/>
          <p:nvPr/>
        </p:nvGrpSpPr>
        <p:grpSpPr>
          <a:xfrm>
            <a:off x="344736" y="1411875"/>
            <a:ext cx="1825784" cy="904373"/>
            <a:chOff x="9768114" y="3251199"/>
            <a:chExt cx="2376369" cy="904373"/>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35089" t="31952" r="5251" b="33383"/>
            <a:stretch/>
          </p:blipFill>
          <p:spPr>
            <a:xfrm>
              <a:off x="9768114" y="3251199"/>
              <a:ext cx="2376369" cy="904373"/>
            </a:xfrm>
            <a:prstGeom prst="rect">
              <a:avLst/>
            </a:prstGeom>
          </p:spPr>
        </p:pic>
        <p:sp>
          <p:nvSpPr>
            <p:cNvPr id="11" name="Title 2"/>
            <p:cNvSpPr txBox="1">
              <a:spLocks/>
            </p:cNvSpPr>
            <p:nvPr/>
          </p:nvSpPr>
          <p:spPr>
            <a:xfrm>
              <a:off x="9946301" y="3458103"/>
              <a:ext cx="2107146" cy="425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chemeClr val="bg1"/>
                  </a:solidFill>
                  <a:latin typeface="Helvetica Neue"/>
                  <a:cs typeface="Helvetica" panose="020B0604020202020204" pitchFamily="34" charset="0"/>
                </a:rPr>
                <a:t>Z-test</a:t>
              </a:r>
              <a:endParaRPr lang="en-US" sz="3600" b="1" dirty="0">
                <a:solidFill>
                  <a:schemeClr val="bg1"/>
                </a:solidFill>
                <a:latin typeface="Helvetica Neue"/>
                <a:cs typeface="Helvetica" panose="020B0604020202020204" pitchFamily="34" charset="0"/>
              </a:endParaRPr>
            </a:p>
          </p:txBody>
        </p:sp>
      </p:grpSp>
      <p:sp>
        <p:nvSpPr>
          <p:cNvPr id="12" name="Down Arrow 11"/>
          <p:cNvSpPr/>
          <p:nvPr/>
        </p:nvSpPr>
        <p:spPr>
          <a:xfrm rot="16200000">
            <a:off x="2182589" y="1449837"/>
            <a:ext cx="586696" cy="599842"/>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476201" y="3320793"/>
            <a:ext cx="13310560" cy="871985"/>
            <a:chOff x="3636294" y="2479790"/>
            <a:chExt cx="3517768" cy="821840"/>
          </a:xfrm>
        </p:grpSpPr>
        <p:grpSp>
          <p:nvGrpSpPr>
            <p:cNvPr id="14" name="Group 13"/>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16" name="Rectangle 15"/>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17" name="Rectangle 16"/>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18" name="Rectangle 17"/>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sp>
          <p:nvSpPr>
            <p:cNvPr id="15" name="Rectangle 14"/>
            <p:cNvSpPr/>
            <p:nvPr/>
          </p:nvSpPr>
          <p:spPr>
            <a:xfrm>
              <a:off x="3686054" y="2569280"/>
              <a:ext cx="3448736" cy="609163"/>
            </a:xfrm>
            <a:prstGeom prst="rect">
              <a:avLst/>
            </a:prstGeom>
          </p:spPr>
          <p:txBody>
            <a:bodyPr wrap="square">
              <a:spAutoFit/>
            </a:bodyPr>
            <a:lstStyle/>
            <a:p>
              <a:pPr marL="0" lvl="1"/>
              <a:r>
                <a:rPr lang="en-US" sz="3600" b="1" dirty="0">
                  <a:latin typeface="Helvetica Neue"/>
                  <a:cs typeface="Helvetica" panose="020B0604020202020204" pitchFamily="34" charset="0"/>
                </a:rPr>
                <a:t>Mean of a single population (µ)</a:t>
              </a:r>
            </a:p>
          </p:txBody>
        </p:sp>
      </p:grpSp>
      <p:grpSp>
        <p:nvGrpSpPr>
          <p:cNvPr id="19" name="Group 18"/>
          <p:cNvGrpSpPr/>
          <p:nvPr/>
        </p:nvGrpSpPr>
        <p:grpSpPr>
          <a:xfrm>
            <a:off x="263980" y="2520226"/>
            <a:ext cx="11301661" cy="646331"/>
            <a:chOff x="2087592" y="3587557"/>
            <a:chExt cx="2398144" cy="681047"/>
          </a:xfrm>
          <a:noFill/>
        </p:grpSpPr>
        <p:sp>
          <p:nvSpPr>
            <p:cNvPr id="20" name="Rounded Rectangle 19"/>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schemeClr val="tx1"/>
                </a:solidFill>
                <a:latin typeface="Helvetica Neue"/>
              </a:endParaRPr>
            </a:p>
          </p:txBody>
        </p:sp>
        <p:sp>
          <p:nvSpPr>
            <p:cNvPr id="21" name="Rectangle 20"/>
            <p:cNvSpPr/>
            <p:nvPr/>
          </p:nvSpPr>
          <p:spPr>
            <a:xfrm>
              <a:off x="2136289" y="3587557"/>
              <a:ext cx="2349447" cy="681047"/>
            </a:xfrm>
            <a:prstGeom prst="rect">
              <a:avLst/>
            </a:prstGeom>
            <a:grpFill/>
          </p:spPr>
          <p:txBody>
            <a:bodyPr wrap="square">
              <a:spAutoFit/>
            </a:bodyPr>
            <a:lstStyle/>
            <a:p>
              <a:r>
                <a:rPr lang="en-US" sz="3600" b="1" dirty="0">
                  <a:latin typeface="Helvetica Neue"/>
                  <a:cs typeface="Helvetica" panose="020B0604020202020204" pitchFamily="34" charset="0"/>
                </a:rPr>
                <a:t>Used for testing the</a:t>
              </a:r>
            </a:p>
          </p:txBody>
        </p:sp>
      </p:grpSp>
      <p:grpSp>
        <p:nvGrpSpPr>
          <p:cNvPr id="22" name="Group 21"/>
          <p:cNvGrpSpPr/>
          <p:nvPr/>
        </p:nvGrpSpPr>
        <p:grpSpPr>
          <a:xfrm>
            <a:off x="481640" y="4289643"/>
            <a:ext cx="13310560" cy="871985"/>
            <a:chOff x="3636294" y="2479790"/>
            <a:chExt cx="3517768" cy="821840"/>
          </a:xfrm>
        </p:grpSpPr>
        <p:grpSp>
          <p:nvGrpSpPr>
            <p:cNvPr id="23" name="Group 22"/>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25" name="Rectangle 24"/>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26" name="Rectangle 25"/>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27" name="Rectangle 26"/>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sp>
          <p:nvSpPr>
            <p:cNvPr id="24" name="Rectangle 23"/>
            <p:cNvSpPr/>
            <p:nvPr/>
          </p:nvSpPr>
          <p:spPr>
            <a:xfrm>
              <a:off x="3686054" y="2569280"/>
              <a:ext cx="3448736" cy="609163"/>
            </a:xfrm>
            <a:prstGeom prst="rect">
              <a:avLst/>
            </a:prstGeom>
          </p:spPr>
          <p:txBody>
            <a:bodyPr wrap="square">
              <a:spAutoFit/>
            </a:bodyPr>
            <a:lstStyle/>
            <a:p>
              <a:pPr marL="0" lvl="1">
                <a:buNone/>
              </a:pPr>
              <a:r>
                <a:rPr lang="en-US" sz="3600" b="1" dirty="0">
                  <a:latin typeface="Helvetica Neue"/>
                  <a:cs typeface="Helvetica" panose="020B0604020202020204" pitchFamily="34" charset="0"/>
                </a:rPr>
                <a:t>Difference between means of two populations (µ</a:t>
              </a:r>
              <a:r>
                <a:rPr lang="en-US" sz="3600" b="1" baseline="-25000" dirty="0">
                  <a:latin typeface="Helvetica Neue"/>
                  <a:cs typeface="Helvetica" panose="020B0604020202020204" pitchFamily="34" charset="0"/>
                </a:rPr>
                <a:t>1 </a:t>
              </a:r>
              <a:r>
                <a:rPr lang="en-US" sz="3600" b="1" dirty="0">
                  <a:latin typeface="Helvetica Neue"/>
                  <a:cs typeface="Helvetica" panose="020B0604020202020204" pitchFamily="34" charset="0"/>
                </a:rPr>
                <a:t>- µ</a:t>
              </a:r>
              <a:r>
                <a:rPr lang="en-US" sz="3600" b="1" baseline="-25000" dirty="0">
                  <a:latin typeface="Helvetica Neue"/>
                  <a:cs typeface="Helvetica" panose="020B0604020202020204" pitchFamily="34" charset="0"/>
                </a:rPr>
                <a:t>2</a:t>
              </a:r>
              <a:r>
                <a:rPr lang="en-US" sz="3600" b="1" dirty="0">
                  <a:latin typeface="Helvetica Neue"/>
                  <a:cs typeface="Helvetica" panose="020B0604020202020204" pitchFamily="34" charset="0"/>
                </a:rPr>
                <a:t>)</a:t>
              </a:r>
            </a:p>
          </p:txBody>
        </p:sp>
      </p:grpSp>
      <p:grpSp>
        <p:nvGrpSpPr>
          <p:cNvPr id="28" name="Group 27"/>
          <p:cNvGrpSpPr/>
          <p:nvPr/>
        </p:nvGrpSpPr>
        <p:grpSpPr>
          <a:xfrm>
            <a:off x="487079" y="5274822"/>
            <a:ext cx="13310560" cy="871985"/>
            <a:chOff x="3636294" y="2479790"/>
            <a:chExt cx="3517768" cy="821840"/>
          </a:xfrm>
        </p:grpSpPr>
        <p:grpSp>
          <p:nvGrpSpPr>
            <p:cNvPr id="29" name="Group 28"/>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1" name="Rectangle 30"/>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32" name="Rectangle 31"/>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33" name="Rectangle 32"/>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sp>
          <p:nvSpPr>
            <p:cNvPr id="30" name="Rectangle 29"/>
            <p:cNvSpPr/>
            <p:nvPr/>
          </p:nvSpPr>
          <p:spPr>
            <a:xfrm>
              <a:off x="3686054" y="2569280"/>
              <a:ext cx="3448736" cy="609163"/>
            </a:xfrm>
            <a:prstGeom prst="rect">
              <a:avLst/>
            </a:prstGeom>
          </p:spPr>
          <p:txBody>
            <a:bodyPr wrap="square">
              <a:spAutoFit/>
            </a:bodyPr>
            <a:lstStyle/>
            <a:p>
              <a:pPr marL="0" lvl="1">
                <a:buNone/>
              </a:pPr>
              <a:r>
                <a:rPr lang="en-US" sz="3600" b="1" dirty="0">
                  <a:latin typeface="Helvetica Neue"/>
                  <a:cs typeface="Helvetica" panose="020B0604020202020204" pitchFamily="34" charset="0"/>
                </a:rPr>
                <a:t>Proportion of a single population (P)</a:t>
              </a:r>
            </a:p>
          </p:txBody>
        </p:sp>
      </p:grpSp>
      <p:grpSp>
        <p:nvGrpSpPr>
          <p:cNvPr id="34" name="Group 33"/>
          <p:cNvGrpSpPr/>
          <p:nvPr/>
        </p:nvGrpSpPr>
        <p:grpSpPr>
          <a:xfrm>
            <a:off x="492518" y="6243672"/>
            <a:ext cx="13310560" cy="871985"/>
            <a:chOff x="3636294" y="2479790"/>
            <a:chExt cx="3517768" cy="821840"/>
          </a:xfrm>
        </p:grpSpPr>
        <p:grpSp>
          <p:nvGrpSpPr>
            <p:cNvPr id="35" name="Group 34"/>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7" name="Rectangle 36"/>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38" name="Rectangle 37"/>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sp>
            <p:nvSpPr>
              <p:cNvPr id="39" name="Rectangle 38"/>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latin typeface="Helvetica Neue"/>
                  <a:cs typeface="Helvetica" panose="020B0604020202020204" pitchFamily="34" charset="0"/>
                </a:endParaRPr>
              </a:p>
            </p:txBody>
          </p:sp>
        </p:grpSp>
        <p:sp>
          <p:nvSpPr>
            <p:cNvPr id="36" name="Rectangle 35"/>
            <p:cNvSpPr/>
            <p:nvPr/>
          </p:nvSpPr>
          <p:spPr>
            <a:xfrm>
              <a:off x="3686054" y="2569280"/>
              <a:ext cx="3448736" cy="609163"/>
            </a:xfrm>
            <a:prstGeom prst="rect">
              <a:avLst/>
            </a:prstGeom>
          </p:spPr>
          <p:txBody>
            <a:bodyPr wrap="square">
              <a:spAutoFit/>
            </a:bodyPr>
            <a:lstStyle/>
            <a:p>
              <a:pPr marL="0" lvl="1"/>
              <a:r>
                <a:rPr lang="en-US" sz="3600" b="1" dirty="0">
                  <a:latin typeface="Helvetica Neue"/>
                  <a:cs typeface="Helvetica" panose="020B0604020202020204" pitchFamily="34" charset="0"/>
                </a:rPr>
                <a:t>Difference between proportions of two populations (P</a:t>
              </a:r>
              <a:r>
                <a:rPr lang="en-US" sz="3600" b="1" baseline="-25000" dirty="0">
                  <a:latin typeface="Helvetica Neue"/>
                  <a:cs typeface="Helvetica" panose="020B0604020202020204" pitchFamily="34" charset="0"/>
                </a:rPr>
                <a:t>1 </a:t>
              </a:r>
              <a:r>
                <a:rPr lang="en-US" sz="3600" b="1" dirty="0">
                  <a:latin typeface="Helvetica Neue"/>
                  <a:cs typeface="Helvetica" panose="020B0604020202020204" pitchFamily="34" charset="0"/>
                </a:rPr>
                <a:t>- P</a:t>
              </a:r>
              <a:r>
                <a:rPr lang="en-US" sz="3600" b="1" baseline="-25000" dirty="0">
                  <a:latin typeface="Helvetica Neue"/>
                  <a:cs typeface="Helvetica" panose="020B0604020202020204" pitchFamily="34" charset="0"/>
                </a:rPr>
                <a:t>2</a:t>
              </a:r>
              <a:r>
                <a:rPr lang="en-US" sz="3600" b="1" dirty="0">
                  <a:latin typeface="Helvetica Neue"/>
                  <a:cs typeface="Helvetica" panose="020B0604020202020204" pitchFamily="34" charset="0"/>
                </a:rPr>
                <a:t>)</a:t>
              </a:r>
            </a:p>
          </p:txBody>
        </p:sp>
      </p:grpSp>
    </p:spTree>
    <p:extLst>
      <p:ext uri="{BB962C8B-B14F-4D97-AF65-F5344CB8AC3E}">
        <p14:creationId xmlns:p14="http://schemas.microsoft.com/office/powerpoint/2010/main" val="256595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00"/>
                                        <p:tgtEl>
                                          <p:spTgt spid="5"/>
                                        </p:tgtEl>
                                      </p:cBhvr>
                                    </p:animEffect>
                                  </p:childTnLst>
                                </p:cTn>
                              </p:par>
                            </p:childTnLst>
                          </p:cTn>
                        </p:par>
                        <p:par>
                          <p:cTn id="15" fill="hold">
                            <p:stCondLst>
                              <p:cond delay="12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Assumptions on Z-test</a:t>
            </a:r>
            <a:endParaRPr lang="en-US" sz="4000" b="1" kern="0" dirty="0">
              <a:solidFill>
                <a:srgbClr val="FF0000"/>
              </a:solidFill>
            </a:endParaRPr>
          </a:p>
        </p:txBody>
      </p:sp>
      <p:grpSp>
        <p:nvGrpSpPr>
          <p:cNvPr id="4" name="Group 3"/>
          <p:cNvGrpSpPr/>
          <p:nvPr/>
        </p:nvGrpSpPr>
        <p:grpSpPr>
          <a:xfrm>
            <a:off x="5916703" y="2905919"/>
            <a:ext cx="2247637" cy="863600"/>
            <a:chOff x="2087592" y="3608001"/>
            <a:chExt cx="2398144" cy="624498"/>
          </a:xfrm>
          <a:solidFill>
            <a:schemeClr val="accent1">
              <a:lumMod val="60000"/>
              <a:lumOff val="40000"/>
            </a:schemeClr>
          </a:solidFill>
        </p:grpSpPr>
        <p:sp>
          <p:nvSpPr>
            <p:cNvPr id="5" name="Rounded Rectangle 4"/>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a:solidFill>
                  <a:schemeClr val="tx1"/>
                </a:solidFill>
                <a:latin typeface="Helvetica Neue"/>
              </a:endParaRPr>
            </a:p>
          </p:txBody>
        </p:sp>
        <p:sp>
          <p:nvSpPr>
            <p:cNvPr id="6" name="Rectangle 5"/>
            <p:cNvSpPr/>
            <p:nvPr/>
          </p:nvSpPr>
          <p:spPr>
            <a:xfrm>
              <a:off x="2148699" y="3736712"/>
              <a:ext cx="2265336" cy="422870"/>
            </a:xfrm>
            <a:prstGeom prst="rect">
              <a:avLst/>
            </a:prstGeom>
            <a:grpFill/>
          </p:spPr>
          <p:txBody>
            <a:bodyPr wrap="square">
              <a:spAutoFit/>
            </a:bodyPr>
            <a:lstStyle/>
            <a:p>
              <a:pPr algn="ctr"/>
              <a:r>
                <a:rPr lang="en-US" sz="3200" b="1" dirty="0" smtClean="0">
                  <a:latin typeface="Helvetica Neue"/>
                  <a:cs typeface="Helvetica" panose="020B0604020202020204" pitchFamily="34" charset="0"/>
                </a:rPr>
                <a:t>Z-test</a:t>
              </a:r>
              <a:endParaRPr lang="en-US" sz="3200" b="1" dirty="0">
                <a:latin typeface="Helvetica Neue"/>
                <a:cs typeface="Helvetica" panose="020B0604020202020204" pitchFamily="34" charset="0"/>
              </a:endParaRPr>
            </a:p>
          </p:txBody>
        </p:sp>
      </p:grpSp>
      <p:sp>
        <p:nvSpPr>
          <p:cNvPr id="7" name="Round Diagonal Corner Rectangle 6"/>
          <p:cNvSpPr/>
          <p:nvPr/>
        </p:nvSpPr>
        <p:spPr>
          <a:xfrm>
            <a:off x="506186" y="1369219"/>
            <a:ext cx="6447252" cy="1097643"/>
          </a:xfrm>
          <a:prstGeom prst="round2DiagRect">
            <a:avLst>
              <a:gd name="adj1" fmla="val 0"/>
              <a:gd name="adj2" fmla="val 0"/>
            </a:avLst>
          </a:prstGeom>
          <a:solidFill>
            <a:schemeClr val="accent1">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buFont typeface="Wingdings" panose="05000000000000000000" pitchFamily="2" charset="2"/>
              <a:buChar char="Ø"/>
            </a:pPr>
            <a:r>
              <a:rPr lang="en-US" altLang="ko-KR" sz="3200" b="1" dirty="0" smtClean="0">
                <a:solidFill>
                  <a:schemeClr val="tx1"/>
                </a:solidFill>
                <a:latin typeface="Helvetica Neue"/>
                <a:ea typeface="Gulim" pitchFamily="34" charset="-127"/>
                <a:cs typeface="Helvetica" panose="020B0604020202020204" pitchFamily="34" charset="0"/>
              </a:rPr>
              <a:t>Samples </a:t>
            </a:r>
            <a:r>
              <a:rPr lang="en-US" altLang="ko-KR" sz="3200" b="1" dirty="0">
                <a:solidFill>
                  <a:schemeClr val="tx1"/>
                </a:solidFill>
                <a:latin typeface="Helvetica Neue"/>
                <a:ea typeface="Gulim" pitchFamily="34" charset="-127"/>
                <a:cs typeface="Helvetica" panose="020B0604020202020204" pitchFamily="34" charset="0"/>
              </a:rPr>
              <a:t>are drawn from </a:t>
            </a:r>
            <a:r>
              <a:rPr lang="en-US" altLang="ko-KR" sz="3200" b="1" dirty="0" smtClean="0">
                <a:solidFill>
                  <a:schemeClr val="tx1"/>
                </a:solidFill>
                <a:latin typeface="Helvetica Neue"/>
                <a:ea typeface="Gulim" pitchFamily="34" charset="-127"/>
                <a:cs typeface="Helvetica" panose="020B0604020202020204" pitchFamily="34" charset="0"/>
              </a:rPr>
              <a:t>normal distribution</a:t>
            </a:r>
          </a:p>
        </p:txBody>
      </p:sp>
      <p:sp>
        <p:nvSpPr>
          <p:cNvPr id="8" name="Round Diagonal Corner Rectangle 7"/>
          <p:cNvSpPr/>
          <p:nvPr/>
        </p:nvSpPr>
        <p:spPr>
          <a:xfrm>
            <a:off x="7244515" y="1369219"/>
            <a:ext cx="6406171" cy="1110343"/>
          </a:xfrm>
          <a:prstGeom prst="round2DiagRect">
            <a:avLst>
              <a:gd name="adj1" fmla="val 0"/>
              <a:gd name="adj2" fmla="val 0"/>
            </a:avLst>
          </a:prstGeom>
          <a:solidFill>
            <a:schemeClr val="accent2">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lnSpc>
                <a:spcPct val="120000"/>
              </a:lnSpc>
              <a:buFont typeface="Wingdings" panose="05000000000000000000" pitchFamily="2" charset="2"/>
              <a:buChar char="Ø"/>
            </a:pPr>
            <a:r>
              <a:rPr lang="en-US" altLang="ko-KR" sz="3200" b="1" dirty="0">
                <a:solidFill>
                  <a:schemeClr val="tx1"/>
                </a:solidFill>
                <a:latin typeface="Helvetica Neue"/>
                <a:ea typeface="Gulim" pitchFamily="34" charset="-127"/>
                <a:cs typeface="Helvetica" panose="020B0604020202020204" pitchFamily="34" charset="0"/>
              </a:rPr>
              <a:t>The population variances should be known</a:t>
            </a:r>
          </a:p>
        </p:txBody>
      </p:sp>
      <p:sp>
        <p:nvSpPr>
          <p:cNvPr id="9" name="Round Diagonal Corner Rectangle 8"/>
          <p:cNvSpPr/>
          <p:nvPr/>
        </p:nvSpPr>
        <p:spPr>
          <a:xfrm>
            <a:off x="506186" y="4232161"/>
            <a:ext cx="5467790" cy="1137558"/>
          </a:xfrm>
          <a:prstGeom prst="round2DiagRect">
            <a:avLst>
              <a:gd name="adj1" fmla="val 0"/>
              <a:gd name="adj2" fmla="val 0"/>
            </a:avLst>
          </a:prstGeom>
          <a:solidFill>
            <a:schemeClr val="accent6">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buFont typeface="Wingdings" panose="05000000000000000000" pitchFamily="2" charset="2"/>
              <a:buChar char="Ø"/>
            </a:pPr>
            <a:r>
              <a:rPr lang="en-US" altLang="ko-KR" sz="3200" b="1" dirty="0" smtClean="0">
                <a:solidFill>
                  <a:schemeClr val="tx1"/>
                </a:solidFill>
                <a:latin typeface="Helvetica Neue"/>
                <a:ea typeface="Gulim" pitchFamily="34" charset="-127"/>
                <a:cs typeface="Helvetica" panose="020B0604020202020204" pitchFamily="34" charset="0"/>
              </a:rPr>
              <a:t>Two </a:t>
            </a:r>
            <a:r>
              <a:rPr lang="en-US" altLang="ko-KR" sz="3200" b="1" dirty="0">
                <a:solidFill>
                  <a:schemeClr val="tx1"/>
                </a:solidFill>
                <a:latin typeface="Helvetica Neue"/>
                <a:ea typeface="Gulim" pitchFamily="34" charset="-127"/>
                <a:cs typeface="Helvetica" panose="020B0604020202020204" pitchFamily="34" charset="0"/>
              </a:rPr>
              <a:t>groups should be independent</a:t>
            </a:r>
            <a:endParaRPr lang="en-US" altLang="ko-KR" sz="3200" b="1" dirty="0" smtClean="0">
              <a:solidFill>
                <a:schemeClr val="tx1"/>
              </a:solidFill>
              <a:latin typeface="Helvetica Neue"/>
              <a:ea typeface="Gulim" pitchFamily="34" charset="-127"/>
              <a:cs typeface="Helvetica" panose="020B0604020202020204" pitchFamily="34" charset="0"/>
            </a:endParaRPr>
          </a:p>
        </p:txBody>
      </p:sp>
      <p:sp>
        <p:nvSpPr>
          <p:cNvPr id="10" name="Round Diagonal Corner Rectangle 9"/>
          <p:cNvSpPr/>
          <p:nvPr/>
        </p:nvSpPr>
        <p:spPr>
          <a:xfrm>
            <a:off x="7959390" y="4232160"/>
            <a:ext cx="5691296" cy="1676401"/>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buFont typeface="Wingdings" panose="05000000000000000000" pitchFamily="2" charset="2"/>
              <a:buChar char="Ø"/>
            </a:pPr>
            <a:r>
              <a:rPr lang="en-US" altLang="ko-KR" sz="3200" b="1" dirty="0" smtClean="0">
                <a:solidFill>
                  <a:schemeClr val="tx1"/>
                </a:solidFill>
                <a:latin typeface="Helvetica Neue"/>
                <a:ea typeface="Gulim" pitchFamily="34" charset="-127"/>
                <a:cs typeface="Times New Roman" pitchFamily="18" charset="0"/>
              </a:rPr>
              <a:t>Subjects </a:t>
            </a:r>
            <a:r>
              <a:rPr lang="en-US" altLang="ko-KR" sz="3200" b="1" dirty="0">
                <a:solidFill>
                  <a:schemeClr val="tx1"/>
                </a:solidFill>
                <a:latin typeface="Helvetica Neue"/>
                <a:ea typeface="Gulim" pitchFamily="34" charset="-127"/>
                <a:cs typeface="Times New Roman" pitchFamily="18" charset="0"/>
              </a:rPr>
              <a:t>should be allocated randomly to both groups</a:t>
            </a:r>
          </a:p>
        </p:txBody>
      </p:sp>
      <p:sp>
        <p:nvSpPr>
          <p:cNvPr id="11" name="Round Diagonal Corner Rectangle 10"/>
          <p:cNvSpPr/>
          <p:nvPr/>
        </p:nvSpPr>
        <p:spPr>
          <a:xfrm>
            <a:off x="506186" y="6070717"/>
            <a:ext cx="13144500" cy="833899"/>
          </a:xfrm>
          <a:prstGeom prst="round2DiagRect">
            <a:avLst>
              <a:gd name="adj1" fmla="val 0"/>
              <a:gd name="adj2" fmla="val 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lnSpc>
                <a:spcPct val="120000"/>
              </a:lnSpc>
              <a:buFont typeface="Wingdings" panose="05000000000000000000" pitchFamily="2" charset="2"/>
              <a:buChar char="Ø"/>
            </a:pPr>
            <a:r>
              <a:rPr lang="en-US" altLang="ko-KR" sz="3200" b="1" dirty="0">
                <a:solidFill>
                  <a:schemeClr val="tx1"/>
                </a:solidFill>
                <a:latin typeface="Helvetica Neue"/>
                <a:ea typeface="Gulim" pitchFamily="34" charset="-127"/>
                <a:cs typeface="Helvetica" panose="020B0604020202020204" pitchFamily="34" charset="0"/>
              </a:rPr>
              <a:t>The sample size should be more than 30 (i.e., n </a:t>
            </a:r>
            <a:r>
              <a:rPr lang="en-US" altLang="ko-KR" sz="3200" b="1" dirty="0" smtClean="0">
                <a:solidFill>
                  <a:schemeClr val="tx1"/>
                </a:solidFill>
                <a:latin typeface="Helvetica Neue"/>
                <a:ea typeface="Gulim" pitchFamily="34" charset="-127"/>
                <a:cs typeface="Helvetica" panose="020B0604020202020204" pitchFamily="34" charset="0"/>
              </a:rPr>
              <a:t>≥ </a:t>
            </a:r>
            <a:r>
              <a:rPr lang="en-US" altLang="ko-KR" sz="3200" b="1" dirty="0">
                <a:solidFill>
                  <a:schemeClr val="tx1"/>
                </a:solidFill>
                <a:latin typeface="Helvetica Neue"/>
                <a:ea typeface="Gulim" pitchFamily="34" charset="-127"/>
                <a:cs typeface="Helvetica" panose="020B0604020202020204" pitchFamily="34" charset="0"/>
              </a:rPr>
              <a:t>30)</a:t>
            </a:r>
          </a:p>
        </p:txBody>
      </p:sp>
      <p:sp>
        <p:nvSpPr>
          <p:cNvPr id="12" name="Up Arrow 11"/>
          <p:cNvSpPr/>
          <p:nvPr/>
        </p:nvSpPr>
        <p:spPr>
          <a:xfrm>
            <a:off x="5580272" y="2546066"/>
            <a:ext cx="336431" cy="702176"/>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3200" b="1">
              <a:solidFill>
                <a:schemeClr val="tx1"/>
              </a:solidFill>
              <a:latin typeface="Helvetica Neue"/>
            </a:endParaRPr>
          </a:p>
        </p:txBody>
      </p:sp>
      <p:sp>
        <p:nvSpPr>
          <p:cNvPr id="13" name="Up Arrow 12"/>
          <p:cNvSpPr/>
          <p:nvPr/>
        </p:nvSpPr>
        <p:spPr>
          <a:xfrm>
            <a:off x="8164340" y="2554831"/>
            <a:ext cx="336431" cy="702176"/>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3200" b="1">
              <a:solidFill>
                <a:schemeClr val="tx1"/>
              </a:solidFill>
              <a:latin typeface="Helvetica Neue"/>
            </a:endParaRPr>
          </a:p>
        </p:txBody>
      </p:sp>
      <p:sp>
        <p:nvSpPr>
          <p:cNvPr id="14" name="Down Arrow 13"/>
          <p:cNvSpPr/>
          <p:nvPr/>
        </p:nvSpPr>
        <p:spPr>
          <a:xfrm>
            <a:off x="5580272" y="3512324"/>
            <a:ext cx="336431" cy="671847"/>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3200" b="1">
              <a:solidFill>
                <a:schemeClr val="tx1"/>
              </a:solidFill>
              <a:latin typeface="Helvetica Neue"/>
            </a:endParaRPr>
          </a:p>
        </p:txBody>
      </p:sp>
      <p:sp>
        <p:nvSpPr>
          <p:cNvPr id="15" name="Down Arrow 14"/>
          <p:cNvSpPr/>
          <p:nvPr/>
        </p:nvSpPr>
        <p:spPr>
          <a:xfrm>
            <a:off x="8164339" y="3512323"/>
            <a:ext cx="336431" cy="671847"/>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3200" b="1">
              <a:solidFill>
                <a:schemeClr val="tx1"/>
              </a:solidFill>
              <a:latin typeface="Helvetica Neue"/>
            </a:endParaRPr>
          </a:p>
        </p:txBody>
      </p:sp>
      <p:sp>
        <p:nvSpPr>
          <p:cNvPr id="16" name="Down Arrow 15"/>
          <p:cNvSpPr/>
          <p:nvPr/>
        </p:nvSpPr>
        <p:spPr>
          <a:xfrm>
            <a:off x="6826918" y="3908937"/>
            <a:ext cx="336431" cy="1999623"/>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3200" b="1">
              <a:solidFill>
                <a:schemeClr val="tx1"/>
              </a:solidFill>
              <a:latin typeface="Helvetica Neue"/>
            </a:endParaRPr>
          </a:p>
        </p:txBody>
      </p:sp>
    </p:spTree>
    <p:extLst>
      <p:ext uri="{BB962C8B-B14F-4D97-AF65-F5344CB8AC3E}">
        <p14:creationId xmlns:p14="http://schemas.microsoft.com/office/powerpoint/2010/main" val="368045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500"/>
                                        <p:tgtEl>
                                          <p:spTgt spid="16"/>
                                        </p:tgtEl>
                                      </p:cBhvr>
                                    </p:animEffect>
                                  </p:childTnLst>
                                </p:cTn>
                              </p:par>
                            </p:childTnLst>
                          </p:cTn>
                        </p:par>
                        <p:par>
                          <p:cTn id="51" fill="hold">
                            <p:stCondLst>
                              <p:cond delay="500"/>
                            </p:stCondLst>
                            <p:childTnLst>
                              <p:par>
                                <p:cTn id="52" presetID="47" presetClass="entr" presetSubtype="0"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86569" y="30537"/>
            <a:ext cx="10058400" cy="729082"/>
          </a:xfrm>
        </p:spPr>
        <p:txBody>
          <a:bodyPr>
            <a:normAutofit fontScale="90000"/>
          </a:bodyPr>
          <a:lstStyle/>
          <a:p>
            <a:r>
              <a:rPr lang="en-US" b="1" dirty="0" smtClean="0">
                <a:latin typeface="Arial" panose="020B0604020202020204" pitchFamily="34" charset="0"/>
                <a:cs typeface="Arial" panose="020B0604020202020204" pitchFamily="34" charset="0"/>
              </a:rPr>
              <a:t>Agenda</a:t>
            </a:r>
            <a:endParaRPr lang="en-US" b="1" dirty="0">
              <a:latin typeface="Arial" panose="020B0604020202020204" pitchFamily="34" charset="0"/>
              <a:cs typeface="Arial" panose="020B0604020202020204" pitchFamily="34" charset="0"/>
            </a:endParaRPr>
          </a:p>
        </p:txBody>
      </p:sp>
      <p:grpSp>
        <p:nvGrpSpPr>
          <p:cNvPr id="6" name="Group 5"/>
          <p:cNvGrpSpPr/>
          <p:nvPr/>
        </p:nvGrpSpPr>
        <p:grpSpPr>
          <a:xfrm>
            <a:off x="1195444" y="3092341"/>
            <a:ext cx="12520433" cy="1001955"/>
            <a:chOff x="375556" y="1947820"/>
            <a:chExt cx="9388941" cy="1001955"/>
          </a:xfrm>
        </p:grpSpPr>
        <p:sp>
          <p:nvSpPr>
            <p:cNvPr id="7" name="Rectangle 6"/>
            <p:cNvSpPr/>
            <p:nvPr/>
          </p:nvSpPr>
          <p:spPr>
            <a:xfrm>
              <a:off x="375556" y="1965944"/>
              <a:ext cx="9388941" cy="983831"/>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lumMod val="75000"/>
                    <a:lumOff val="25000"/>
                  </a:schemeClr>
                </a:solidFill>
                <a:latin typeface="Helvetica Neue"/>
                <a:cs typeface="Helvetica" panose="020B0604020202020204" pitchFamily="34" charset="0"/>
              </a:endParaRPr>
            </a:p>
          </p:txBody>
        </p:sp>
        <p:sp>
          <p:nvSpPr>
            <p:cNvPr id="8" name="TextBox 7"/>
            <p:cNvSpPr txBox="1"/>
            <p:nvPr/>
          </p:nvSpPr>
          <p:spPr>
            <a:xfrm>
              <a:off x="458391" y="1947820"/>
              <a:ext cx="9306105" cy="954107"/>
            </a:xfrm>
            <a:prstGeom prst="rect">
              <a:avLst/>
            </a:prstGeom>
            <a:noFill/>
          </p:spPr>
          <p:txBody>
            <a:bodyPr wrap="square" rtlCol="0">
              <a:spAutoFit/>
            </a:bodyPr>
            <a:lstStyle/>
            <a:p>
              <a:r>
                <a:rPr lang="en-US" sz="2800" b="1" dirty="0" smtClean="0">
                  <a:latin typeface="Helvetica Neue"/>
                </a:rPr>
                <a:t>Definition of </a:t>
              </a:r>
              <a:r>
                <a:rPr lang="en-US" sz="2800" b="1" dirty="0">
                  <a:latin typeface="Helvetica Neue"/>
                </a:rPr>
                <a:t>Statistical test, Difference between large sample and small sample tests, Different types of test </a:t>
              </a:r>
              <a:endParaRPr lang="en-IN" sz="2800" b="1" dirty="0">
                <a:latin typeface="Helvetica Neue"/>
                <a:cs typeface="Helvetica" panose="020B0604020202020204" pitchFamily="34" charset="0"/>
              </a:endParaRPr>
            </a:p>
          </p:txBody>
        </p:sp>
      </p:grpSp>
      <p:sp>
        <p:nvSpPr>
          <p:cNvPr id="9" name="Rectangle 8"/>
          <p:cNvSpPr/>
          <p:nvPr/>
        </p:nvSpPr>
        <p:spPr>
          <a:xfrm>
            <a:off x="518746" y="3110464"/>
            <a:ext cx="676700" cy="1001955"/>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latin typeface="Helvetica Neue"/>
                <a:cs typeface="Helvetica" panose="020B0604020202020204" pitchFamily="34" charset="0"/>
              </a:rPr>
              <a:t>2</a:t>
            </a:r>
            <a:endParaRPr lang="en-IN" sz="3600" b="1" dirty="0">
              <a:latin typeface="Helvetica Neue"/>
              <a:cs typeface="Helvetica" panose="020B0604020202020204" pitchFamily="34" charset="0"/>
            </a:endParaRPr>
          </a:p>
        </p:txBody>
      </p:sp>
      <p:grpSp>
        <p:nvGrpSpPr>
          <p:cNvPr id="11" name="Group 10"/>
          <p:cNvGrpSpPr/>
          <p:nvPr/>
        </p:nvGrpSpPr>
        <p:grpSpPr>
          <a:xfrm>
            <a:off x="1204986" y="4345235"/>
            <a:ext cx="12511014" cy="1138783"/>
            <a:chOff x="375555" y="1965945"/>
            <a:chExt cx="10947897" cy="771013"/>
          </a:xfrm>
        </p:grpSpPr>
        <p:sp>
          <p:nvSpPr>
            <p:cNvPr id="12" name="Rectangle 11"/>
            <p:cNvSpPr/>
            <p:nvPr/>
          </p:nvSpPr>
          <p:spPr>
            <a:xfrm>
              <a:off x="375555" y="1965945"/>
              <a:ext cx="10947897" cy="771013"/>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lumMod val="75000"/>
                    <a:lumOff val="25000"/>
                  </a:schemeClr>
                </a:solidFill>
                <a:latin typeface="Helvetica Neue"/>
                <a:cs typeface="Helvetica" panose="020B0604020202020204" pitchFamily="34" charset="0"/>
              </a:endParaRPr>
            </a:p>
          </p:txBody>
        </p:sp>
        <p:sp>
          <p:nvSpPr>
            <p:cNvPr id="13" name="TextBox 12"/>
            <p:cNvSpPr txBox="1"/>
            <p:nvPr/>
          </p:nvSpPr>
          <p:spPr>
            <a:xfrm>
              <a:off x="463644" y="2039475"/>
              <a:ext cx="10859808" cy="645978"/>
            </a:xfrm>
            <a:prstGeom prst="rect">
              <a:avLst/>
            </a:prstGeom>
            <a:noFill/>
          </p:spPr>
          <p:txBody>
            <a:bodyPr wrap="square" rtlCol="0">
              <a:spAutoFit/>
            </a:bodyPr>
            <a:lstStyle/>
            <a:p>
              <a:r>
                <a:rPr lang="en-IN" sz="2800" b="1" dirty="0">
                  <a:latin typeface="Helvetica Neue"/>
                  <a:cs typeface="Helvetica" panose="020B0604020202020204" pitchFamily="34" charset="0"/>
                </a:rPr>
                <a:t>Understand</a:t>
              </a:r>
              <a:r>
                <a:rPr lang="en-US" sz="2800" b="1" dirty="0" smtClean="0">
                  <a:latin typeface="Helvetica Neue"/>
                </a:rPr>
                <a:t> </a:t>
              </a:r>
              <a:r>
                <a:rPr lang="en-US" sz="2800" b="1" dirty="0">
                  <a:latin typeface="Helvetica Neue"/>
                </a:rPr>
                <a:t>and apply different parametric tests like Z-test, </a:t>
              </a:r>
              <a:endParaRPr lang="en-US" sz="2800" b="1" dirty="0" smtClean="0">
                <a:latin typeface="Helvetica Neue"/>
              </a:endParaRPr>
            </a:p>
            <a:p>
              <a:r>
                <a:rPr lang="en-US" sz="2800" b="1" dirty="0" smtClean="0">
                  <a:latin typeface="Helvetica Neue"/>
                </a:rPr>
                <a:t>Student’s </a:t>
              </a:r>
              <a:r>
                <a:rPr lang="en-US" sz="2800" b="1" dirty="0">
                  <a:latin typeface="Helvetica Neue"/>
                </a:rPr>
                <a:t>t-tests, F-test, </a:t>
              </a:r>
              <a:r>
                <a:rPr lang="en-US" sz="2800" b="1" dirty="0" smtClean="0">
                  <a:latin typeface="Helvetica Neue"/>
                </a:rPr>
                <a:t>ANOVA</a:t>
              </a:r>
              <a:r>
                <a:rPr lang="en-US" sz="2800" b="1" dirty="0">
                  <a:latin typeface="Helvetica Neue"/>
                </a:rPr>
                <a:t>.</a:t>
              </a:r>
              <a:endParaRPr lang="en-IN" sz="2800" b="1" dirty="0">
                <a:latin typeface="Helvetica Neue"/>
                <a:cs typeface="Helvetica" panose="020B0604020202020204" pitchFamily="34" charset="0"/>
              </a:endParaRPr>
            </a:p>
          </p:txBody>
        </p:sp>
      </p:grpSp>
      <p:sp>
        <p:nvSpPr>
          <p:cNvPr id="14" name="Rectangle 13"/>
          <p:cNvSpPr/>
          <p:nvPr/>
        </p:nvSpPr>
        <p:spPr>
          <a:xfrm>
            <a:off x="528288" y="4345235"/>
            <a:ext cx="676700" cy="113878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latin typeface="Helvetica Neue"/>
                <a:cs typeface="Helvetica" panose="020B0604020202020204" pitchFamily="34" charset="0"/>
              </a:rPr>
              <a:t>3</a:t>
            </a:r>
            <a:endParaRPr lang="en-IN" sz="3600" b="1" dirty="0">
              <a:latin typeface="Helvetica Neue"/>
              <a:cs typeface="Helvetica" panose="020B0604020202020204" pitchFamily="34" charset="0"/>
            </a:endParaRPr>
          </a:p>
        </p:txBody>
      </p:sp>
      <p:sp>
        <p:nvSpPr>
          <p:cNvPr id="15" name="Rectangle 14"/>
          <p:cNvSpPr/>
          <p:nvPr/>
        </p:nvSpPr>
        <p:spPr>
          <a:xfrm>
            <a:off x="1176394" y="1064419"/>
            <a:ext cx="12539991" cy="1860673"/>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lumMod val="75000"/>
                  <a:lumOff val="25000"/>
                </a:schemeClr>
              </a:solidFill>
              <a:latin typeface="Helvetica Neue"/>
              <a:cs typeface="Helvetica" panose="020B0604020202020204" pitchFamily="34" charset="0"/>
            </a:endParaRPr>
          </a:p>
        </p:txBody>
      </p:sp>
      <p:sp>
        <p:nvSpPr>
          <p:cNvPr id="16" name="Rectangle 15"/>
          <p:cNvSpPr/>
          <p:nvPr/>
        </p:nvSpPr>
        <p:spPr>
          <a:xfrm>
            <a:off x="499696" y="1072305"/>
            <a:ext cx="676700" cy="1421899"/>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latin typeface="Helvetica Neue"/>
                <a:cs typeface="Helvetica" panose="020B0604020202020204" pitchFamily="34" charset="0"/>
              </a:rPr>
              <a:t>1</a:t>
            </a:r>
            <a:endParaRPr lang="en-IN" sz="3600" b="1" dirty="0">
              <a:latin typeface="Helvetica Neue"/>
              <a:cs typeface="Helvetica" panose="020B0604020202020204" pitchFamily="34" charset="0"/>
            </a:endParaRPr>
          </a:p>
        </p:txBody>
      </p:sp>
      <p:grpSp>
        <p:nvGrpSpPr>
          <p:cNvPr id="17" name="Group 16"/>
          <p:cNvGrpSpPr/>
          <p:nvPr/>
        </p:nvGrpSpPr>
        <p:grpSpPr>
          <a:xfrm>
            <a:off x="1224036" y="5743020"/>
            <a:ext cx="12511014" cy="1161141"/>
            <a:chOff x="375555" y="1965944"/>
            <a:chExt cx="10947897" cy="1011241"/>
          </a:xfrm>
        </p:grpSpPr>
        <p:sp>
          <p:nvSpPr>
            <p:cNvPr id="18" name="Rectangle 17"/>
            <p:cNvSpPr/>
            <p:nvPr/>
          </p:nvSpPr>
          <p:spPr>
            <a:xfrm>
              <a:off x="375555" y="1965944"/>
              <a:ext cx="10947897" cy="1011241"/>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1">
                    <a:lumMod val="75000"/>
                    <a:lumOff val="25000"/>
                  </a:schemeClr>
                </a:solidFill>
                <a:latin typeface="Helvetica Neue"/>
                <a:cs typeface="Helvetica" panose="020B0604020202020204" pitchFamily="34" charset="0"/>
              </a:endParaRPr>
            </a:p>
          </p:txBody>
        </p:sp>
        <p:sp>
          <p:nvSpPr>
            <p:cNvPr id="19" name="TextBox 18"/>
            <p:cNvSpPr txBox="1"/>
            <p:nvPr/>
          </p:nvSpPr>
          <p:spPr>
            <a:xfrm>
              <a:off x="463644" y="2039475"/>
              <a:ext cx="10859808" cy="645978"/>
            </a:xfrm>
            <a:prstGeom prst="rect">
              <a:avLst/>
            </a:prstGeom>
            <a:noFill/>
          </p:spPr>
          <p:txBody>
            <a:bodyPr wrap="square" rtlCol="0">
              <a:spAutoFit/>
            </a:bodyPr>
            <a:lstStyle/>
            <a:p>
              <a:r>
                <a:rPr lang="en-IN" sz="2800" b="1" dirty="0" smtClean="0">
                  <a:latin typeface="Helvetica Neue"/>
                  <a:cs typeface="Helvetica" panose="020B0604020202020204" pitchFamily="34" charset="0"/>
                </a:rPr>
                <a:t>Understand </a:t>
              </a:r>
              <a:r>
                <a:rPr lang="en-US" sz="2800" b="1" dirty="0">
                  <a:latin typeface="Helvetica Neue"/>
                </a:rPr>
                <a:t>and apply different non-parametric tests like Chi-square tests, Fisher’s exact probabilities, </a:t>
              </a:r>
              <a:endParaRPr lang="en-IN" sz="2800" b="1" dirty="0">
                <a:latin typeface="Helvetica Neue"/>
                <a:cs typeface="Helvetica" panose="020B0604020202020204" pitchFamily="34" charset="0"/>
              </a:endParaRPr>
            </a:p>
          </p:txBody>
        </p:sp>
      </p:grpSp>
      <p:sp>
        <p:nvSpPr>
          <p:cNvPr id="20" name="Rectangle 19"/>
          <p:cNvSpPr/>
          <p:nvPr/>
        </p:nvSpPr>
        <p:spPr>
          <a:xfrm>
            <a:off x="547338" y="5743020"/>
            <a:ext cx="676700" cy="1161141"/>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atin typeface="Helvetica Neue"/>
                <a:cs typeface="Helvetica" panose="020B0604020202020204" pitchFamily="34" charset="0"/>
              </a:rPr>
              <a:t>4</a:t>
            </a:r>
            <a:endParaRPr lang="en-IN" sz="2800" b="1" dirty="0">
              <a:latin typeface="Helvetica Neue"/>
              <a:cs typeface="Helvetica" panose="020B0604020202020204" pitchFamily="34" charset="0"/>
            </a:endParaRPr>
          </a:p>
        </p:txBody>
      </p:sp>
      <p:sp>
        <p:nvSpPr>
          <p:cNvPr id="21" name="TextBox 20"/>
          <p:cNvSpPr txBox="1"/>
          <p:nvPr/>
        </p:nvSpPr>
        <p:spPr>
          <a:xfrm>
            <a:off x="1259200" y="1109210"/>
            <a:ext cx="12409969" cy="1815882"/>
          </a:xfrm>
          <a:prstGeom prst="rect">
            <a:avLst/>
          </a:prstGeom>
          <a:noFill/>
        </p:spPr>
        <p:txBody>
          <a:bodyPr wrap="square" rtlCol="0">
            <a:spAutoFit/>
          </a:bodyPr>
          <a:lstStyle/>
          <a:p>
            <a:r>
              <a:rPr lang="en-US" sz="2800" b="1" dirty="0" smtClean="0">
                <a:latin typeface="Helvetica Neue"/>
              </a:rPr>
              <a:t>Need for testing of hypothesis, Definition </a:t>
            </a:r>
            <a:r>
              <a:rPr lang="en-US" sz="2800" b="1" dirty="0">
                <a:latin typeface="Helvetica Neue"/>
              </a:rPr>
              <a:t>hypothesis, null and alternative hypothesis, </a:t>
            </a:r>
            <a:r>
              <a:rPr lang="en-US" sz="2800" b="1" dirty="0" smtClean="0">
                <a:latin typeface="Helvetica Neue"/>
              </a:rPr>
              <a:t>One-tailed and Two-tailed </a:t>
            </a:r>
            <a:r>
              <a:rPr lang="en-US" sz="2800" b="1" dirty="0" err="1" smtClean="0">
                <a:latin typeface="Helvetica Neue"/>
              </a:rPr>
              <a:t>hypothesis,Type</a:t>
            </a:r>
            <a:r>
              <a:rPr lang="en-US" sz="2800" b="1" dirty="0" smtClean="0">
                <a:latin typeface="Helvetica Neue"/>
              </a:rPr>
              <a:t>-I </a:t>
            </a:r>
            <a:r>
              <a:rPr lang="en-US" sz="2800" b="1" dirty="0">
                <a:latin typeface="Helvetica Neue"/>
              </a:rPr>
              <a:t>and Type-II errors, </a:t>
            </a:r>
            <a:r>
              <a:rPr lang="el-GR" sz="2800" b="1" dirty="0">
                <a:latin typeface="Helvetica Neue"/>
              </a:rPr>
              <a:t>α</a:t>
            </a:r>
            <a:r>
              <a:rPr lang="en-US" sz="2800" b="1" dirty="0">
                <a:latin typeface="Helvetica Neue"/>
              </a:rPr>
              <a:t>-errors, </a:t>
            </a:r>
            <a:r>
              <a:rPr lang="el-GR" sz="2800" b="1" dirty="0">
                <a:latin typeface="Helvetica Neue"/>
              </a:rPr>
              <a:t>β</a:t>
            </a:r>
            <a:r>
              <a:rPr lang="en-US" sz="2800" b="1" dirty="0">
                <a:latin typeface="Helvetica Neue"/>
              </a:rPr>
              <a:t>-errors, confidence level, power of the test and </a:t>
            </a:r>
            <a:r>
              <a:rPr lang="en-US" sz="2800" b="1" dirty="0" smtClean="0">
                <a:latin typeface="Helvetica Neue"/>
              </a:rPr>
              <a:t>P-value </a:t>
            </a:r>
            <a:endParaRPr lang="en-IN" sz="2800" b="1" dirty="0">
              <a:latin typeface="Helvetica Neue"/>
              <a:cs typeface="Helvetica" panose="020B0604020202020204" pitchFamily="34" charset="0"/>
            </a:endParaRPr>
          </a:p>
        </p:txBody>
      </p:sp>
    </p:spTree>
    <p:extLst>
      <p:ext uri="{BB962C8B-B14F-4D97-AF65-F5344CB8AC3E}">
        <p14:creationId xmlns:p14="http://schemas.microsoft.com/office/powerpoint/2010/main" val="120224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0-#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0-#ppt_w/2"/>
                                          </p:val>
                                        </p:tav>
                                        <p:tav tm="100000">
                                          <p:val>
                                            <p:strVal val="#ppt_x"/>
                                          </p:val>
                                        </p:tav>
                                      </p:tavLst>
                                    </p:anim>
                                    <p:anim calcmode="lin" valueType="num">
                                      <p:cBhvr additive="base">
                                        <p:cTn id="42" dur="500" fill="hold"/>
                                        <p:tgtEl>
                                          <p:spTgt spid="20"/>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20" grpId="0" animBg="1"/>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Testing mean of a single population</a:t>
            </a:r>
            <a:endParaRPr lang="en-US" sz="4000" b="1" kern="0" dirty="0">
              <a:solidFill>
                <a:srgbClr val="FF0000"/>
              </a:solidFill>
            </a:endParaRPr>
          </a:p>
        </p:txBody>
      </p:sp>
      <p:grpSp>
        <p:nvGrpSpPr>
          <p:cNvPr id="4" name="Group 3"/>
          <p:cNvGrpSpPr/>
          <p:nvPr/>
        </p:nvGrpSpPr>
        <p:grpSpPr>
          <a:xfrm>
            <a:off x="1312825" y="1216819"/>
            <a:ext cx="7940050" cy="844486"/>
            <a:chOff x="375557" y="1947820"/>
            <a:chExt cx="12847313" cy="609801"/>
          </a:xfrm>
        </p:grpSpPr>
        <p:sp>
          <p:nvSpPr>
            <p:cNvPr id="5" name="Rectangle 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6" name="TextBox 5"/>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State null and alternative hypothesis</a:t>
              </a:r>
              <a:endParaRPr lang="en-IN" sz="3200" b="1" dirty="0">
                <a:latin typeface="Helvetica Neue"/>
                <a:cs typeface="Helvetica" panose="020B0604020202020204" pitchFamily="34" charset="0"/>
              </a:endParaRPr>
            </a:p>
          </p:txBody>
        </p:sp>
      </p:grpSp>
      <p:sp>
        <p:nvSpPr>
          <p:cNvPr id="7" name="Rectangle 6"/>
          <p:cNvSpPr/>
          <p:nvPr/>
        </p:nvSpPr>
        <p:spPr>
          <a:xfrm>
            <a:off x="658609" y="1216819"/>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1</a:t>
            </a:r>
            <a:endParaRPr lang="en-IN" sz="3200" b="1" dirty="0">
              <a:solidFill>
                <a:schemeClr val="bg1"/>
              </a:solidFill>
              <a:latin typeface="Helvetica Neue"/>
              <a:cs typeface="Helvetica" panose="020B0604020202020204" pitchFamily="34" charset="0"/>
            </a:endParaRPr>
          </a:p>
        </p:txBody>
      </p:sp>
      <p:grpSp>
        <p:nvGrpSpPr>
          <p:cNvPr id="8" name="Group 7"/>
          <p:cNvGrpSpPr/>
          <p:nvPr/>
        </p:nvGrpSpPr>
        <p:grpSpPr>
          <a:xfrm>
            <a:off x="1318264" y="2201998"/>
            <a:ext cx="7940050" cy="844486"/>
            <a:chOff x="375557" y="1947820"/>
            <a:chExt cx="12847313" cy="609801"/>
          </a:xfrm>
        </p:grpSpPr>
        <p:sp>
          <p:nvSpPr>
            <p:cNvPr id="9" name="Rectangle 8"/>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0" name="TextBox 9"/>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Specify the level of significance ‘</a:t>
              </a:r>
              <a:r>
                <a:rPr lang="el-GR" sz="3200" b="1" dirty="0" smtClean="0">
                  <a:latin typeface="Helvetica Neue"/>
                  <a:cs typeface="Helvetica" panose="020B0604020202020204" pitchFamily="34" charset="0"/>
                </a:rPr>
                <a:t>α</a:t>
              </a:r>
              <a:r>
                <a:rPr lang="en-US" sz="3200" b="1" dirty="0" smtClean="0">
                  <a:latin typeface="Helvetica Neue"/>
                  <a:cs typeface="Helvetica" panose="020B0604020202020204" pitchFamily="34" charset="0"/>
                </a:rPr>
                <a:t>’</a:t>
              </a:r>
              <a:endParaRPr lang="en-IN" sz="3200" b="1" dirty="0">
                <a:latin typeface="Helvetica Neue"/>
                <a:cs typeface="Helvetica" panose="020B0604020202020204" pitchFamily="34" charset="0"/>
              </a:endParaRPr>
            </a:p>
          </p:txBody>
        </p:sp>
      </p:grpSp>
      <p:sp>
        <p:nvSpPr>
          <p:cNvPr id="11" name="Rectangle 10"/>
          <p:cNvSpPr/>
          <p:nvPr/>
        </p:nvSpPr>
        <p:spPr>
          <a:xfrm>
            <a:off x="664048" y="2201998"/>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2</a:t>
            </a:r>
            <a:endParaRPr lang="en-IN" sz="3200" b="1" dirty="0">
              <a:solidFill>
                <a:schemeClr val="bg1"/>
              </a:solidFill>
              <a:latin typeface="Helvetica Neue"/>
              <a:cs typeface="Helvetica" panose="020B0604020202020204" pitchFamily="34" charset="0"/>
            </a:endParaRPr>
          </a:p>
        </p:txBody>
      </p:sp>
      <p:grpSp>
        <p:nvGrpSpPr>
          <p:cNvPr id="12" name="Group 11"/>
          <p:cNvGrpSpPr/>
          <p:nvPr/>
        </p:nvGrpSpPr>
        <p:grpSpPr>
          <a:xfrm>
            <a:off x="1307374" y="3203506"/>
            <a:ext cx="7940050" cy="844486"/>
            <a:chOff x="375557" y="1947820"/>
            <a:chExt cx="12847313" cy="609801"/>
          </a:xfrm>
        </p:grpSpPr>
        <p:sp>
          <p:nvSpPr>
            <p:cNvPr id="13" name="Rectangle 1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4" name="TextBox 13"/>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Standard Normal Distribution</a:t>
              </a:r>
              <a:endParaRPr lang="en-IN" sz="3200" b="1" dirty="0">
                <a:latin typeface="Helvetica Neue"/>
                <a:cs typeface="Helvetica" panose="020B0604020202020204" pitchFamily="34" charset="0"/>
              </a:endParaRPr>
            </a:p>
          </p:txBody>
        </p:sp>
      </p:grpSp>
      <p:sp>
        <p:nvSpPr>
          <p:cNvPr id="15" name="Rectangle 14"/>
          <p:cNvSpPr/>
          <p:nvPr/>
        </p:nvSpPr>
        <p:spPr>
          <a:xfrm>
            <a:off x="653158" y="3203506"/>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3</a:t>
            </a:r>
            <a:endParaRPr lang="en-IN" sz="3200" b="1" dirty="0">
              <a:solidFill>
                <a:schemeClr val="bg1"/>
              </a:solidFill>
              <a:latin typeface="Helvetica Neue"/>
              <a:cs typeface="Helvetica" panose="020B0604020202020204" pitchFamily="34" charset="0"/>
            </a:endParaRPr>
          </a:p>
        </p:txBody>
      </p:sp>
      <p:grpSp>
        <p:nvGrpSpPr>
          <p:cNvPr id="16" name="Group 15"/>
          <p:cNvGrpSpPr/>
          <p:nvPr/>
        </p:nvGrpSpPr>
        <p:grpSpPr>
          <a:xfrm>
            <a:off x="1312813" y="4221343"/>
            <a:ext cx="7940050" cy="844486"/>
            <a:chOff x="375557" y="1947820"/>
            <a:chExt cx="12847313" cy="609801"/>
          </a:xfrm>
        </p:grpSpPr>
        <p:sp>
          <p:nvSpPr>
            <p:cNvPr id="17" name="Rectangle 1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8" name="TextBox 17"/>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Compute the test statistic</a:t>
              </a:r>
              <a:endParaRPr lang="en-IN" sz="3200" b="1" dirty="0">
                <a:latin typeface="Helvetica Neue"/>
                <a:cs typeface="Helvetica" panose="020B0604020202020204" pitchFamily="34" charset="0"/>
              </a:endParaRPr>
            </a:p>
          </p:txBody>
        </p:sp>
      </p:grpSp>
      <p:sp>
        <p:nvSpPr>
          <p:cNvPr id="19" name="Rectangle 18"/>
          <p:cNvSpPr/>
          <p:nvPr/>
        </p:nvSpPr>
        <p:spPr>
          <a:xfrm>
            <a:off x="658597" y="4221343"/>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4</a:t>
            </a:r>
            <a:endParaRPr lang="en-IN" sz="3200" b="1" dirty="0">
              <a:solidFill>
                <a:schemeClr val="bg1"/>
              </a:solidFill>
              <a:latin typeface="Helvetica Neue"/>
              <a:cs typeface="Helvetica" panose="020B0604020202020204" pitchFamily="34" charset="0"/>
            </a:endParaRPr>
          </a:p>
        </p:txBody>
      </p:sp>
      <p:grpSp>
        <p:nvGrpSpPr>
          <p:cNvPr id="20" name="Group 19"/>
          <p:cNvGrpSpPr/>
          <p:nvPr/>
        </p:nvGrpSpPr>
        <p:grpSpPr>
          <a:xfrm>
            <a:off x="1318252" y="5206522"/>
            <a:ext cx="7940050" cy="1478417"/>
            <a:chOff x="375557" y="1947820"/>
            <a:chExt cx="12847313" cy="1067561"/>
          </a:xfrm>
        </p:grpSpPr>
        <p:sp>
          <p:nvSpPr>
            <p:cNvPr id="21" name="Rectangle 20"/>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22" name="TextBox 21"/>
            <p:cNvSpPr txBox="1"/>
            <p:nvPr/>
          </p:nvSpPr>
          <p:spPr>
            <a:xfrm>
              <a:off x="417333" y="1947820"/>
              <a:ext cx="12805537" cy="10675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Define the critical region/ rejection criteria</a:t>
              </a:r>
              <a:endParaRPr lang="en-IN" sz="3200" b="1" dirty="0">
                <a:latin typeface="Helvetica Neue"/>
                <a:cs typeface="Helvetica" panose="020B0604020202020204" pitchFamily="34" charset="0"/>
              </a:endParaRPr>
            </a:p>
          </p:txBody>
        </p:sp>
      </p:grpSp>
      <p:sp>
        <p:nvSpPr>
          <p:cNvPr id="23" name="Rectangle 22"/>
          <p:cNvSpPr/>
          <p:nvPr/>
        </p:nvSpPr>
        <p:spPr>
          <a:xfrm>
            <a:off x="664036" y="5206522"/>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5</a:t>
            </a:r>
            <a:endParaRPr lang="en-IN" sz="3200" b="1" dirty="0">
              <a:solidFill>
                <a:schemeClr val="bg1"/>
              </a:solidFill>
              <a:latin typeface="Helvetica Neue"/>
              <a:cs typeface="Helvetica" panose="020B0604020202020204" pitchFamily="34" charset="0"/>
            </a:endParaRPr>
          </a:p>
        </p:txBody>
      </p:sp>
      <p:grpSp>
        <p:nvGrpSpPr>
          <p:cNvPr id="24" name="Group 23"/>
          <p:cNvGrpSpPr/>
          <p:nvPr/>
        </p:nvGrpSpPr>
        <p:grpSpPr>
          <a:xfrm>
            <a:off x="1307362" y="6224359"/>
            <a:ext cx="7940050" cy="844486"/>
            <a:chOff x="375557" y="1947820"/>
            <a:chExt cx="12847313" cy="609801"/>
          </a:xfrm>
        </p:grpSpPr>
        <p:sp>
          <p:nvSpPr>
            <p:cNvPr id="25" name="Rectangle 2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26" name="TextBox 25"/>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Conclusion</a:t>
              </a:r>
              <a:endParaRPr lang="en-IN" sz="3200" b="1" dirty="0">
                <a:latin typeface="Helvetica Neue"/>
                <a:cs typeface="Helvetica" panose="020B0604020202020204" pitchFamily="34" charset="0"/>
              </a:endParaRPr>
            </a:p>
          </p:txBody>
        </p:sp>
      </p:grpSp>
      <p:sp>
        <p:nvSpPr>
          <p:cNvPr id="27" name="Rectangle 26"/>
          <p:cNvSpPr/>
          <p:nvPr/>
        </p:nvSpPr>
        <p:spPr>
          <a:xfrm>
            <a:off x="653146" y="6224359"/>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6</a:t>
            </a:r>
            <a:endParaRPr lang="en-IN" sz="3200" b="1" dirty="0">
              <a:solidFill>
                <a:schemeClr val="bg1"/>
              </a:solidFill>
              <a:latin typeface="Helvetica Neue"/>
              <a:cs typeface="Helvetica" panose="020B0604020202020204" pitchFamily="34" charset="0"/>
            </a:endParaRPr>
          </a:p>
        </p:txBody>
      </p:sp>
      <p:grpSp>
        <p:nvGrpSpPr>
          <p:cNvPr id="28" name="Group 27"/>
          <p:cNvGrpSpPr/>
          <p:nvPr/>
        </p:nvGrpSpPr>
        <p:grpSpPr>
          <a:xfrm>
            <a:off x="10061576" y="1241918"/>
            <a:ext cx="3834036" cy="1961587"/>
            <a:chOff x="3858990" y="2723236"/>
            <a:chExt cx="2398615" cy="1208799"/>
          </a:xfrm>
          <a:blipFill>
            <a:blip r:embed="rId3"/>
            <a:tile tx="0" ty="0" sx="100000" sy="100000" flip="none" algn="tl"/>
          </a:blipFill>
        </p:grpSpPr>
        <p:sp>
          <p:nvSpPr>
            <p:cNvPr id="29" name="Round Diagonal Corner Rectangle 28"/>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30" name="Object 29"/>
            <p:cNvGraphicFramePr>
              <a:graphicFrameLocks noChangeAspect="1"/>
            </p:cNvGraphicFramePr>
            <p:nvPr>
              <p:extLst/>
            </p:nvPr>
          </p:nvGraphicFramePr>
          <p:xfrm>
            <a:off x="3858990" y="2822690"/>
            <a:ext cx="2337893" cy="1004687"/>
          </p:xfrm>
          <a:graphic>
            <a:graphicData uri="http://schemas.openxmlformats.org/presentationml/2006/ole">
              <mc:AlternateContent xmlns:mc="http://schemas.openxmlformats.org/markup-compatibility/2006">
                <mc:Choice xmlns:v="urn:schemas-microsoft-com:vml" Requires="v">
                  <p:oleObj spid="_x0000_s8210" name="Equation" r:id="rId4" imgW="1511280" imgH="685800" progId="Equation.3">
                    <p:embed/>
                  </p:oleObj>
                </mc:Choice>
                <mc:Fallback>
                  <p:oleObj name="Equation" r:id="rId4" imgW="1511280" imgH="685800" progId="Equation.3">
                    <p:embed/>
                    <p:pic>
                      <p:nvPicPr>
                        <p:cNvPr id="0" name=""/>
                        <p:cNvPicPr/>
                        <p:nvPr/>
                      </p:nvPicPr>
                      <p:blipFill>
                        <a:blip r:embed="rId5"/>
                        <a:stretch>
                          <a:fillRect/>
                        </a:stretch>
                      </p:blipFill>
                      <p:spPr>
                        <a:xfrm>
                          <a:off x="3858990" y="2822690"/>
                          <a:ext cx="2337893" cy="1004687"/>
                        </a:xfrm>
                        <a:prstGeom prst="rect">
                          <a:avLst/>
                        </a:prstGeom>
                      </p:spPr>
                    </p:pic>
                  </p:oleObj>
                </mc:Fallback>
              </mc:AlternateContent>
            </a:graphicData>
          </a:graphic>
        </p:graphicFrame>
      </p:grpSp>
      <p:sp>
        <p:nvSpPr>
          <p:cNvPr id="31" name="Right Arrow 30"/>
          <p:cNvSpPr/>
          <p:nvPr/>
        </p:nvSpPr>
        <p:spPr>
          <a:xfrm>
            <a:off x="9241985" y="1409296"/>
            <a:ext cx="83274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grpSp>
        <p:nvGrpSpPr>
          <p:cNvPr id="32" name="Group 31"/>
          <p:cNvGrpSpPr/>
          <p:nvPr/>
        </p:nvGrpSpPr>
        <p:grpSpPr>
          <a:xfrm>
            <a:off x="10074727" y="3762023"/>
            <a:ext cx="3842653" cy="1961587"/>
            <a:chOff x="3853599" y="2723236"/>
            <a:chExt cx="2404006" cy="1208799"/>
          </a:xfrm>
          <a:blipFill>
            <a:blip r:embed="rId3"/>
            <a:tile tx="0" ty="0" sx="100000" sy="100000" flip="none" algn="tl"/>
          </a:blipFill>
        </p:grpSpPr>
        <p:sp>
          <p:nvSpPr>
            <p:cNvPr id="33" name="Round Diagonal Corner Rectangle 32"/>
            <p:cNvSpPr/>
            <p:nvPr/>
          </p:nvSpPr>
          <p:spPr>
            <a:xfrm>
              <a:off x="3853600" y="2723236"/>
              <a:ext cx="2404005"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34" name="Object 33"/>
            <p:cNvGraphicFramePr>
              <a:graphicFrameLocks noChangeAspect="1"/>
            </p:cNvGraphicFramePr>
            <p:nvPr>
              <p:extLst/>
            </p:nvPr>
          </p:nvGraphicFramePr>
          <p:xfrm>
            <a:off x="3853599" y="2723236"/>
            <a:ext cx="2390388" cy="1208799"/>
          </p:xfrm>
          <a:graphic>
            <a:graphicData uri="http://schemas.openxmlformats.org/presentationml/2006/ole">
              <mc:AlternateContent xmlns:mc="http://schemas.openxmlformats.org/markup-compatibility/2006">
                <mc:Choice xmlns:v="urn:schemas-microsoft-com:vml" Requires="v">
                  <p:oleObj spid="_x0000_s8211" name="Equation" r:id="rId6" imgW="1231560" imgH="622080" progId="Equation.3">
                    <p:embed/>
                  </p:oleObj>
                </mc:Choice>
                <mc:Fallback>
                  <p:oleObj name="Equation" r:id="rId6" imgW="1231560" imgH="622080" progId="Equation.3">
                    <p:embed/>
                    <p:pic>
                      <p:nvPicPr>
                        <p:cNvPr id="0" name=""/>
                        <p:cNvPicPr/>
                        <p:nvPr/>
                      </p:nvPicPr>
                      <p:blipFill>
                        <a:blip r:embed="rId7"/>
                        <a:stretch>
                          <a:fillRect/>
                        </a:stretch>
                      </p:blipFill>
                      <p:spPr>
                        <a:xfrm>
                          <a:off x="3853599" y="2723236"/>
                          <a:ext cx="2390388" cy="1208799"/>
                        </a:xfrm>
                        <a:prstGeom prst="rect">
                          <a:avLst/>
                        </a:prstGeom>
                      </p:spPr>
                    </p:pic>
                  </p:oleObj>
                </mc:Fallback>
              </mc:AlternateContent>
            </a:graphicData>
          </a:graphic>
        </p:graphicFrame>
      </p:grpSp>
      <p:sp>
        <p:nvSpPr>
          <p:cNvPr id="35" name="Right Arrow 34"/>
          <p:cNvSpPr/>
          <p:nvPr/>
        </p:nvSpPr>
        <p:spPr>
          <a:xfrm>
            <a:off x="9263753" y="4484587"/>
            <a:ext cx="83274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Tree>
    <p:extLst>
      <p:ext uri="{BB962C8B-B14F-4D97-AF65-F5344CB8AC3E}">
        <p14:creationId xmlns:p14="http://schemas.microsoft.com/office/powerpoint/2010/main" val="234139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0-#ppt_w/2"/>
                                          </p:val>
                                        </p:tav>
                                        <p:tav tm="100000">
                                          <p:val>
                                            <p:strVal val="#ppt_x"/>
                                          </p:val>
                                        </p:tav>
                                      </p:tavLst>
                                    </p:anim>
                                    <p:anim calcmode="lin" valueType="num">
                                      <p:cBhvr additive="base">
                                        <p:cTn id="56" dur="500" fill="hold"/>
                                        <p:tgtEl>
                                          <p:spTgt spid="35"/>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0-#ppt_w/2"/>
                                          </p:val>
                                        </p:tav>
                                        <p:tav tm="100000">
                                          <p:val>
                                            <p:strVal val="#ppt_x"/>
                                          </p:val>
                                        </p:tav>
                                      </p:tavLst>
                                    </p:anim>
                                    <p:anim calcmode="lin" valueType="num">
                                      <p:cBhvr additive="base">
                                        <p:cTn id="68" dur="500" fill="hold"/>
                                        <p:tgtEl>
                                          <p:spTgt spid="23"/>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0-#ppt_w/2"/>
                                          </p:val>
                                        </p:tav>
                                        <p:tav tm="100000">
                                          <p:val>
                                            <p:strVal val="#ppt_x"/>
                                          </p:val>
                                        </p:tav>
                                      </p:tavLst>
                                    </p:anim>
                                    <p:anim calcmode="lin" valueType="num">
                                      <p:cBhvr additive="base">
                                        <p:cTn id="7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0-#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0-#ppt_w/2"/>
                                          </p:val>
                                        </p:tav>
                                        <p:tav tm="100000">
                                          <p:val>
                                            <p:strVal val="#ppt_x"/>
                                          </p:val>
                                        </p:tav>
                                      </p:tavLst>
                                    </p:anim>
                                    <p:anim calcmode="lin" valueType="num">
                                      <p:cBhvr additive="base">
                                        <p:cTn id="8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animBg="1"/>
      <p:bldP spid="27" grpId="0" animBg="1"/>
      <p:bldP spid="31" grpId="0" animBg="1"/>
      <p:bldP spid="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Rejection criteria</a:t>
            </a:r>
            <a:endParaRPr lang="en-US" sz="4000" b="1" kern="0" dirty="0">
              <a:solidFill>
                <a:srgbClr val="FF0000"/>
              </a:solidFill>
            </a:endParaRPr>
          </a:p>
        </p:txBody>
      </p:sp>
      <p:grpSp>
        <p:nvGrpSpPr>
          <p:cNvPr id="5" name="Group 4"/>
          <p:cNvGrpSpPr/>
          <p:nvPr/>
        </p:nvGrpSpPr>
        <p:grpSpPr>
          <a:xfrm>
            <a:off x="1105974" y="1469484"/>
            <a:ext cx="12389308" cy="926130"/>
            <a:chOff x="375555" y="1888865"/>
            <a:chExt cx="20046387" cy="668756"/>
          </a:xfrm>
        </p:grpSpPr>
        <p:sp>
          <p:nvSpPr>
            <p:cNvPr id="6" name="Rectangle 5"/>
            <p:cNvSpPr/>
            <p:nvPr/>
          </p:nvSpPr>
          <p:spPr>
            <a:xfrm>
              <a:off x="375555" y="1965945"/>
              <a:ext cx="20046385"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7" name="TextBox 6"/>
            <p:cNvSpPr txBox="1"/>
            <p:nvPr/>
          </p:nvSpPr>
          <p:spPr>
            <a:xfrm>
              <a:off x="417333" y="1888865"/>
              <a:ext cx="20004609" cy="592607"/>
            </a:xfrm>
            <a:prstGeom prst="rect">
              <a:avLst/>
            </a:prstGeom>
            <a:noFill/>
          </p:spPr>
          <p:txBody>
            <a:bodyPr wrap="square" rtlCol="0">
              <a:spAutoFit/>
            </a:bodyPr>
            <a:lstStyle/>
            <a:p>
              <a:pPr>
                <a:lnSpc>
                  <a:spcPct val="150000"/>
                </a:lnSpc>
              </a:pPr>
              <a:r>
                <a:rPr lang="en-US" sz="3600" b="1" dirty="0" smtClean="0">
                  <a:latin typeface="Helvetica Neue"/>
                  <a:cs typeface="Helvetica" panose="020B0604020202020204" pitchFamily="34" charset="0"/>
                </a:rPr>
                <a:t>Define the critical region/ rejection criteria</a:t>
              </a:r>
              <a:endParaRPr lang="en-IN" sz="3600" b="1" dirty="0">
                <a:latin typeface="Helvetica Neue"/>
                <a:cs typeface="Helvetica" panose="020B0604020202020204" pitchFamily="34" charset="0"/>
              </a:endParaRPr>
            </a:p>
          </p:txBody>
        </p:sp>
      </p:grpSp>
      <p:sp>
        <p:nvSpPr>
          <p:cNvPr id="8" name="Rectangle 7"/>
          <p:cNvSpPr/>
          <p:nvPr/>
        </p:nvSpPr>
        <p:spPr>
          <a:xfrm>
            <a:off x="451759" y="1551129"/>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5</a:t>
            </a:r>
            <a:endParaRPr lang="en-IN" sz="3200" b="1" dirty="0">
              <a:solidFill>
                <a:schemeClr val="bg1"/>
              </a:solidFill>
              <a:latin typeface="Helvetica Neue"/>
              <a:cs typeface="Helvetica" panose="020B0604020202020204" pitchFamily="34" charset="0"/>
            </a:endParaRPr>
          </a:p>
        </p:txBody>
      </p:sp>
      <p:grpSp>
        <p:nvGrpSpPr>
          <p:cNvPr id="9" name="Group 8"/>
          <p:cNvGrpSpPr/>
          <p:nvPr/>
        </p:nvGrpSpPr>
        <p:grpSpPr>
          <a:xfrm>
            <a:off x="1111414" y="2561410"/>
            <a:ext cx="12539272" cy="1128842"/>
            <a:chOff x="375557" y="1965945"/>
            <a:chExt cx="12847313" cy="815133"/>
          </a:xfrm>
        </p:grpSpPr>
        <p:sp>
          <p:nvSpPr>
            <p:cNvPr id="10" name="Rectangle 9"/>
            <p:cNvSpPr/>
            <p:nvPr/>
          </p:nvSpPr>
          <p:spPr>
            <a:xfrm>
              <a:off x="375557" y="1965945"/>
              <a:ext cx="12688091" cy="815133"/>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1" name="TextBox 10"/>
            <p:cNvSpPr txBox="1"/>
            <p:nvPr/>
          </p:nvSpPr>
          <p:spPr>
            <a:xfrm>
              <a:off x="417333" y="1994984"/>
              <a:ext cx="12805537" cy="777855"/>
            </a:xfrm>
            <a:prstGeom prst="rect">
              <a:avLst/>
            </a:prstGeom>
            <a:noFill/>
          </p:spPr>
          <p:txBody>
            <a:bodyPr wrap="square" rtlCol="0">
              <a:spAutoFit/>
            </a:bodyPr>
            <a:lstStyle/>
            <a:p>
              <a:r>
                <a:rPr lang="en-US" sz="3200" b="1" dirty="0">
                  <a:latin typeface="Helvetica Neue"/>
                  <a:cs typeface="Times New Roman"/>
                </a:rPr>
                <a:t>Reject H</a:t>
              </a:r>
              <a:r>
                <a:rPr lang="en-US" sz="3200" b="1" baseline="-25000" dirty="0">
                  <a:latin typeface="Helvetica Neue"/>
                  <a:cs typeface="Times New Roman"/>
                </a:rPr>
                <a:t>0</a:t>
              </a:r>
              <a:r>
                <a:rPr lang="en-US" sz="3200" b="1" dirty="0">
                  <a:latin typeface="Helvetica Neue"/>
                  <a:cs typeface="Times New Roman"/>
                </a:rPr>
                <a:t> if computed value of Z is less than the </a:t>
              </a:r>
              <a:r>
                <a:rPr lang="en-US" sz="3200" b="1" dirty="0" smtClean="0">
                  <a:latin typeface="Helvetica Neue"/>
                  <a:cs typeface="Times New Roman"/>
                </a:rPr>
                <a:t>critical </a:t>
              </a:r>
              <a:r>
                <a:rPr lang="en-US" sz="3200" b="1" dirty="0">
                  <a:latin typeface="Helvetica Neue"/>
                  <a:cs typeface="Times New Roman"/>
                </a:rPr>
                <a:t>value, </a:t>
              </a:r>
              <a:r>
                <a:rPr lang="en-US" sz="3200" b="1" dirty="0" err="1">
                  <a:latin typeface="Helvetica Neue"/>
                  <a:cs typeface="Times New Roman"/>
                </a:rPr>
                <a:t>ie</a:t>
              </a:r>
              <a:r>
                <a:rPr lang="en-US" sz="3200" b="1" dirty="0">
                  <a:latin typeface="Helvetica Neue"/>
                  <a:cs typeface="Times New Roman"/>
                </a:rPr>
                <a:t>., P(Z &lt; -z</a:t>
              </a:r>
              <a:r>
                <a:rPr lang="el-GR" sz="3200" b="1" baseline="-25000" dirty="0">
                  <a:latin typeface="Helvetica Neue"/>
                  <a:cs typeface="Times New Roman"/>
                </a:rPr>
                <a:t>α</a:t>
              </a:r>
              <a:r>
                <a:rPr lang="en-US" sz="3200" b="1" dirty="0">
                  <a:latin typeface="Helvetica Neue"/>
                  <a:cs typeface="Times New Roman"/>
                </a:rPr>
                <a:t>), otherwise do not </a:t>
              </a:r>
              <a:r>
                <a:rPr lang="en-US" sz="3200" b="1" dirty="0" smtClean="0">
                  <a:latin typeface="Helvetica Neue"/>
                  <a:cs typeface="Times New Roman"/>
                </a:rPr>
                <a:t>reject H</a:t>
              </a:r>
              <a:r>
                <a:rPr lang="en-US" sz="3200" b="1" baseline="-25000" dirty="0" smtClean="0">
                  <a:latin typeface="Helvetica Neue"/>
                  <a:cs typeface="Times New Roman"/>
                </a:rPr>
                <a:t>0</a:t>
              </a:r>
              <a:endParaRPr lang="en-IN" sz="3200" b="1" dirty="0">
                <a:latin typeface="Helvetica Neue"/>
                <a:cs typeface="Helvetica" panose="020B0604020202020204" pitchFamily="34" charset="0"/>
              </a:endParaRPr>
            </a:p>
          </p:txBody>
        </p:sp>
      </p:grpSp>
      <p:sp>
        <p:nvSpPr>
          <p:cNvPr id="12" name="Rectangle 11"/>
          <p:cNvSpPr/>
          <p:nvPr/>
        </p:nvSpPr>
        <p:spPr>
          <a:xfrm>
            <a:off x="457198" y="2536307"/>
            <a:ext cx="676700" cy="1153949"/>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a:t>
            </a:r>
            <a:r>
              <a:rPr lang="en-IN" sz="3200" b="1" dirty="0" err="1" smtClean="0">
                <a:solidFill>
                  <a:schemeClr val="bg1"/>
                </a:solidFill>
                <a:latin typeface="Helvetica Neue"/>
                <a:cs typeface="Helvetica" panose="020B0604020202020204" pitchFamily="34" charset="0"/>
              </a:rPr>
              <a:t>i</a:t>
            </a:r>
            <a:r>
              <a:rPr lang="en-IN" sz="3200" b="1" dirty="0" smtClean="0">
                <a:solidFill>
                  <a:schemeClr val="bg1"/>
                </a:solidFill>
                <a:latin typeface="Helvetica Neue"/>
                <a:cs typeface="Helvetica" panose="020B0604020202020204" pitchFamily="34" charset="0"/>
              </a:rPr>
              <a:t>)</a:t>
            </a:r>
            <a:endParaRPr lang="en-IN" sz="3200" b="1" dirty="0">
              <a:solidFill>
                <a:schemeClr val="bg1"/>
              </a:solidFill>
              <a:latin typeface="Helvetica Neue"/>
              <a:cs typeface="Helvetica" panose="020B0604020202020204" pitchFamily="34" charset="0"/>
            </a:endParaRPr>
          </a:p>
        </p:txBody>
      </p:sp>
      <p:grpSp>
        <p:nvGrpSpPr>
          <p:cNvPr id="13" name="Group 12"/>
          <p:cNvGrpSpPr/>
          <p:nvPr/>
        </p:nvGrpSpPr>
        <p:grpSpPr>
          <a:xfrm>
            <a:off x="752176" y="6569571"/>
            <a:ext cx="2288867" cy="844486"/>
            <a:chOff x="375557" y="1947820"/>
            <a:chExt cx="12688091" cy="609801"/>
          </a:xfrm>
        </p:grpSpPr>
        <p:sp>
          <p:nvSpPr>
            <p:cNvPr id="14" name="Rectangle 1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lumMod val="75000"/>
                    <a:lumOff val="25000"/>
                  </a:schemeClr>
                </a:solidFill>
                <a:latin typeface="Helvetica Neue"/>
                <a:cs typeface="Helvetica" panose="020B0604020202020204" pitchFamily="34" charset="0"/>
              </a:endParaRPr>
            </a:p>
          </p:txBody>
        </p:sp>
        <p:sp>
          <p:nvSpPr>
            <p:cNvPr id="15" name="TextBox 14"/>
            <p:cNvSpPr txBox="1"/>
            <p:nvPr/>
          </p:nvSpPr>
          <p:spPr>
            <a:xfrm>
              <a:off x="417332" y="1947820"/>
              <a:ext cx="12646316" cy="600061"/>
            </a:xfrm>
            <a:prstGeom prst="rect">
              <a:avLst/>
            </a:prstGeom>
            <a:noFill/>
          </p:spPr>
          <p:txBody>
            <a:bodyPr wrap="square" rtlCol="0">
              <a:spAutoFit/>
            </a:bodyPr>
            <a:lstStyle/>
            <a:p>
              <a:pPr>
                <a:lnSpc>
                  <a:spcPct val="150000"/>
                </a:lnSpc>
              </a:pPr>
              <a:r>
                <a:rPr lang="en-US" sz="3200" dirty="0" smtClean="0">
                  <a:latin typeface="Helvetica Neue"/>
                  <a:cs typeface="Helvetica" panose="020B0604020202020204" pitchFamily="34" charset="0"/>
                </a:rPr>
                <a:t>Conclusion</a:t>
              </a:r>
              <a:endParaRPr lang="en-IN" sz="3200" dirty="0">
                <a:latin typeface="Helvetica Neue"/>
                <a:cs typeface="Helvetica" panose="020B0604020202020204" pitchFamily="34" charset="0"/>
              </a:endParaRPr>
            </a:p>
          </p:txBody>
        </p:sp>
      </p:grpSp>
      <p:sp>
        <p:nvSpPr>
          <p:cNvPr id="16" name="Rectangle 15"/>
          <p:cNvSpPr/>
          <p:nvPr/>
        </p:nvSpPr>
        <p:spPr>
          <a:xfrm>
            <a:off x="148788" y="6585900"/>
            <a:ext cx="625872"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6</a:t>
            </a:r>
            <a:endParaRPr lang="en-IN" sz="3200" b="1" dirty="0">
              <a:solidFill>
                <a:schemeClr val="bg1"/>
              </a:solidFill>
              <a:latin typeface="Helvetica Neue"/>
              <a:cs typeface="Helvetica" panose="020B0604020202020204" pitchFamily="34" charset="0"/>
            </a:endParaRPr>
          </a:p>
        </p:txBody>
      </p:sp>
      <p:pic>
        <p:nvPicPr>
          <p:cNvPr id="17" name="Picture 16"/>
          <p:cNvPicPr>
            <a:picLocks noChangeAspect="1"/>
          </p:cNvPicPr>
          <p:nvPr/>
        </p:nvPicPr>
        <p:blipFill>
          <a:blip r:embed="rId2"/>
          <a:stretch>
            <a:fillRect/>
          </a:stretch>
        </p:blipFill>
        <p:spPr>
          <a:xfrm>
            <a:off x="4155253" y="3896263"/>
            <a:ext cx="9340028" cy="3413062"/>
          </a:xfrm>
          <a:prstGeom prst="rect">
            <a:avLst/>
          </a:prstGeom>
        </p:spPr>
      </p:pic>
    </p:spTree>
    <p:extLst>
      <p:ext uri="{BB962C8B-B14F-4D97-AF65-F5344CB8AC3E}">
        <p14:creationId xmlns:p14="http://schemas.microsoft.com/office/powerpoint/2010/main" val="122952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0-#ppt_w/2"/>
                                          </p:val>
                                        </p:tav>
                                        <p:tav tm="100000">
                                          <p:val>
                                            <p:strVal val="#ppt_x"/>
                                          </p:val>
                                        </p:tav>
                                      </p:tavLst>
                                    </p:anim>
                                    <p:anim calcmode="lin" valueType="num">
                                      <p:cBhvr additive="base">
                                        <p:cTn id="34" dur="500" fill="hold"/>
                                        <p:tgtEl>
                                          <p:spTgt spid="16"/>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Rejection criteria</a:t>
            </a:r>
            <a:endParaRPr lang="en-US" sz="4000" b="1" kern="0" dirty="0">
              <a:solidFill>
                <a:srgbClr val="FF0000"/>
              </a:solidFill>
            </a:endParaRPr>
          </a:p>
        </p:txBody>
      </p:sp>
      <p:grpSp>
        <p:nvGrpSpPr>
          <p:cNvPr id="19" name="Group 18"/>
          <p:cNvGrpSpPr/>
          <p:nvPr/>
        </p:nvGrpSpPr>
        <p:grpSpPr>
          <a:xfrm>
            <a:off x="1177912" y="1063054"/>
            <a:ext cx="12317370" cy="926130"/>
            <a:chOff x="375555" y="1888865"/>
            <a:chExt cx="20046387" cy="668756"/>
          </a:xfrm>
        </p:grpSpPr>
        <p:sp>
          <p:nvSpPr>
            <p:cNvPr id="20" name="Rectangle 19"/>
            <p:cNvSpPr/>
            <p:nvPr/>
          </p:nvSpPr>
          <p:spPr>
            <a:xfrm>
              <a:off x="375555" y="1965945"/>
              <a:ext cx="20046385"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solidFill>
                <a:latin typeface="Helvetica Neue"/>
                <a:cs typeface="Helvetica" panose="020B0604020202020204" pitchFamily="34" charset="0"/>
              </a:endParaRPr>
            </a:p>
          </p:txBody>
        </p:sp>
        <p:sp>
          <p:nvSpPr>
            <p:cNvPr id="21" name="TextBox 20"/>
            <p:cNvSpPr txBox="1"/>
            <p:nvPr/>
          </p:nvSpPr>
          <p:spPr>
            <a:xfrm>
              <a:off x="417333" y="1888865"/>
              <a:ext cx="20004609" cy="592607"/>
            </a:xfrm>
            <a:prstGeom prst="rect">
              <a:avLst/>
            </a:prstGeom>
            <a:noFill/>
          </p:spPr>
          <p:txBody>
            <a:bodyPr wrap="square" rtlCol="0">
              <a:spAutoFit/>
            </a:bodyPr>
            <a:lstStyle/>
            <a:p>
              <a:pPr>
                <a:lnSpc>
                  <a:spcPct val="150000"/>
                </a:lnSpc>
              </a:pPr>
              <a:r>
                <a:rPr lang="en-US" sz="3600" b="1" dirty="0" smtClean="0">
                  <a:latin typeface="Helvetica Neue"/>
                  <a:cs typeface="Helvetica" panose="020B0604020202020204" pitchFamily="34" charset="0"/>
                </a:rPr>
                <a:t>Define the critical region/ rejection criteria</a:t>
              </a:r>
              <a:endParaRPr lang="en-IN" sz="3600" b="1" dirty="0">
                <a:latin typeface="Helvetica Neue"/>
                <a:cs typeface="Helvetica" panose="020B0604020202020204" pitchFamily="34" charset="0"/>
              </a:endParaRPr>
            </a:p>
          </p:txBody>
        </p:sp>
      </p:grpSp>
      <p:sp>
        <p:nvSpPr>
          <p:cNvPr id="22" name="Rectangle 21"/>
          <p:cNvSpPr/>
          <p:nvPr/>
        </p:nvSpPr>
        <p:spPr>
          <a:xfrm>
            <a:off x="451758" y="1144699"/>
            <a:ext cx="751823"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5</a:t>
            </a:r>
            <a:endParaRPr lang="en-IN" sz="3200" b="1" dirty="0">
              <a:solidFill>
                <a:schemeClr val="bg1"/>
              </a:solidFill>
              <a:latin typeface="Helvetica Neue"/>
              <a:cs typeface="Helvetica" panose="020B0604020202020204" pitchFamily="34" charset="0"/>
            </a:endParaRPr>
          </a:p>
        </p:txBody>
      </p:sp>
      <p:grpSp>
        <p:nvGrpSpPr>
          <p:cNvPr id="23" name="Group 22"/>
          <p:cNvGrpSpPr/>
          <p:nvPr/>
        </p:nvGrpSpPr>
        <p:grpSpPr>
          <a:xfrm>
            <a:off x="1170924" y="2171309"/>
            <a:ext cx="12447104" cy="1128842"/>
            <a:chOff x="375557" y="1965945"/>
            <a:chExt cx="12847313" cy="815133"/>
          </a:xfrm>
        </p:grpSpPr>
        <p:sp>
          <p:nvSpPr>
            <p:cNvPr id="24" name="Rectangle 23"/>
            <p:cNvSpPr/>
            <p:nvPr/>
          </p:nvSpPr>
          <p:spPr>
            <a:xfrm>
              <a:off x="375557" y="1965945"/>
              <a:ext cx="12688091" cy="815133"/>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solidFill>
                <a:latin typeface="Helvetica Neue"/>
                <a:cs typeface="Helvetica" panose="020B0604020202020204" pitchFamily="34" charset="0"/>
              </a:endParaRPr>
            </a:p>
          </p:txBody>
        </p:sp>
        <p:sp>
          <p:nvSpPr>
            <p:cNvPr id="25" name="TextBox 24"/>
            <p:cNvSpPr txBox="1"/>
            <p:nvPr/>
          </p:nvSpPr>
          <p:spPr>
            <a:xfrm>
              <a:off x="417333" y="1994984"/>
              <a:ext cx="12805537" cy="777855"/>
            </a:xfrm>
            <a:prstGeom prst="rect">
              <a:avLst/>
            </a:prstGeom>
            <a:noFill/>
          </p:spPr>
          <p:txBody>
            <a:bodyPr wrap="square" rtlCol="0">
              <a:spAutoFit/>
            </a:bodyPr>
            <a:lstStyle/>
            <a:p>
              <a:r>
                <a:rPr lang="en-US" sz="3200" b="1" dirty="0">
                  <a:latin typeface="Helvetica Neue"/>
                  <a:cs typeface="Times New Roman"/>
                </a:rPr>
                <a:t>Reject H</a:t>
              </a:r>
              <a:r>
                <a:rPr lang="en-US" sz="3200" b="1" baseline="-25000" dirty="0">
                  <a:latin typeface="Helvetica Neue"/>
                  <a:cs typeface="Times New Roman"/>
                </a:rPr>
                <a:t>0</a:t>
              </a:r>
              <a:r>
                <a:rPr lang="en-US" sz="3200" b="1" dirty="0">
                  <a:latin typeface="Helvetica Neue"/>
                  <a:cs typeface="Times New Roman"/>
                </a:rPr>
                <a:t> if computed value of Z is greater than </a:t>
              </a:r>
              <a:r>
                <a:rPr lang="en-US" sz="3200" b="1" dirty="0" smtClean="0">
                  <a:latin typeface="Helvetica Neue"/>
                  <a:cs typeface="Times New Roman"/>
                </a:rPr>
                <a:t>the critical </a:t>
              </a:r>
              <a:r>
                <a:rPr lang="en-US" sz="3200" b="1" dirty="0">
                  <a:latin typeface="Helvetica Neue"/>
                  <a:cs typeface="Times New Roman"/>
                </a:rPr>
                <a:t>value, </a:t>
              </a:r>
              <a:r>
                <a:rPr lang="en-US" sz="3200" b="1" dirty="0" err="1">
                  <a:latin typeface="Helvetica Neue"/>
                  <a:cs typeface="Times New Roman"/>
                </a:rPr>
                <a:t>ie</a:t>
              </a:r>
              <a:r>
                <a:rPr lang="en-US" sz="3200" b="1" dirty="0">
                  <a:latin typeface="Helvetica Neue"/>
                  <a:cs typeface="Times New Roman"/>
                </a:rPr>
                <a:t>., P(Z &gt; z</a:t>
              </a:r>
              <a:r>
                <a:rPr lang="el-GR" sz="3200" b="1" baseline="-25000" dirty="0">
                  <a:latin typeface="Helvetica Neue"/>
                  <a:cs typeface="Times New Roman"/>
                </a:rPr>
                <a:t>α</a:t>
              </a:r>
              <a:r>
                <a:rPr lang="en-US" sz="3200" b="1" dirty="0">
                  <a:latin typeface="Helvetica Neue"/>
                  <a:cs typeface="Times New Roman"/>
                </a:rPr>
                <a:t>),</a:t>
              </a:r>
              <a:r>
                <a:rPr lang="en-US" sz="3200" b="1" dirty="0" smtClean="0">
                  <a:latin typeface="Helvetica Neue"/>
                  <a:cs typeface="Times New Roman"/>
                </a:rPr>
                <a:t> </a:t>
              </a:r>
              <a:r>
                <a:rPr lang="en-US" sz="3200" b="1" dirty="0">
                  <a:latin typeface="Helvetica Neue"/>
                  <a:cs typeface="Times New Roman"/>
                </a:rPr>
                <a:t>otherwise do not </a:t>
              </a:r>
              <a:r>
                <a:rPr lang="en-US" sz="3200" b="1" dirty="0" smtClean="0">
                  <a:latin typeface="Helvetica Neue"/>
                  <a:cs typeface="Times New Roman"/>
                </a:rPr>
                <a:t>reject H</a:t>
              </a:r>
              <a:r>
                <a:rPr lang="en-US" sz="3200" b="1" baseline="-25000" dirty="0" smtClean="0">
                  <a:latin typeface="Helvetica Neue"/>
                  <a:cs typeface="Times New Roman"/>
                </a:rPr>
                <a:t>0</a:t>
              </a:r>
              <a:endParaRPr lang="en-IN" sz="3200" dirty="0">
                <a:latin typeface="Helvetica Neue"/>
                <a:cs typeface="Helvetica" panose="020B0604020202020204" pitchFamily="34" charset="0"/>
              </a:endParaRPr>
            </a:p>
          </p:txBody>
        </p:sp>
      </p:grpSp>
      <p:sp>
        <p:nvSpPr>
          <p:cNvPr id="26" name="Rectangle 25"/>
          <p:cNvSpPr/>
          <p:nvPr/>
        </p:nvSpPr>
        <p:spPr>
          <a:xfrm>
            <a:off x="457198" y="2178864"/>
            <a:ext cx="720714" cy="1153949"/>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(ii)</a:t>
            </a:r>
            <a:endParaRPr lang="en-IN" sz="3200" b="1" dirty="0">
              <a:solidFill>
                <a:schemeClr val="bg1"/>
              </a:solidFill>
              <a:latin typeface="Helvetica Neue"/>
              <a:cs typeface="Helvetica" panose="020B0604020202020204" pitchFamily="34" charset="0"/>
            </a:endParaRPr>
          </a:p>
        </p:txBody>
      </p:sp>
      <p:grpSp>
        <p:nvGrpSpPr>
          <p:cNvPr id="27" name="Group 26"/>
          <p:cNvGrpSpPr/>
          <p:nvPr/>
        </p:nvGrpSpPr>
        <p:grpSpPr>
          <a:xfrm>
            <a:off x="752176" y="6212128"/>
            <a:ext cx="2317590" cy="844486"/>
            <a:chOff x="375557" y="1947820"/>
            <a:chExt cx="12847313" cy="609801"/>
          </a:xfrm>
        </p:grpSpPr>
        <p:sp>
          <p:nvSpPr>
            <p:cNvPr id="28" name="Rectangle 27"/>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lumMod val="75000"/>
                    <a:lumOff val="25000"/>
                  </a:schemeClr>
                </a:solidFill>
                <a:latin typeface="Helvetica Neue"/>
                <a:cs typeface="Helvetica" panose="020B0604020202020204" pitchFamily="34" charset="0"/>
              </a:endParaRPr>
            </a:p>
          </p:txBody>
        </p:sp>
        <p:sp>
          <p:nvSpPr>
            <p:cNvPr id="29" name="TextBox 28"/>
            <p:cNvSpPr txBox="1"/>
            <p:nvPr/>
          </p:nvSpPr>
          <p:spPr>
            <a:xfrm>
              <a:off x="417333" y="1947820"/>
              <a:ext cx="12805537" cy="534174"/>
            </a:xfrm>
            <a:prstGeom prst="rect">
              <a:avLst/>
            </a:prstGeom>
            <a:noFill/>
          </p:spPr>
          <p:txBody>
            <a:bodyPr wrap="square" rtlCol="0">
              <a:spAutoFit/>
            </a:bodyPr>
            <a:lstStyle/>
            <a:p>
              <a:pPr>
                <a:lnSpc>
                  <a:spcPct val="150000"/>
                </a:lnSpc>
              </a:pPr>
              <a:r>
                <a:rPr lang="en-US" sz="3200" dirty="0" smtClean="0">
                  <a:solidFill>
                    <a:schemeClr val="tx1">
                      <a:lumMod val="75000"/>
                      <a:lumOff val="25000"/>
                    </a:schemeClr>
                  </a:solidFill>
                  <a:latin typeface="Helvetica Neue"/>
                  <a:cs typeface="Helvetica" panose="020B0604020202020204" pitchFamily="34" charset="0"/>
                </a:rPr>
                <a:t>Conclusion</a:t>
              </a:r>
              <a:endParaRPr lang="en-IN" sz="3200" dirty="0">
                <a:solidFill>
                  <a:schemeClr val="tx1">
                    <a:lumMod val="75000"/>
                    <a:lumOff val="25000"/>
                  </a:schemeClr>
                </a:solidFill>
                <a:latin typeface="Helvetica Neue"/>
                <a:cs typeface="Helvetica" panose="020B0604020202020204" pitchFamily="34" charset="0"/>
              </a:endParaRPr>
            </a:p>
          </p:txBody>
        </p:sp>
      </p:grpSp>
      <p:sp>
        <p:nvSpPr>
          <p:cNvPr id="30" name="Rectangle 29"/>
          <p:cNvSpPr/>
          <p:nvPr/>
        </p:nvSpPr>
        <p:spPr>
          <a:xfrm>
            <a:off x="148788" y="6228457"/>
            <a:ext cx="625872"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6</a:t>
            </a:r>
            <a:endParaRPr lang="en-IN" sz="3200" b="1" dirty="0">
              <a:solidFill>
                <a:schemeClr val="bg1"/>
              </a:solidFill>
              <a:latin typeface="Helvetica Neue"/>
              <a:cs typeface="Helvetica" panose="020B0604020202020204" pitchFamily="34" charset="0"/>
            </a:endParaRPr>
          </a:p>
        </p:txBody>
      </p:sp>
      <p:pic>
        <p:nvPicPr>
          <p:cNvPr id="31" name="Picture 30"/>
          <p:cNvPicPr>
            <a:picLocks noChangeAspect="1"/>
          </p:cNvPicPr>
          <p:nvPr/>
        </p:nvPicPr>
        <p:blipFill>
          <a:blip r:embed="rId2"/>
          <a:stretch>
            <a:fillRect/>
          </a:stretch>
        </p:blipFill>
        <p:spPr>
          <a:xfrm>
            <a:off x="3454400" y="3672406"/>
            <a:ext cx="9889067" cy="3384208"/>
          </a:xfrm>
          <a:prstGeom prst="rect">
            <a:avLst/>
          </a:prstGeom>
        </p:spPr>
      </p:pic>
    </p:spTree>
    <p:extLst>
      <p:ext uri="{BB962C8B-B14F-4D97-AF65-F5344CB8AC3E}">
        <p14:creationId xmlns:p14="http://schemas.microsoft.com/office/powerpoint/2010/main" val="240537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0-#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0-#ppt_w/2"/>
                                          </p:val>
                                        </p:tav>
                                        <p:tav tm="100000">
                                          <p:val>
                                            <p:strVal val="#ppt_x"/>
                                          </p:val>
                                        </p:tav>
                                      </p:tavLst>
                                    </p:anim>
                                    <p:anim calcmode="lin" valueType="num">
                                      <p:cBhvr additive="base">
                                        <p:cTn id="34" dur="500" fill="hold"/>
                                        <p:tgtEl>
                                          <p:spTgt spid="30"/>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a:solidFill>
                  <a:srgbClr val="FF0000"/>
                </a:solidFill>
              </a:rPr>
              <a:t>Rejection criteria</a:t>
            </a:r>
          </a:p>
        </p:txBody>
      </p:sp>
      <p:grpSp>
        <p:nvGrpSpPr>
          <p:cNvPr id="4" name="Group 3"/>
          <p:cNvGrpSpPr/>
          <p:nvPr/>
        </p:nvGrpSpPr>
        <p:grpSpPr>
          <a:xfrm>
            <a:off x="1177912" y="1064419"/>
            <a:ext cx="12317370" cy="926130"/>
            <a:chOff x="375555" y="1888865"/>
            <a:chExt cx="20046387" cy="668756"/>
          </a:xfrm>
        </p:grpSpPr>
        <p:sp>
          <p:nvSpPr>
            <p:cNvPr id="5" name="Rectangle 4"/>
            <p:cNvSpPr/>
            <p:nvPr/>
          </p:nvSpPr>
          <p:spPr>
            <a:xfrm>
              <a:off x="375555" y="1965945"/>
              <a:ext cx="20046385"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lumMod val="75000"/>
                    <a:lumOff val="25000"/>
                  </a:schemeClr>
                </a:solidFill>
                <a:latin typeface="Helvetica Neue"/>
                <a:cs typeface="Helvetica" panose="020B0604020202020204" pitchFamily="34" charset="0"/>
              </a:endParaRPr>
            </a:p>
          </p:txBody>
        </p:sp>
        <p:sp>
          <p:nvSpPr>
            <p:cNvPr id="6" name="TextBox 5"/>
            <p:cNvSpPr txBox="1"/>
            <p:nvPr/>
          </p:nvSpPr>
          <p:spPr>
            <a:xfrm>
              <a:off x="417333" y="1888865"/>
              <a:ext cx="20004609" cy="592607"/>
            </a:xfrm>
            <a:prstGeom prst="rect">
              <a:avLst/>
            </a:prstGeom>
            <a:noFill/>
          </p:spPr>
          <p:txBody>
            <a:bodyPr wrap="square" rtlCol="0">
              <a:spAutoFit/>
            </a:bodyPr>
            <a:lstStyle/>
            <a:p>
              <a:pPr>
                <a:lnSpc>
                  <a:spcPct val="150000"/>
                </a:lnSpc>
              </a:pPr>
              <a:r>
                <a:rPr lang="en-US" sz="3600" b="1" dirty="0" smtClean="0">
                  <a:latin typeface="Helvetica Neue"/>
                  <a:cs typeface="Helvetica" panose="020B0604020202020204" pitchFamily="34" charset="0"/>
                </a:rPr>
                <a:t>Define the critical region/ rejection criteria</a:t>
              </a:r>
              <a:endParaRPr lang="en-IN" sz="3600" b="1" dirty="0">
                <a:latin typeface="Helvetica Neue"/>
                <a:cs typeface="Helvetica" panose="020B0604020202020204" pitchFamily="34" charset="0"/>
              </a:endParaRPr>
            </a:p>
          </p:txBody>
        </p:sp>
      </p:grpSp>
      <p:sp>
        <p:nvSpPr>
          <p:cNvPr id="7" name="Rectangle 6"/>
          <p:cNvSpPr/>
          <p:nvPr/>
        </p:nvSpPr>
        <p:spPr>
          <a:xfrm>
            <a:off x="344734" y="1146064"/>
            <a:ext cx="858847"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5</a:t>
            </a:r>
            <a:endParaRPr lang="en-IN" sz="3200" b="1" dirty="0">
              <a:solidFill>
                <a:schemeClr val="bg1"/>
              </a:solidFill>
              <a:latin typeface="Helvetica Neue"/>
              <a:cs typeface="Helvetica" panose="020B0604020202020204" pitchFamily="34" charset="0"/>
            </a:endParaRPr>
          </a:p>
        </p:txBody>
      </p:sp>
      <p:grpSp>
        <p:nvGrpSpPr>
          <p:cNvPr id="8" name="Group 7"/>
          <p:cNvGrpSpPr/>
          <p:nvPr/>
        </p:nvGrpSpPr>
        <p:grpSpPr>
          <a:xfrm>
            <a:off x="1170924" y="2058369"/>
            <a:ext cx="12292842" cy="1651354"/>
            <a:chOff x="375557" y="1965944"/>
            <a:chExt cx="12688091" cy="1192437"/>
          </a:xfrm>
        </p:grpSpPr>
        <p:sp>
          <p:nvSpPr>
            <p:cNvPr id="9" name="Rectangle 8"/>
            <p:cNvSpPr/>
            <p:nvPr/>
          </p:nvSpPr>
          <p:spPr>
            <a:xfrm>
              <a:off x="375557" y="1965944"/>
              <a:ext cx="12688091" cy="1192437"/>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solidFill>
                <a:latin typeface="Helvetica Neue"/>
                <a:cs typeface="Helvetica" panose="020B0604020202020204" pitchFamily="34" charset="0"/>
              </a:endParaRPr>
            </a:p>
          </p:txBody>
        </p:sp>
        <p:sp>
          <p:nvSpPr>
            <p:cNvPr id="10" name="TextBox 9"/>
            <p:cNvSpPr txBox="1"/>
            <p:nvPr/>
          </p:nvSpPr>
          <p:spPr>
            <a:xfrm>
              <a:off x="417333" y="2006775"/>
              <a:ext cx="12646315" cy="1133446"/>
            </a:xfrm>
            <a:prstGeom prst="rect">
              <a:avLst/>
            </a:prstGeom>
            <a:noFill/>
          </p:spPr>
          <p:txBody>
            <a:bodyPr wrap="square" rtlCol="0">
              <a:spAutoFit/>
            </a:bodyPr>
            <a:lstStyle/>
            <a:p>
              <a:r>
                <a:rPr lang="en-US" sz="3200" b="1" dirty="0">
                  <a:latin typeface="Helvetica Neue"/>
                  <a:cs typeface="Times New Roman"/>
                </a:rPr>
                <a:t>Reject H</a:t>
              </a:r>
              <a:r>
                <a:rPr lang="en-US" sz="3200" b="1" baseline="-25000" dirty="0">
                  <a:latin typeface="Helvetica Neue"/>
                  <a:cs typeface="Times New Roman"/>
                </a:rPr>
                <a:t>0</a:t>
              </a:r>
              <a:r>
                <a:rPr lang="en-US" sz="3200" b="1" dirty="0">
                  <a:latin typeface="Helvetica Neue"/>
                  <a:cs typeface="Times New Roman"/>
                </a:rPr>
                <a:t> if computed value of Z is less than or greater than the critical value, </a:t>
              </a:r>
              <a:r>
                <a:rPr lang="en-US" sz="3200" b="1" dirty="0" err="1">
                  <a:latin typeface="Helvetica Neue"/>
                  <a:cs typeface="Times New Roman"/>
                </a:rPr>
                <a:t>ie</a:t>
              </a:r>
              <a:r>
                <a:rPr lang="en-US" sz="3200" b="1" dirty="0">
                  <a:latin typeface="Helvetica Neue"/>
                  <a:cs typeface="Times New Roman"/>
                </a:rPr>
                <a:t>., P(Z &lt; - z</a:t>
              </a:r>
              <a:r>
                <a:rPr lang="el-GR" sz="3200" b="1" baseline="-25000" dirty="0">
                  <a:latin typeface="Helvetica Neue"/>
                  <a:cs typeface="Times New Roman"/>
                </a:rPr>
                <a:t>α</a:t>
              </a:r>
              <a:r>
                <a:rPr lang="en-US" sz="3200" b="1" baseline="-25000" dirty="0">
                  <a:latin typeface="Helvetica Neue"/>
                  <a:cs typeface="Times New Roman"/>
                </a:rPr>
                <a:t>/2</a:t>
              </a:r>
              <a:r>
                <a:rPr lang="en-US" sz="3200" b="1" dirty="0">
                  <a:latin typeface="Helvetica Neue"/>
                  <a:cs typeface="Times New Roman"/>
                </a:rPr>
                <a:t>) or P(Z &gt; z</a:t>
              </a:r>
              <a:r>
                <a:rPr lang="el-GR" sz="3200" b="1" baseline="-25000" dirty="0">
                  <a:latin typeface="Helvetica Neue"/>
                  <a:cs typeface="Times New Roman"/>
                </a:rPr>
                <a:t>α</a:t>
              </a:r>
              <a:r>
                <a:rPr lang="en-US" sz="3200" b="1" baseline="-25000" dirty="0">
                  <a:latin typeface="Helvetica Neue"/>
                  <a:cs typeface="Times New Roman"/>
                </a:rPr>
                <a:t>/2</a:t>
              </a:r>
              <a:r>
                <a:rPr lang="en-US" sz="3200" b="1" dirty="0">
                  <a:latin typeface="Helvetica Neue"/>
                  <a:cs typeface="Times New Roman"/>
                </a:rPr>
                <a:t>), otherwise do not reject</a:t>
              </a:r>
              <a:r>
                <a:rPr lang="en-US" sz="3200" b="1" dirty="0" smtClean="0">
                  <a:latin typeface="Helvetica Neue"/>
                  <a:cs typeface="Times New Roman"/>
                </a:rPr>
                <a:t> H</a:t>
              </a:r>
              <a:r>
                <a:rPr lang="en-US" sz="3200" b="1" baseline="-25000" dirty="0" smtClean="0">
                  <a:latin typeface="Helvetica Neue"/>
                  <a:cs typeface="Times New Roman"/>
                </a:rPr>
                <a:t>0</a:t>
              </a:r>
              <a:endParaRPr lang="en-IN" sz="3200" dirty="0">
                <a:latin typeface="Helvetica Neue"/>
                <a:cs typeface="Helvetica" panose="020B0604020202020204" pitchFamily="34" charset="0"/>
              </a:endParaRPr>
            </a:p>
          </p:txBody>
        </p:sp>
      </p:grpSp>
      <p:sp>
        <p:nvSpPr>
          <p:cNvPr id="11" name="Rectangle 10"/>
          <p:cNvSpPr/>
          <p:nvPr/>
        </p:nvSpPr>
        <p:spPr>
          <a:xfrm>
            <a:off x="344736" y="2065926"/>
            <a:ext cx="833176" cy="1676455"/>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(iii)</a:t>
            </a:r>
            <a:endParaRPr lang="en-IN" sz="3200" b="1" dirty="0">
              <a:solidFill>
                <a:schemeClr val="bg1"/>
              </a:solidFill>
              <a:latin typeface="Helvetica Neue"/>
              <a:cs typeface="Helvetica" panose="020B0604020202020204" pitchFamily="34" charset="0"/>
            </a:endParaRPr>
          </a:p>
        </p:txBody>
      </p:sp>
      <p:grpSp>
        <p:nvGrpSpPr>
          <p:cNvPr id="12" name="Group 11"/>
          <p:cNvGrpSpPr/>
          <p:nvPr/>
        </p:nvGrpSpPr>
        <p:grpSpPr>
          <a:xfrm>
            <a:off x="752176" y="6327796"/>
            <a:ext cx="2317590" cy="844486"/>
            <a:chOff x="375557" y="1947820"/>
            <a:chExt cx="12847313" cy="609801"/>
          </a:xfrm>
        </p:grpSpPr>
        <p:sp>
          <p:nvSpPr>
            <p:cNvPr id="13" name="Rectangle 1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lumMod val="75000"/>
                    <a:lumOff val="25000"/>
                  </a:schemeClr>
                </a:solidFill>
                <a:latin typeface="Helvetica Neue"/>
                <a:cs typeface="Helvetica" panose="020B0604020202020204" pitchFamily="34" charset="0"/>
              </a:endParaRPr>
            </a:p>
          </p:txBody>
        </p:sp>
        <p:sp>
          <p:nvSpPr>
            <p:cNvPr id="14" name="TextBox 13"/>
            <p:cNvSpPr txBox="1"/>
            <p:nvPr/>
          </p:nvSpPr>
          <p:spPr>
            <a:xfrm>
              <a:off x="417333" y="1947820"/>
              <a:ext cx="12805537" cy="534174"/>
            </a:xfrm>
            <a:prstGeom prst="rect">
              <a:avLst/>
            </a:prstGeom>
            <a:noFill/>
          </p:spPr>
          <p:txBody>
            <a:bodyPr wrap="square" rtlCol="0">
              <a:spAutoFit/>
            </a:bodyPr>
            <a:lstStyle/>
            <a:p>
              <a:pPr>
                <a:lnSpc>
                  <a:spcPct val="150000"/>
                </a:lnSpc>
              </a:pPr>
              <a:r>
                <a:rPr lang="en-US" sz="3200" dirty="0" smtClean="0">
                  <a:solidFill>
                    <a:schemeClr val="tx1">
                      <a:lumMod val="75000"/>
                      <a:lumOff val="25000"/>
                    </a:schemeClr>
                  </a:solidFill>
                  <a:latin typeface="Helvetica Neue"/>
                  <a:cs typeface="Helvetica" panose="020B0604020202020204" pitchFamily="34" charset="0"/>
                </a:rPr>
                <a:t>Conclusion</a:t>
              </a:r>
              <a:endParaRPr lang="en-IN" sz="3200" dirty="0">
                <a:solidFill>
                  <a:schemeClr val="tx1">
                    <a:lumMod val="75000"/>
                    <a:lumOff val="25000"/>
                  </a:schemeClr>
                </a:solidFill>
                <a:latin typeface="Helvetica Neue"/>
                <a:cs typeface="Helvetica" panose="020B0604020202020204" pitchFamily="34" charset="0"/>
              </a:endParaRPr>
            </a:p>
          </p:txBody>
        </p:sp>
      </p:grpSp>
      <p:sp>
        <p:nvSpPr>
          <p:cNvPr id="15" name="Rectangle 14"/>
          <p:cNvSpPr/>
          <p:nvPr/>
        </p:nvSpPr>
        <p:spPr>
          <a:xfrm>
            <a:off x="148788" y="6344125"/>
            <a:ext cx="625872"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6</a:t>
            </a:r>
            <a:endParaRPr lang="en-IN" sz="3200" b="1" dirty="0">
              <a:solidFill>
                <a:schemeClr val="bg1"/>
              </a:solidFill>
              <a:latin typeface="Helvetica Neue"/>
              <a:cs typeface="Helvetica" panose="020B0604020202020204" pitchFamily="34" charset="0"/>
            </a:endParaRPr>
          </a:p>
        </p:txBody>
      </p:sp>
      <p:pic>
        <p:nvPicPr>
          <p:cNvPr id="16" name="Picture 15"/>
          <p:cNvPicPr>
            <a:picLocks noChangeAspect="1"/>
          </p:cNvPicPr>
          <p:nvPr/>
        </p:nvPicPr>
        <p:blipFill>
          <a:blip r:embed="rId2"/>
          <a:stretch>
            <a:fillRect/>
          </a:stretch>
        </p:blipFill>
        <p:spPr>
          <a:xfrm>
            <a:off x="3680690" y="4042358"/>
            <a:ext cx="9783076" cy="2720231"/>
          </a:xfrm>
          <a:prstGeom prst="rect">
            <a:avLst/>
          </a:prstGeom>
        </p:spPr>
      </p:pic>
    </p:spTree>
    <p:extLst>
      <p:ext uri="{BB962C8B-B14F-4D97-AF65-F5344CB8AC3E}">
        <p14:creationId xmlns:p14="http://schemas.microsoft.com/office/powerpoint/2010/main" val="6548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a:solidFill>
                  <a:srgbClr val="FF0000"/>
                </a:solidFill>
              </a:rPr>
              <a:t>Rejection criteria</a:t>
            </a:r>
          </a:p>
        </p:txBody>
      </p:sp>
      <p:sp>
        <p:nvSpPr>
          <p:cNvPr id="17" name="Rectangle 2"/>
          <p:cNvSpPr txBox="1">
            <a:spLocks noChangeArrowheads="1"/>
          </p:cNvSpPr>
          <p:nvPr/>
        </p:nvSpPr>
        <p:spPr>
          <a:xfrm>
            <a:off x="1583871" y="1155699"/>
            <a:ext cx="10707775" cy="615020"/>
          </a:xfrm>
          <a:prstGeom prst="rect">
            <a:avLst/>
          </a:prstGeom>
        </p:spPr>
        <p:txBody>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pPr algn="ctr"/>
            <a:r>
              <a:rPr lang="en-US" altLang="en-US" sz="3600" b="1" dirty="0" smtClean="0">
                <a:latin typeface="Helvetica Neue"/>
              </a:rPr>
              <a:t>Summary of One- and Two-Tail Tests</a:t>
            </a:r>
            <a:endParaRPr lang="en-US" altLang="en-US" sz="3600" b="1" dirty="0">
              <a:latin typeface="Helvetica Neue"/>
            </a:endParaRPr>
          </a:p>
        </p:txBody>
      </p:sp>
      <p:graphicFrame>
        <p:nvGraphicFramePr>
          <p:cNvPr id="18" name="Group 34"/>
          <p:cNvGraphicFramePr>
            <a:graphicFrameLocks noGrp="1"/>
          </p:cNvGraphicFramePr>
          <p:nvPr>
            <p:extLst>
              <p:ext uri="{D42A27DB-BD31-4B8C-83A1-F6EECF244321}">
                <p14:modId xmlns:p14="http://schemas.microsoft.com/office/powerpoint/2010/main" val="2024458514"/>
              </p:ext>
            </p:extLst>
          </p:nvPr>
        </p:nvGraphicFramePr>
        <p:xfrm>
          <a:off x="1600200" y="1858642"/>
          <a:ext cx="10691445" cy="5364010"/>
        </p:xfrm>
        <a:graphic>
          <a:graphicData uri="http://schemas.openxmlformats.org/drawingml/2006/table">
            <a:tbl>
              <a:tblPr/>
              <a:tblGrid>
                <a:gridCol w="3563815">
                  <a:extLst>
                    <a:ext uri="{9D8B030D-6E8A-4147-A177-3AD203B41FA5}">
                      <a16:colId xmlns="" xmlns:a16="http://schemas.microsoft.com/office/drawing/2014/main" val="20000"/>
                    </a:ext>
                  </a:extLst>
                </a:gridCol>
                <a:gridCol w="3563815">
                  <a:extLst>
                    <a:ext uri="{9D8B030D-6E8A-4147-A177-3AD203B41FA5}">
                      <a16:colId xmlns="" xmlns:a16="http://schemas.microsoft.com/office/drawing/2014/main" val="20001"/>
                    </a:ext>
                  </a:extLst>
                </a:gridCol>
                <a:gridCol w="3563815">
                  <a:extLst>
                    <a:ext uri="{9D8B030D-6E8A-4147-A177-3AD203B41FA5}">
                      <a16:colId xmlns="" xmlns:a16="http://schemas.microsoft.com/office/drawing/2014/main" val="20002"/>
                    </a:ext>
                  </a:extLst>
                </a:gridCol>
              </a:tblGrid>
              <a:tr h="1758461">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Tahoma" pitchFamily="34" charset="0"/>
                        </a:rPr>
                        <a:t>One-Tail Test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Tahoma" pitchFamily="34" charset="0"/>
                        </a:rPr>
                        <a:t>(left tail)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Tahoma" pitchFamily="34" charset="0"/>
                        </a:rPr>
                        <a:t>One-Tail Test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Tahoma" pitchFamily="34" charset="0"/>
                        </a:rPr>
                        <a:t>(right tail)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Tahoma" pitchFamily="34" charset="0"/>
                        </a:rPr>
                        <a:t>Two-Tail Test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Tahoma" pitchFamily="34" charset="0"/>
                        </a:rPr>
                        <a:t>(Either left or right tail)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758461">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58461">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pic>
        <p:nvPicPr>
          <p:cNvPr id="19"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0231" y="5592180"/>
            <a:ext cx="3214218" cy="150668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015" y="5608509"/>
            <a:ext cx="3075848" cy="154938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8125" y="5592180"/>
            <a:ext cx="3094906" cy="154938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175" y="3874606"/>
            <a:ext cx="3192837"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8369" y="3874606"/>
            <a:ext cx="3227802"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9218" y="3836506"/>
            <a:ext cx="3165231"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108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sp>
        <p:nvSpPr>
          <p:cNvPr id="11" name="Text Placeholder 3"/>
          <p:cNvSpPr txBox="1">
            <a:spLocks/>
          </p:cNvSpPr>
          <p:nvPr/>
        </p:nvSpPr>
        <p:spPr>
          <a:xfrm>
            <a:off x="489858" y="1317825"/>
            <a:ext cx="13177156" cy="6066710"/>
          </a:xfrm>
          <a:prstGeom prst="rect">
            <a:avLst/>
          </a:prstGeom>
        </p:spPr>
        <p:txBody>
          <a:bodyPr>
            <a:normAutofit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lnSpc>
                <a:spcPct val="150000"/>
              </a:lnSpc>
              <a:buNone/>
            </a:pPr>
            <a:r>
              <a:rPr lang="en-US" sz="3200" b="1" dirty="0" smtClean="0">
                <a:latin typeface="Helvetica Neue"/>
              </a:rPr>
              <a:t>It is claimed that sports-car owners drive on the average 17000 </a:t>
            </a:r>
            <a:r>
              <a:rPr lang="en-US" sz="3200" b="1" dirty="0" err="1" smtClean="0">
                <a:latin typeface="Helvetica Neue"/>
              </a:rPr>
              <a:t>kms</a:t>
            </a:r>
            <a:r>
              <a:rPr lang="en-US" sz="3200" b="1" dirty="0" smtClean="0">
                <a:latin typeface="Helvetica Neue"/>
              </a:rPr>
              <a:t> per year. A consumer firm believes that the average milage is probably higher. To check, the consumer firm obtained information from randomly selected 40 sports-car owners that resulted in a sample mean of 17352 </a:t>
            </a:r>
            <a:r>
              <a:rPr lang="en-US" sz="3200" b="1" dirty="0" err="1" smtClean="0">
                <a:latin typeface="Helvetica Neue"/>
              </a:rPr>
              <a:t>kms</a:t>
            </a:r>
            <a:r>
              <a:rPr lang="en-US" sz="3200" b="1" dirty="0" smtClean="0">
                <a:latin typeface="Helvetica Neue"/>
              </a:rPr>
              <a:t> with a population standard deviation of 1348 </a:t>
            </a:r>
            <a:r>
              <a:rPr lang="en-US" sz="3200" b="1" dirty="0" err="1" smtClean="0">
                <a:latin typeface="Helvetica Neue"/>
              </a:rPr>
              <a:t>kms</a:t>
            </a:r>
            <a:r>
              <a:rPr lang="en-US" sz="3200" b="1" dirty="0" smtClean="0">
                <a:latin typeface="Helvetica Neue"/>
              </a:rPr>
              <a:t>. At what can be concluded about this claim at</a:t>
            </a:r>
          </a:p>
          <a:p>
            <a:pPr marL="0" indent="0">
              <a:lnSpc>
                <a:spcPct val="150000"/>
              </a:lnSpc>
              <a:buNone/>
            </a:pPr>
            <a:r>
              <a:rPr lang="en-US" sz="3200" b="1" dirty="0" smtClean="0">
                <a:solidFill>
                  <a:srgbClr val="FF0000"/>
                </a:solidFill>
                <a:latin typeface="Helvetica Neue"/>
              </a:rPr>
              <a:t>(a) </a:t>
            </a:r>
            <a:r>
              <a:rPr lang="en-US" sz="3200" b="1" dirty="0" smtClean="0">
                <a:latin typeface="Helvetica Neue"/>
              </a:rPr>
              <a:t>5</a:t>
            </a:r>
            <a:r>
              <a:rPr lang="en-US" sz="3200" b="1" dirty="0">
                <a:latin typeface="Helvetica Neue"/>
              </a:rPr>
              <a:t>% level of significance </a:t>
            </a:r>
            <a:r>
              <a:rPr lang="en-US" sz="3200" b="1" dirty="0" smtClean="0">
                <a:latin typeface="Helvetica Neue"/>
              </a:rPr>
              <a:t>(Critical value is 1.645)</a:t>
            </a:r>
          </a:p>
          <a:p>
            <a:pPr marL="0" indent="0">
              <a:lnSpc>
                <a:spcPct val="150000"/>
              </a:lnSpc>
              <a:buNone/>
            </a:pPr>
            <a:r>
              <a:rPr lang="en-IN" sz="3200" b="1" dirty="0" smtClean="0">
                <a:solidFill>
                  <a:srgbClr val="FF0000"/>
                </a:solidFill>
                <a:latin typeface="Helvetica Neue"/>
              </a:rPr>
              <a:t>(b) </a:t>
            </a:r>
            <a:r>
              <a:rPr lang="en-US" sz="3200" b="1" dirty="0" smtClean="0">
                <a:latin typeface="Helvetica Neue"/>
              </a:rPr>
              <a:t>1% </a:t>
            </a:r>
            <a:r>
              <a:rPr lang="en-US" sz="3200" b="1" dirty="0">
                <a:latin typeface="Helvetica Neue"/>
              </a:rPr>
              <a:t>level of significance (Critical value is </a:t>
            </a:r>
            <a:r>
              <a:rPr lang="en-US" sz="3200" b="1" dirty="0" smtClean="0">
                <a:latin typeface="Helvetica Neue"/>
              </a:rPr>
              <a:t>2.331)</a:t>
            </a:r>
            <a:endParaRPr lang="en-US" sz="3200" b="1" dirty="0">
              <a:latin typeface="Helvetica Neue"/>
            </a:endParaRPr>
          </a:p>
          <a:p>
            <a:pPr marL="0" indent="0">
              <a:lnSpc>
                <a:spcPct val="150000"/>
              </a:lnSpc>
              <a:buNone/>
            </a:pPr>
            <a:endParaRPr lang="en-IN" sz="3200" b="1" dirty="0">
              <a:solidFill>
                <a:srgbClr val="FF0000"/>
              </a:solidFill>
              <a:latin typeface="Helvetica Neue"/>
            </a:endParaRPr>
          </a:p>
        </p:txBody>
      </p:sp>
    </p:spTree>
    <p:extLst>
      <p:ext uri="{BB962C8B-B14F-4D97-AF65-F5344CB8AC3E}">
        <p14:creationId xmlns:p14="http://schemas.microsoft.com/office/powerpoint/2010/main" val="207048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grpSp>
        <p:nvGrpSpPr>
          <p:cNvPr id="4" name="Group 3"/>
          <p:cNvGrpSpPr/>
          <p:nvPr/>
        </p:nvGrpSpPr>
        <p:grpSpPr>
          <a:xfrm>
            <a:off x="520700" y="1555750"/>
            <a:ext cx="1359975" cy="1320800"/>
            <a:chOff x="520700" y="1879600"/>
            <a:chExt cx="927100" cy="800100"/>
          </a:xfrm>
        </p:grpSpPr>
        <p:sp>
          <p:nvSpPr>
            <p:cNvPr id="5" name="Oval 4"/>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6" name="Object 5"/>
            <p:cNvGraphicFramePr>
              <a:graphicFrameLocks noChangeAspect="1"/>
            </p:cNvGraphicFramePr>
            <p:nvPr>
              <p:extLst/>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9250"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7" name="Round Diagonal Corner Rectangle 6"/>
          <p:cNvSpPr/>
          <p:nvPr/>
        </p:nvSpPr>
        <p:spPr>
          <a:xfrm>
            <a:off x="2735050" y="1581881"/>
            <a:ext cx="10695200" cy="129466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b="1" dirty="0" smtClean="0">
                <a:solidFill>
                  <a:schemeClr val="tx1"/>
                </a:solidFill>
                <a:latin typeface="Helvetica Neue"/>
                <a:cs typeface="Helvetica" panose="020B0604020202020204" pitchFamily="34" charset="0"/>
              </a:rPr>
              <a:t>The average milage of sports-car as claimed and the sample average milage may be same</a:t>
            </a:r>
            <a:endParaRPr lang="en-US" sz="3600" b="1" dirty="0">
              <a:solidFill>
                <a:schemeClr val="tx1"/>
              </a:solidFill>
              <a:latin typeface="Helvetica Neue"/>
              <a:cs typeface="Helvetica" panose="020B0604020202020204" pitchFamily="34" charset="0"/>
            </a:endParaRPr>
          </a:p>
        </p:txBody>
      </p:sp>
      <p:grpSp>
        <p:nvGrpSpPr>
          <p:cNvPr id="8" name="Group 7"/>
          <p:cNvGrpSpPr/>
          <p:nvPr/>
        </p:nvGrpSpPr>
        <p:grpSpPr>
          <a:xfrm>
            <a:off x="5088884" y="3107862"/>
            <a:ext cx="4381679" cy="1137564"/>
            <a:chOff x="3779628" y="2723236"/>
            <a:chExt cx="2320348" cy="636184"/>
          </a:xfrm>
          <a:blipFill>
            <a:blip r:embed="rId5"/>
            <a:tile tx="0" ty="0" sx="100000" sy="100000" flip="none" algn="tl"/>
          </a:blipFill>
        </p:grpSpPr>
        <p:sp>
          <p:nvSpPr>
            <p:cNvPr id="9" name="Round Diagonal Corner Rectangle 8"/>
            <p:cNvSpPr/>
            <p:nvPr/>
          </p:nvSpPr>
          <p:spPr>
            <a:xfrm>
              <a:off x="3779628" y="2723236"/>
              <a:ext cx="2308816"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0" name="Object 9"/>
            <p:cNvGraphicFramePr>
              <a:graphicFrameLocks noChangeAspect="1"/>
            </p:cNvGraphicFramePr>
            <p:nvPr>
              <p:extLst/>
            </p:nvPr>
          </p:nvGraphicFramePr>
          <p:xfrm>
            <a:off x="3833533" y="2838023"/>
            <a:ext cx="2266443" cy="420823"/>
          </p:xfrm>
          <a:graphic>
            <a:graphicData uri="http://schemas.openxmlformats.org/presentationml/2006/ole">
              <mc:AlternateContent xmlns:mc="http://schemas.openxmlformats.org/markup-compatibility/2006">
                <mc:Choice xmlns:v="urn:schemas-microsoft-com:vml" Requires="v">
                  <p:oleObj spid="_x0000_s9251" name="Equation" r:id="rId6" imgW="1231560" imgH="228600" progId="Equation.3">
                    <p:embed/>
                  </p:oleObj>
                </mc:Choice>
                <mc:Fallback>
                  <p:oleObj name="Equation" r:id="rId6" imgW="1231560" imgH="228600" progId="Equation.3">
                    <p:embed/>
                    <p:pic>
                      <p:nvPicPr>
                        <p:cNvPr id="0" name=""/>
                        <p:cNvPicPr/>
                        <p:nvPr/>
                      </p:nvPicPr>
                      <p:blipFill>
                        <a:blip r:embed="rId7"/>
                        <a:stretch>
                          <a:fillRect/>
                        </a:stretch>
                      </p:blipFill>
                      <p:spPr>
                        <a:xfrm>
                          <a:off x="3833533" y="2838023"/>
                          <a:ext cx="2266443" cy="420823"/>
                        </a:xfrm>
                        <a:prstGeom prst="rect">
                          <a:avLst/>
                        </a:prstGeom>
                      </p:spPr>
                    </p:pic>
                  </p:oleObj>
                </mc:Fallback>
              </mc:AlternateContent>
            </a:graphicData>
          </a:graphic>
        </p:graphicFrame>
      </p:grpSp>
      <p:grpSp>
        <p:nvGrpSpPr>
          <p:cNvPr id="12" name="Group 11"/>
          <p:cNvGrpSpPr/>
          <p:nvPr/>
        </p:nvGrpSpPr>
        <p:grpSpPr>
          <a:xfrm>
            <a:off x="520700" y="4308920"/>
            <a:ext cx="1359975" cy="1384300"/>
            <a:chOff x="520700" y="3987800"/>
            <a:chExt cx="927100" cy="800100"/>
          </a:xfrm>
        </p:grpSpPr>
        <p:sp>
          <p:nvSpPr>
            <p:cNvPr id="13" name="Oval 12"/>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14" name="Object 13"/>
            <p:cNvGraphicFramePr>
              <a:graphicFrameLocks noChangeAspect="1"/>
            </p:cNvGraphicFramePr>
            <p:nvPr>
              <p:extLst/>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9252"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15" name="Round Diagonal Corner Rectangle 14"/>
          <p:cNvSpPr/>
          <p:nvPr/>
        </p:nvSpPr>
        <p:spPr>
          <a:xfrm>
            <a:off x="2735050" y="4367710"/>
            <a:ext cx="10695200" cy="1320150"/>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b="1" dirty="0">
                <a:solidFill>
                  <a:schemeClr val="tx1"/>
                </a:solidFill>
                <a:latin typeface="Helvetica Neue"/>
                <a:cs typeface="Helvetica" panose="020B0604020202020204" pitchFamily="34" charset="0"/>
              </a:rPr>
              <a:t>The average milage of sports-car as claimed </a:t>
            </a:r>
            <a:r>
              <a:rPr lang="en-AU" altLang="en-US" sz="3600" b="1" dirty="0" smtClean="0">
                <a:solidFill>
                  <a:schemeClr val="tx1"/>
                </a:solidFill>
                <a:latin typeface="Helvetica Neue"/>
                <a:cs typeface="Helvetica" panose="020B0604020202020204" pitchFamily="34" charset="0"/>
              </a:rPr>
              <a:t>may be </a:t>
            </a:r>
            <a:r>
              <a:rPr lang="en-AU" altLang="en-US" sz="3600" b="1" dirty="0" smtClean="0">
                <a:solidFill>
                  <a:srgbClr val="FF0000"/>
                </a:solidFill>
                <a:latin typeface="Helvetica Neue"/>
                <a:cs typeface="Helvetica" panose="020B0604020202020204" pitchFamily="34" charset="0"/>
              </a:rPr>
              <a:t>higher than </a:t>
            </a:r>
            <a:r>
              <a:rPr lang="en-AU" altLang="en-US" sz="3600" b="1" dirty="0">
                <a:solidFill>
                  <a:schemeClr val="tx1"/>
                </a:solidFill>
                <a:latin typeface="Helvetica Neue"/>
                <a:cs typeface="Helvetica" panose="020B0604020202020204" pitchFamily="34" charset="0"/>
              </a:rPr>
              <a:t>the sample average </a:t>
            </a:r>
            <a:r>
              <a:rPr lang="en-AU" altLang="en-US" sz="3600" b="1" dirty="0" smtClean="0">
                <a:solidFill>
                  <a:schemeClr val="tx1"/>
                </a:solidFill>
                <a:latin typeface="Helvetica Neue"/>
                <a:cs typeface="Helvetica" panose="020B0604020202020204" pitchFamily="34" charset="0"/>
              </a:rPr>
              <a:t>milage</a:t>
            </a:r>
            <a:endParaRPr lang="en-US" sz="3600" b="1" dirty="0">
              <a:solidFill>
                <a:schemeClr val="tx1"/>
              </a:solidFill>
              <a:latin typeface="Helvetica Neue"/>
              <a:cs typeface="Helvetica" panose="020B0604020202020204" pitchFamily="34" charset="0"/>
            </a:endParaRPr>
          </a:p>
        </p:txBody>
      </p:sp>
      <p:grpSp>
        <p:nvGrpSpPr>
          <p:cNvPr id="16" name="Group 15"/>
          <p:cNvGrpSpPr/>
          <p:nvPr/>
        </p:nvGrpSpPr>
        <p:grpSpPr>
          <a:xfrm>
            <a:off x="4896778" y="5976252"/>
            <a:ext cx="4737079" cy="1206770"/>
            <a:chOff x="3779628" y="2723236"/>
            <a:chExt cx="2379673" cy="636184"/>
          </a:xfrm>
          <a:blipFill>
            <a:blip r:embed="rId5"/>
            <a:tile tx="0" ty="0" sx="100000" sy="100000" flip="none" algn="tl"/>
          </a:blipFill>
        </p:grpSpPr>
        <p:sp>
          <p:nvSpPr>
            <p:cNvPr id="17" name="Round Diagonal Corner Rectangle 16"/>
            <p:cNvSpPr/>
            <p:nvPr/>
          </p:nvSpPr>
          <p:spPr>
            <a:xfrm>
              <a:off x="3779628" y="2723236"/>
              <a:ext cx="2379673"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8" name="Object 17"/>
            <p:cNvGraphicFramePr>
              <a:graphicFrameLocks noChangeAspect="1"/>
            </p:cNvGraphicFramePr>
            <p:nvPr>
              <p:extLst/>
            </p:nvPr>
          </p:nvGraphicFramePr>
          <p:xfrm>
            <a:off x="3844111" y="2839089"/>
            <a:ext cx="2243316" cy="419285"/>
          </p:xfrm>
          <a:graphic>
            <a:graphicData uri="http://schemas.openxmlformats.org/presentationml/2006/ole">
              <mc:AlternateContent xmlns:mc="http://schemas.openxmlformats.org/markup-compatibility/2006">
                <mc:Choice xmlns:v="urn:schemas-microsoft-com:vml" Requires="v">
                  <p:oleObj spid="_x0000_s9253" name="Equation" r:id="rId10" imgW="1218960" imgH="228600" progId="Equation.3">
                    <p:embed/>
                  </p:oleObj>
                </mc:Choice>
                <mc:Fallback>
                  <p:oleObj name="Equation" r:id="rId10" imgW="1218960" imgH="228600" progId="Equation.3">
                    <p:embed/>
                    <p:pic>
                      <p:nvPicPr>
                        <p:cNvPr id="0" name=""/>
                        <p:cNvPicPr/>
                        <p:nvPr/>
                      </p:nvPicPr>
                      <p:blipFill>
                        <a:blip r:embed="rId11"/>
                        <a:stretch>
                          <a:fillRect/>
                        </a:stretch>
                      </p:blipFill>
                      <p:spPr>
                        <a:xfrm>
                          <a:off x="3844111" y="2839089"/>
                          <a:ext cx="2243316" cy="419285"/>
                        </a:xfrm>
                        <a:prstGeom prst="rect">
                          <a:avLst/>
                        </a:prstGeom>
                      </p:spPr>
                    </p:pic>
                  </p:oleObj>
                </mc:Fallback>
              </mc:AlternateContent>
            </a:graphicData>
          </a:graphic>
        </p:graphicFrame>
      </p:grpSp>
      <p:sp>
        <p:nvSpPr>
          <p:cNvPr id="19" name="Left Arrow 18"/>
          <p:cNvSpPr/>
          <p:nvPr/>
        </p:nvSpPr>
        <p:spPr>
          <a:xfrm rot="10800000">
            <a:off x="1993159" y="1961206"/>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20" name="Left Arrow 19"/>
          <p:cNvSpPr/>
          <p:nvPr/>
        </p:nvSpPr>
        <p:spPr>
          <a:xfrm rot="10800000">
            <a:off x="1974108" y="4752476"/>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Tree>
    <p:extLst>
      <p:ext uri="{BB962C8B-B14F-4D97-AF65-F5344CB8AC3E}">
        <p14:creationId xmlns:p14="http://schemas.microsoft.com/office/powerpoint/2010/main" val="336975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par>
                          <p:cTn id="37" fill="hold">
                            <p:stCondLst>
                              <p:cond delay="1500"/>
                            </p:stCondLst>
                            <p:childTnLst>
                              <p:par>
                                <p:cTn id="38" presetID="53" presetClass="entr" presetSubtype="16"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9"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sp>
        <p:nvSpPr>
          <p:cNvPr id="4" name="Title 2"/>
          <p:cNvSpPr txBox="1">
            <a:spLocks/>
          </p:cNvSpPr>
          <p:nvPr/>
        </p:nvSpPr>
        <p:spPr>
          <a:xfrm>
            <a:off x="271251" y="1289039"/>
            <a:ext cx="12815083" cy="6323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200" b="1" dirty="0" smtClean="0">
                <a:solidFill>
                  <a:srgbClr val="FF0000"/>
                </a:solidFill>
                <a:latin typeface="Helvetica Neue"/>
                <a:cs typeface="Helvetica" panose="020B0604020202020204" pitchFamily="34" charset="0"/>
              </a:rPr>
              <a:t>(a) </a:t>
            </a:r>
            <a:r>
              <a:rPr lang="en-US" altLang="en-US" sz="3200" b="1" dirty="0" smtClean="0">
                <a:latin typeface="Helvetica Neue"/>
                <a:cs typeface="Helvetica" panose="020B0604020202020204" pitchFamily="34" charset="0"/>
              </a:rPr>
              <a:t>At 5% level of significance with critical value 1.645 </a:t>
            </a:r>
            <a:endParaRPr lang="en-US" altLang="en-US" sz="3200" b="1" dirty="0">
              <a:latin typeface="Helvetica Neue"/>
              <a:cs typeface="Helvetica" panose="020B0604020202020204"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153" y="2002923"/>
            <a:ext cx="804862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10"/>
          <p:cNvSpPr>
            <a:spLocks noChangeArrowheads="1"/>
          </p:cNvSpPr>
          <p:nvPr/>
        </p:nvSpPr>
        <p:spPr bwMode="auto">
          <a:xfrm>
            <a:off x="5448432" y="2010964"/>
            <a:ext cx="33041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en-US" sz="2800" b="1" dirty="0" smtClean="0">
                <a:latin typeface="Helvetica Neue"/>
                <a:cs typeface="Arial" panose="020B0604020202020204" pitchFamily="34" charset="0"/>
                <a:sym typeface="Mathematica1" pitchFamily="2" charset="2"/>
              </a:rPr>
              <a:t>Hypothesis to test</a:t>
            </a:r>
          </a:p>
          <a:p>
            <a:r>
              <a:rPr lang="en-US" altLang="en-US" sz="2800" b="1" dirty="0" smtClean="0">
                <a:solidFill>
                  <a:srgbClr val="FF0000"/>
                </a:solidFill>
                <a:latin typeface="Helvetica Neue"/>
                <a:cs typeface="Arial" panose="020B0604020202020204" pitchFamily="34" charset="0"/>
                <a:sym typeface="Mathematica1" pitchFamily="2" charset="2"/>
              </a:rPr>
              <a:t>H</a:t>
            </a:r>
            <a:r>
              <a:rPr lang="en-US" altLang="en-US" sz="2800" b="1" baseline="-25000" dirty="0" smtClean="0">
                <a:solidFill>
                  <a:srgbClr val="FF0000"/>
                </a:solidFill>
                <a:latin typeface="Helvetica Neue"/>
                <a:cs typeface="Arial" panose="020B0604020202020204" pitchFamily="34" charset="0"/>
                <a:sym typeface="Mathematica1" pitchFamily="2" charset="2"/>
              </a:rPr>
              <a:t>0</a:t>
            </a:r>
            <a:r>
              <a:rPr lang="en-US" altLang="en-US" sz="2800" b="1" dirty="0" smtClean="0">
                <a:solidFill>
                  <a:srgbClr val="FF0000"/>
                </a:solidFill>
                <a:latin typeface="Helvetica Neue"/>
                <a:cs typeface="Arial" panose="020B0604020202020204" pitchFamily="34" charset="0"/>
                <a:sym typeface="Mathematica1" pitchFamily="2" charset="2"/>
              </a:rPr>
              <a:t>:</a:t>
            </a:r>
            <a:r>
              <a:rPr lang="el-GR" altLang="en-US" sz="2800" b="1" dirty="0" smtClean="0">
                <a:solidFill>
                  <a:srgbClr val="FF0000"/>
                </a:solidFill>
                <a:latin typeface="Helvetica Neue"/>
                <a:cs typeface="Arial" panose="020B0604020202020204" pitchFamily="34" charset="0"/>
                <a:sym typeface="Mathematica1" pitchFamily="2" charset="2"/>
              </a:rPr>
              <a:t>μ</a:t>
            </a:r>
            <a:r>
              <a:rPr lang="en-US" altLang="en-US" sz="2800" b="1" dirty="0" smtClean="0">
                <a:solidFill>
                  <a:srgbClr val="FF0000"/>
                </a:solidFill>
                <a:latin typeface="Helvetica Neue"/>
                <a:cs typeface="Arial" panose="020B0604020202020204" pitchFamily="34" charset="0"/>
                <a:sym typeface="Mathematica1" pitchFamily="2" charset="2"/>
              </a:rPr>
              <a:t>=17000</a:t>
            </a:r>
            <a:r>
              <a:rPr lang="en-US" altLang="en-US" sz="2800" b="1" baseline="-25000" dirty="0" smtClean="0">
                <a:latin typeface="Helvetica Neue"/>
                <a:cs typeface="Arial" panose="020B0604020202020204" pitchFamily="34" charset="0"/>
                <a:sym typeface="Mathematica1" pitchFamily="2" charset="2"/>
              </a:rPr>
              <a:t> </a:t>
            </a:r>
          </a:p>
          <a:p>
            <a:r>
              <a:rPr lang="en-US" altLang="en-US" sz="2800" b="1" dirty="0" smtClean="0">
                <a:latin typeface="Helvetica Neue"/>
                <a:cs typeface="Arial" panose="020B0604020202020204" pitchFamily="34" charset="0"/>
                <a:sym typeface="Mathematica1" pitchFamily="2" charset="2"/>
              </a:rPr>
              <a:t>vs </a:t>
            </a:r>
          </a:p>
          <a:p>
            <a:r>
              <a:rPr lang="en-US" altLang="en-US" sz="2800" b="1" dirty="0" smtClean="0">
                <a:solidFill>
                  <a:srgbClr val="FF0000"/>
                </a:solidFill>
                <a:latin typeface="Helvetica Neue"/>
                <a:cs typeface="Arial" panose="020B0604020202020204" pitchFamily="34" charset="0"/>
                <a:sym typeface="Mathematica1" pitchFamily="2" charset="2"/>
              </a:rPr>
              <a:t>H</a:t>
            </a:r>
            <a:r>
              <a:rPr lang="en-US" altLang="en-US" sz="2800" b="1" baseline="-25000" dirty="0" smtClean="0">
                <a:solidFill>
                  <a:srgbClr val="FF0000"/>
                </a:solidFill>
                <a:latin typeface="Helvetica Neue"/>
                <a:cs typeface="Arial" panose="020B0604020202020204" pitchFamily="34" charset="0"/>
                <a:sym typeface="Mathematica1" pitchFamily="2" charset="2"/>
              </a:rPr>
              <a:t>1</a:t>
            </a:r>
            <a:r>
              <a:rPr lang="en-US" altLang="en-US" sz="2800" b="1" dirty="0" smtClean="0">
                <a:solidFill>
                  <a:srgbClr val="FF0000"/>
                </a:solidFill>
                <a:latin typeface="Helvetica Neue"/>
                <a:cs typeface="Arial" panose="020B0604020202020204" pitchFamily="34" charset="0"/>
                <a:sym typeface="Mathematica1" pitchFamily="2" charset="2"/>
              </a:rPr>
              <a:t>:</a:t>
            </a:r>
            <a:r>
              <a:rPr lang="el-GR" altLang="en-US" sz="2800" b="1" dirty="0" smtClean="0">
                <a:solidFill>
                  <a:srgbClr val="FF0000"/>
                </a:solidFill>
                <a:latin typeface="Helvetica Neue"/>
                <a:cs typeface="Arial" panose="020B0604020202020204" pitchFamily="34" charset="0"/>
                <a:sym typeface="Mathematica1" pitchFamily="2" charset="2"/>
              </a:rPr>
              <a:t>μ</a:t>
            </a:r>
            <a:r>
              <a:rPr lang="en-US" altLang="en-US" sz="2800" b="1" dirty="0" smtClean="0">
                <a:solidFill>
                  <a:srgbClr val="FF0000"/>
                </a:solidFill>
                <a:latin typeface="Helvetica Neue"/>
                <a:cs typeface="Arial" panose="020B0604020202020204" pitchFamily="34" charset="0"/>
                <a:sym typeface="Mathematica1" pitchFamily="2" charset="2"/>
              </a:rPr>
              <a:t>&gt;17000</a:t>
            </a:r>
            <a:endParaRPr lang="en-US" altLang="en-US" sz="2800" b="1" dirty="0">
              <a:solidFill>
                <a:srgbClr val="FF0000"/>
              </a:solidFill>
              <a:latin typeface="Helvetica Neue"/>
              <a:cs typeface="Arial" panose="020B0604020202020204" pitchFamily="34" charset="0"/>
              <a:sym typeface="Mathematica1" pitchFamily="2" charset="2"/>
            </a:endParaRPr>
          </a:p>
        </p:txBody>
      </p:sp>
      <p:sp>
        <p:nvSpPr>
          <p:cNvPr id="7" name="Rectangle 10"/>
          <p:cNvSpPr>
            <a:spLocks noChangeArrowheads="1"/>
          </p:cNvSpPr>
          <p:nvPr/>
        </p:nvSpPr>
        <p:spPr bwMode="auto">
          <a:xfrm>
            <a:off x="10680652" y="4775518"/>
            <a:ext cx="19816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en-US" sz="3200" b="1" dirty="0" smtClean="0">
                <a:latin typeface="Helvetica Neue"/>
                <a:cs typeface="Times New Roman" panose="02020603050405020304" pitchFamily="18" charset="0"/>
                <a:sym typeface="Mathematica1" pitchFamily="2" charset="2"/>
              </a:rPr>
              <a:t>Z</a:t>
            </a:r>
            <a:r>
              <a:rPr lang="el-GR" altLang="en-US" sz="3200" b="1" baseline="-25000" dirty="0" smtClean="0">
                <a:latin typeface="Helvetica Neue"/>
                <a:cs typeface="Times New Roman" panose="02020603050405020304" pitchFamily="18" charset="0"/>
                <a:sym typeface="Mathematica1" pitchFamily="2" charset="2"/>
              </a:rPr>
              <a:t>α</a:t>
            </a:r>
            <a:r>
              <a:rPr lang="en-US" altLang="en-US" sz="3200" b="1" dirty="0" smtClean="0">
                <a:latin typeface="Helvetica Neue"/>
                <a:cs typeface="Times New Roman" panose="02020603050405020304" pitchFamily="18" charset="0"/>
                <a:sym typeface="Mathematica1" pitchFamily="2" charset="2"/>
              </a:rPr>
              <a:t>= 1.645</a:t>
            </a:r>
            <a:endParaRPr lang="en-US" altLang="en-US" sz="3200" b="1" dirty="0">
              <a:latin typeface="Helvetica Neue"/>
              <a:cs typeface="Times New Roman" panose="02020603050405020304" pitchFamily="18" charset="0"/>
              <a:sym typeface="Mathematica1" pitchFamily="2" charset="2"/>
            </a:endParaRPr>
          </a:p>
        </p:txBody>
      </p:sp>
      <p:sp>
        <p:nvSpPr>
          <p:cNvPr id="8" name="Rectangle 10"/>
          <p:cNvSpPr>
            <a:spLocks noChangeArrowheads="1"/>
          </p:cNvSpPr>
          <p:nvPr/>
        </p:nvSpPr>
        <p:spPr bwMode="auto">
          <a:xfrm>
            <a:off x="6719426" y="5383709"/>
            <a:ext cx="2193229" cy="584775"/>
          </a:xfrm>
          <a:prstGeom prst="rect">
            <a:avLst/>
          </a:prstGeom>
          <a:solidFill>
            <a:srgbClr val="00CC00"/>
          </a:solidFill>
          <a:ln w="9525" algn="ctr">
            <a:solidFill>
              <a:srgbClr val="0000FF"/>
            </a:solidFill>
            <a:miter lim="800000"/>
            <a:headEnd/>
            <a:tailEnd/>
          </a:ln>
          <a:effectLst/>
        </p:spPr>
        <p:txBody>
          <a:bodyPr wrap="none" anchor="b">
            <a:spAutoFit/>
          </a:bodyPr>
          <a:lstStyle/>
          <a:p>
            <a:r>
              <a:rPr lang="en-US" altLang="en-US" sz="3200" b="1" dirty="0" err="1" smtClean="0">
                <a:solidFill>
                  <a:schemeClr val="bg1"/>
                </a:solidFill>
                <a:latin typeface="Helvetica Neue"/>
                <a:cs typeface="Times New Roman" panose="02020603050405020304" pitchFamily="18" charset="0"/>
                <a:sym typeface="Mathematica1" pitchFamily="2" charset="2"/>
              </a:rPr>
              <a:t>Z</a:t>
            </a:r>
            <a:r>
              <a:rPr lang="en-US" altLang="en-US" sz="3200" b="1" baseline="-25000" dirty="0" err="1" smtClean="0">
                <a:solidFill>
                  <a:schemeClr val="bg1"/>
                </a:solidFill>
                <a:latin typeface="Helvetica Neue"/>
                <a:cs typeface="Times New Roman" panose="02020603050405020304" pitchFamily="18" charset="0"/>
                <a:sym typeface="Mathematica1" pitchFamily="2" charset="2"/>
              </a:rPr>
              <a:t>cal</a:t>
            </a:r>
            <a:r>
              <a:rPr lang="en-US" altLang="en-US" sz="3200" b="1" dirty="0" smtClean="0">
                <a:solidFill>
                  <a:schemeClr val="bg1"/>
                </a:solidFill>
                <a:latin typeface="Helvetica Neue"/>
                <a:cs typeface="Times New Roman" panose="02020603050405020304" pitchFamily="18" charset="0"/>
                <a:sym typeface="Mathematica1" pitchFamily="2" charset="2"/>
              </a:rPr>
              <a:t>= 1.650</a:t>
            </a:r>
            <a:endParaRPr lang="en-US" altLang="en-US" sz="3200" b="1" dirty="0">
              <a:solidFill>
                <a:schemeClr val="bg1"/>
              </a:solidFill>
              <a:latin typeface="Helvetica Neue"/>
              <a:cs typeface="Times New Roman" panose="02020603050405020304" pitchFamily="18" charset="0"/>
              <a:sym typeface="Mathematica1" pitchFamily="2" charset="2"/>
            </a:endParaRPr>
          </a:p>
        </p:txBody>
      </p:sp>
      <p:cxnSp>
        <p:nvCxnSpPr>
          <p:cNvPr id="9" name="Elbow Connector 8"/>
          <p:cNvCxnSpPr/>
          <p:nvPr/>
        </p:nvCxnSpPr>
        <p:spPr>
          <a:xfrm flipV="1">
            <a:off x="8995566" y="4415923"/>
            <a:ext cx="2755632" cy="1266236"/>
          </a:xfrm>
          <a:prstGeom prst="bentConnector3">
            <a:avLst>
              <a:gd name="adj1" fmla="val 56913"/>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Object 9"/>
          <p:cNvGraphicFramePr>
            <a:graphicFrameLocks noChangeAspect="1"/>
          </p:cNvGraphicFramePr>
          <p:nvPr>
            <p:extLst>
              <p:ext uri="{D42A27DB-BD31-4B8C-83A1-F6EECF244321}">
                <p14:modId xmlns:p14="http://schemas.microsoft.com/office/powerpoint/2010/main" val="3041755667"/>
              </p:ext>
            </p:extLst>
          </p:nvPr>
        </p:nvGraphicFramePr>
        <p:xfrm>
          <a:off x="344736" y="2082180"/>
          <a:ext cx="4886978" cy="1630363"/>
        </p:xfrm>
        <a:graphic>
          <a:graphicData uri="http://schemas.openxmlformats.org/presentationml/2006/ole">
            <mc:AlternateContent xmlns:mc="http://schemas.openxmlformats.org/markup-compatibility/2006">
              <mc:Choice xmlns:v="urn:schemas-microsoft-com:vml" Requires="v">
                <p:oleObj spid="_x0000_s10250" name="Equation" r:id="rId4" imgW="1676160" imgH="596880" progId="Equation.3">
                  <p:embed/>
                </p:oleObj>
              </mc:Choice>
              <mc:Fallback>
                <p:oleObj name="Equation" r:id="rId4" imgW="1676160" imgH="596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736" y="2082180"/>
                        <a:ext cx="4886978" cy="1630363"/>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11" name="Group 10"/>
          <p:cNvGrpSpPr/>
          <p:nvPr/>
        </p:nvGrpSpPr>
        <p:grpSpPr>
          <a:xfrm>
            <a:off x="343005" y="3969628"/>
            <a:ext cx="4820724" cy="3282043"/>
            <a:chOff x="241300" y="2191661"/>
            <a:chExt cx="7086600" cy="2426018"/>
          </a:xfrm>
        </p:grpSpPr>
        <p:sp>
          <p:nvSpPr>
            <p:cNvPr id="12" name="Vertical Scroll 11"/>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latin typeface="Helvetica Neue"/>
              </a:endParaRPr>
            </a:p>
          </p:txBody>
        </p:sp>
        <p:sp>
          <p:nvSpPr>
            <p:cNvPr id="13" name="Round Diagonal Corner Rectangle 12"/>
            <p:cNvSpPr/>
            <p:nvPr/>
          </p:nvSpPr>
          <p:spPr>
            <a:xfrm>
              <a:off x="1009265" y="2482938"/>
              <a:ext cx="5652244" cy="1896335"/>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b="1" dirty="0" smtClean="0">
                <a:solidFill>
                  <a:schemeClr val="tx1"/>
                </a:solidFill>
                <a:latin typeface="Helvetica Neue"/>
                <a:cs typeface="Helvetica" panose="020B0604020202020204" pitchFamily="34" charset="0"/>
              </a:endParaRPr>
            </a:p>
          </p:txBody>
        </p:sp>
      </p:grpSp>
      <p:sp>
        <p:nvSpPr>
          <p:cNvPr id="14" name="Title 2"/>
          <p:cNvSpPr txBox="1">
            <a:spLocks/>
          </p:cNvSpPr>
          <p:nvPr/>
        </p:nvSpPr>
        <p:spPr>
          <a:xfrm>
            <a:off x="1012371" y="4317949"/>
            <a:ext cx="3575958" cy="2611194"/>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2800" b="1" dirty="0" smtClean="0">
                <a:latin typeface="Helvetica Neue"/>
                <a:ea typeface="Gulim" pitchFamily="34" charset="-127"/>
                <a:cs typeface="Times New Roman" pitchFamily="18" charset="0"/>
              </a:rPr>
              <a:t>Critical value for </a:t>
            </a:r>
          </a:p>
          <a:p>
            <a:pPr>
              <a:lnSpc>
                <a:spcPct val="120000"/>
              </a:lnSpc>
            </a:pPr>
            <a:r>
              <a:rPr lang="el-GR" altLang="ko-KR" sz="2800" b="1" dirty="0" smtClean="0">
                <a:latin typeface="Helvetica Neue"/>
                <a:ea typeface="Gulim" pitchFamily="34" charset="-127"/>
                <a:cs typeface="Times New Roman" pitchFamily="18" charset="0"/>
              </a:rPr>
              <a:t>α</a:t>
            </a:r>
            <a:r>
              <a:rPr lang="en-US" altLang="ko-KR" sz="2800" b="1" dirty="0" smtClean="0">
                <a:latin typeface="Helvetica Neue"/>
                <a:ea typeface="Gulim" pitchFamily="34" charset="-127"/>
                <a:cs typeface="Times New Roman" pitchFamily="18" charset="0"/>
              </a:rPr>
              <a:t> = 0.05 is 1.645</a:t>
            </a:r>
          </a:p>
          <a:p>
            <a:pPr>
              <a:lnSpc>
                <a:spcPct val="120000"/>
              </a:lnSpc>
            </a:pPr>
            <a:r>
              <a:rPr lang="en-US" altLang="ko-KR" sz="2800" b="1" dirty="0" smtClean="0">
                <a:latin typeface="Helvetica Neue"/>
                <a:ea typeface="Gulim" pitchFamily="34" charset="-127"/>
                <a:cs typeface="Times New Roman" pitchFamily="18" charset="0"/>
              </a:rPr>
              <a:t>Since Z =1.650 &gt; </a:t>
            </a:r>
            <a:r>
              <a:rPr lang="en-US" altLang="ko-KR" sz="2800" b="1" dirty="0">
                <a:latin typeface="Helvetica Neue"/>
                <a:ea typeface="Gulim" pitchFamily="34" charset="-127"/>
                <a:cs typeface="Times New Roman" pitchFamily="18" charset="0"/>
              </a:rPr>
              <a:t>1.645, </a:t>
            </a:r>
            <a:r>
              <a:rPr lang="en-US" altLang="ko-KR" sz="2800" b="1" dirty="0" smtClean="0">
                <a:latin typeface="Helvetica Neue"/>
                <a:ea typeface="Gulim" pitchFamily="34" charset="-127"/>
                <a:cs typeface="Times New Roman" pitchFamily="18" charset="0"/>
              </a:rPr>
              <a:t>Reject H</a:t>
            </a:r>
            <a:r>
              <a:rPr lang="en-US" altLang="ko-KR" sz="2800" b="1" baseline="-25000" dirty="0" smtClean="0">
                <a:latin typeface="Helvetica Neue"/>
                <a:ea typeface="Gulim" pitchFamily="34" charset="-127"/>
                <a:cs typeface="Times New Roman" pitchFamily="18" charset="0"/>
              </a:rPr>
              <a:t>0  </a:t>
            </a:r>
            <a:r>
              <a:rPr lang="en-US" altLang="ko-KR" sz="2800" b="1" dirty="0" smtClean="0">
                <a:latin typeface="Helvetica Neue"/>
                <a:ea typeface="Gulim" pitchFamily="34" charset="-127"/>
                <a:cs typeface="Times New Roman" pitchFamily="18" charset="0"/>
              </a:rPr>
              <a:t>and</a:t>
            </a:r>
            <a:r>
              <a:rPr lang="en-US" altLang="ko-KR" sz="2800" b="1" baseline="-25000" dirty="0" smtClean="0">
                <a:latin typeface="Helvetica Neue"/>
                <a:ea typeface="Gulim" pitchFamily="34" charset="-127"/>
                <a:cs typeface="Times New Roman" pitchFamily="18" charset="0"/>
              </a:rPr>
              <a:t> </a:t>
            </a:r>
            <a:r>
              <a:rPr lang="en-US" altLang="ko-KR" sz="2800" b="1" dirty="0" smtClean="0">
                <a:latin typeface="Helvetica Neue"/>
                <a:ea typeface="Gulim" pitchFamily="34" charset="-127"/>
                <a:cs typeface="Times New Roman" pitchFamily="18" charset="0"/>
              </a:rPr>
              <a:t>Accept H</a:t>
            </a:r>
            <a:r>
              <a:rPr lang="en-US" altLang="ko-KR" sz="2800" b="1" baseline="-25000" dirty="0" smtClean="0">
                <a:latin typeface="Helvetica Neue"/>
                <a:ea typeface="Gulim" pitchFamily="34" charset="-127"/>
                <a:cs typeface="Times New Roman" pitchFamily="18" charset="0"/>
              </a:rPr>
              <a:t>1</a:t>
            </a:r>
            <a:endParaRPr lang="en-US" sz="2800" b="1" dirty="0">
              <a:latin typeface="Helvetica Neue"/>
              <a:cs typeface="Helvetica" panose="020B0604020202020204" pitchFamily="34" charset="0"/>
            </a:endParaRPr>
          </a:p>
        </p:txBody>
      </p:sp>
    </p:spTree>
    <p:extLst>
      <p:ext uri="{BB962C8B-B14F-4D97-AF65-F5344CB8AC3E}">
        <p14:creationId xmlns:p14="http://schemas.microsoft.com/office/powerpoint/2010/main" val="422778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animBg="1"/>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sp>
        <p:nvSpPr>
          <p:cNvPr id="4" name="Title 2"/>
          <p:cNvSpPr txBox="1">
            <a:spLocks/>
          </p:cNvSpPr>
          <p:nvPr/>
        </p:nvSpPr>
        <p:spPr>
          <a:xfrm>
            <a:off x="271251" y="1064419"/>
            <a:ext cx="12815083" cy="6323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200" b="1" dirty="0" smtClean="0">
                <a:solidFill>
                  <a:srgbClr val="FF0000"/>
                </a:solidFill>
                <a:latin typeface="Helvetica Neue"/>
                <a:cs typeface="Helvetica" panose="020B0604020202020204" pitchFamily="34" charset="0"/>
              </a:rPr>
              <a:t>(b) </a:t>
            </a:r>
            <a:r>
              <a:rPr lang="en-US" altLang="en-US" sz="3200" b="1" dirty="0">
                <a:latin typeface="Helvetica Neue"/>
                <a:cs typeface="Helvetica" panose="020B0604020202020204" pitchFamily="34" charset="0"/>
              </a:rPr>
              <a:t>At 1% level of significance with critical value </a:t>
            </a:r>
            <a:r>
              <a:rPr lang="en-US" altLang="en-US" sz="3200" b="1" dirty="0" smtClean="0">
                <a:latin typeface="Helvetica Neue"/>
                <a:cs typeface="Helvetica" panose="020B0604020202020204" pitchFamily="34" charset="0"/>
              </a:rPr>
              <a:t>2.331 </a:t>
            </a:r>
            <a:endParaRPr lang="en-US" altLang="en-US" sz="3200" b="1" dirty="0">
              <a:latin typeface="Helvetica Neue"/>
              <a:cs typeface="Helvetica" panose="020B0604020202020204"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153" y="1778303"/>
            <a:ext cx="804862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10"/>
          <p:cNvSpPr>
            <a:spLocks noChangeArrowheads="1"/>
          </p:cNvSpPr>
          <p:nvPr/>
        </p:nvSpPr>
        <p:spPr bwMode="auto">
          <a:xfrm>
            <a:off x="5448432" y="1786344"/>
            <a:ext cx="33041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en-US" sz="2800" b="1" dirty="0" smtClean="0">
                <a:latin typeface="Helvetica Neue"/>
                <a:cs typeface="Arial" panose="020B0604020202020204" pitchFamily="34" charset="0"/>
                <a:sym typeface="Mathematica1" pitchFamily="2" charset="2"/>
              </a:rPr>
              <a:t>Hypothesis to test</a:t>
            </a:r>
          </a:p>
          <a:p>
            <a:r>
              <a:rPr lang="en-US" altLang="en-US" sz="2800" b="1" dirty="0" smtClean="0">
                <a:solidFill>
                  <a:srgbClr val="FF0000"/>
                </a:solidFill>
                <a:latin typeface="Helvetica Neue"/>
                <a:cs typeface="Arial" panose="020B0604020202020204" pitchFamily="34" charset="0"/>
                <a:sym typeface="Mathematica1" pitchFamily="2" charset="2"/>
              </a:rPr>
              <a:t>H</a:t>
            </a:r>
            <a:r>
              <a:rPr lang="en-US" altLang="en-US" sz="2800" b="1" baseline="-25000" dirty="0" smtClean="0">
                <a:solidFill>
                  <a:srgbClr val="FF0000"/>
                </a:solidFill>
                <a:latin typeface="Helvetica Neue"/>
                <a:cs typeface="Arial" panose="020B0604020202020204" pitchFamily="34" charset="0"/>
                <a:sym typeface="Mathematica1" pitchFamily="2" charset="2"/>
              </a:rPr>
              <a:t>0</a:t>
            </a:r>
            <a:r>
              <a:rPr lang="en-US" altLang="en-US" sz="2800" b="1" dirty="0" smtClean="0">
                <a:solidFill>
                  <a:srgbClr val="FF0000"/>
                </a:solidFill>
                <a:latin typeface="Helvetica Neue"/>
                <a:cs typeface="Arial" panose="020B0604020202020204" pitchFamily="34" charset="0"/>
                <a:sym typeface="Mathematica1" pitchFamily="2" charset="2"/>
              </a:rPr>
              <a:t>:</a:t>
            </a:r>
            <a:r>
              <a:rPr lang="el-GR" altLang="en-US" sz="2800" b="1" dirty="0" smtClean="0">
                <a:solidFill>
                  <a:srgbClr val="FF0000"/>
                </a:solidFill>
                <a:latin typeface="Helvetica Neue"/>
                <a:cs typeface="Arial" panose="020B0604020202020204" pitchFamily="34" charset="0"/>
                <a:sym typeface="Mathematica1" pitchFamily="2" charset="2"/>
              </a:rPr>
              <a:t>μ</a:t>
            </a:r>
            <a:r>
              <a:rPr lang="en-US" altLang="en-US" sz="2800" b="1" dirty="0" smtClean="0">
                <a:solidFill>
                  <a:srgbClr val="FF0000"/>
                </a:solidFill>
                <a:latin typeface="Helvetica Neue"/>
                <a:cs typeface="Arial" panose="020B0604020202020204" pitchFamily="34" charset="0"/>
                <a:sym typeface="Mathematica1" pitchFamily="2" charset="2"/>
              </a:rPr>
              <a:t>=17000</a:t>
            </a:r>
            <a:r>
              <a:rPr lang="en-US" altLang="en-US" sz="2800" b="1" baseline="-25000" dirty="0" smtClean="0">
                <a:latin typeface="Helvetica Neue"/>
                <a:cs typeface="Arial" panose="020B0604020202020204" pitchFamily="34" charset="0"/>
                <a:sym typeface="Mathematica1" pitchFamily="2" charset="2"/>
              </a:rPr>
              <a:t> </a:t>
            </a:r>
          </a:p>
          <a:p>
            <a:r>
              <a:rPr lang="en-US" altLang="en-US" sz="2800" b="1" dirty="0" smtClean="0">
                <a:latin typeface="Helvetica Neue"/>
                <a:cs typeface="Arial" panose="020B0604020202020204" pitchFamily="34" charset="0"/>
                <a:sym typeface="Mathematica1" pitchFamily="2" charset="2"/>
              </a:rPr>
              <a:t>vs </a:t>
            </a:r>
          </a:p>
          <a:p>
            <a:r>
              <a:rPr lang="en-US" altLang="en-US" sz="2800" b="1" dirty="0" smtClean="0">
                <a:solidFill>
                  <a:srgbClr val="FF0000"/>
                </a:solidFill>
                <a:latin typeface="Helvetica Neue"/>
                <a:cs typeface="Arial" panose="020B0604020202020204" pitchFamily="34" charset="0"/>
                <a:sym typeface="Mathematica1" pitchFamily="2" charset="2"/>
              </a:rPr>
              <a:t>H</a:t>
            </a:r>
            <a:r>
              <a:rPr lang="en-US" altLang="en-US" sz="2800" b="1" baseline="-25000" dirty="0" smtClean="0">
                <a:solidFill>
                  <a:srgbClr val="FF0000"/>
                </a:solidFill>
                <a:latin typeface="Helvetica Neue"/>
                <a:cs typeface="Arial" panose="020B0604020202020204" pitchFamily="34" charset="0"/>
                <a:sym typeface="Mathematica1" pitchFamily="2" charset="2"/>
              </a:rPr>
              <a:t>1</a:t>
            </a:r>
            <a:r>
              <a:rPr lang="en-US" altLang="en-US" sz="2800" b="1" dirty="0" smtClean="0">
                <a:solidFill>
                  <a:srgbClr val="FF0000"/>
                </a:solidFill>
                <a:latin typeface="Helvetica Neue"/>
                <a:cs typeface="Arial" panose="020B0604020202020204" pitchFamily="34" charset="0"/>
                <a:sym typeface="Mathematica1" pitchFamily="2" charset="2"/>
              </a:rPr>
              <a:t>:</a:t>
            </a:r>
            <a:r>
              <a:rPr lang="el-GR" altLang="en-US" sz="2800" b="1" dirty="0" smtClean="0">
                <a:solidFill>
                  <a:srgbClr val="FF0000"/>
                </a:solidFill>
                <a:latin typeface="Helvetica Neue"/>
                <a:cs typeface="Arial" panose="020B0604020202020204" pitchFamily="34" charset="0"/>
                <a:sym typeface="Mathematica1" pitchFamily="2" charset="2"/>
              </a:rPr>
              <a:t>μ</a:t>
            </a:r>
            <a:r>
              <a:rPr lang="en-US" altLang="en-US" sz="2800" b="1" dirty="0" smtClean="0">
                <a:solidFill>
                  <a:srgbClr val="FF0000"/>
                </a:solidFill>
                <a:latin typeface="Helvetica Neue"/>
                <a:cs typeface="Arial" panose="020B0604020202020204" pitchFamily="34" charset="0"/>
                <a:sym typeface="Mathematica1" pitchFamily="2" charset="2"/>
              </a:rPr>
              <a:t>&gt;17000</a:t>
            </a:r>
            <a:endParaRPr lang="en-US" altLang="en-US" sz="2800" b="1" dirty="0">
              <a:solidFill>
                <a:srgbClr val="FF0000"/>
              </a:solidFill>
              <a:latin typeface="Helvetica Neue"/>
              <a:cs typeface="Arial" panose="020B0604020202020204" pitchFamily="34" charset="0"/>
              <a:sym typeface="Mathematica1" pitchFamily="2" charset="2"/>
            </a:endParaRPr>
          </a:p>
        </p:txBody>
      </p:sp>
      <p:sp>
        <p:nvSpPr>
          <p:cNvPr id="7" name="Rectangle 10"/>
          <p:cNvSpPr>
            <a:spLocks noChangeArrowheads="1"/>
          </p:cNvSpPr>
          <p:nvPr/>
        </p:nvSpPr>
        <p:spPr bwMode="auto">
          <a:xfrm>
            <a:off x="10680652" y="4550898"/>
            <a:ext cx="19816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en-US" sz="3200" b="1" dirty="0" smtClean="0">
                <a:latin typeface="Helvetica Neue"/>
                <a:cs typeface="Times New Roman" panose="02020603050405020304" pitchFamily="18" charset="0"/>
                <a:sym typeface="Mathematica1" pitchFamily="2" charset="2"/>
              </a:rPr>
              <a:t>Z</a:t>
            </a:r>
            <a:r>
              <a:rPr lang="el-GR" altLang="en-US" sz="3200" b="1" baseline="-25000" dirty="0" smtClean="0">
                <a:latin typeface="Helvetica Neue"/>
                <a:cs typeface="Times New Roman" panose="02020603050405020304" pitchFamily="18" charset="0"/>
                <a:sym typeface="Mathematica1" pitchFamily="2" charset="2"/>
              </a:rPr>
              <a:t>α</a:t>
            </a:r>
            <a:r>
              <a:rPr lang="en-US" altLang="en-US" sz="3200" b="1" dirty="0" smtClean="0">
                <a:latin typeface="Helvetica Neue"/>
                <a:cs typeface="Times New Roman" panose="02020603050405020304" pitchFamily="18" charset="0"/>
                <a:sym typeface="Mathematica1" pitchFamily="2" charset="2"/>
              </a:rPr>
              <a:t>= 2.331</a:t>
            </a:r>
            <a:endParaRPr lang="en-US" altLang="en-US" sz="3200" b="1" dirty="0">
              <a:latin typeface="Helvetica Neue"/>
              <a:cs typeface="Times New Roman" panose="02020603050405020304" pitchFamily="18" charset="0"/>
              <a:sym typeface="Mathematica1" pitchFamily="2" charset="2"/>
            </a:endParaRPr>
          </a:p>
        </p:txBody>
      </p:sp>
      <p:sp>
        <p:nvSpPr>
          <p:cNvPr id="8" name="Rectangle 10"/>
          <p:cNvSpPr>
            <a:spLocks noChangeArrowheads="1"/>
          </p:cNvSpPr>
          <p:nvPr/>
        </p:nvSpPr>
        <p:spPr bwMode="auto">
          <a:xfrm>
            <a:off x="7421574" y="5500463"/>
            <a:ext cx="2193229" cy="584775"/>
          </a:xfrm>
          <a:prstGeom prst="rect">
            <a:avLst/>
          </a:prstGeom>
          <a:solidFill>
            <a:srgbClr val="00CC00"/>
          </a:solidFill>
          <a:ln w="9525" algn="ctr">
            <a:solidFill>
              <a:srgbClr val="0000FF"/>
            </a:solidFill>
            <a:miter lim="800000"/>
            <a:headEnd/>
            <a:tailEnd/>
          </a:ln>
          <a:effectLst/>
        </p:spPr>
        <p:txBody>
          <a:bodyPr wrap="none" anchor="b">
            <a:spAutoFit/>
          </a:bodyPr>
          <a:lstStyle/>
          <a:p>
            <a:r>
              <a:rPr lang="en-US" altLang="en-US" sz="3200" b="1" dirty="0" err="1" smtClean="0">
                <a:solidFill>
                  <a:schemeClr val="bg1"/>
                </a:solidFill>
                <a:latin typeface="Helvetica Neue"/>
                <a:cs typeface="Times New Roman" panose="02020603050405020304" pitchFamily="18" charset="0"/>
                <a:sym typeface="Mathematica1" pitchFamily="2" charset="2"/>
              </a:rPr>
              <a:t>Z</a:t>
            </a:r>
            <a:r>
              <a:rPr lang="en-US" altLang="en-US" sz="3200" b="1" baseline="-25000" dirty="0" err="1" smtClean="0">
                <a:solidFill>
                  <a:schemeClr val="bg1"/>
                </a:solidFill>
                <a:latin typeface="Helvetica Neue"/>
                <a:cs typeface="Times New Roman" panose="02020603050405020304" pitchFamily="18" charset="0"/>
                <a:sym typeface="Mathematica1" pitchFamily="2" charset="2"/>
              </a:rPr>
              <a:t>cal</a:t>
            </a:r>
            <a:r>
              <a:rPr lang="en-US" altLang="en-US" sz="3200" b="1" dirty="0" smtClean="0">
                <a:solidFill>
                  <a:schemeClr val="bg1"/>
                </a:solidFill>
                <a:latin typeface="Helvetica Neue"/>
                <a:cs typeface="Times New Roman" panose="02020603050405020304" pitchFamily="18" charset="0"/>
                <a:sym typeface="Mathematica1" pitchFamily="2" charset="2"/>
              </a:rPr>
              <a:t>= 1.650</a:t>
            </a:r>
            <a:endParaRPr lang="en-US" altLang="en-US" sz="3200" b="1" dirty="0">
              <a:solidFill>
                <a:schemeClr val="bg1"/>
              </a:solidFill>
              <a:latin typeface="Helvetica Neue"/>
              <a:cs typeface="Times New Roman" panose="02020603050405020304" pitchFamily="18" charset="0"/>
              <a:sym typeface="Mathematica1" pitchFamily="2" charset="2"/>
            </a:endParaRPr>
          </a:p>
        </p:txBody>
      </p:sp>
      <p:cxnSp>
        <p:nvCxnSpPr>
          <p:cNvPr id="9" name="Elbow Connector 8"/>
          <p:cNvCxnSpPr/>
          <p:nvPr/>
        </p:nvCxnSpPr>
        <p:spPr>
          <a:xfrm rot="5400000" flipH="1" flipV="1">
            <a:off x="8286978" y="4295718"/>
            <a:ext cx="1364210" cy="959433"/>
          </a:xfrm>
          <a:prstGeom prst="bent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Object 9"/>
          <p:cNvGraphicFramePr>
            <a:graphicFrameLocks noChangeAspect="1"/>
          </p:cNvGraphicFramePr>
          <p:nvPr>
            <p:extLst>
              <p:ext uri="{D42A27DB-BD31-4B8C-83A1-F6EECF244321}">
                <p14:modId xmlns:p14="http://schemas.microsoft.com/office/powerpoint/2010/main" val="1381971703"/>
              </p:ext>
            </p:extLst>
          </p:nvPr>
        </p:nvGraphicFramePr>
        <p:xfrm>
          <a:off x="344736" y="1857560"/>
          <a:ext cx="4886978" cy="1630363"/>
        </p:xfrm>
        <a:graphic>
          <a:graphicData uri="http://schemas.openxmlformats.org/presentationml/2006/ole">
            <mc:AlternateContent xmlns:mc="http://schemas.openxmlformats.org/markup-compatibility/2006">
              <mc:Choice xmlns:v="urn:schemas-microsoft-com:vml" Requires="v">
                <p:oleObj spid="_x0000_s11275" name="Equation" r:id="rId4" imgW="1676160" imgH="596880" progId="Equation.3">
                  <p:embed/>
                </p:oleObj>
              </mc:Choice>
              <mc:Fallback>
                <p:oleObj name="Equation" r:id="rId4" imgW="1676160" imgH="596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736" y="1857560"/>
                        <a:ext cx="4886978" cy="1630363"/>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11" name="Group 10"/>
          <p:cNvGrpSpPr/>
          <p:nvPr/>
        </p:nvGrpSpPr>
        <p:grpSpPr>
          <a:xfrm>
            <a:off x="343005" y="3745008"/>
            <a:ext cx="4820724" cy="3282043"/>
            <a:chOff x="241300" y="2191661"/>
            <a:chExt cx="7086600" cy="2426018"/>
          </a:xfrm>
        </p:grpSpPr>
        <p:sp>
          <p:nvSpPr>
            <p:cNvPr id="12" name="Vertical Scroll 11"/>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13" name="Round Diagonal Corner Rectangle 12"/>
            <p:cNvSpPr/>
            <p:nvPr/>
          </p:nvSpPr>
          <p:spPr>
            <a:xfrm>
              <a:off x="1009265" y="2482938"/>
              <a:ext cx="5652244" cy="1896335"/>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14" name="Title 2"/>
          <p:cNvSpPr txBox="1">
            <a:spLocks/>
          </p:cNvSpPr>
          <p:nvPr/>
        </p:nvSpPr>
        <p:spPr>
          <a:xfrm>
            <a:off x="1012371" y="4093329"/>
            <a:ext cx="3575958" cy="2611194"/>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2800" b="1" dirty="0">
                <a:latin typeface="Helvetica Neue"/>
                <a:ea typeface="Gulim" pitchFamily="34" charset="-127"/>
                <a:cs typeface="Times New Roman" pitchFamily="18" charset="0"/>
              </a:rPr>
              <a:t>Critical value for </a:t>
            </a:r>
            <a:endParaRPr lang="en-US" altLang="ko-KR" sz="2800" b="1" dirty="0" smtClean="0">
              <a:latin typeface="Helvetica Neue"/>
              <a:ea typeface="Gulim" pitchFamily="34" charset="-127"/>
              <a:cs typeface="Times New Roman" pitchFamily="18" charset="0"/>
            </a:endParaRPr>
          </a:p>
          <a:p>
            <a:pPr>
              <a:lnSpc>
                <a:spcPct val="120000"/>
              </a:lnSpc>
            </a:pPr>
            <a:r>
              <a:rPr lang="el-GR" altLang="ko-KR" sz="2800" b="1" dirty="0" smtClean="0">
                <a:latin typeface="Helvetica Neue"/>
                <a:ea typeface="Gulim" pitchFamily="34" charset="-127"/>
                <a:cs typeface="Times New Roman" pitchFamily="18" charset="0"/>
              </a:rPr>
              <a:t>α</a:t>
            </a:r>
            <a:r>
              <a:rPr lang="en-US" altLang="ko-KR" sz="2800" b="1" dirty="0" smtClean="0">
                <a:latin typeface="Helvetica Neue"/>
                <a:ea typeface="Gulim" pitchFamily="34" charset="-127"/>
                <a:cs typeface="Times New Roman" pitchFamily="18" charset="0"/>
              </a:rPr>
              <a:t> </a:t>
            </a:r>
            <a:r>
              <a:rPr lang="en-US" altLang="ko-KR" sz="2800" b="1" dirty="0">
                <a:latin typeface="Helvetica Neue"/>
                <a:ea typeface="Gulim" pitchFamily="34" charset="-127"/>
                <a:cs typeface="Times New Roman" pitchFamily="18" charset="0"/>
              </a:rPr>
              <a:t>= 0.01 is 2.331</a:t>
            </a:r>
          </a:p>
          <a:p>
            <a:pPr>
              <a:lnSpc>
                <a:spcPct val="120000"/>
              </a:lnSpc>
            </a:pPr>
            <a:r>
              <a:rPr lang="en-US" altLang="ko-KR" sz="2800" b="1" dirty="0">
                <a:latin typeface="Helvetica Neue"/>
                <a:ea typeface="Gulim" pitchFamily="34" charset="-127"/>
                <a:cs typeface="Times New Roman" pitchFamily="18" charset="0"/>
              </a:rPr>
              <a:t>Since Z =1.624 &lt; 2.330, Accept H</a:t>
            </a:r>
            <a:r>
              <a:rPr lang="en-US" altLang="ko-KR" sz="2800" b="1" baseline="-25000" dirty="0">
                <a:latin typeface="Helvetica Neue"/>
                <a:ea typeface="Gulim" pitchFamily="34" charset="-127"/>
                <a:cs typeface="Times New Roman" pitchFamily="18" charset="0"/>
              </a:rPr>
              <a:t>0 </a:t>
            </a:r>
            <a:r>
              <a:rPr lang="en-US" altLang="ko-KR" sz="2800" b="1" dirty="0">
                <a:latin typeface="Helvetica Neue"/>
                <a:ea typeface="Gulim" pitchFamily="34" charset="-127"/>
                <a:cs typeface="Times New Roman" pitchFamily="18" charset="0"/>
              </a:rPr>
              <a:t>Reject H</a:t>
            </a:r>
            <a:r>
              <a:rPr lang="en-US" altLang="ko-KR" sz="2800" b="1" baseline="-25000" dirty="0">
                <a:latin typeface="Helvetica Neue"/>
                <a:ea typeface="Gulim" pitchFamily="34" charset="-127"/>
                <a:cs typeface="Times New Roman" pitchFamily="18" charset="0"/>
              </a:rPr>
              <a:t>1</a:t>
            </a:r>
            <a:endParaRPr lang="en-US" sz="2800" b="1" dirty="0">
              <a:latin typeface="Helvetica Neue"/>
              <a:cs typeface="Helvetica" panose="020B0604020202020204" pitchFamily="34" charset="0"/>
            </a:endParaRPr>
          </a:p>
        </p:txBody>
      </p:sp>
    </p:spTree>
    <p:extLst>
      <p:ext uri="{BB962C8B-B14F-4D97-AF65-F5344CB8AC3E}">
        <p14:creationId xmlns:p14="http://schemas.microsoft.com/office/powerpoint/2010/main" val="19129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animBg="1"/>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graphicFrame>
        <p:nvGraphicFramePr>
          <p:cNvPr id="4" name="Object 2"/>
          <p:cNvGraphicFramePr>
            <a:graphicFrameLocks noChangeAspect="1"/>
          </p:cNvGraphicFramePr>
          <p:nvPr>
            <p:extLst>
              <p:ext uri="{D42A27DB-BD31-4B8C-83A1-F6EECF244321}">
                <p14:modId xmlns:p14="http://schemas.microsoft.com/office/powerpoint/2010/main" val="1778569471"/>
              </p:ext>
            </p:extLst>
          </p:nvPr>
        </p:nvGraphicFramePr>
        <p:xfrm>
          <a:off x="650875" y="1781725"/>
          <a:ext cx="5475288" cy="1665287"/>
        </p:xfrm>
        <a:graphic>
          <a:graphicData uri="http://schemas.openxmlformats.org/presentationml/2006/ole">
            <mc:AlternateContent xmlns:mc="http://schemas.openxmlformats.org/markup-compatibility/2006">
              <mc:Choice xmlns:v="urn:schemas-microsoft-com:vml" Requires="v">
                <p:oleObj spid="_x0000_s12306" name="Equation" r:id="rId3" imgW="1663560" imgH="609480" progId="Equation.3">
                  <p:embed/>
                </p:oleObj>
              </mc:Choice>
              <mc:Fallback>
                <p:oleObj name="Equation" r:id="rId3" imgW="1663560" imgH="609480" progId="Equation.3">
                  <p:embed/>
                  <p:pic>
                    <p:nvPicPr>
                      <p:cNvPr id="0" name=""/>
                      <p:cNvPicPr>
                        <a:picLocks noChangeAspect="1" noChangeArrowheads="1"/>
                      </p:cNvPicPr>
                      <p:nvPr/>
                    </p:nvPicPr>
                    <p:blipFill>
                      <a:blip r:embed="rId4"/>
                      <a:srcRect/>
                      <a:stretch>
                        <a:fillRect/>
                      </a:stretch>
                    </p:blipFill>
                    <p:spPr bwMode="auto">
                      <a:xfrm>
                        <a:off x="650875" y="1781725"/>
                        <a:ext cx="5475288" cy="1665287"/>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5" name="Group 4"/>
          <p:cNvGrpSpPr/>
          <p:nvPr/>
        </p:nvGrpSpPr>
        <p:grpSpPr>
          <a:xfrm>
            <a:off x="6106886" y="1783431"/>
            <a:ext cx="7685313" cy="2348019"/>
            <a:chOff x="241300" y="2191661"/>
            <a:chExt cx="7086600" cy="2426018"/>
          </a:xfrm>
        </p:grpSpPr>
        <p:sp>
          <p:nvSpPr>
            <p:cNvPr id="6" name="Vertical Scroll 5"/>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7" name="Round Diagonal Corner Rectangle 6"/>
            <p:cNvSpPr/>
            <p:nvPr/>
          </p:nvSpPr>
          <p:spPr>
            <a:xfrm>
              <a:off x="785796" y="2482938"/>
              <a:ext cx="6067747" cy="1896335"/>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8" name="Title 2"/>
          <p:cNvSpPr txBox="1">
            <a:spLocks/>
          </p:cNvSpPr>
          <p:nvPr/>
        </p:nvSpPr>
        <p:spPr>
          <a:xfrm>
            <a:off x="6697384" y="2015788"/>
            <a:ext cx="6552241" cy="1835934"/>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3200" dirty="0" smtClean="0">
                <a:latin typeface="Helvetica Neue"/>
                <a:ea typeface="Gulim" pitchFamily="34" charset="-127"/>
                <a:cs typeface="Times New Roman" pitchFamily="18" charset="0"/>
              </a:rPr>
              <a:t>Critical value for </a:t>
            </a:r>
            <a:r>
              <a:rPr lang="el-GR" altLang="ko-KR" sz="3200" dirty="0" smtClean="0">
                <a:latin typeface="Helvetica Neue"/>
                <a:ea typeface="Gulim" pitchFamily="34" charset="-127"/>
                <a:cs typeface="Times New Roman" pitchFamily="18" charset="0"/>
              </a:rPr>
              <a:t>α</a:t>
            </a:r>
            <a:r>
              <a:rPr lang="en-US" altLang="ko-KR" sz="3200" dirty="0" smtClean="0">
                <a:latin typeface="Helvetica Neue"/>
                <a:ea typeface="Gulim" pitchFamily="34" charset="-127"/>
                <a:cs typeface="Times New Roman" pitchFamily="18" charset="0"/>
              </a:rPr>
              <a:t> = 0.05 is 1.64 Since Z =1.650 &gt; 1.64, Reject H</a:t>
            </a:r>
            <a:r>
              <a:rPr lang="en-US" altLang="ko-KR" sz="3200" baseline="-25000" dirty="0" smtClean="0">
                <a:latin typeface="Helvetica Neue"/>
                <a:ea typeface="Gulim" pitchFamily="34" charset="-127"/>
                <a:cs typeface="Times New Roman" pitchFamily="18" charset="0"/>
              </a:rPr>
              <a:t>0</a:t>
            </a:r>
            <a:r>
              <a:rPr lang="en-US" altLang="ko-KR" sz="3200" dirty="0" smtClean="0">
                <a:latin typeface="Helvetica Neue"/>
                <a:ea typeface="Gulim" pitchFamily="34" charset="-127"/>
                <a:cs typeface="Times New Roman" pitchFamily="18" charset="0"/>
              </a:rPr>
              <a:t>. </a:t>
            </a:r>
            <a:r>
              <a:rPr lang="en-US" altLang="ko-KR" sz="3200" b="1" dirty="0" smtClean="0">
                <a:solidFill>
                  <a:srgbClr val="FF0000"/>
                </a:solidFill>
                <a:latin typeface="Helvetica Neue"/>
                <a:ea typeface="Gulim" pitchFamily="34" charset="-127"/>
                <a:cs typeface="Times New Roman" pitchFamily="18" charset="0"/>
              </a:rPr>
              <a:t>[17003.25, 17838.75]</a:t>
            </a:r>
            <a:endParaRPr lang="en-US" sz="3200" b="1" dirty="0">
              <a:solidFill>
                <a:srgbClr val="FF0000"/>
              </a:solidFill>
              <a:latin typeface="Helvetica Neue"/>
              <a:cs typeface="Helvetica" panose="020B0604020202020204" pitchFamily="34" charset="0"/>
            </a:endParaRPr>
          </a:p>
        </p:txBody>
      </p:sp>
      <p:sp>
        <p:nvSpPr>
          <p:cNvPr id="9" name="Title 2"/>
          <p:cNvSpPr txBox="1">
            <a:spLocks/>
          </p:cNvSpPr>
          <p:nvPr/>
        </p:nvSpPr>
        <p:spPr>
          <a:xfrm>
            <a:off x="271251" y="1140619"/>
            <a:ext cx="12815083" cy="6323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200" dirty="0" smtClean="0">
                <a:solidFill>
                  <a:srgbClr val="FF0000"/>
                </a:solidFill>
                <a:latin typeface="Helvetica Neue"/>
                <a:cs typeface="Helvetica" panose="020B0604020202020204" pitchFamily="34" charset="0"/>
              </a:rPr>
              <a:t>(a) </a:t>
            </a:r>
            <a:r>
              <a:rPr lang="en-US" altLang="en-US" sz="3200" dirty="0" smtClean="0">
                <a:latin typeface="Helvetica Neue"/>
                <a:cs typeface="Helvetica" panose="020B0604020202020204" pitchFamily="34" charset="0"/>
              </a:rPr>
              <a:t>At 5% level of significance with critical value 1.645 </a:t>
            </a:r>
            <a:endParaRPr lang="en-US" altLang="en-US" sz="3200" dirty="0">
              <a:latin typeface="Helvetica Neue"/>
              <a:cs typeface="Helvetica" panose="020B0604020202020204" pitchFamily="34" charset="0"/>
            </a:endParaRPr>
          </a:p>
        </p:txBody>
      </p:sp>
      <p:graphicFrame>
        <p:nvGraphicFramePr>
          <p:cNvPr id="10" name="Object 2"/>
          <p:cNvGraphicFramePr>
            <a:graphicFrameLocks noChangeAspect="1"/>
          </p:cNvGraphicFramePr>
          <p:nvPr>
            <p:extLst>
              <p:ext uri="{D42A27DB-BD31-4B8C-83A1-F6EECF244321}">
                <p14:modId xmlns:p14="http://schemas.microsoft.com/office/powerpoint/2010/main" val="1802600282"/>
              </p:ext>
            </p:extLst>
          </p:nvPr>
        </p:nvGraphicFramePr>
        <p:xfrm>
          <a:off x="639763" y="4791625"/>
          <a:ext cx="5478462" cy="1665287"/>
        </p:xfrm>
        <a:graphic>
          <a:graphicData uri="http://schemas.openxmlformats.org/presentationml/2006/ole">
            <mc:AlternateContent xmlns:mc="http://schemas.openxmlformats.org/markup-compatibility/2006">
              <mc:Choice xmlns:v="urn:schemas-microsoft-com:vml" Requires="v">
                <p:oleObj spid="_x0000_s12307" name="Equation" r:id="rId5" imgW="1663560" imgH="609480" progId="Equation.3">
                  <p:embed/>
                </p:oleObj>
              </mc:Choice>
              <mc:Fallback>
                <p:oleObj name="Equation" r:id="rId5" imgW="1663560" imgH="609480" progId="Equation.3">
                  <p:embed/>
                  <p:pic>
                    <p:nvPicPr>
                      <p:cNvPr id="0" name=""/>
                      <p:cNvPicPr>
                        <a:picLocks noChangeAspect="1" noChangeArrowheads="1"/>
                      </p:cNvPicPr>
                      <p:nvPr/>
                    </p:nvPicPr>
                    <p:blipFill>
                      <a:blip r:embed="rId6"/>
                      <a:srcRect/>
                      <a:stretch>
                        <a:fillRect/>
                      </a:stretch>
                    </p:blipFill>
                    <p:spPr bwMode="auto">
                      <a:xfrm>
                        <a:off x="639763" y="4791625"/>
                        <a:ext cx="5478462" cy="1665287"/>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11" name="Group 10"/>
          <p:cNvGrpSpPr/>
          <p:nvPr/>
        </p:nvGrpSpPr>
        <p:grpSpPr>
          <a:xfrm>
            <a:off x="6095996" y="4793406"/>
            <a:ext cx="7685313" cy="2348019"/>
            <a:chOff x="241300" y="2191661"/>
            <a:chExt cx="7086600" cy="2426018"/>
          </a:xfrm>
        </p:grpSpPr>
        <p:sp>
          <p:nvSpPr>
            <p:cNvPr id="12" name="Vertical Scroll 11"/>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13" name="Round Diagonal Corner Rectangle 12"/>
            <p:cNvSpPr/>
            <p:nvPr/>
          </p:nvSpPr>
          <p:spPr>
            <a:xfrm>
              <a:off x="785796" y="2482938"/>
              <a:ext cx="6067747" cy="1896335"/>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14" name="Title 2"/>
          <p:cNvSpPr txBox="1">
            <a:spLocks/>
          </p:cNvSpPr>
          <p:nvPr/>
        </p:nvSpPr>
        <p:spPr>
          <a:xfrm>
            <a:off x="6686494" y="5025763"/>
            <a:ext cx="6552241" cy="1835934"/>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3200" dirty="0" smtClean="0">
                <a:latin typeface="Helvetica Neue"/>
                <a:ea typeface="Gulim" pitchFamily="34" charset="-127"/>
                <a:cs typeface="Times New Roman" pitchFamily="18" charset="0"/>
              </a:rPr>
              <a:t>Critical value for </a:t>
            </a:r>
            <a:r>
              <a:rPr lang="el-GR" altLang="ko-KR" sz="3200" dirty="0" smtClean="0">
                <a:latin typeface="Helvetica Neue"/>
                <a:ea typeface="Gulim" pitchFamily="34" charset="-127"/>
                <a:cs typeface="Times New Roman" pitchFamily="18" charset="0"/>
              </a:rPr>
              <a:t>α</a:t>
            </a:r>
            <a:r>
              <a:rPr lang="en-US" altLang="ko-KR" sz="3200" dirty="0" smtClean="0">
                <a:latin typeface="Helvetica Neue"/>
                <a:ea typeface="Gulim" pitchFamily="34" charset="-127"/>
                <a:cs typeface="Times New Roman" pitchFamily="18" charset="0"/>
              </a:rPr>
              <a:t> </a:t>
            </a:r>
            <a:r>
              <a:rPr lang="en-US" altLang="ko-KR" sz="3200" dirty="0">
                <a:latin typeface="Helvetica Neue"/>
                <a:ea typeface="Gulim" pitchFamily="34" charset="-127"/>
                <a:cs typeface="Times New Roman" pitchFamily="18" charset="0"/>
              </a:rPr>
              <a:t>= </a:t>
            </a:r>
            <a:r>
              <a:rPr lang="en-US" altLang="ko-KR" sz="3200" dirty="0" smtClean="0">
                <a:latin typeface="Helvetica Neue"/>
                <a:ea typeface="Gulim" pitchFamily="34" charset="-127"/>
                <a:cs typeface="Times New Roman" pitchFamily="18" charset="0"/>
              </a:rPr>
              <a:t>0.05 is 2.33. Since Z =1.650 </a:t>
            </a:r>
            <a:r>
              <a:rPr lang="en-US" altLang="ko-KR" sz="3200" dirty="0">
                <a:latin typeface="Helvetica Neue"/>
                <a:ea typeface="Gulim" pitchFamily="34" charset="-127"/>
                <a:cs typeface="Times New Roman" pitchFamily="18" charset="0"/>
              </a:rPr>
              <a:t>&lt; </a:t>
            </a:r>
            <a:r>
              <a:rPr lang="en-US" altLang="ko-KR" sz="3200" dirty="0" smtClean="0">
                <a:latin typeface="Helvetica Neue"/>
                <a:ea typeface="Gulim" pitchFamily="34" charset="-127"/>
                <a:cs typeface="Times New Roman" pitchFamily="18" charset="0"/>
              </a:rPr>
              <a:t>2.33, Accept H</a:t>
            </a:r>
            <a:r>
              <a:rPr lang="en-US" altLang="ko-KR" sz="3200" baseline="-25000" dirty="0" smtClean="0">
                <a:latin typeface="Helvetica Neue"/>
                <a:ea typeface="Gulim" pitchFamily="34" charset="-127"/>
                <a:cs typeface="Times New Roman" pitchFamily="18" charset="0"/>
              </a:rPr>
              <a:t>0</a:t>
            </a:r>
            <a:r>
              <a:rPr lang="en-US" altLang="ko-KR" sz="3200" dirty="0" smtClean="0">
                <a:latin typeface="Helvetica Neue"/>
                <a:ea typeface="Gulim" pitchFamily="34" charset="-127"/>
                <a:cs typeface="Times New Roman" pitchFamily="18" charset="0"/>
              </a:rPr>
              <a:t>. </a:t>
            </a:r>
            <a:r>
              <a:rPr lang="en-US" altLang="ko-KR" sz="3200" b="1" dirty="0" smtClean="0">
                <a:solidFill>
                  <a:srgbClr val="0033CC"/>
                </a:solidFill>
                <a:latin typeface="Helvetica Neue"/>
                <a:ea typeface="Gulim" pitchFamily="34" charset="-127"/>
                <a:cs typeface="Times New Roman" pitchFamily="18" charset="0"/>
              </a:rPr>
              <a:t>[16871.11, 17970.89]</a:t>
            </a:r>
            <a:endParaRPr lang="en-US" sz="3200" b="1" dirty="0">
              <a:solidFill>
                <a:srgbClr val="0033CC"/>
              </a:solidFill>
              <a:latin typeface="Helvetica Neue"/>
              <a:cs typeface="Helvetica" panose="020B0604020202020204" pitchFamily="34" charset="0"/>
            </a:endParaRPr>
          </a:p>
        </p:txBody>
      </p:sp>
      <p:sp>
        <p:nvSpPr>
          <p:cNvPr id="15" name="Title 2"/>
          <p:cNvSpPr txBox="1">
            <a:spLocks/>
          </p:cNvSpPr>
          <p:nvPr/>
        </p:nvSpPr>
        <p:spPr>
          <a:xfrm>
            <a:off x="1016923" y="6561847"/>
            <a:ext cx="4641845" cy="632342"/>
          </a:xfrm>
          <a:prstGeom prst="rect">
            <a:avLst/>
          </a:prstGeom>
          <a:solidFill>
            <a:schemeClr val="accent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200" b="1" dirty="0" smtClean="0">
                <a:solidFill>
                  <a:schemeClr val="bg1"/>
                </a:solidFill>
                <a:latin typeface="Helvetica Neue"/>
                <a:cs typeface="Helvetica" panose="020B0604020202020204" pitchFamily="34" charset="0"/>
              </a:rPr>
              <a:t>µ = 17000 included in</a:t>
            </a:r>
            <a:endParaRPr lang="en-US" altLang="en-US" sz="3200" b="1" dirty="0">
              <a:solidFill>
                <a:schemeClr val="bg1"/>
              </a:solidFill>
              <a:latin typeface="Helvetica Neue"/>
              <a:cs typeface="Helvetica" panose="020B0604020202020204" pitchFamily="34" charset="0"/>
            </a:endParaRPr>
          </a:p>
        </p:txBody>
      </p:sp>
      <p:cxnSp>
        <p:nvCxnSpPr>
          <p:cNvPr id="16" name="Elbow Connector 15"/>
          <p:cNvCxnSpPr/>
          <p:nvPr/>
        </p:nvCxnSpPr>
        <p:spPr>
          <a:xfrm flipV="1">
            <a:off x="5616578" y="3679882"/>
            <a:ext cx="3243643" cy="361760"/>
          </a:xfrm>
          <a:prstGeom prst="bentConnector3">
            <a:avLst>
              <a:gd name="adj1" fmla="val 10006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5656623" y="6706861"/>
            <a:ext cx="3093239" cy="340848"/>
          </a:xfrm>
          <a:prstGeom prst="bentConnector3">
            <a:avLst>
              <a:gd name="adj1" fmla="val 9994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34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par>
                          <p:cTn id="48" fill="hold">
                            <p:stCondLst>
                              <p:cond delay="500"/>
                            </p:stCondLst>
                            <p:childTnLst>
                              <p:par>
                                <p:cTn id="49" presetID="2" presetClass="entr" presetSubtype="4"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150019"/>
            <a:ext cx="12671584" cy="609600"/>
          </a:xfrm>
        </p:spPr>
        <p:txBody>
          <a:bodyPr>
            <a:normAutofit fontScale="90000"/>
          </a:bodyPr>
          <a:lstStyle/>
          <a:p>
            <a:pPr algn="l"/>
            <a:r>
              <a:rPr lang="en-IN" b="1" dirty="0" smtClean="0">
                <a:solidFill>
                  <a:srgbClr val="FF0000"/>
                </a:solidFill>
              </a:rPr>
              <a:t>Random Variable</a:t>
            </a:r>
            <a:endParaRPr lang="en-IN" b="1" dirty="0">
              <a:solidFill>
                <a:srgbClr val="FF0000"/>
              </a:solidFill>
            </a:endParaRPr>
          </a:p>
        </p:txBody>
      </p:sp>
      <p:sp>
        <p:nvSpPr>
          <p:cNvPr id="5" name="Rectangle 3"/>
          <p:cNvSpPr txBox="1">
            <a:spLocks noChangeArrowheads="1"/>
          </p:cNvSpPr>
          <p:nvPr/>
        </p:nvSpPr>
        <p:spPr bwMode="auto">
          <a:xfrm>
            <a:off x="579198" y="759619"/>
            <a:ext cx="12389713" cy="1143000"/>
          </a:xfrm>
          <a:prstGeom prst="rect">
            <a:avLst/>
          </a:prstGeom>
          <a:noFill/>
          <a:ln w="9525">
            <a:noFill/>
            <a:miter lim="800000"/>
            <a:headEnd/>
            <a:tailEnd/>
          </a:ln>
        </p:spPr>
        <p:txBody>
          <a:bodyPr lIns="125508" tIns="62754" rIns="125508" bIns="62754"/>
          <a:lstStyle/>
          <a:p>
            <a:pPr eaLnBrk="0" hangingPunct="0">
              <a:lnSpc>
                <a:spcPct val="150000"/>
              </a:lnSpc>
              <a:spcBef>
                <a:spcPct val="20000"/>
              </a:spcBef>
              <a:defRPr/>
            </a:pPr>
            <a:r>
              <a:rPr lang="en-US" sz="4620" b="1" kern="0" dirty="0" smtClean="0">
                <a:solidFill>
                  <a:srgbClr val="0000FF"/>
                </a:solidFill>
                <a:latin typeface="Helvetica Neue"/>
              </a:rPr>
              <a:t>Need for testing of hypothesis</a:t>
            </a:r>
          </a:p>
          <a:p>
            <a:pPr eaLnBrk="0" hangingPunct="0">
              <a:lnSpc>
                <a:spcPct val="150000"/>
              </a:lnSpc>
              <a:spcBef>
                <a:spcPct val="20000"/>
              </a:spcBef>
              <a:defRPr/>
            </a:pPr>
            <a:endParaRPr lang="en-US" sz="4620" b="1" kern="0" dirty="0">
              <a:solidFill>
                <a:srgbClr val="0000FF"/>
              </a:solidFill>
              <a:latin typeface="Helvetica Neue"/>
            </a:endParaRPr>
          </a:p>
        </p:txBody>
      </p:sp>
      <p:sp>
        <p:nvSpPr>
          <p:cNvPr id="6" name="Rectangle 3"/>
          <p:cNvSpPr txBox="1">
            <a:spLocks noChangeArrowheads="1"/>
          </p:cNvSpPr>
          <p:nvPr/>
        </p:nvSpPr>
        <p:spPr bwMode="auto">
          <a:xfrm>
            <a:off x="566259" y="1719532"/>
            <a:ext cx="12874310" cy="2819400"/>
          </a:xfrm>
          <a:prstGeom prst="rect">
            <a:avLst/>
          </a:prstGeom>
          <a:noFill/>
          <a:ln w="9525">
            <a:noFill/>
            <a:miter lim="800000"/>
            <a:headEnd/>
            <a:tailEnd/>
          </a:ln>
        </p:spPr>
        <p:txBody>
          <a:bodyPr lIns="125508" tIns="62754" rIns="125508" bIns="62754"/>
          <a:lstStyle/>
          <a:p>
            <a:pPr eaLnBrk="0" hangingPunct="0">
              <a:lnSpc>
                <a:spcPct val="150000"/>
              </a:lnSpc>
              <a:spcBef>
                <a:spcPct val="20000"/>
              </a:spcBef>
              <a:defRPr/>
            </a:pPr>
            <a:r>
              <a:rPr lang="en-US" sz="4000" b="1" kern="0" dirty="0" smtClean="0">
                <a:latin typeface="Helvetica Neue"/>
              </a:rPr>
              <a:t>Often the decisions are made based on samples estimates to generalize on population parameter (as described in sampling and estimation).</a:t>
            </a:r>
          </a:p>
          <a:p>
            <a:pPr eaLnBrk="0" hangingPunct="0">
              <a:lnSpc>
                <a:spcPct val="150000"/>
              </a:lnSpc>
              <a:spcBef>
                <a:spcPct val="20000"/>
              </a:spcBef>
              <a:defRPr/>
            </a:pPr>
            <a:endParaRPr lang="en-US" sz="4000" b="1" kern="0" dirty="0">
              <a:latin typeface="Helvetica Neue"/>
            </a:endParaRPr>
          </a:p>
        </p:txBody>
      </p:sp>
      <p:sp>
        <p:nvSpPr>
          <p:cNvPr id="7" name="Rectangle 3"/>
          <p:cNvSpPr txBox="1">
            <a:spLocks noChangeArrowheads="1"/>
          </p:cNvSpPr>
          <p:nvPr/>
        </p:nvSpPr>
        <p:spPr bwMode="auto">
          <a:xfrm>
            <a:off x="579198" y="4462732"/>
            <a:ext cx="12389713" cy="2819400"/>
          </a:xfrm>
          <a:prstGeom prst="rect">
            <a:avLst/>
          </a:prstGeom>
          <a:noFill/>
          <a:ln w="9525">
            <a:noFill/>
            <a:miter lim="800000"/>
            <a:headEnd/>
            <a:tailEnd/>
          </a:ln>
        </p:spPr>
        <p:txBody>
          <a:bodyPr lIns="125508" tIns="62754" rIns="125508" bIns="62754"/>
          <a:lstStyle/>
          <a:p>
            <a:pPr eaLnBrk="0" hangingPunct="0">
              <a:lnSpc>
                <a:spcPct val="150000"/>
              </a:lnSpc>
              <a:spcBef>
                <a:spcPct val="20000"/>
              </a:spcBef>
              <a:defRPr/>
            </a:pPr>
            <a:r>
              <a:rPr lang="en-US" sz="4000" b="1" kern="0" dirty="0" smtClean="0">
                <a:latin typeface="Helvetica Neue"/>
              </a:rPr>
              <a:t>In this process, there may be a difference between the estimate and the parameter which needs to be examined.</a:t>
            </a:r>
          </a:p>
          <a:p>
            <a:pPr eaLnBrk="0" hangingPunct="0">
              <a:lnSpc>
                <a:spcPct val="150000"/>
              </a:lnSpc>
              <a:spcBef>
                <a:spcPct val="20000"/>
              </a:spcBef>
              <a:defRPr/>
            </a:pPr>
            <a:endParaRPr lang="en-US" sz="4000" b="1" kern="0" dirty="0">
              <a:latin typeface="Helvetica Neue"/>
            </a:endParaRPr>
          </a:p>
        </p:txBody>
      </p:sp>
    </p:spTree>
    <p:extLst>
      <p:ext uri="{BB962C8B-B14F-4D97-AF65-F5344CB8AC3E}">
        <p14:creationId xmlns:p14="http://schemas.microsoft.com/office/powerpoint/2010/main" val="15716481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P-value</a:t>
            </a:r>
            <a:endParaRPr lang="en-US" sz="4000" b="1" kern="0" dirty="0">
              <a:solidFill>
                <a:srgbClr val="FF0000"/>
              </a:solidFill>
            </a:endParaRPr>
          </a:p>
        </p:txBody>
      </p:sp>
      <p:sp>
        <p:nvSpPr>
          <p:cNvPr id="4" name="Round Diagonal Corner Rectangle 3"/>
          <p:cNvSpPr/>
          <p:nvPr/>
        </p:nvSpPr>
        <p:spPr>
          <a:xfrm>
            <a:off x="389654" y="1360721"/>
            <a:ext cx="2231987" cy="655858"/>
          </a:xfrm>
          <a:prstGeom prst="round2DiagRect">
            <a:avLst>
              <a:gd name="adj1" fmla="val 0"/>
              <a:gd name="adj2" fmla="val 0"/>
            </a:avLst>
          </a:prstGeom>
          <a:blipFill>
            <a:blip r:embed="rId2"/>
            <a:tile tx="0" ty="0" sx="100000" sy="100000" flip="none" algn="tl"/>
          </a:bli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3600" b="1" dirty="0" smtClean="0">
                <a:solidFill>
                  <a:schemeClr val="bg1"/>
                </a:solidFill>
                <a:latin typeface="Helvetica Neue"/>
                <a:cs typeface="Helvetica" panose="020B0604020202020204" pitchFamily="34" charset="0"/>
              </a:rPr>
              <a:t>P - value</a:t>
            </a:r>
            <a:endParaRPr lang="en-US" sz="3600" b="1" dirty="0">
              <a:solidFill>
                <a:schemeClr val="bg1"/>
              </a:solidFill>
              <a:latin typeface="Helvetica Neue"/>
              <a:cs typeface="Helvetica" panose="020B0604020202020204" pitchFamily="34" charset="0"/>
            </a:endParaRPr>
          </a:p>
        </p:txBody>
      </p:sp>
      <p:sp>
        <p:nvSpPr>
          <p:cNvPr id="5" name="Rectangle 4"/>
          <p:cNvSpPr/>
          <p:nvPr/>
        </p:nvSpPr>
        <p:spPr>
          <a:xfrm>
            <a:off x="656354" y="2197886"/>
            <a:ext cx="12754846" cy="4770537"/>
          </a:xfrm>
          <a:prstGeom prst="rect">
            <a:avLst/>
          </a:prstGeom>
          <a:solidFill>
            <a:schemeClr val="accent4">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20000"/>
              </a:spcBef>
              <a:defRPr/>
            </a:pPr>
            <a:r>
              <a:rPr lang="en-US" sz="3800" b="1" kern="0" dirty="0" smtClean="0">
                <a:latin typeface="Helvetica Neue"/>
                <a:ea typeface="Verdana" pitchFamily="34" charset="0"/>
                <a:cs typeface="Helvetica" panose="020B0604020202020204" pitchFamily="34" charset="0"/>
                <a:sym typeface="SPSS Marker Set" pitchFamily="2" charset="2"/>
              </a:rPr>
              <a:t>In hypothesis testing, the choice of the value of </a:t>
            </a:r>
            <a:r>
              <a:rPr lang="el-GR" sz="3800" b="1" kern="0" dirty="0" smtClean="0">
                <a:latin typeface="Helvetica Neue"/>
                <a:ea typeface="Verdana" pitchFamily="34" charset="0"/>
                <a:cs typeface="Helvetica" panose="020B0604020202020204" pitchFamily="34" charset="0"/>
                <a:sym typeface="SPSS Marker Set" pitchFamily="2" charset="2"/>
              </a:rPr>
              <a:t>α</a:t>
            </a:r>
            <a:r>
              <a:rPr lang="en-US" sz="3800" b="1" kern="0" dirty="0" smtClean="0">
                <a:latin typeface="Helvetica Neue"/>
                <a:ea typeface="Verdana" pitchFamily="34" charset="0"/>
                <a:cs typeface="Helvetica" panose="020B0604020202020204" pitchFamily="34" charset="0"/>
                <a:sym typeface="SPSS Marker Set" pitchFamily="2" charset="2"/>
              </a:rPr>
              <a:t> is somewhat arbitrary. For the same data, if the test is based on two different values of </a:t>
            </a:r>
            <a:r>
              <a:rPr lang="el-GR" sz="3800" b="1" kern="0" dirty="0" smtClean="0">
                <a:latin typeface="Helvetica Neue"/>
                <a:ea typeface="Verdana" pitchFamily="34" charset="0"/>
                <a:cs typeface="Helvetica" panose="020B0604020202020204" pitchFamily="34" charset="0"/>
                <a:sym typeface="SPSS Marker Set" pitchFamily="2" charset="2"/>
              </a:rPr>
              <a:t>α</a:t>
            </a:r>
            <a:r>
              <a:rPr lang="en-US" sz="3800" b="1" kern="0" dirty="0" smtClean="0">
                <a:latin typeface="Helvetica Neue"/>
                <a:ea typeface="Verdana" pitchFamily="34" charset="0"/>
                <a:cs typeface="Helvetica" panose="020B0604020202020204" pitchFamily="34" charset="0"/>
                <a:sym typeface="SPSS Marker Set" pitchFamily="2" charset="2"/>
              </a:rPr>
              <a:t>, the conclusion could be different. Many Statisticians prefer to compute the so called P-value, which is calculated based on the observed test statistic. For computing the P-value, it is not necessary to specify a value of </a:t>
            </a:r>
            <a:r>
              <a:rPr lang="el-GR" sz="3800" b="1" kern="0" dirty="0" smtClean="0">
                <a:latin typeface="Helvetica Neue"/>
                <a:ea typeface="Verdana" pitchFamily="34" charset="0"/>
                <a:cs typeface="Helvetica" panose="020B0604020202020204" pitchFamily="34" charset="0"/>
                <a:sym typeface="SPSS Marker Set" pitchFamily="2" charset="2"/>
              </a:rPr>
              <a:t>α</a:t>
            </a:r>
            <a:r>
              <a:rPr lang="en-US" sz="3800" b="1" kern="0" dirty="0" smtClean="0">
                <a:latin typeface="Helvetica Neue"/>
                <a:ea typeface="Verdana" pitchFamily="34" charset="0"/>
                <a:cs typeface="Helvetica" panose="020B0604020202020204" pitchFamily="34" charset="0"/>
                <a:sym typeface="SPSS Marker Set" pitchFamily="2" charset="2"/>
              </a:rPr>
              <a:t>. We can use the given value data to obtain the P-value.</a:t>
            </a:r>
            <a:endParaRPr lang="en-US" sz="3800" b="1" kern="0" dirty="0">
              <a:latin typeface="Helvetica Neue"/>
              <a:ea typeface="Verdana" pitchFamily="34" charset="0"/>
              <a:cs typeface="Helvetica" panose="020B0604020202020204" pitchFamily="34" charset="0"/>
              <a:sym typeface="SPSS Marker Set" pitchFamily="2" charset="2"/>
            </a:endParaRPr>
          </a:p>
        </p:txBody>
      </p:sp>
    </p:spTree>
    <p:extLst>
      <p:ext uri="{BB962C8B-B14F-4D97-AF65-F5344CB8AC3E}">
        <p14:creationId xmlns:p14="http://schemas.microsoft.com/office/powerpoint/2010/main" val="406840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P-value</a:t>
            </a:r>
            <a:endParaRPr lang="en-US" sz="4000" b="1" kern="0" dirty="0">
              <a:solidFill>
                <a:srgbClr val="FF0000"/>
              </a:solidFill>
            </a:endParaRPr>
          </a:p>
        </p:txBody>
      </p:sp>
      <p:sp>
        <p:nvSpPr>
          <p:cNvPr id="4" name="Round Diagonal Corner Rectangle 3"/>
          <p:cNvSpPr/>
          <p:nvPr/>
        </p:nvSpPr>
        <p:spPr>
          <a:xfrm>
            <a:off x="389654" y="1293019"/>
            <a:ext cx="13043314" cy="1790688"/>
          </a:xfrm>
          <a:prstGeom prst="round2DiagRect">
            <a:avLst>
              <a:gd name="adj1" fmla="val 0"/>
              <a:gd name="adj2" fmla="val 0"/>
            </a:avLst>
          </a:prstGeom>
          <a:blipFill>
            <a:blip r:embed="rId2"/>
            <a:tile tx="0" ty="0" sx="100000" sy="100000" flip="none" algn="tl"/>
          </a:bli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altLang="en-US" sz="3600" b="1" dirty="0" smtClean="0">
              <a:solidFill>
                <a:schemeClr val="bg1"/>
              </a:solidFill>
              <a:latin typeface="Helvetica Neue"/>
              <a:cs typeface="Helvetica" panose="020B0604020202020204" pitchFamily="34" charset="0"/>
            </a:endParaRPr>
          </a:p>
          <a:p>
            <a:pPr>
              <a:defRPr/>
            </a:pPr>
            <a:r>
              <a:rPr lang="en-US" altLang="en-US" sz="3600" b="1" dirty="0" smtClean="0">
                <a:solidFill>
                  <a:schemeClr val="bg1"/>
                </a:solidFill>
                <a:latin typeface="Helvetica Neue"/>
                <a:cs typeface="Helvetica" panose="020B0604020202020204" pitchFamily="34" charset="0"/>
              </a:rPr>
              <a:t>P – value: </a:t>
            </a:r>
            <a:r>
              <a:rPr lang="en-US" sz="3600" b="1" kern="0" dirty="0">
                <a:solidFill>
                  <a:schemeClr val="bg1"/>
                </a:solidFill>
                <a:latin typeface="Helvetica Neue"/>
                <a:ea typeface="Verdana" pitchFamily="34" charset="0"/>
                <a:cs typeface="Helvetica" panose="020B0604020202020204" pitchFamily="34" charset="0"/>
                <a:sym typeface="SPSS Marker Set" pitchFamily="2" charset="2"/>
              </a:rPr>
              <a:t>The strength of the evidence against the null </a:t>
            </a:r>
            <a:endParaRPr lang="en-US" sz="3600" b="1" kern="0" dirty="0" smtClean="0">
              <a:solidFill>
                <a:schemeClr val="bg1"/>
              </a:solidFill>
              <a:latin typeface="Helvetica Neue"/>
              <a:ea typeface="Verdana" pitchFamily="34" charset="0"/>
              <a:cs typeface="Helvetica" panose="020B0604020202020204" pitchFamily="34" charset="0"/>
              <a:sym typeface="SPSS Marker Set" pitchFamily="2" charset="2"/>
            </a:endParaRPr>
          </a:p>
          <a:p>
            <a:pPr>
              <a:defRPr/>
            </a:pPr>
            <a:r>
              <a:rPr lang="en-US" sz="3600" b="1" kern="0" dirty="0">
                <a:solidFill>
                  <a:schemeClr val="bg1"/>
                </a:solidFill>
                <a:latin typeface="Helvetica Neue"/>
                <a:ea typeface="Verdana" pitchFamily="34" charset="0"/>
                <a:cs typeface="Helvetica" panose="020B0604020202020204" pitchFamily="34" charset="0"/>
                <a:sym typeface="SPSS Marker Set" pitchFamily="2" charset="2"/>
              </a:rPr>
              <a:t> </a:t>
            </a:r>
            <a:r>
              <a:rPr lang="en-US" sz="3600" b="1" kern="0" dirty="0" smtClean="0">
                <a:solidFill>
                  <a:schemeClr val="bg1"/>
                </a:solidFill>
                <a:latin typeface="Helvetica Neue"/>
                <a:ea typeface="Verdana" pitchFamily="34" charset="0"/>
                <a:cs typeface="Helvetica" panose="020B0604020202020204" pitchFamily="34" charset="0"/>
                <a:sym typeface="SPSS Marker Set" pitchFamily="2" charset="2"/>
              </a:rPr>
              <a:t>                 hypothesis </a:t>
            </a:r>
            <a:r>
              <a:rPr lang="en-US" sz="3600" b="1" kern="0" dirty="0">
                <a:solidFill>
                  <a:schemeClr val="bg1"/>
                </a:solidFill>
                <a:latin typeface="Helvetica Neue"/>
                <a:ea typeface="Verdana" pitchFamily="34" charset="0"/>
                <a:cs typeface="Helvetica" panose="020B0604020202020204" pitchFamily="34" charset="0"/>
                <a:sym typeface="SPSS Marker Set" pitchFamily="2" charset="2"/>
              </a:rPr>
              <a:t>that the true difference in the </a:t>
            </a:r>
            <a:endParaRPr lang="en-US" sz="3600" b="1" kern="0" dirty="0" smtClean="0">
              <a:solidFill>
                <a:schemeClr val="bg1"/>
              </a:solidFill>
              <a:latin typeface="Helvetica Neue"/>
              <a:ea typeface="Verdana" pitchFamily="34" charset="0"/>
              <a:cs typeface="Helvetica" panose="020B0604020202020204" pitchFamily="34" charset="0"/>
              <a:sym typeface="SPSS Marker Set" pitchFamily="2" charset="2"/>
            </a:endParaRPr>
          </a:p>
          <a:p>
            <a:pPr>
              <a:defRPr/>
            </a:pPr>
            <a:r>
              <a:rPr lang="en-US" sz="3600" b="1" kern="0" dirty="0">
                <a:solidFill>
                  <a:schemeClr val="bg1"/>
                </a:solidFill>
                <a:latin typeface="Helvetica Neue"/>
                <a:ea typeface="Verdana" pitchFamily="34" charset="0"/>
                <a:cs typeface="Helvetica" panose="020B0604020202020204" pitchFamily="34" charset="0"/>
                <a:sym typeface="SPSS Marker Set" pitchFamily="2" charset="2"/>
              </a:rPr>
              <a:t> </a:t>
            </a:r>
            <a:r>
              <a:rPr lang="en-US" sz="3600" b="1" kern="0" dirty="0" smtClean="0">
                <a:solidFill>
                  <a:schemeClr val="bg1"/>
                </a:solidFill>
                <a:latin typeface="Helvetica Neue"/>
                <a:ea typeface="Verdana" pitchFamily="34" charset="0"/>
                <a:cs typeface="Helvetica" panose="020B0604020202020204" pitchFamily="34" charset="0"/>
                <a:sym typeface="SPSS Marker Set" pitchFamily="2" charset="2"/>
              </a:rPr>
              <a:t>                 population </a:t>
            </a:r>
            <a:r>
              <a:rPr lang="en-US" sz="3600" b="1" kern="0" dirty="0">
                <a:solidFill>
                  <a:schemeClr val="bg1"/>
                </a:solidFill>
                <a:latin typeface="Helvetica Neue"/>
                <a:ea typeface="Verdana" pitchFamily="34" charset="0"/>
                <a:cs typeface="Helvetica" panose="020B0604020202020204" pitchFamily="34" charset="0"/>
                <a:sym typeface="SPSS Marker Set" pitchFamily="2" charset="2"/>
              </a:rPr>
              <a:t>is zero</a:t>
            </a:r>
          </a:p>
          <a:p>
            <a:pPr algn="ctr">
              <a:defRPr/>
            </a:pPr>
            <a:endParaRPr lang="en-US" sz="3600" b="1" dirty="0">
              <a:solidFill>
                <a:schemeClr val="bg1"/>
              </a:solidFill>
              <a:latin typeface="Helvetica Neue"/>
              <a:cs typeface="Helvetica" panose="020B0604020202020204" pitchFamily="34" charset="0"/>
            </a:endParaRPr>
          </a:p>
        </p:txBody>
      </p:sp>
      <p:sp>
        <p:nvSpPr>
          <p:cNvPr id="5" name="Rectangle 4"/>
          <p:cNvSpPr/>
          <p:nvPr/>
        </p:nvSpPr>
        <p:spPr>
          <a:xfrm>
            <a:off x="395093" y="4421685"/>
            <a:ext cx="13037875" cy="2308324"/>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20000"/>
              </a:spcBef>
              <a:defRPr/>
            </a:pPr>
            <a:r>
              <a:rPr lang="en-US" sz="3600" b="1" kern="0" dirty="0" smtClean="0">
                <a:solidFill>
                  <a:schemeClr val="bg1"/>
                </a:solidFill>
                <a:latin typeface="Helvetica Neue"/>
                <a:ea typeface="Verdana" pitchFamily="34" charset="0"/>
                <a:cs typeface="Helvetica" panose="020B0604020202020204" pitchFamily="34" charset="0"/>
                <a:sym typeface="SPSS Marker Set" pitchFamily="2" charset="2"/>
              </a:rPr>
              <a:t>Corresponding to an observed value of a test statistic, the P-value (or attained level of significance) is the lowest level of significance at which the null hypothesis would have been rejected.</a:t>
            </a:r>
            <a:endParaRPr lang="en-US" sz="3600" b="1" kern="0" dirty="0">
              <a:solidFill>
                <a:schemeClr val="bg1"/>
              </a:solidFill>
              <a:latin typeface="Helvetica Neue"/>
              <a:ea typeface="Verdana" pitchFamily="34" charset="0"/>
              <a:cs typeface="Helvetica" panose="020B0604020202020204" pitchFamily="34" charset="0"/>
              <a:sym typeface="SPSS Marker Set" pitchFamily="2" charset="2"/>
            </a:endParaRPr>
          </a:p>
        </p:txBody>
      </p:sp>
      <p:sp>
        <p:nvSpPr>
          <p:cNvPr id="6" name="Round Diagonal Corner Rectangle 5"/>
          <p:cNvSpPr/>
          <p:nvPr/>
        </p:nvSpPr>
        <p:spPr>
          <a:xfrm>
            <a:off x="395093" y="3421230"/>
            <a:ext cx="3654393" cy="655858"/>
          </a:xfrm>
          <a:prstGeom prst="round2DiagRect">
            <a:avLst>
              <a:gd name="adj1" fmla="val 0"/>
              <a:gd name="adj2" fmla="val 0"/>
            </a:avLst>
          </a:prstGeom>
          <a:blipFill>
            <a:blip r:embed="rId2"/>
            <a:tile tx="0" ty="0" sx="100000" sy="100000" flip="none" algn="tl"/>
          </a:bli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3600" b="1" dirty="0" smtClean="0">
                <a:solidFill>
                  <a:schemeClr val="bg1"/>
                </a:solidFill>
                <a:latin typeface="Helvetica Neue"/>
                <a:cs typeface="Helvetica" panose="020B0604020202020204" pitchFamily="34" charset="0"/>
              </a:rPr>
              <a:t>In other words</a:t>
            </a:r>
            <a:endParaRPr lang="en-US" sz="3600" b="1" dirty="0">
              <a:solidFill>
                <a:schemeClr val="bg1"/>
              </a:solidFill>
              <a:latin typeface="Helvetica Neue"/>
              <a:cs typeface="Helvetica" panose="020B0604020202020204" pitchFamily="34" charset="0"/>
            </a:endParaRPr>
          </a:p>
        </p:txBody>
      </p:sp>
    </p:spTree>
    <p:extLst>
      <p:ext uri="{BB962C8B-B14F-4D97-AF65-F5344CB8AC3E}">
        <p14:creationId xmlns:p14="http://schemas.microsoft.com/office/powerpoint/2010/main" val="169693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P-value</a:t>
            </a:r>
            <a:endParaRPr lang="en-US" sz="4000" b="1" kern="0" dirty="0">
              <a:solidFill>
                <a:srgbClr val="FF0000"/>
              </a:solidFill>
            </a:endParaRP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71695" y="2149902"/>
            <a:ext cx="1392137" cy="1037609"/>
          </a:xfrm>
          <a:prstGeom prst="rect">
            <a:avLst/>
          </a:prstGeom>
        </p:spPr>
      </p:pic>
      <p:sp>
        <p:nvSpPr>
          <p:cNvPr id="5" name="Rectangle 4"/>
          <p:cNvSpPr/>
          <p:nvPr/>
        </p:nvSpPr>
        <p:spPr>
          <a:xfrm>
            <a:off x="1317272" y="2320319"/>
            <a:ext cx="12093928" cy="1200329"/>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altLang="en-US" sz="3600" b="1" dirty="0" smtClean="0">
                <a:latin typeface="Helvetica Neue"/>
                <a:cs typeface="Helvetica" panose="020B0604020202020204" pitchFamily="34" charset="0"/>
              </a:rPr>
              <a:t>Possibility </a:t>
            </a:r>
            <a:r>
              <a:rPr lang="en-US" altLang="en-US" sz="3600" b="1" dirty="0">
                <a:latin typeface="Helvetica Neue"/>
                <a:cs typeface="Helvetica" panose="020B0604020202020204" pitchFamily="34" charset="0"/>
              </a:rPr>
              <a:t>that the observed differences were a chance event</a:t>
            </a:r>
          </a:p>
        </p:txBody>
      </p:sp>
      <p:pic>
        <p:nvPicPr>
          <p:cNvPr id="6" name="Picture 5"/>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8800"/>
                    </a14:imgEffect>
                    <a14:imgEffect>
                      <a14:saturation sat="66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08524" y="3625501"/>
            <a:ext cx="1118477" cy="933101"/>
          </a:xfrm>
          <a:prstGeom prst="rect">
            <a:avLst/>
          </a:prstGeom>
        </p:spPr>
      </p:pic>
      <p:pic>
        <p:nvPicPr>
          <p:cNvPr id="7" name="Picture 6"/>
          <p:cNvPicPr>
            <a:picLocks noChangeAspect="1"/>
          </p:cNvPicPr>
          <p:nvPr/>
        </p:nvPicPr>
        <p:blipFill rotWithShape="1">
          <a:blip r:embed="rId6" cstate="print">
            <a:clrChange>
              <a:clrFrom>
                <a:srgbClr val="E9F3F4"/>
              </a:clrFrom>
              <a:clrTo>
                <a:srgbClr val="E9F3F4">
                  <a:alpha val="0"/>
                </a:srgbClr>
              </a:clrTo>
            </a:clrChange>
            <a:extLst>
              <a:ext uri="{28A0092B-C50C-407E-A947-70E740481C1C}">
                <a14:useLocalDpi xmlns:a14="http://schemas.microsoft.com/office/drawing/2010/main" val="0"/>
              </a:ext>
            </a:extLst>
          </a:blip>
          <a:srcRect l="5945" t="39867" r="79187" b="39101"/>
          <a:stretch/>
        </p:blipFill>
        <p:spPr>
          <a:xfrm>
            <a:off x="324444" y="4789035"/>
            <a:ext cx="1205141" cy="1298710"/>
          </a:xfrm>
          <a:prstGeom prst="rect">
            <a:avLst/>
          </a:prstGeom>
        </p:spPr>
      </p:pic>
      <p:sp>
        <p:nvSpPr>
          <p:cNvPr id="8" name="Rectangle 7"/>
          <p:cNvSpPr/>
          <p:nvPr/>
        </p:nvSpPr>
        <p:spPr>
          <a:xfrm>
            <a:off x="1371864" y="3750523"/>
            <a:ext cx="12039336" cy="1200329"/>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altLang="en-US" sz="3600" b="1" dirty="0">
                <a:latin typeface="Helvetica Neue"/>
                <a:cs typeface="Helvetica" panose="020B0604020202020204" pitchFamily="34" charset="0"/>
              </a:rPr>
              <a:t>E</a:t>
            </a:r>
            <a:r>
              <a:rPr lang="en-US" altLang="en-US" sz="3600" b="1" dirty="0" smtClean="0">
                <a:latin typeface="Helvetica Neue"/>
                <a:cs typeface="Helvetica" panose="020B0604020202020204" pitchFamily="34" charset="0"/>
              </a:rPr>
              <a:t>ntire </a:t>
            </a:r>
            <a:r>
              <a:rPr lang="en-US" altLang="en-US" sz="3600" b="1" dirty="0">
                <a:latin typeface="Helvetica Neue"/>
                <a:cs typeface="Helvetica" panose="020B0604020202020204" pitchFamily="34" charset="0"/>
              </a:rPr>
              <a:t>population </a:t>
            </a:r>
            <a:r>
              <a:rPr lang="en-US" altLang="en-US" sz="3600" b="1" dirty="0" smtClean="0">
                <a:latin typeface="Helvetica Neue"/>
                <a:cs typeface="Helvetica" panose="020B0604020202020204" pitchFamily="34" charset="0"/>
              </a:rPr>
              <a:t>need </a:t>
            </a:r>
            <a:r>
              <a:rPr lang="en-US" altLang="en-US" sz="3600" b="1" dirty="0">
                <a:latin typeface="Helvetica Neue"/>
                <a:cs typeface="Helvetica" panose="020B0604020202020204" pitchFamily="34" charset="0"/>
              </a:rPr>
              <a:t>to be </a:t>
            </a:r>
            <a:r>
              <a:rPr lang="en-US" altLang="en-US" sz="3600" b="1" dirty="0" smtClean="0">
                <a:latin typeface="Helvetica Neue"/>
                <a:cs typeface="Helvetica" panose="020B0604020202020204" pitchFamily="34" charset="0"/>
              </a:rPr>
              <a:t>studied to know </a:t>
            </a:r>
            <a:r>
              <a:rPr lang="en-US" altLang="en-US" sz="3600" b="1" dirty="0">
                <a:latin typeface="Helvetica Neue"/>
                <a:cs typeface="Helvetica" panose="020B0604020202020204" pitchFamily="34" charset="0"/>
              </a:rPr>
              <a:t>that a difference is really present with certainty</a:t>
            </a:r>
          </a:p>
        </p:txBody>
      </p:sp>
      <p:sp>
        <p:nvSpPr>
          <p:cNvPr id="9" name="Rectangle 8"/>
          <p:cNvSpPr/>
          <p:nvPr/>
        </p:nvSpPr>
        <p:spPr>
          <a:xfrm>
            <a:off x="1344568" y="5138327"/>
            <a:ext cx="12066632" cy="1200329"/>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altLang="en-US" sz="3600" b="1" dirty="0" smtClean="0">
                <a:latin typeface="Helvetica Neue"/>
                <a:cs typeface="Helvetica" panose="020B0604020202020204" pitchFamily="34" charset="0"/>
              </a:rPr>
              <a:t>Research </a:t>
            </a:r>
            <a:r>
              <a:rPr lang="en-US" altLang="en-US" sz="3600" b="1" dirty="0">
                <a:latin typeface="Helvetica Neue"/>
                <a:cs typeface="Helvetica" panose="020B0604020202020204" pitchFamily="34" charset="0"/>
              </a:rPr>
              <a:t>community and statisticians had to pick a level of uncertainty at which they could live </a:t>
            </a:r>
          </a:p>
        </p:txBody>
      </p:sp>
      <p:sp>
        <p:nvSpPr>
          <p:cNvPr id="10" name="Round Diagonal Corner Rectangle 9"/>
          <p:cNvSpPr/>
          <p:nvPr/>
        </p:nvSpPr>
        <p:spPr>
          <a:xfrm>
            <a:off x="389654" y="1360721"/>
            <a:ext cx="2231987" cy="655858"/>
          </a:xfrm>
          <a:prstGeom prst="round2DiagRect">
            <a:avLst>
              <a:gd name="adj1" fmla="val 0"/>
              <a:gd name="adj2" fmla="val 0"/>
            </a:avLst>
          </a:prstGeom>
          <a:blipFill>
            <a:blip r:embed="rId7"/>
            <a:tile tx="0" ty="0" sx="100000" sy="100000" flip="none" algn="tl"/>
          </a:bli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3600" b="1" dirty="0" smtClean="0">
                <a:solidFill>
                  <a:schemeClr val="bg1"/>
                </a:solidFill>
                <a:latin typeface="Helvetica Neue"/>
                <a:cs typeface="Helvetica" panose="020B0604020202020204" pitchFamily="34" charset="0"/>
              </a:rPr>
              <a:t>P - value</a:t>
            </a:r>
            <a:endParaRPr lang="en-US" sz="3600" b="1" dirty="0">
              <a:solidFill>
                <a:schemeClr val="bg1"/>
              </a:solidFill>
              <a:latin typeface="Helvetica Neue"/>
              <a:cs typeface="Helvetica" panose="020B0604020202020204" pitchFamily="34" charset="0"/>
            </a:endParaRPr>
          </a:p>
        </p:txBody>
      </p:sp>
    </p:spTree>
    <p:extLst>
      <p:ext uri="{BB962C8B-B14F-4D97-AF65-F5344CB8AC3E}">
        <p14:creationId xmlns:p14="http://schemas.microsoft.com/office/powerpoint/2010/main" val="143399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P-value</a:t>
            </a:r>
            <a:endParaRPr lang="en-US" sz="4000" b="1" kern="0" dirty="0">
              <a:solidFill>
                <a:srgbClr val="FF0000"/>
              </a:solidFill>
            </a:endParaRPr>
          </a:p>
        </p:txBody>
      </p:sp>
      <p:sp>
        <p:nvSpPr>
          <p:cNvPr id="4" name="Round Diagonal Corner Rectangle 3"/>
          <p:cNvSpPr/>
          <p:nvPr/>
        </p:nvSpPr>
        <p:spPr>
          <a:xfrm>
            <a:off x="410369" y="1140619"/>
            <a:ext cx="6657374" cy="936465"/>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buFontTx/>
              <a:buNone/>
            </a:pPr>
            <a:r>
              <a:rPr lang="en-US" altLang="en-US" sz="2800" b="1" dirty="0">
                <a:solidFill>
                  <a:schemeClr val="tx1"/>
                </a:solidFill>
                <a:latin typeface="Helvetica Neue"/>
                <a:cs typeface="Helvetica" panose="020B0604020202020204" pitchFamily="34" charset="0"/>
              </a:rPr>
              <a:t>If the P-value is less than </a:t>
            </a:r>
            <a:r>
              <a:rPr lang="en-US" altLang="en-US" sz="2800" b="1" dirty="0">
                <a:solidFill>
                  <a:srgbClr val="C00000"/>
                </a:solidFill>
                <a:latin typeface="Helvetica Neue"/>
                <a:cs typeface="Helvetica" panose="020B0604020202020204" pitchFamily="34" charset="0"/>
              </a:rPr>
              <a:t>1</a:t>
            </a:r>
            <a:r>
              <a:rPr lang="en-US" altLang="en-US" sz="2800" b="1" dirty="0" smtClean="0">
                <a:solidFill>
                  <a:srgbClr val="C00000"/>
                </a:solidFill>
                <a:latin typeface="Helvetica Neue"/>
                <a:cs typeface="Helvetica" panose="020B0604020202020204" pitchFamily="34" charset="0"/>
              </a:rPr>
              <a:t>%  </a:t>
            </a:r>
            <a:r>
              <a:rPr lang="en-US" altLang="en-US" sz="2800" b="1" dirty="0">
                <a:solidFill>
                  <a:srgbClr val="C00000"/>
                </a:solidFill>
                <a:latin typeface="Helvetica Neue"/>
                <a:cs typeface="Helvetica" panose="020B0604020202020204" pitchFamily="34" charset="0"/>
              </a:rPr>
              <a:t>(&lt; 0.01)</a:t>
            </a:r>
            <a:r>
              <a:rPr lang="en-US" altLang="en-US" sz="2800" b="1" dirty="0">
                <a:solidFill>
                  <a:schemeClr val="tx1"/>
                </a:solidFill>
                <a:latin typeface="Helvetica Neue"/>
                <a:cs typeface="Helvetica" panose="020B0604020202020204" pitchFamily="34" charset="0"/>
              </a:rPr>
              <a:t>,</a:t>
            </a:r>
            <a:endParaRPr lang="en-AU" altLang="en-US" sz="2800" b="1" dirty="0">
              <a:solidFill>
                <a:schemeClr val="tx1"/>
              </a:solidFill>
              <a:latin typeface="Helvetica Neue"/>
              <a:cs typeface="Helvetica" panose="020B0604020202020204" pitchFamily="34" charset="0"/>
            </a:endParaRPr>
          </a:p>
        </p:txBody>
      </p:sp>
      <p:grpSp>
        <p:nvGrpSpPr>
          <p:cNvPr id="5" name="Group 4"/>
          <p:cNvGrpSpPr/>
          <p:nvPr/>
        </p:nvGrpSpPr>
        <p:grpSpPr>
          <a:xfrm>
            <a:off x="981102" y="2081386"/>
            <a:ext cx="484863" cy="499876"/>
            <a:chOff x="1965255" y="3047203"/>
            <a:chExt cx="1197863" cy="765329"/>
          </a:xfrm>
        </p:grpSpPr>
        <p:cxnSp>
          <p:nvCxnSpPr>
            <p:cNvPr id="6" name="Straight Connector 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593412" y="2274172"/>
            <a:ext cx="5407474" cy="1413437"/>
            <a:chOff x="2262567" y="3247742"/>
            <a:chExt cx="5407474" cy="1413437"/>
          </a:xfrm>
        </p:grpSpPr>
        <p:grpSp>
          <p:nvGrpSpPr>
            <p:cNvPr id="9" name="Group 8"/>
            <p:cNvGrpSpPr/>
            <p:nvPr/>
          </p:nvGrpSpPr>
          <p:grpSpPr>
            <a:xfrm>
              <a:off x="2262567" y="3247742"/>
              <a:ext cx="5407474" cy="1413436"/>
              <a:chOff x="404598" y="3029863"/>
              <a:chExt cx="7024903" cy="1141093"/>
            </a:xfrm>
            <a:effectLst>
              <a:outerShdw blurRad="101600" sx="102000" sy="102000" algn="ctr" rotWithShape="0">
                <a:prstClr val="black">
                  <a:alpha val="26000"/>
                </a:prstClr>
              </a:outerShdw>
            </a:effectLst>
          </p:grpSpPr>
          <p:sp>
            <p:nvSpPr>
              <p:cNvPr id="11" name="Rectangle 10"/>
              <p:cNvSpPr/>
              <p:nvPr/>
            </p:nvSpPr>
            <p:spPr>
              <a:xfrm rot="16200000">
                <a:off x="3308135" y="126330"/>
                <a:ext cx="1141089"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Helvetica Neue"/>
                  <a:cs typeface="Helvetica" panose="020B0604020202020204" pitchFamily="34" charset="0"/>
                </a:endParaRPr>
              </a:p>
            </p:txBody>
          </p:sp>
          <p:sp>
            <p:nvSpPr>
              <p:cNvPr id="12" name="Rectangle 11"/>
              <p:cNvSpPr/>
              <p:nvPr/>
            </p:nvSpPr>
            <p:spPr>
              <a:xfrm rot="16200000">
                <a:off x="-106832" y="3548104"/>
                <a:ext cx="1141091" cy="10461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Helvetica Neue"/>
                  <a:cs typeface="Helvetica" panose="020B0604020202020204" pitchFamily="34" charset="0"/>
                </a:endParaRPr>
              </a:p>
            </p:txBody>
          </p:sp>
          <p:sp>
            <p:nvSpPr>
              <p:cNvPr id="13" name="Rectangle 12"/>
              <p:cNvSpPr/>
              <p:nvPr/>
            </p:nvSpPr>
            <p:spPr>
              <a:xfrm rot="16200000">
                <a:off x="6817314" y="3558768"/>
                <a:ext cx="1141091" cy="83282"/>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Helvetica Neue"/>
                  <a:cs typeface="Helvetica" panose="020B0604020202020204" pitchFamily="34" charset="0"/>
                </a:endParaRPr>
              </a:p>
            </p:txBody>
          </p:sp>
        </p:grpSp>
        <p:sp>
          <p:nvSpPr>
            <p:cNvPr id="10" name="TextBox 9"/>
            <p:cNvSpPr txBox="1"/>
            <p:nvPr/>
          </p:nvSpPr>
          <p:spPr>
            <a:xfrm>
              <a:off x="2357895" y="3276184"/>
              <a:ext cx="5248038" cy="1384995"/>
            </a:xfrm>
            <a:prstGeom prst="rect">
              <a:avLst/>
            </a:prstGeom>
            <a:noFill/>
          </p:spPr>
          <p:txBody>
            <a:bodyPr wrap="square" rtlCol="0">
              <a:spAutoFit/>
            </a:bodyPr>
            <a:lstStyle/>
            <a:p>
              <a:r>
                <a:rPr lang="en-US" altLang="en-US" sz="2800" b="1" dirty="0" smtClean="0">
                  <a:solidFill>
                    <a:srgbClr val="FF0000"/>
                  </a:solidFill>
                  <a:latin typeface="Helvetica Neue"/>
                  <a:cs typeface="Helvetica" panose="020B0604020202020204" pitchFamily="34" charset="0"/>
                </a:rPr>
                <a:t>Overwhelming </a:t>
              </a:r>
              <a:r>
                <a:rPr lang="en-US" altLang="en-US" sz="2800" b="1" dirty="0">
                  <a:solidFill>
                    <a:srgbClr val="FF0000"/>
                  </a:solidFill>
                  <a:latin typeface="Helvetica Neue"/>
                  <a:cs typeface="Helvetica" panose="020B0604020202020204" pitchFamily="34" charset="0"/>
                </a:rPr>
                <a:t>evidence </a:t>
              </a:r>
              <a:r>
                <a:rPr lang="en-US" altLang="en-US" sz="2800" b="1" dirty="0">
                  <a:latin typeface="Helvetica Neue"/>
                  <a:cs typeface="Helvetica" panose="020B0604020202020204" pitchFamily="34" charset="0"/>
                </a:rPr>
                <a:t>that supports the </a:t>
              </a:r>
              <a:r>
                <a:rPr lang="en-US" altLang="en-US" sz="2800" b="1" dirty="0" smtClean="0">
                  <a:latin typeface="Helvetica Neue"/>
                  <a:cs typeface="Helvetica" panose="020B0604020202020204" pitchFamily="34" charset="0"/>
                </a:rPr>
                <a:t>alternative </a:t>
              </a:r>
              <a:r>
                <a:rPr lang="en-US" altLang="en-US" sz="2800" b="1" dirty="0">
                  <a:latin typeface="Helvetica Neue"/>
                  <a:cs typeface="Helvetica" panose="020B0604020202020204" pitchFamily="34" charset="0"/>
                </a:rPr>
                <a:t>hypothesis</a:t>
              </a:r>
              <a:endParaRPr lang="en-US" sz="2800" b="1" dirty="0">
                <a:latin typeface="Helvetica Neue"/>
                <a:cs typeface="Helvetica" panose="020B0604020202020204" pitchFamily="34" charset="0"/>
              </a:endParaRPr>
            </a:p>
          </p:txBody>
        </p:sp>
      </p:grpSp>
      <p:sp>
        <p:nvSpPr>
          <p:cNvPr id="14" name="Round Diagonal Corner Rectangle 13"/>
          <p:cNvSpPr/>
          <p:nvPr/>
        </p:nvSpPr>
        <p:spPr>
          <a:xfrm>
            <a:off x="410369" y="4296897"/>
            <a:ext cx="6657374" cy="907037"/>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buFontTx/>
              <a:buNone/>
            </a:pPr>
            <a:r>
              <a:rPr lang="en-US" altLang="en-US" sz="2800" b="1" dirty="0">
                <a:solidFill>
                  <a:schemeClr val="tx1"/>
                </a:solidFill>
                <a:latin typeface="Helvetica Neue"/>
                <a:cs typeface="Helvetica" panose="020B0604020202020204" pitchFamily="34" charset="0"/>
              </a:rPr>
              <a:t>If the P-value is between </a:t>
            </a:r>
            <a:r>
              <a:rPr lang="en-US" altLang="en-US" sz="2800" b="1" dirty="0">
                <a:solidFill>
                  <a:srgbClr val="C00000"/>
                </a:solidFill>
                <a:latin typeface="Helvetica Neue"/>
                <a:cs typeface="Helvetica" panose="020B0604020202020204" pitchFamily="34" charset="0"/>
              </a:rPr>
              <a:t>1% and 5%</a:t>
            </a:r>
            <a:r>
              <a:rPr lang="en-US" altLang="en-US" sz="2800" b="1" dirty="0">
                <a:solidFill>
                  <a:schemeClr val="tx1"/>
                </a:solidFill>
                <a:latin typeface="Helvetica Neue"/>
                <a:cs typeface="Helvetica" panose="020B0604020202020204" pitchFamily="34" charset="0"/>
              </a:rPr>
              <a:t>, </a:t>
            </a:r>
            <a:endParaRPr lang="en-AU" altLang="en-US" sz="2800" b="1" dirty="0">
              <a:solidFill>
                <a:schemeClr val="tx1"/>
              </a:solidFill>
              <a:latin typeface="Helvetica Neue"/>
              <a:cs typeface="Helvetica" panose="020B0604020202020204" pitchFamily="34" charset="0"/>
            </a:endParaRPr>
          </a:p>
        </p:txBody>
      </p:sp>
      <p:grpSp>
        <p:nvGrpSpPr>
          <p:cNvPr id="15" name="Group 14"/>
          <p:cNvGrpSpPr/>
          <p:nvPr/>
        </p:nvGrpSpPr>
        <p:grpSpPr>
          <a:xfrm>
            <a:off x="1095402" y="5220296"/>
            <a:ext cx="484863" cy="499876"/>
            <a:chOff x="1965255" y="3047203"/>
            <a:chExt cx="1197863" cy="765329"/>
          </a:xfrm>
        </p:grpSpPr>
        <p:cxnSp>
          <p:nvCxnSpPr>
            <p:cNvPr id="16" name="Straight Connector 1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1638917" y="5526358"/>
            <a:ext cx="5383108" cy="1430070"/>
            <a:chOff x="2241214" y="3247741"/>
            <a:chExt cx="5383108" cy="1043491"/>
          </a:xfrm>
        </p:grpSpPr>
        <p:grpSp>
          <p:nvGrpSpPr>
            <p:cNvPr id="19" name="Group 18"/>
            <p:cNvGrpSpPr/>
            <p:nvPr/>
          </p:nvGrpSpPr>
          <p:grpSpPr>
            <a:xfrm>
              <a:off x="2241214" y="3247741"/>
              <a:ext cx="5383108" cy="889696"/>
              <a:chOff x="376857" y="3029862"/>
              <a:chExt cx="6993250" cy="718268"/>
            </a:xfrm>
            <a:effectLst>
              <a:outerShdw blurRad="101600" sx="102000" sy="102000" algn="ctr" rotWithShape="0">
                <a:prstClr val="black">
                  <a:alpha val="26000"/>
                </a:prstClr>
              </a:outerShdw>
            </a:effectLst>
          </p:grpSpPr>
          <p:sp>
            <p:nvSpPr>
              <p:cNvPr id="21" name="Rectangle 20"/>
              <p:cNvSpPr/>
              <p:nvPr/>
            </p:nvSpPr>
            <p:spPr>
              <a:xfrm rot="16200000">
                <a:off x="3519551" y="-85083"/>
                <a:ext cx="718263"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Helvetica Neue"/>
                  <a:cs typeface="Helvetica" panose="020B0604020202020204" pitchFamily="34" charset="0"/>
                </a:endParaRPr>
              </a:p>
            </p:txBody>
          </p:sp>
          <p:sp>
            <p:nvSpPr>
              <p:cNvPr id="22" name="Rectangle 21"/>
              <p:cNvSpPr/>
              <p:nvPr/>
            </p:nvSpPr>
            <p:spPr>
              <a:xfrm rot="16200000" flipV="1">
                <a:off x="94394" y="3312326"/>
                <a:ext cx="718264" cy="15333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Helvetica Neue"/>
                  <a:cs typeface="Helvetica" panose="020B0604020202020204" pitchFamily="34" charset="0"/>
                </a:endParaRPr>
              </a:p>
            </p:txBody>
          </p:sp>
          <p:sp>
            <p:nvSpPr>
              <p:cNvPr id="23" name="Rectangle 22"/>
              <p:cNvSpPr/>
              <p:nvPr/>
            </p:nvSpPr>
            <p:spPr>
              <a:xfrm rot="16200000" flipV="1">
                <a:off x="6958874" y="3336895"/>
                <a:ext cx="718265" cy="10420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Helvetica Neue"/>
                  <a:cs typeface="Helvetica" panose="020B0604020202020204" pitchFamily="34" charset="0"/>
                </a:endParaRPr>
              </a:p>
            </p:txBody>
          </p:sp>
        </p:grpSp>
        <p:sp>
          <p:nvSpPr>
            <p:cNvPr id="20" name="TextBox 19"/>
            <p:cNvSpPr txBox="1"/>
            <p:nvPr/>
          </p:nvSpPr>
          <p:spPr>
            <a:xfrm>
              <a:off x="2319795" y="3280631"/>
              <a:ext cx="5286138" cy="1010601"/>
            </a:xfrm>
            <a:prstGeom prst="rect">
              <a:avLst/>
            </a:prstGeom>
            <a:noFill/>
          </p:spPr>
          <p:txBody>
            <a:bodyPr wrap="square" rtlCol="0">
              <a:spAutoFit/>
            </a:bodyPr>
            <a:lstStyle/>
            <a:p>
              <a:r>
                <a:rPr lang="en-US" altLang="en-US" sz="2800" b="1" dirty="0" smtClean="0">
                  <a:solidFill>
                    <a:srgbClr val="FF0000"/>
                  </a:solidFill>
                  <a:latin typeface="Helvetica Neue"/>
                  <a:cs typeface="Helvetica" panose="020B0604020202020204" pitchFamily="34" charset="0"/>
                </a:rPr>
                <a:t>Strong </a:t>
              </a:r>
              <a:r>
                <a:rPr lang="en-US" altLang="en-US" sz="2800" b="1" dirty="0">
                  <a:solidFill>
                    <a:srgbClr val="FF0000"/>
                  </a:solidFill>
                  <a:latin typeface="Helvetica Neue"/>
                  <a:cs typeface="Helvetica" panose="020B0604020202020204" pitchFamily="34" charset="0"/>
                </a:rPr>
                <a:t>evidence </a:t>
              </a:r>
              <a:r>
                <a:rPr lang="en-US" altLang="en-US" sz="2800" b="1" dirty="0">
                  <a:latin typeface="Helvetica Neue"/>
                  <a:cs typeface="Helvetica" panose="020B0604020202020204" pitchFamily="34" charset="0"/>
                </a:rPr>
                <a:t>that supports the alternative hypothesis</a:t>
              </a:r>
              <a:endParaRPr lang="en-US" sz="2800" b="1" dirty="0">
                <a:latin typeface="Helvetica Neue"/>
                <a:cs typeface="Helvetica" panose="020B0604020202020204" pitchFamily="34" charset="0"/>
              </a:endParaRPr>
            </a:p>
          </p:txBody>
        </p:sp>
      </p:grpSp>
      <p:sp>
        <p:nvSpPr>
          <p:cNvPr id="24" name="Round Diagonal Corner Rectangle 23"/>
          <p:cNvSpPr/>
          <p:nvPr/>
        </p:nvSpPr>
        <p:spPr>
          <a:xfrm>
            <a:off x="7402425" y="1140619"/>
            <a:ext cx="6294028" cy="936465"/>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buFontTx/>
              <a:buNone/>
            </a:pPr>
            <a:r>
              <a:rPr lang="en-US" altLang="en-US" sz="2800" b="1" dirty="0">
                <a:solidFill>
                  <a:schemeClr val="tx1"/>
                </a:solidFill>
                <a:latin typeface="Helvetica Neue"/>
                <a:cs typeface="Helvetica" panose="020B0604020202020204" pitchFamily="34" charset="0"/>
              </a:rPr>
              <a:t>If the P-value is between </a:t>
            </a:r>
            <a:r>
              <a:rPr lang="en-US" altLang="en-US" sz="2800" b="1" dirty="0">
                <a:solidFill>
                  <a:srgbClr val="C00000"/>
                </a:solidFill>
                <a:latin typeface="Helvetica Neue"/>
                <a:cs typeface="Helvetica" panose="020B0604020202020204" pitchFamily="34" charset="0"/>
              </a:rPr>
              <a:t>5% and 10</a:t>
            </a:r>
            <a:r>
              <a:rPr lang="en-US" altLang="en-US" sz="2800" b="1" dirty="0" smtClean="0">
                <a:solidFill>
                  <a:srgbClr val="C00000"/>
                </a:solidFill>
                <a:latin typeface="Helvetica Neue"/>
                <a:cs typeface="Helvetica" panose="020B0604020202020204" pitchFamily="34" charset="0"/>
              </a:rPr>
              <a:t>%</a:t>
            </a:r>
            <a:r>
              <a:rPr lang="en-US" altLang="en-US" sz="2800" b="1" dirty="0" smtClean="0">
                <a:solidFill>
                  <a:schemeClr val="tx1">
                    <a:lumMod val="75000"/>
                    <a:lumOff val="25000"/>
                  </a:schemeClr>
                </a:solidFill>
                <a:latin typeface="Helvetica Neue"/>
                <a:cs typeface="Helvetica" panose="020B0604020202020204" pitchFamily="34" charset="0"/>
              </a:rPr>
              <a:t>,</a:t>
            </a:r>
            <a:r>
              <a:rPr lang="en-US" altLang="en-US" sz="2800" b="1" dirty="0" smtClean="0">
                <a:solidFill>
                  <a:srgbClr val="C00000"/>
                </a:solidFill>
                <a:latin typeface="Helvetica Neue"/>
                <a:cs typeface="Helvetica" panose="020B0604020202020204" pitchFamily="34" charset="0"/>
              </a:rPr>
              <a:t> </a:t>
            </a:r>
            <a:endParaRPr lang="en-AU" altLang="en-US" sz="2800" b="1" dirty="0">
              <a:solidFill>
                <a:srgbClr val="C00000"/>
              </a:solidFill>
              <a:latin typeface="Helvetica Neue"/>
              <a:cs typeface="Helvetica" panose="020B0604020202020204" pitchFamily="34" charset="0"/>
            </a:endParaRPr>
          </a:p>
        </p:txBody>
      </p:sp>
      <p:grpSp>
        <p:nvGrpSpPr>
          <p:cNvPr id="25" name="Group 24"/>
          <p:cNvGrpSpPr/>
          <p:nvPr/>
        </p:nvGrpSpPr>
        <p:grpSpPr>
          <a:xfrm>
            <a:off x="7860670" y="2134234"/>
            <a:ext cx="484863" cy="499876"/>
            <a:chOff x="1965255" y="3047203"/>
            <a:chExt cx="1197863" cy="765329"/>
          </a:xfrm>
        </p:grpSpPr>
        <p:cxnSp>
          <p:nvCxnSpPr>
            <p:cNvPr id="26" name="Straight Connector 2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8345533" y="2226128"/>
            <a:ext cx="5210313" cy="1548829"/>
            <a:chOff x="2249420" y="3194132"/>
            <a:chExt cx="5420620" cy="1309084"/>
          </a:xfrm>
        </p:grpSpPr>
        <p:grpSp>
          <p:nvGrpSpPr>
            <p:cNvPr id="29" name="Group 28"/>
            <p:cNvGrpSpPr/>
            <p:nvPr/>
          </p:nvGrpSpPr>
          <p:grpSpPr>
            <a:xfrm>
              <a:off x="2249420" y="3247744"/>
              <a:ext cx="5420620" cy="1255472"/>
              <a:chOff x="387518" y="3029864"/>
              <a:chExt cx="7041982" cy="629856"/>
            </a:xfrm>
            <a:effectLst>
              <a:outerShdw blurRad="101600" sx="102000" sy="102000" algn="ctr" rotWithShape="0">
                <a:prstClr val="black">
                  <a:alpha val="26000"/>
                </a:prstClr>
              </a:outerShdw>
            </a:effectLst>
          </p:grpSpPr>
          <p:sp>
            <p:nvSpPr>
              <p:cNvPr id="31" name="Rectangle 30"/>
              <p:cNvSpPr/>
              <p:nvPr/>
            </p:nvSpPr>
            <p:spPr>
              <a:xfrm rot="16200000">
                <a:off x="3563752" y="-129288"/>
                <a:ext cx="629852"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Helvetica Neue"/>
                  <a:cs typeface="Helvetica" panose="020B0604020202020204" pitchFamily="34" charset="0"/>
                </a:endParaRPr>
              </a:p>
            </p:txBody>
          </p:sp>
          <p:sp>
            <p:nvSpPr>
              <p:cNvPr id="32" name="Rectangle 31"/>
              <p:cNvSpPr/>
              <p:nvPr/>
            </p:nvSpPr>
            <p:spPr>
              <a:xfrm rot="16200000">
                <a:off x="114234" y="3303148"/>
                <a:ext cx="629852" cy="8328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Helvetica Neue"/>
                  <a:cs typeface="Helvetica" panose="020B0604020202020204" pitchFamily="34" charset="0"/>
                </a:endParaRPr>
              </a:p>
            </p:txBody>
          </p:sp>
          <p:sp>
            <p:nvSpPr>
              <p:cNvPr id="33" name="Rectangle 32"/>
              <p:cNvSpPr/>
              <p:nvPr/>
            </p:nvSpPr>
            <p:spPr>
              <a:xfrm rot="16200000">
                <a:off x="7072933" y="3303149"/>
                <a:ext cx="629851" cy="83282"/>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Helvetica Neue"/>
                  <a:cs typeface="Helvetica" panose="020B0604020202020204" pitchFamily="34" charset="0"/>
                </a:endParaRPr>
              </a:p>
            </p:txBody>
          </p:sp>
        </p:grpSp>
        <p:sp>
          <p:nvSpPr>
            <p:cNvPr id="30" name="TextBox 29"/>
            <p:cNvSpPr txBox="1"/>
            <p:nvPr/>
          </p:nvSpPr>
          <p:spPr>
            <a:xfrm>
              <a:off x="2319795" y="3194132"/>
              <a:ext cx="5286138" cy="1170610"/>
            </a:xfrm>
            <a:prstGeom prst="rect">
              <a:avLst/>
            </a:prstGeom>
            <a:noFill/>
          </p:spPr>
          <p:txBody>
            <a:bodyPr wrap="square" rtlCol="0">
              <a:spAutoFit/>
            </a:bodyPr>
            <a:lstStyle/>
            <a:p>
              <a:r>
                <a:rPr lang="en-US" altLang="en-US" sz="2800" b="1" dirty="0" smtClean="0">
                  <a:solidFill>
                    <a:srgbClr val="FF0000"/>
                  </a:solidFill>
                  <a:latin typeface="Helvetica Neue"/>
                  <a:cs typeface="Helvetica" panose="020B0604020202020204" pitchFamily="34" charset="0"/>
                </a:rPr>
                <a:t>Weak </a:t>
              </a:r>
              <a:r>
                <a:rPr lang="en-US" altLang="en-US" sz="2800" b="1" dirty="0">
                  <a:solidFill>
                    <a:srgbClr val="FF0000"/>
                  </a:solidFill>
                  <a:latin typeface="Helvetica Neue"/>
                  <a:cs typeface="Helvetica" panose="020B0604020202020204" pitchFamily="34" charset="0"/>
                </a:rPr>
                <a:t>evidence </a:t>
              </a:r>
              <a:r>
                <a:rPr lang="en-US" altLang="en-US" sz="2800" b="1" dirty="0">
                  <a:latin typeface="Helvetica Neue"/>
                  <a:cs typeface="Helvetica" panose="020B0604020202020204" pitchFamily="34" charset="0"/>
                </a:rPr>
                <a:t>that supports the alternative hypothesis</a:t>
              </a:r>
              <a:endParaRPr lang="en-US" sz="2800" b="1" dirty="0">
                <a:latin typeface="Helvetica Neue"/>
                <a:cs typeface="Helvetica" panose="020B0604020202020204" pitchFamily="34" charset="0"/>
              </a:endParaRPr>
            </a:p>
          </p:txBody>
        </p:sp>
      </p:grpSp>
      <p:sp>
        <p:nvSpPr>
          <p:cNvPr id="34" name="Round Diagonal Corner Rectangle 33"/>
          <p:cNvSpPr/>
          <p:nvPr/>
        </p:nvSpPr>
        <p:spPr>
          <a:xfrm>
            <a:off x="7422793" y="4296897"/>
            <a:ext cx="4872985" cy="907037"/>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buFontTx/>
              <a:buNone/>
            </a:pPr>
            <a:r>
              <a:rPr lang="en-US" altLang="en-US" sz="2800" b="1" dirty="0">
                <a:solidFill>
                  <a:schemeClr val="tx1"/>
                </a:solidFill>
                <a:latin typeface="Helvetica Neue"/>
                <a:cs typeface="Helvetica" panose="020B0604020202020204" pitchFamily="34" charset="0"/>
              </a:rPr>
              <a:t>If the P-value exceeds </a:t>
            </a:r>
            <a:r>
              <a:rPr lang="en-US" altLang="en-US" sz="2800" b="1" dirty="0">
                <a:solidFill>
                  <a:srgbClr val="C00000"/>
                </a:solidFill>
                <a:latin typeface="Helvetica Neue"/>
                <a:cs typeface="Helvetica" panose="020B0604020202020204" pitchFamily="34" charset="0"/>
              </a:rPr>
              <a:t>10%</a:t>
            </a:r>
            <a:r>
              <a:rPr lang="en-US" altLang="en-US" sz="2800" b="1" dirty="0">
                <a:solidFill>
                  <a:schemeClr val="tx1"/>
                </a:solidFill>
                <a:latin typeface="Helvetica Neue"/>
                <a:cs typeface="Helvetica" panose="020B0604020202020204" pitchFamily="34" charset="0"/>
              </a:rPr>
              <a:t>, </a:t>
            </a:r>
            <a:endParaRPr lang="en-AU" altLang="en-US" sz="2800" b="1" dirty="0">
              <a:solidFill>
                <a:schemeClr val="tx1"/>
              </a:solidFill>
              <a:latin typeface="Helvetica Neue"/>
              <a:cs typeface="Helvetica" panose="020B0604020202020204" pitchFamily="34" charset="0"/>
            </a:endParaRPr>
          </a:p>
        </p:txBody>
      </p:sp>
      <p:grpSp>
        <p:nvGrpSpPr>
          <p:cNvPr id="35" name="Group 34"/>
          <p:cNvGrpSpPr/>
          <p:nvPr/>
        </p:nvGrpSpPr>
        <p:grpSpPr>
          <a:xfrm>
            <a:off x="8180396" y="5220696"/>
            <a:ext cx="484863" cy="499876"/>
            <a:chOff x="1965255" y="3047203"/>
            <a:chExt cx="1197863" cy="765329"/>
          </a:xfrm>
        </p:grpSpPr>
        <p:cxnSp>
          <p:nvCxnSpPr>
            <p:cNvPr id="36" name="Straight Connector 3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8732117" y="5471426"/>
            <a:ext cx="4664077" cy="1407586"/>
            <a:chOff x="2249420" y="3247741"/>
            <a:chExt cx="5420622" cy="1407586"/>
          </a:xfrm>
        </p:grpSpPr>
        <p:grpSp>
          <p:nvGrpSpPr>
            <p:cNvPr id="39" name="Group 38"/>
            <p:cNvGrpSpPr/>
            <p:nvPr/>
          </p:nvGrpSpPr>
          <p:grpSpPr>
            <a:xfrm>
              <a:off x="2249420" y="3247741"/>
              <a:ext cx="5420622" cy="1407584"/>
              <a:chOff x="387518" y="3029863"/>
              <a:chExt cx="7041984" cy="1136369"/>
            </a:xfrm>
            <a:effectLst>
              <a:outerShdw blurRad="101600" sx="102000" sy="102000" algn="ctr" rotWithShape="0">
                <a:prstClr val="black">
                  <a:alpha val="26000"/>
                </a:prstClr>
              </a:outerShdw>
            </a:effectLst>
          </p:grpSpPr>
          <p:sp>
            <p:nvSpPr>
              <p:cNvPr id="41" name="Rectangle 40"/>
              <p:cNvSpPr/>
              <p:nvPr/>
            </p:nvSpPr>
            <p:spPr>
              <a:xfrm rot="16200000">
                <a:off x="3310497" y="123967"/>
                <a:ext cx="1136364"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Helvetica Neue"/>
                  <a:cs typeface="Helvetica" panose="020B0604020202020204" pitchFamily="34" charset="0"/>
                </a:endParaRPr>
              </a:p>
            </p:txBody>
          </p:sp>
          <p:sp>
            <p:nvSpPr>
              <p:cNvPr id="42" name="Rectangle 41"/>
              <p:cNvSpPr/>
              <p:nvPr/>
            </p:nvSpPr>
            <p:spPr>
              <a:xfrm rot="16200000">
                <a:off x="-134949" y="3552330"/>
                <a:ext cx="1136362" cy="91427"/>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Helvetica Neue"/>
                  <a:cs typeface="Helvetica" panose="020B0604020202020204" pitchFamily="34" charset="0"/>
                </a:endParaRPr>
              </a:p>
            </p:txBody>
          </p:sp>
          <p:sp>
            <p:nvSpPr>
              <p:cNvPr id="43" name="Rectangle 42"/>
              <p:cNvSpPr/>
              <p:nvPr/>
            </p:nvSpPr>
            <p:spPr>
              <a:xfrm rot="16200000">
                <a:off x="6787700" y="3524430"/>
                <a:ext cx="1136368" cy="14723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Helvetica Neue"/>
                  <a:cs typeface="Helvetica" panose="020B0604020202020204" pitchFamily="34" charset="0"/>
                </a:endParaRPr>
              </a:p>
            </p:txBody>
          </p:sp>
        </p:grpSp>
        <p:sp>
          <p:nvSpPr>
            <p:cNvPr id="40" name="TextBox 39"/>
            <p:cNvSpPr txBox="1"/>
            <p:nvPr/>
          </p:nvSpPr>
          <p:spPr>
            <a:xfrm>
              <a:off x="2319795" y="3270332"/>
              <a:ext cx="4787632" cy="1384995"/>
            </a:xfrm>
            <a:prstGeom prst="rect">
              <a:avLst/>
            </a:prstGeom>
            <a:noFill/>
          </p:spPr>
          <p:txBody>
            <a:bodyPr wrap="square" rtlCol="0">
              <a:spAutoFit/>
            </a:bodyPr>
            <a:lstStyle/>
            <a:p>
              <a:pPr>
                <a:spcBef>
                  <a:spcPct val="20000"/>
                </a:spcBef>
              </a:pPr>
              <a:r>
                <a:rPr lang="en-US" altLang="en-US" sz="2800" b="1" dirty="0" smtClean="0">
                  <a:solidFill>
                    <a:srgbClr val="FF0000"/>
                  </a:solidFill>
                  <a:latin typeface="Helvetica Neue"/>
                  <a:cs typeface="Times New Roman" pitchFamily="18" charset="0"/>
                </a:rPr>
                <a:t>No </a:t>
              </a:r>
              <a:r>
                <a:rPr lang="en-US" altLang="en-US" sz="2800" b="1" dirty="0">
                  <a:solidFill>
                    <a:srgbClr val="FF0000"/>
                  </a:solidFill>
                  <a:latin typeface="Helvetica Neue"/>
                  <a:cs typeface="Times New Roman" pitchFamily="18" charset="0"/>
                </a:rPr>
                <a:t>evidence </a:t>
              </a:r>
              <a:r>
                <a:rPr lang="en-US" altLang="en-US" sz="2800" b="1" dirty="0">
                  <a:latin typeface="Helvetica Neue"/>
                  <a:cs typeface="Times New Roman" pitchFamily="18" charset="0"/>
                </a:rPr>
                <a:t>that supports the alternative hypothesis.</a:t>
              </a:r>
            </a:p>
          </p:txBody>
        </p:sp>
      </p:grpSp>
    </p:spTree>
    <p:extLst>
      <p:ext uri="{BB962C8B-B14F-4D97-AF65-F5344CB8AC3E}">
        <p14:creationId xmlns:p14="http://schemas.microsoft.com/office/powerpoint/2010/main" val="295983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up)">
                                      <p:cBhvr>
                                        <p:cTn id="40" dur="500"/>
                                        <p:tgtEl>
                                          <p:spTgt spid="25"/>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left)">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left)">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up)">
                                      <p:cBhvr>
                                        <p:cTn id="54" dur="500"/>
                                        <p:tgtEl>
                                          <p:spTgt spid="35"/>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left)">
                                      <p:cBhvr>
                                        <p:cTn id="5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24" grpId="0" animBg="1"/>
      <p:bldP spid="3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Z-test for difference between means</a:t>
            </a:r>
            <a:endParaRPr lang="en-US" sz="4000" b="1" kern="0" dirty="0">
              <a:solidFill>
                <a:srgbClr val="FF0000"/>
              </a:solidFill>
            </a:endParaRPr>
          </a:p>
        </p:txBody>
      </p:sp>
      <p:grpSp>
        <p:nvGrpSpPr>
          <p:cNvPr id="4" name="Group 3"/>
          <p:cNvGrpSpPr/>
          <p:nvPr/>
        </p:nvGrpSpPr>
        <p:grpSpPr>
          <a:xfrm>
            <a:off x="2573126" y="1365131"/>
            <a:ext cx="11219074" cy="1280096"/>
            <a:chOff x="241300" y="2191661"/>
            <a:chExt cx="7086600" cy="2426018"/>
          </a:xfrm>
        </p:grpSpPr>
        <p:sp>
          <p:nvSpPr>
            <p:cNvPr id="5" name="Vertical Scroll 4"/>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Helvetica Neue"/>
              </a:endParaRPr>
            </a:p>
          </p:txBody>
        </p:sp>
        <p:sp>
          <p:nvSpPr>
            <p:cNvPr id="6" name="Round Diagonal Corner Rectangle 5"/>
            <p:cNvSpPr/>
            <p:nvPr/>
          </p:nvSpPr>
          <p:spPr>
            <a:xfrm>
              <a:off x="524067" y="2668353"/>
              <a:ext cx="6580361" cy="162636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7" name="Title 2"/>
          <p:cNvSpPr txBox="1">
            <a:spLocks/>
          </p:cNvSpPr>
          <p:nvPr/>
        </p:nvSpPr>
        <p:spPr>
          <a:xfrm>
            <a:off x="3102431" y="1680101"/>
            <a:ext cx="10260258" cy="745728"/>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r>
              <a:rPr lang="en-US" sz="3000" b="1" dirty="0">
                <a:solidFill>
                  <a:schemeClr val="tx1">
                    <a:lumMod val="75000"/>
                    <a:lumOff val="25000"/>
                  </a:schemeClr>
                </a:solidFill>
                <a:latin typeface="Helvetica Neue"/>
                <a:cs typeface="Helvetica" panose="020B0604020202020204" pitchFamily="34" charset="0"/>
              </a:rPr>
              <a:t>Difference between means of two populations (µ</a:t>
            </a:r>
            <a:r>
              <a:rPr lang="en-US" sz="3000" b="1" baseline="-25000" dirty="0">
                <a:solidFill>
                  <a:schemeClr val="tx1">
                    <a:lumMod val="75000"/>
                    <a:lumOff val="25000"/>
                  </a:schemeClr>
                </a:solidFill>
                <a:latin typeface="Helvetica Neue"/>
                <a:cs typeface="Helvetica" panose="020B0604020202020204" pitchFamily="34" charset="0"/>
              </a:rPr>
              <a:t>1 </a:t>
            </a:r>
            <a:r>
              <a:rPr lang="en-US" sz="3000" b="1" dirty="0">
                <a:solidFill>
                  <a:schemeClr val="tx1">
                    <a:lumMod val="75000"/>
                    <a:lumOff val="25000"/>
                  </a:schemeClr>
                </a:solidFill>
                <a:latin typeface="Helvetica Neue"/>
                <a:cs typeface="Helvetica" panose="020B0604020202020204" pitchFamily="34" charset="0"/>
              </a:rPr>
              <a:t>- </a:t>
            </a:r>
            <a:r>
              <a:rPr lang="en-US" sz="3000" b="1" dirty="0" smtClean="0">
                <a:solidFill>
                  <a:schemeClr val="tx1">
                    <a:lumMod val="75000"/>
                    <a:lumOff val="25000"/>
                  </a:schemeClr>
                </a:solidFill>
                <a:latin typeface="Helvetica Neue"/>
                <a:cs typeface="Helvetica" panose="020B0604020202020204" pitchFamily="34" charset="0"/>
              </a:rPr>
              <a:t>µ</a:t>
            </a:r>
            <a:r>
              <a:rPr lang="en-US" sz="3000" b="1" baseline="-25000" dirty="0" smtClean="0">
                <a:solidFill>
                  <a:schemeClr val="tx1">
                    <a:lumMod val="75000"/>
                    <a:lumOff val="25000"/>
                  </a:schemeClr>
                </a:solidFill>
                <a:latin typeface="Helvetica Neue"/>
                <a:cs typeface="Helvetica" panose="020B0604020202020204" pitchFamily="34" charset="0"/>
              </a:rPr>
              <a:t>2</a:t>
            </a:r>
            <a:r>
              <a:rPr lang="en-US" sz="3000" b="1" dirty="0" smtClean="0">
                <a:solidFill>
                  <a:schemeClr val="tx1">
                    <a:lumMod val="75000"/>
                    <a:lumOff val="25000"/>
                  </a:schemeClr>
                </a:solidFill>
                <a:latin typeface="Helvetica Neue"/>
                <a:cs typeface="Helvetica" panose="020B0604020202020204" pitchFamily="34" charset="0"/>
              </a:rPr>
              <a:t>)</a:t>
            </a:r>
            <a:endParaRPr lang="en-US" sz="3000" b="1" dirty="0">
              <a:solidFill>
                <a:schemeClr val="tx1">
                  <a:lumMod val="75000"/>
                  <a:lumOff val="25000"/>
                </a:schemeClr>
              </a:solidFill>
              <a:latin typeface="Helvetica Neue"/>
              <a:cs typeface="Helvetica" panose="020B0604020202020204" pitchFamily="34" charset="0"/>
            </a:endParaRPr>
          </a:p>
        </p:txBody>
      </p:sp>
      <p:grpSp>
        <p:nvGrpSpPr>
          <p:cNvPr id="8" name="Group 7"/>
          <p:cNvGrpSpPr/>
          <p:nvPr/>
        </p:nvGrpSpPr>
        <p:grpSpPr>
          <a:xfrm>
            <a:off x="279420" y="1578815"/>
            <a:ext cx="1825784" cy="904373"/>
            <a:chOff x="9768114" y="3251199"/>
            <a:chExt cx="2376369" cy="904373"/>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35089" t="31952" r="5251" b="33383"/>
            <a:stretch/>
          </p:blipFill>
          <p:spPr>
            <a:xfrm>
              <a:off x="9768114" y="3251199"/>
              <a:ext cx="2376369" cy="904373"/>
            </a:xfrm>
            <a:prstGeom prst="rect">
              <a:avLst/>
            </a:prstGeom>
          </p:spPr>
        </p:pic>
        <p:sp>
          <p:nvSpPr>
            <p:cNvPr id="10" name="Title 2"/>
            <p:cNvSpPr txBox="1">
              <a:spLocks/>
            </p:cNvSpPr>
            <p:nvPr/>
          </p:nvSpPr>
          <p:spPr>
            <a:xfrm>
              <a:off x="9946301" y="3458103"/>
              <a:ext cx="2107146" cy="425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chemeClr val="bg1"/>
                  </a:solidFill>
                  <a:latin typeface="Helvetica Neue"/>
                  <a:cs typeface="Helvetica" panose="020B0604020202020204" pitchFamily="34" charset="0"/>
                </a:rPr>
                <a:t>Z-test</a:t>
              </a:r>
              <a:endParaRPr lang="en-US" sz="3600" b="1" dirty="0">
                <a:solidFill>
                  <a:schemeClr val="bg1"/>
                </a:solidFill>
                <a:latin typeface="Helvetica Neue"/>
                <a:cs typeface="Helvetica" panose="020B0604020202020204" pitchFamily="34" charset="0"/>
              </a:endParaRPr>
            </a:p>
          </p:txBody>
        </p:sp>
      </p:grpSp>
      <p:sp>
        <p:nvSpPr>
          <p:cNvPr id="11" name="Down Arrow 10"/>
          <p:cNvSpPr/>
          <p:nvPr/>
        </p:nvSpPr>
        <p:spPr>
          <a:xfrm rot="16200000">
            <a:off x="2182589" y="1731080"/>
            <a:ext cx="586696" cy="599842"/>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5916703" y="4002336"/>
            <a:ext cx="2247637" cy="863600"/>
            <a:chOff x="2087592" y="3608001"/>
            <a:chExt cx="2398144" cy="624498"/>
          </a:xfrm>
          <a:solidFill>
            <a:schemeClr val="accent1">
              <a:lumMod val="60000"/>
              <a:lumOff val="40000"/>
            </a:schemeClr>
          </a:solidFill>
        </p:grpSpPr>
        <p:sp>
          <p:nvSpPr>
            <p:cNvPr id="13" name="Rounded Rectangle 12"/>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b="1">
                <a:solidFill>
                  <a:schemeClr val="tx1">
                    <a:lumMod val="75000"/>
                    <a:lumOff val="25000"/>
                  </a:schemeClr>
                </a:solidFill>
                <a:latin typeface="Helvetica Neue"/>
              </a:endParaRPr>
            </a:p>
          </p:txBody>
        </p:sp>
        <p:sp>
          <p:nvSpPr>
            <p:cNvPr id="14" name="Rectangle 13"/>
            <p:cNvSpPr/>
            <p:nvPr/>
          </p:nvSpPr>
          <p:spPr>
            <a:xfrm>
              <a:off x="2148699" y="3736712"/>
              <a:ext cx="2265336" cy="311589"/>
            </a:xfrm>
            <a:prstGeom prst="rect">
              <a:avLst/>
            </a:prstGeom>
            <a:grpFill/>
          </p:spPr>
          <p:txBody>
            <a:bodyPr wrap="square">
              <a:spAutoFit/>
            </a:bodyPr>
            <a:lstStyle/>
            <a:p>
              <a:pPr algn="ctr"/>
              <a:r>
                <a:rPr lang="en-US" sz="2200" b="1" dirty="0" smtClean="0">
                  <a:solidFill>
                    <a:schemeClr val="tx1">
                      <a:lumMod val="75000"/>
                      <a:lumOff val="25000"/>
                    </a:schemeClr>
                  </a:solidFill>
                  <a:latin typeface="Helvetica Neue"/>
                  <a:cs typeface="Helvetica" panose="020B0604020202020204" pitchFamily="34" charset="0"/>
                </a:rPr>
                <a:t>Z-test</a:t>
              </a:r>
              <a:endParaRPr lang="en-US" sz="2200" b="1" dirty="0">
                <a:solidFill>
                  <a:schemeClr val="tx1">
                    <a:lumMod val="75000"/>
                    <a:lumOff val="25000"/>
                  </a:schemeClr>
                </a:solidFill>
                <a:latin typeface="Helvetica Neue"/>
                <a:cs typeface="Helvetica" panose="020B0604020202020204" pitchFamily="34" charset="0"/>
              </a:endParaRPr>
            </a:p>
          </p:txBody>
        </p:sp>
      </p:grpSp>
      <p:sp>
        <p:nvSpPr>
          <p:cNvPr id="15" name="Round Diagonal Corner Rectangle 14"/>
          <p:cNvSpPr/>
          <p:nvPr/>
        </p:nvSpPr>
        <p:spPr>
          <a:xfrm>
            <a:off x="506186" y="2890179"/>
            <a:ext cx="6447252" cy="673100"/>
          </a:xfrm>
          <a:prstGeom prst="round2DiagRect">
            <a:avLst>
              <a:gd name="adj1" fmla="val 0"/>
              <a:gd name="adj2" fmla="val 0"/>
            </a:avLst>
          </a:prstGeom>
          <a:solidFill>
            <a:schemeClr val="accent1">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buFont typeface="Wingdings" panose="05000000000000000000" pitchFamily="2" charset="2"/>
              <a:buChar char="Ø"/>
            </a:pPr>
            <a:r>
              <a:rPr lang="en-US" altLang="ko-KR" sz="2200" b="1" dirty="0" smtClean="0">
                <a:solidFill>
                  <a:schemeClr val="tx1"/>
                </a:solidFill>
                <a:latin typeface="Helvetica Neue"/>
                <a:ea typeface="Gulim" pitchFamily="34" charset="-127"/>
                <a:cs typeface="Helvetica" panose="020B0604020202020204" pitchFamily="34" charset="0"/>
              </a:rPr>
              <a:t>Samples </a:t>
            </a:r>
            <a:r>
              <a:rPr lang="en-US" altLang="ko-KR" sz="2200" b="1" dirty="0">
                <a:solidFill>
                  <a:schemeClr val="tx1"/>
                </a:solidFill>
                <a:latin typeface="Helvetica Neue"/>
                <a:ea typeface="Gulim" pitchFamily="34" charset="-127"/>
                <a:cs typeface="Helvetica" panose="020B0604020202020204" pitchFamily="34" charset="0"/>
              </a:rPr>
              <a:t>are drawn from </a:t>
            </a:r>
            <a:r>
              <a:rPr lang="en-US" altLang="ko-KR" sz="2200" b="1" dirty="0" smtClean="0">
                <a:solidFill>
                  <a:schemeClr val="tx1"/>
                </a:solidFill>
                <a:latin typeface="Helvetica Neue"/>
                <a:ea typeface="Gulim" pitchFamily="34" charset="-127"/>
                <a:cs typeface="Helvetica" panose="020B0604020202020204" pitchFamily="34" charset="0"/>
              </a:rPr>
              <a:t>normal distribution</a:t>
            </a:r>
          </a:p>
        </p:txBody>
      </p:sp>
      <p:sp>
        <p:nvSpPr>
          <p:cNvPr id="16" name="Round Diagonal Corner Rectangle 15"/>
          <p:cNvSpPr/>
          <p:nvPr/>
        </p:nvSpPr>
        <p:spPr>
          <a:xfrm>
            <a:off x="7244515" y="2890179"/>
            <a:ext cx="6406171" cy="685800"/>
          </a:xfrm>
          <a:prstGeom prst="round2DiagRect">
            <a:avLst>
              <a:gd name="adj1" fmla="val 0"/>
              <a:gd name="adj2" fmla="val 0"/>
            </a:avLst>
          </a:prstGeom>
          <a:solidFill>
            <a:schemeClr val="accent2">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lnSpc>
                <a:spcPct val="120000"/>
              </a:lnSpc>
              <a:buFont typeface="Wingdings" panose="05000000000000000000" pitchFamily="2" charset="2"/>
              <a:buChar char="Ø"/>
            </a:pPr>
            <a:r>
              <a:rPr lang="en-US" altLang="ko-KR" sz="2200" b="1" dirty="0">
                <a:solidFill>
                  <a:schemeClr val="tx1"/>
                </a:solidFill>
                <a:latin typeface="Helvetica Neue"/>
                <a:ea typeface="Gulim" pitchFamily="34" charset="-127"/>
                <a:cs typeface="Helvetica" panose="020B0604020202020204" pitchFamily="34" charset="0"/>
              </a:rPr>
              <a:t>The population variances should be known</a:t>
            </a:r>
          </a:p>
        </p:txBody>
      </p:sp>
      <p:sp>
        <p:nvSpPr>
          <p:cNvPr id="17" name="Round Diagonal Corner Rectangle 16"/>
          <p:cNvSpPr/>
          <p:nvPr/>
        </p:nvSpPr>
        <p:spPr>
          <a:xfrm>
            <a:off x="1175675" y="5372111"/>
            <a:ext cx="5467790" cy="685799"/>
          </a:xfrm>
          <a:prstGeom prst="round2DiagRect">
            <a:avLst>
              <a:gd name="adj1" fmla="val 0"/>
              <a:gd name="adj2" fmla="val 0"/>
            </a:avLst>
          </a:prstGeom>
          <a:solidFill>
            <a:schemeClr val="accent6">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buFont typeface="Wingdings" panose="05000000000000000000" pitchFamily="2" charset="2"/>
              <a:buChar char="Ø"/>
            </a:pPr>
            <a:r>
              <a:rPr lang="en-US" altLang="ko-KR" sz="2200" b="1" dirty="0" smtClean="0">
                <a:solidFill>
                  <a:schemeClr val="tx1"/>
                </a:solidFill>
                <a:latin typeface="Helvetica Neue"/>
                <a:ea typeface="Gulim" pitchFamily="34" charset="-127"/>
                <a:cs typeface="Helvetica" panose="020B0604020202020204" pitchFamily="34" charset="0"/>
              </a:rPr>
              <a:t>Two </a:t>
            </a:r>
            <a:r>
              <a:rPr lang="en-US" altLang="ko-KR" sz="2200" b="1" dirty="0">
                <a:solidFill>
                  <a:schemeClr val="tx1"/>
                </a:solidFill>
                <a:latin typeface="Helvetica Neue"/>
                <a:ea typeface="Gulim" pitchFamily="34" charset="-127"/>
                <a:cs typeface="Helvetica" panose="020B0604020202020204" pitchFamily="34" charset="0"/>
              </a:rPr>
              <a:t>groups should be independent</a:t>
            </a:r>
            <a:endParaRPr lang="en-US" altLang="ko-KR" sz="2200" b="1" dirty="0" smtClean="0">
              <a:solidFill>
                <a:schemeClr val="tx1"/>
              </a:solidFill>
              <a:latin typeface="Helvetica Neue"/>
              <a:ea typeface="Gulim" pitchFamily="34" charset="-127"/>
              <a:cs typeface="Helvetica" panose="020B0604020202020204" pitchFamily="34" charset="0"/>
            </a:endParaRPr>
          </a:p>
        </p:txBody>
      </p:sp>
      <p:sp>
        <p:nvSpPr>
          <p:cNvPr id="18" name="Round Diagonal Corner Rectangle 17"/>
          <p:cNvSpPr/>
          <p:nvPr/>
        </p:nvSpPr>
        <p:spPr>
          <a:xfrm>
            <a:off x="7543800" y="5372110"/>
            <a:ext cx="6106886" cy="996043"/>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buFont typeface="Wingdings" panose="05000000000000000000" pitchFamily="2" charset="2"/>
              <a:buChar char="Ø"/>
            </a:pPr>
            <a:r>
              <a:rPr lang="en-US" altLang="ko-KR" sz="2200" b="1" dirty="0" smtClean="0">
                <a:solidFill>
                  <a:schemeClr val="tx1"/>
                </a:solidFill>
                <a:latin typeface="Helvetica Neue"/>
                <a:ea typeface="Gulim" pitchFamily="34" charset="-127"/>
                <a:cs typeface="Times New Roman" pitchFamily="18" charset="0"/>
              </a:rPr>
              <a:t>Subjects </a:t>
            </a:r>
            <a:r>
              <a:rPr lang="en-US" altLang="ko-KR" sz="2200" b="1" dirty="0">
                <a:solidFill>
                  <a:schemeClr val="tx1"/>
                </a:solidFill>
                <a:latin typeface="Helvetica Neue"/>
                <a:ea typeface="Gulim" pitchFamily="34" charset="-127"/>
                <a:cs typeface="Times New Roman" pitchFamily="18" charset="0"/>
              </a:rPr>
              <a:t>should be allocated randomly to both groups</a:t>
            </a:r>
          </a:p>
        </p:txBody>
      </p:sp>
      <p:sp>
        <p:nvSpPr>
          <p:cNvPr id="19" name="Round Diagonal Corner Rectangle 18"/>
          <p:cNvSpPr/>
          <p:nvPr/>
        </p:nvSpPr>
        <p:spPr>
          <a:xfrm>
            <a:off x="2514653" y="6530303"/>
            <a:ext cx="7826368" cy="833899"/>
          </a:xfrm>
          <a:prstGeom prst="round2DiagRect">
            <a:avLst>
              <a:gd name="adj1" fmla="val 0"/>
              <a:gd name="adj2" fmla="val 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lnSpc>
                <a:spcPct val="120000"/>
              </a:lnSpc>
              <a:buFont typeface="Wingdings" panose="05000000000000000000" pitchFamily="2" charset="2"/>
              <a:buChar char="Ø"/>
            </a:pPr>
            <a:r>
              <a:rPr lang="en-US" altLang="ko-KR" sz="2200" b="1" dirty="0">
                <a:solidFill>
                  <a:schemeClr val="tx1"/>
                </a:solidFill>
                <a:latin typeface="Helvetica Neue"/>
                <a:ea typeface="Gulim" pitchFamily="34" charset="-127"/>
                <a:cs typeface="Helvetica" panose="020B0604020202020204" pitchFamily="34" charset="0"/>
              </a:rPr>
              <a:t>The sample size should be more than 30 (i.e., n </a:t>
            </a:r>
            <a:r>
              <a:rPr lang="en-US" altLang="ko-KR" sz="2200" b="1" dirty="0" smtClean="0">
                <a:solidFill>
                  <a:schemeClr val="tx1"/>
                </a:solidFill>
                <a:latin typeface="Helvetica Neue"/>
                <a:ea typeface="Gulim" pitchFamily="34" charset="-127"/>
                <a:cs typeface="Helvetica" panose="020B0604020202020204" pitchFamily="34" charset="0"/>
              </a:rPr>
              <a:t>≥ </a:t>
            </a:r>
            <a:r>
              <a:rPr lang="en-US" altLang="ko-KR" sz="2200" b="1" dirty="0">
                <a:solidFill>
                  <a:schemeClr val="tx1"/>
                </a:solidFill>
                <a:latin typeface="Helvetica Neue"/>
                <a:ea typeface="Gulim" pitchFamily="34" charset="-127"/>
                <a:cs typeface="Helvetica" panose="020B0604020202020204" pitchFamily="34" charset="0"/>
              </a:rPr>
              <a:t>30)</a:t>
            </a:r>
          </a:p>
        </p:txBody>
      </p:sp>
      <p:sp>
        <p:nvSpPr>
          <p:cNvPr id="20" name="Up Arrow 19"/>
          <p:cNvSpPr/>
          <p:nvPr/>
        </p:nvSpPr>
        <p:spPr>
          <a:xfrm>
            <a:off x="5580272" y="3642483"/>
            <a:ext cx="336431" cy="702176"/>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b="1">
              <a:solidFill>
                <a:schemeClr val="tx1">
                  <a:lumMod val="75000"/>
                  <a:lumOff val="25000"/>
                </a:schemeClr>
              </a:solidFill>
              <a:latin typeface="Helvetica Neue"/>
            </a:endParaRPr>
          </a:p>
        </p:txBody>
      </p:sp>
      <p:sp>
        <p:nvSpPr>
          <p:cNvPr id="21" name="Up Arrow 20"/>
          <p:cNvSpPr/>
          <p:nvPr/>
        </p:nvSpPr>
        <p:spPr>
          <a:xfrm>
            <a:off x="8164340" y="3651248"/>
            <a:ext cx="336431" cy="702176"/>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b="1">
              <a:solidFill>
                <a:schemeClr val="tx1">
                  <a:lumMod val="75000"/>
                  <a:lumOff val="25000"/>
                </a:schemeClr>
              </a:solidFill>
              <a:latin typeface="Helvetica Neue"/>
            </a:endParaRPr>
          </a:p>
        </p:txBody>
      </p:sp>
      <p:sp>
        <p:nvSpPr>
          <p:cNvPr id="22" name="Down Arrow 21"/>
          <p:cNvSpPr/>
          <p:nvPr/>
        </p:nvSpPr>
        <p:spPr>
          <a:xfrm>
            <a:off x="5580272" y="4608741"/>
            <a:ext cx="336431" cy="671847"/>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b="1">
              <a:solidFill>
                <a:schemeClr val="tx1">
                  <a:lumMod val="75000"/>
                  <a:lumOff val="25000"/>
                </a:schemeClr>
              </a:solidFill>
              <a:latin typeface="Helvetica Neue"/>
            </a:endParaRPr>
          </a:p>
        </p:txBody>
      </p:sp>
      <p:sp>
        <p:nvSpPr>
          <p:cNvPr id="23" name="Down Arrow 22"/>
          <p:cNvSpPr/>
          <p:nvPr/>
        </p:nvSpPr>
        <p:spPr>
          <a:xfrm>
            <a:off x="8164339" y="4608740"/>
            <a:ext cx="336431" cy="671847"/>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b="1">
              <a:solidFill>
                <a:schemeClr val="tx1">
                  <a:lumMod val="75000"/>
                  <a:lumOff val="25000"/>
                </a:schemeClr>
              </a:solidFill>
              <a:latin typeface="Helvetica Neue"/>
            </a:endParaRPr>
          </a:p>
        </p:txBody>
      </p:sp>
      <p:sp>
        <p:nvSpPr>
          <p:cNvPr id="24" name="Down Arrow 23"/>
          <p:cNvSpPr/>
          <p:nvPr/>
        </p:nvSpPr>
        <p:spPr>
          <a:xfrm>
            <a:off x="6826918" y="5005354"/>
            <a:ext cx="336431" cy="1362799"/>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b="1">
              <a:solidFill>
                <a:schemeClr val="tx1">
                  <a:lumMod val="75000"/>
                  <a:lumOff val="25000"/>
                </a:schemeClr>
              </a:solidFill>
              <a:latin typeface="Helvetica Neue"/>
            </a:endParaRPr>
          </a:p>
        </p:txBody>
      </p:sp>
    </p:spTree>
    <p:extLst>
      <p:ext uri="{BB962C8B-B14F-4D97-AF65-F5344CB8AC3E}">
        <p14:creationId xmlns:p14="http://schemas.microsoft.com/office/powerpoint/2010/main" val="416782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00"/>
                                        <p:tgtEl>
                                          <p:spTgt spid="4"/>
                                        </p:tgtEl>
                                      </p:cBhvr>
                                    </p:animEffect>
                                  </p:childTnLst>
                                </p:cTn>
                              </p:par>
                            </p:childTnLst>
                          </p:cTn>
                        </p:par>
                        <p:par>
                          <p:cTn id="15" fill="hold">
                            <p:stCondLst>
                              <p:cond delay="12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up)">
                                      <p:cBhvr>
                                        <p:cTn id="48" dur="500"/>
                                        <p:tgtEl>
                                          <p:spTgt spid="22"/>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up)">
                                      <p:cBhvr>
                                        <p:cTn id="66" dur="500"/>
                                        <p:tgtEl>
                                          <p:spTgt spid="24"/>
                                        </p:tgtEl>
                                      </p:cBhvr>
                                    </p:animEffect>
                                  </p:childTnLst>
                                </p:cTn>
                              </p:par>
                            </p:childTnLst>
                          </p:cTn>
                        </p:par>
                        <p:par>
                          <p:cTn id="67" fill="hold">
                            <p:stCondLst>
                              <p:cond delay="500"/>
                            </p:stCondLst>
                            <p:childTnLst>
                              <p:par>
                                <p:cTn id="68" presetID="47" presetClass="entr" presetSubtype="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anim calcmode="lin" valueType="num">
                                      <p:cBhvr>
                                        <p:cTn id="71" dur="1000" fill="hold"/>
                                        <p:tgtEl>
                                          <p:spTgt spid="19"/>
                                        </p:tgtEl>
                                        <p:attrNameLst>
                                          <p:attrName>ppt_x</p:attrName>
                                        </p:attrNameLst>
                                      </p:cBhvr>
                                      <p:tavLst>
                                        <p:tav tm="0">
                                          <p:val>
                                            <p:strVal val="#ppt_x"/>
                                          </p:val>
                                        </p:tav>
                                        <p:tav tm="100000">
                                          <p:val>
                                            <p:strVal val="#ppt_x"/>
                                          </p:val>
                                        </p:tav>
                                      </p:tavLst>
                                    </p:anim>
                                    <p:anim calcmode="lin" valueType="num">
                                      <p:cBhvr>
                                        <p:cTn id="7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a:solidFill>
                  <a:srgbClr val="FF0000"/>
                </a:solidFill>
              </a:rPr>
              <a:t>Z-test for difference between means</a:t>
            </a:r>
          </a:p>
        </p:txBody>
      </p:sp>
      <p:grpSp>
        <p:nvGrpSpPr>
          <p:cNvPr id="4" name="Group 3"/>
          <p:cNvGrpSpPr/>
          <p:nvPr/>
        </p:nvGrpSpPr>
        <p:grpSpPr>
          <a:xfrm>
            <a:off x="1146248" y="1293019"/>
            <a:ext cx="7940050" cy="844486"/>
            <a:chOff x="375557" y="1947820"/>
            <a:chExt cx="12847313" cy="609801"/>
          </a:xfrm>
        </p:grpSpPr>
        <p:sp>
          <p:nvSpPr>
            <p:cNvPr id="5" name="Rectangle 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6" name="TextBox 5"/>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State null and alternative hypothesis</a:t>
              </a:r>
              <a:endParaRPr lang="en-IN" sz="3200" b="1" dirty="0">
                <a:latin typeface="Helvetica Neue"/>
                <a:cs typeface="Helvetica" panose="020B0604020202020204" pitchFamily="34" charset="0"/>
              </a:endParaRPr>
            </a:p>
          </p:txBody>
        </p:sp>
      </p:grpSp>
      <p:sp>
        <p:nvSpPr>
          <p:cNvPr id="7" name="Rectangle 6"/>
          <p:cNvSpPr/>
          <p:nvPr/>
        </p:nvSpPr>
        <p:spPr>
          <a:xfrm>
            <a:off x="492032" y="1293019"/>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1</a:t>
            </a:r>
            <a:endParaRPr lang="en-IN" sz="3200" b="1" dirty="0">
              <a:solidFill>
                <a:schemeClr val="bg1"/>
              </a:solidFill>
              <a:latin typeface="Helvetica Neue"/>
              <a:cs typeface="Helvetica" panose="020B0604020202020204" pitchFamily="34" charset="0"/>
            </a:endParaRPr>
          </a:p>
        </p:txBody>
      </p:sp>
      <p:grpSp>
        <p:nvGrpSpPr>
          <p:cNvPr id="8" name="Group 7"/>
          <p:cNvGrpSpPr/>
          <p:nvPr/>
        </p:nvGrpSpPr>
        <p:grpSpPr>
          <a:xfrm>
            <a:off x="1151687" y="2278198"/>
            <a:ext cx="7940050" cy="844486"/>
            <a:chOff x="375557" y="1947820"/>
            <a:chExt cx="12847313" cy="609801"/>
          </a:xfrm>
        </p:grpSpPr>
        <p:sp>
          <p:nvSpPr>
            <p:cNvPr id="9" name="Rectangle 8"/>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0" name="TextBox 9"/>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Specify the level of significance ‘</a:t>
              </a:r>
              <a:r>
                <a:rPr lang="el-GR" sz="3200" b="1" dirty="0" smtClean="0">
                  <a:latin typeface="Helvetica Neue"/>
                  <a:cs typeface="Helvetica" panose="020B0604020202020204" pitchFamily="34" charset="0"/>
                </a:rPr>
                <a:t>α</a:t>
              </a:r>
              <a:r>
                <a:rPr lang="en-US" sz="3200" b="1" dirty="0" smtClean="0">
                  <a:latin typeface="Helvetica Neue"/>
                  <a:cs typeface="Helvetica" panose="020B0604020202020204" pitchFamily="34" charset="0"/>
                </a:rPr>
                <a:t>’</a:t>
              </a:r>
              <a:endParaRPr lang="en-IN" sz="3200" b="1" dirty="0">
                <a:latin typeface="Helvetica Neue"/>
                <a:cs typeface="Helvetica" panose="020B0604020202020204" pitchFamily="34" charset="0"/>
              </a:endParaRPr>
            </a:p>
          </p:txBody>
        </p:sp>
      </p:grpSp>
      <p:sp>
        <p:nvSpPr>
          <p:cNvPr id="11" name="Rectangle 10"/>
          <p:cNvSpPr/>
          <p:nvPr/>
        </p:nvSpPr>
        <p:spPr>
          <a:xfrm>
            <a:off x="497471" y="2278198"/>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2</a:t>
            </a:r>
            <a:endParaRPr lang="en-IN" sz="3200" b="1" dirty="0">
              <a:solidFill>
                <a:schemeClr val="bg1"/>
              </a:solidFill>
              <a:latin typeface="Helvetica Neue"/>
              <a:cs typeface="Helvetica" panose="020B0604020202020204" pitchFamily="34" charset="0"/>
            </a:endParaRPr>
          </a:p>
        </p:txBody>
      </p:sp>
      <p:grpSp>
        <p:nvGrpSpPr>
          <p:cNvPr id="12" name="Group 11"/>
          <p:cNvGrpSpPr/>
          <p:nvPr/>
        </p:nvGrpSpPr>
        <p:grpSpPr>
          <a:xfrm>
            <a:off x="1140797" y="3279706"/>
            <a:ext cx="7940050" cy="844486"/>
            <a:chOff x="375557" y="1947820"/>
            <a:chExt cx="12847313" cy="609801"/>
          </a:xfrm>
        </p:grpSpPr>
        <p:sp>
          <p:nvSpPr>
            <p:cNvPr id="13" name="Rectangle 1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4" name="TextBox 13"/>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Standard Normal Distribution</a:t>
              </a:r>
              <a:endParaRPr lang="en-IN" sz="3200" b="1" dirty="0">
                <a:latin typeface="Helvetica Neue"/>
                <a:cs typeface="Helvetica" panose="020B0604020202020204" pitchFamily="34" charset="0"/>
              </a:endParaRPr>
            </a:p>
          </p:txBody>
        </p:sp>
      </p:grpSp>
      <p:sp>
        <p:nvSpPr>
          <p:cNvPr id="15" name="Rectangle 14"/>
          <p:cNvSpPr/>
          <p:nvPr/>
        </p:nvSpPr>
        <p:spPr>
          <a:xfrm>
            <a:off x="486581" y="3279706"/>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3</a:t>
            </a:r>
            <a:endParaRPr lang="en-IN" sz="3200" b="1" dirty="0">
              <a:solidFill>
                <a:schemeClr val="bg1"/>
              </a:solidFill>
              <a:latin typeface="Helvetica Neue"/>
              <a:cs typeface="Helvetica" panose="020B0604020202020204" pitchFamily="34" charset="0"/>
            </a:endParaRPr>
          </a:p>
        </p:txBody>
      </p:sp>
      <p:grpSp>
        <p:nvGrpSpPr>
          <p:cNvPr id="16" name="Group 15"/>
          <p:cNvGrpSpPr/>
          <p:nvPr/>
        </p:nvGrpSpPr>
        <p:grpSpPr>
          <a:xfrm>
            <a:off x="1146236" y="4297543"/>
            <a:ext cx="7940050" cy="844486"/>
            <a:chOff x="375557" y="1947820"/>
            <a:chExt cx="12847313" cy="609801"/>
          </a:xfrm>
        </p:grpSpPr>
        <p:sp>
          <p:nvSpPr>
            <p:cNvPr id="17" name="Rectangle 1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8" name="TextBox 17"/>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Compute the test statistic</a:t>
              </a:r>
              <a:endParaRPr lang="en-IN" sz="3200" b="1" dirty="0">
                <a:latin typeface="Helvetica Neue"/>
                <a:cs typeface="Helvetica" panose="020B0604020202020204" pitchFamily="34" charset="0"/>
              </a:endParaRPr>
            </a:p>
          </p:txBody>
        </p:sp>
      </p:grpSp>
      <p:sp>
        <p:nvSpPr>
          <p:cNvPr id="19" name="Rectangle 18"/>
          <p:cNvSpPr/>
          <p:nvPr/>
        </p:nvSpPr>
        <p:spPr>
          <a:xfrm>
            <a:off x="492020" y="4297543"/>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4</a:t>
            </a:r>
            <a:endParaRPr lang="en-IN" sz="3200" b="1" dirty="0">
              <a:solidFill>
                <a:schemeClr val="bg1"/>
              </a:solidFill>
              <a:latin typeface="Helvetica Neue"/>
              <a:cs typeface="Helvetica" panose="020B0604020202020204" pitchFamily="34" charset="0"/>
            </a:endParaRPr>
          </a:p>
        </p:txBody>
      </p:sp>
      <p:grpSp>
        <p:nvGrpSpPr>
          <p:cNvPr id="20" name="Group 19"/>
          <p:cNvGrpSpPr/>
          <p:nvPr/>
        </p:nvGrpSpPr>
        <p:grpSpPr>
          <a:xfrm>
            <a:off x="1151675" y="5282722"/>
            <a:ext cx="7940050" cy="844486"/>
            <a:chOff x="375557" y="1947820"/>
            <a:chExt cx="12847313" cy="609801"/>
          </a:xfrm>
        </p:grpSpPr>
        <p:sp>
          <p:nvSpPr>
            <p:cNvPr id="21" name="Rectangle 20"/>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22" name="TextBox 21"/>
            <p:cNvSpPr txBox="1"/>
            <p:nvPr/>
          </p:nvSpPr>
          <p:spPr>
            <a:xfrm>
              <a:off x="417333" y="1947820"/>
              <a:ext cx="12805537" cy="504912"/>
            </a:xfrm>
            <a:prstGeom prst="rect">
              <a:avLst/>
            </a:prstGeom>
            <a:noFill/>
          </p:spPr>
          <p:txBody>
            <a:bodyPr wrap="square" rtlCol="0">
              <a:spAutoFit/>
            </a:bodyPr>
            <a:lstStyle/>
            <a:p>
              <a:pPr>
                <a:lnSpc>
                  <a:spcPct val="150000"/>
                </a:lnSpc>
              </a:pPr>
              <a:r>
                <a:rPr lang="en-US" sz="3000" b="1" dirty="0" smtClean="0">
                  <a:latin typeface="Helvetica Neue"/>
                  <a:cs typeface="Helvetica" panose="020B0604020202020204" pitchFamily="34" charset="0"/>
                </a:rPr>
                <a:t>Define the critical region/ rejection criteria</a:t>
              </a:r>
              <a:endParaRPr lang="en-IN" sz="3000" b="1" dirty="0">
                <a:latin typeface="Helvetica Neue"/>
                <a:cs typeface="Helvetica" panose="020B0604020202020204" pitchFamily="34" charset="0"/>
              </a:endParaRPr>
            </a:p>
          </p:txBody>
        </p:sp>
      </p:grpSp>
      <p:sp>
        <p:nvSpPr>
          <p:cNvPr id="23" name="Rectangle 22"/>
          <p:cNvSpPr/>
          <p:nvPr/>
        </p:nvSpPr>
        <p:spPr>
          <a:xfrm>
            <a:off x="497459" y="5282722"/>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5</a:t>
            </a:r>
            <a:endParaRPr lang="en-IN" sz="3200" b="1" dirty="0">
              <a:solidFill>
                <a:schemeClr val="bg1"/>
              </a:solidFill>
              <a:latin typeface="Helvetica Neue"/>
              <a:cs typeface="Helvetica" panose="020B0604020202020204" pitchFamily="34" charset="0"/>
            </a:endParaRPr>
          </a:p>
        </p:txBody>
      </p:sp>
      <p:grpSp>
        <p:nvGrpSpPr>
          <p:cNvPr id="24" name="Group 23"/>
          <p:cNvGrpSpPr/>
          <p:nvPr/>
        </p:nvGrpSpPr>
        <p:grpSpPr>
          <a:xfrm>
            <a:off x="1140785" y="6300559"/>
            <a:ext cx="2927184" cy="844486"/>
            <a:chOff x="375557" y="1947820"/>
            <a:chExt cx="12847313" cy="609801"/>
          </a:xfrm>
        </p:grpSpPr>
        <p:sp>
          <p:nvSpPr>
            <p:cNvPr id="25" name="Rectangle 2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26" name="TextBox 25"/>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Conclusion</a:t>
              </a:r>
              <a:endParaRPr lang="en-IN" sz="3200" b="1" dirty="0">
                <a:latin typeface="Helvetica Neue"/>
                <a:cs typeface="Helvetica" panose="020B0604020202020204" pitchFamily="34" charset="0"/>
              </a:endParaRPr>
            </a:p>
          </p:txBody>
        </p:sp>
      </p:grpSp>
      <p:sp>
        <p:nvSpPr>
          <p:cNvPr id="27" name="Rectangle 26"/>
          <p:cNvSpPr/>
          <p:nvPr/>
        </p:nvSpPr>
        <p:spPr>
          <a:xfrm>
            <a:off x="486569" y="6300559"/>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6</a:t>
            </a:r>
            <a:endParaRPr lang="en-IN" sz="3200" b="1" dirty="0">
              <a:solidFill>
                <a:schemeClr val="bg1"/>
              </a:solidFill>
              <a:latin typeface="Helvetica Neue"/>
              <a:cs typeface="Helvetica" panose="020B0604020202020204" pitchFamily="34" charset="0"/>
            </a:endParaRPr>
          </a:p>
        </p:txBody>
      </p:sp>
      <p:grpSp>
        <p:nvGrpSpPr>
          <p:cNvPr id="28" name="Group 27"/>
          <p:cNvGrpSpPr/>
          <p:nvPr/>
        </p:nvGrpSpPr>
        <p:grpSpPr>
          <a:xfrm>
            <a:off x="9801336" y="1318118"/>
            <a:ext cx="3927700" cy="1961587"/>
            <a:chOff x="3800393" y="2723236"/>
            <a:chExt cx="2457212" cy="1208799"/>
          </a:xfrm>
          <a:blipFill>
            <a:blip r:embed="rId3"/>
            <a:tile tx="0" ty="0" sx="100000" sy="100000" flip="none" algn="tl"/>
          </a:blipFill>
        </p:grpSpPr>
        <p:sp>
          <p:nvSpPr>
            <p:cNvPr id="29" name="Round Diagonal Corner Rectangle 28"/>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30" name="Object 29"/>
            <p:cNvGraphicFramePr>
              <a:graphicFrameLocks noChangeAspect="1"/>
            </p:cNvGraphicFramePr>
            <p:nvPr>
              <p:extLst/>
            </p:nvPr>
          </p:nvGraphicFramePr>
          <p:xfrm>
            <a:off x="3800393" y="2822690"/>
            <a:ext cx="2455085" cy="1004687"/>
          </p:xfrm>
          <a:graphic>
            <a:graphicData uri="http://schemas.openxmlformats.org/presentationml/2006/ole">
              <mc:AlternateContent xmlns:mc="http://schemas.openxmlformats.org/markup-compatibility/2006">
                <mc:Choice xmlns:v="urn:schemas-microsoft-com:vml" Requires="v">
                  <p:oleObj spid="_x0000_s13328" name="Equation" r:id="rId4" imgW="1587240" imgH="685800" progId="Equation.3">
                    <p:embed/>
                  </p:oleObj>
                </mc:Choice>
                <mc:Fallback>
                  <p:oleObj name="Equation" r:id="rId4" imgW="1587240" imgH="685800" progId="Equation.3">
                    <p:embed/>
                    <p:pic>
                      <p:nvPicPr>
                        <p:cNvPr id="0" name=""/>
                        <p:cNvPicPr/>
                        <p:nvPr/>
                      </p:nvPicPr>
                      <p:blipFill>
                        <a:blip r:embed="rId5"/>
                        <a:stretch>
                          <a:fillRect/>
                        </a:stretch>
                      </p:blipFill>
                      <p:spPr>
                        <a:xfrm>
                          <a:off x="3800393" y="2822690"/>
                          <a:ext cx="2455085" cy="1004687"/>
                        </a:xfrm>
                        <a:prstGeom prst="rect">
                          <a:avLst/>
                        </a:prstGeom>
                      </p:spPr>
                    </p:pic>
                  </p:oleObj>
                </mc:Fallback>
              </mc:AlternateContent>
            </a:graphicData>
          </a:graphic>
        </p:graphicFrame>
      </p:grpSp>
      <p:sp>
        <p:nvSpPr>
          <p:cNvPr id="31" name="Right Arrow 30"/>
          <p:cNvSpPr/>
          <p:nvPr/>
        </p:nvSpPr>
        <p:spPr>
          <a:xfrm>
            <a:off x="9075408" y="1485496"/>
            <a:ext cx="7184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9793852" y="3824459"/>
            <a:ext cx="3956950" cy="1847846"/>
            <a:chOff x="3446266" y="2723236"/>
            <a:chExt cx="3168029" cy="1436543"/>
          </a:xfrm>
          <a:blipFill>
            <a:blip r:embed="rId3"/>
            <a:tile tx="0" ty="0" sx="100000" sy="100000" flip="none" algn="tl"/>
          </a:blipFill>
        </p:grpSpPr>
        <p:sp>
          <p:nvSpPr>
            <p:cNvPr id="33" name="Round Diagonal Corner Rectangle 32"/>
            <p:cNvSpPr/>
            <p:nvPr/>
          </p:nvSpPr>
          <p:spPr>
            <a:xfrm>
              <a:off x="3446266" y="2723236"/>
              <a:ext cx="3150603" cy="1432565"/>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34" name="Object 33"/>
            <p:cNvGraphicFramePr>
              <a:graphicFrameLocks noChangeAspect="1"/>
            </p:cNvGraphicFramePr>
            <p:nvPr>
              <p:extLst/>
            </p:nvPr>
          </p:nvGraphicFramePr>
          <p:xfrm>
            <a:off x="3483862" y="2779435"/>
            <a:ext cx="3130433" cy="1380344"/>
          </p:xfrm>
          <a:graphic>
            <a:graphicData uri="http://schemas.openxmlformats.org/presentationml/2006/ole">
              <mc:AlternateContent xmlns:mc="http://schemas.openxmlformats.org/markup-compatibility/2006">
                <mc:Choice xmlns:v="urn:schemas-microsoft-com:vml" Requires="v">
                  <p:oleObj spid="_x0000_s13329" name="Equation" r:id="rId6" imgW="1612800" imgH="711000" progId="Equation.3">
                    <p:embed/>
                  </p:oleObj>
                </mc:Choice>
                <mc:Fallback>
                  <p:oleObj name="Equation" r:id="rId6" imgW="1612800" imgH="711000" progId="Equation.3">
                    <p:embed/>
                    <p:pic>
                      <p:nvPicPr>
                        <p:cNvPr id="0" name=""/>
                        <p:cNvPicPr/>
                        <p:nvPr/>
                      </p:nvPicPr>
                      <p:blipFill>
                        <a:blip r:embed="rId7"/>
                        <a:stretch>
                          <a:fillRect/>
                        </a:stretch>
                      </p:blipFill>
                      <p:spPr>
                        <a:xfrm>
                          <a:off x="3483862" y="2779435"/>
                          <a:ext cx="3130433" cy="1380344"/>
                        </a:xfrm>
                        <a:prstGeom prst="rect">
                          <a:avLst/>
                        </a:prstGeom>
                      </p:spPr>
                    </p:pic>
                  </p:oleObj>
                </mc:Fallback>
              </mc:AlternateContent>
            </a:graphicData>
          </a:graphic>
        </p:graphicFrame>
      </p:grpSp>
      <p:sp>
        <p:nvSpPr>
          <p:cNvPr id="35" name="Right Arrow 34"/>
          <p:cNvSpPr/>
          <p:nvPr/>
        </p:nvSpPr>
        <p:spPr>
          <a:xfrm>
            <a:off x="9097176" y="4560787"/>
            <a:ext cx="57965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4372769" y="6347321"/>
            <a:ext cx="8990052" cy="819386"/>
            <a:chOff x="375557" y="1965945"/>
            <a:chExt cx="12847313" cy="591676"/>
          </a:xfrm>
        </p:grpSpPr>
        <p:sp>
          <p:nvSpPr>
            <p:cNvPr id="37" name="Rectangle 3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38" name="TextBox 37"/>
            <p:cNvSpPr txBox="1"/>
            <p:nvPr/>
          </p:nvSpPr>
          <p:spPr>
            <a:xfrm>
              <a:off x="417333" y="2064679"/>
              <a:ext cx="12805537" cy="433377"/>
            </a:xfrm>
            <a:prstGeom prst="rect">
              <a:avLst/>
            </a:prstGeom>
            <a:noFill/>
          </p:spPr>
          <p:txBody>
            <a:bodyPr wrap="square" rtlCol="0">
              <a:spAutoFit/>
            </a:bodyPr>
            <a:lstStyle/>
            <a:p>
              <a:pPr>
                <a:lnSpc>
                  <a:spcPct val="150000"/>
                </a:lnSpc>
              </a:pPr>
              <a:r>
                <a:rPr lang="en-US" sz="2200" b="1" dirty="0" smtClean="0">
                  <a:solidFill>
                    <a:srgbClr val="FF0000"/>
                  </a:solidFill>
                  <a:latin typeface="Helvetica Neue"/>
                  <a:cs typeface="Helvetica" panose="020B0604020202020204" pitchFamily="34" charset="0"/>
                </a:rPr>
                <a:t>Note: Rejection criteria same as in one sample test or P-value</a:t>
              </a:r>
              <a:endParaRPr lang="en-IN" sz="2200" b="1" dirty="0">
                <a:solidFill>
                  <a:srgbClr val="FF0000"/>
                </a:solidFill>
                <a:latin typeface="Helvetica Neue"/>
                <a:cs typeface="Helvetica" panose="020B0604020202020204" pitchFamily="34" charset="0"/>
              </a:endParaRPr>
            </a:p>
          </p:txBody>
        </p:sp>
      </p:grpSp>
    </p:spTree>
    <p:extLst>
      <p:ext uri="{BB962C8B-B14F-4D97-AF65-F5344CB8AC3E}">
        <p14:creationId xmlns:p14="http://schemas.microsoft.com/office/powerpoint/2010/main" val="64926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0-#ppt_w/2"/>
                                          </p:val>
                                        </p:tav>
                                        <p:tav tm="100000">
                                          <p:val>
                                            <p:strVal val="#ppt_x"/>
                                          </p:val>
                                        </p:tav>
                                      </p:tavLst>
                                    </p:anim>
                                    <p:anim calcmode="lin" valueType="num">
                                      <p:cBhvr additive="base">
                                        <p:cTn id="56" dur="500" fill="hold"/>
                                        <p:tgtEl>
                                          <p:spTgt spid="35"/>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0-#ppt_w/2"/>
                                          </p:val>
                                        </p:tav>
                                        <p:tav tm="100000">
                                          <p:val>
                                            <p:strVal val="#ppt_x"/>
                                          </p:val>
                                        </p:tav>
                                      </p:tavLst>
                                    </p:anim>
                                    <p:anim calcmode="lin" valueType="num">
                                      <p:cBhvr additive="base">
                                        <p:cTn id="68" dur="500" fill="hold"/>
                                        <p:tgtEl>
                                          <p:spTgt spid="23"/>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0-#ppt_w/2"/>
                                          </p:val>
                                        </p:tav>
                                        <p:tav tm="100000">
                                          <p:val>
                                            <p:strVal val="#ppt_x"/>
                                          </p:val>
                                        </p:tav>
                                      </p:tavLst>
                                    </p:anim>
                                    <p:anim calcmode="lin" valueType="num">
                                      <p:cBhvr additive="base">
                                        <p:cTn id="7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0-#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0-#ppt_w/2"/>
                                          </p:val>
                                        </p:tav>
                                        <p:tav tm="100000">
                                          <p:val>
                                            <p:strVal val="#ppt_x"/>
                                          </p:val>
                                        </p:tav>
                                      </p:tavLst>
                                    </p:anim>
                                    <p:anim calcmode="lin" valueType="num">
                                      <p:cBhvr additive="base">
                                        <p:cTn id="82" dur="500" fill="hold"/>
                                        <p:tgtEl>
                                          <p:spTgt spid="24"/>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500" fill="hold"/>
                                        <p:tgtEl>
                                          <p:spTgt spid="36"/>
                                        </p:tgtEl>
                                        <p:attrNameLst>
                                          <p:attrName>ppt_x</p:attrName>
                                        </p:attrNameLst>
                                      </p:cBhvr>
                                      <p:tavLst>
                                        <p:tav tm="0">
                                          <p:val>
                                            <p:strVal val="0-#ppt_w/2"/>
                                          </p:val>
                                        </p:tav>
                                        <p:tav tm="100000">
                                          <p:val>
                                            <p:strVal val="#ppt_x"/>
                                          </p:val>
                                        </p:tav>
                                      </p:tavLst>
                                    </p:anim>
                                    <p:anim calcmode="lin" valueType="num">
                                      <p:cBhvr additive="base">
                                        <p:cTn id="86"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animBg="1"/>
      <p:bldP spid="27" grpId="0" animBg="1"/>
      <p:bldP spid="31" grpId="0" animBg="1"/>
      <p:bldP spid="3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sp>
        <p:nvSpPr>
          <p:cNvPr id="5" name="Text Placeholder 3"/>
          <p:cNvSpPr txBox="1">
            <a:spLocks/>
          </p:cNvSpPr>
          <p:nvPr/>
        </p:nvSpPr>
        <p:spPr>
          <a:xfrm>
            <a:off x="489858" y="1064419"/>
            <a:ext cx="13177156" cy="6066710"/>
          </a:xfrm>
          <a:prstGeom prst="rect">
            <a:avLst/>
          </a:prstGeom>
        </p:spPr>
        <p:txBody>
          <a:bodyPr>
            <a:normAutofit fontScale="92500" lnSpcReduction="2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lnSpc>
                <a:spcPct val="150000"/>
              </a:lnSpc>
              <a:buNone/>
            </a:pPr>
            <a:r>
              <a:rPr lang="en-US" sz="3200" b="1" dirty="0" smtClean="0">
                <a:latin typeface="Helvetica Neue"/>
              </a:rPr>
              <a:t>The manager of a courier service believes that packets delivered at the beginning of the month are heavier than those delivered at the end of  month. As an experiment, he weighed a random sample of 20 packets at the beginning of the month and found that the mean weight was 5.25 kg</a:t>
            </a:r>
            <a:r>
              <a:rPr lang="en-IN" sz="3200" b="1" dirty="0" smtClean="0">
                <a:latin typeface="Helvetica Neue"/>
              </a:rPr>
              <a:t>. A randomly selected 10 packets at the end of the month had a mean weight of 4.96 kg. It was observed from the </a:t>
            </a:r>
            <a:r>
              <a:rPr lang="en-IN" sz="3200" b="1" dirty="0">
                <a:latin typeface="Helvetica Neue"/>
              </a:rPr>
              <a:t>past </a:t>
            </a:r>
            <a:r>
              <a:rPr lang="en-IN" sz="3200" b="1" dirty="0" smtClean="0">
                <a:latin typeface="Helvetica Neue"/>
              </a:rPr>
              <a:t>experience that the population variances are 1.20 kg and 1.15 kg. At 5% level of significance, can it be concluded that the packets delivered at the beginning of the month weigh more? Also find P-value and 95% confidence interval for the difference between the means. </a:t>
            </a:r>
            <a:endParaRPr lang="en-US" sz="3200" b="1" dirty="0">
              <a:latin typeface="Helvetica Neue"/>
            </a:endParaRPr>
          </a:p>
        </p:txBody>
      </p:sp>
    </p:spTree>
    <p:extLst>
      <p:ext uri="{BB962C8B-B14F-4D97-AF65-F5344CB8AC3E}">
        <p14:creationId xmlns:p14="http://schemas.microsoft.com/office/powerpoint/2010/main" val="190063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grpSp>
        <p:nvGrpSpPr>
          <p:cNvPr id="4" name="Group 3"/>
          <p:cNvGrpSpPr/>
          <p:nvPr/>
        </p:nvGrpSpPr>
        <p:grpSpPr>
          <a:xfrm>
            <a:off x="520700" y="1216819"/>
            <a:ext cx="1359975" cy="1320800"/>
            <a:chOff x="520700" y="1879600"/>
            <a:chExt cx="927100" cy="800100"/>
          </a:xfrm>
        </p:grpSpPr>
        <p:sp>
          <p:nvSpPr>
            <p:cNvPr id="5" name="Oval 4"/>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6" name="Object 5"/>
            <p:cNvGraphicFramePr>
              <a:graphicFrameLocks noChangeAspect="1"/>
            </p:cNvGraphicFramePr>
            <p:nvPr>
              <p:extLst/>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14366"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7" name="Round Diagonal Corner Rectangle 6"/>
          <p:cNvSpPr/>
          <p:nvPr/>
        </p:nvSpPr>
        <p:spPr>
          <a:xfrm>
            <a:off x="2735050" y="1242950"/>
            <a:ext cx="10695200" cy="129466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400" b="1" dirty="0" smtClean="0">
                <a:solidFill>
                  <a:schemeClr val="tx1"/>
                </a:solidFill>
                <a:latin typeface="Helvetica Neue"/>
                <a:cs typeface="Helvetica" panose="020B0604020202020204" pitchFamily="34" charset="0"/>
              </a:rPr>
              <a:t>The mean weight of packets delivered at the early in the month and at the end of month may be same </a:t>
            </a:r>
            <a:endParaRPr lang="en-US" sz="3400" b="1" dirty="0">
              <a:solidFill>
                <a:schemeClr val="tx1"/>
              </a:solidFill>
              <a:latin typeface="Helvetica Neue"/>
              <a:cs typeface="Helvetica" panose="020B0604020202020204" pitchFamily="34" charset="0"/>
            </a:endParaRPr>
          </a:p>
        </p:txBody>
      </p:sp>
      <p:grpSp>
        <p:nvGrpSpPr>
          <p:cNvPr id="8" name="Group 7"/>
          <p:cNvGrpSpPr/>
          <p:nvPr/>
        </p:nvGrpSpPr>
        <p:grpSpPr>
          <a:xfrm>
            <a:off x="520700" y="3969989"/>
            <a:ext cx="1359975" cy="1384300"/>
            <a:chOff x="520700" y="3987800"/>
            <a:chExt cx="927100" cy="800100"/>
          </a:xfrm>
        </p:grpSpPr>
        <p:sp>
          <p:nvSpPr>
            <p:cNvPr id="9" name="Oval 8"/>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10" name="Object 9"/>
            <p:cNvGraphicFramePr>
              <a:graphicFrameLocks noChangeAspect="1"/>
            </p:cNvGraphicFramePr>
            <p:nvPr>
              <p:extLst/>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14367" name="Equation" r:id="rId5" imgW="203040" imgH="215640" progId="Equation.3">
                    <p:embed/>
                  </p:oleObj>
                </mc:Choice>
                <mc:Fallback>
                  <p:oleObj name="Equation" r:id="rId5" imgW="203040" imgH="215640" progId="Equation.3">
                    <p:embed/>
                    <p:pic>
                      <p:nvPicPr>
                        <p:cNvPr id="0" name=""/>
                        <p:cNvPicPr/>
                        <p:nvPr/>
                      </p:nvPicPr>
                      <p:blipFill>
                        <a:blip r:embed="rId6"/>
                        <a:stretch>
                          <a:fillRect/>
                        </a:stretch>
                      </p:blipFill>
                      <p:spPr>
                        <a:xfrm>
                          <a:off x="749300" y="4189413"/>
                          <a:ext cx="444500" cy="473075"/>
                        </a:xfrm>
                        <a:prstGeom prst="rect">
                          <a:avLst/>
                        </a:prstGeom>
                      </p:spPr>
                    </p:pic>
                  </p:oleObj>
                </mc:Fallback>
              </mc:AlternateContent>
            </a:graphicData>
          </a:graphic>
        </p:graphicFrame>
      </p:grpSp>
      <p:sp>
        <p:nvSpPr>
          <p:cNvPr id="11" name="Round Diagonal Corner Rectangle 10"/>
          <p:cNvSpPr/>
          <p:nvPr/>
        </p:nvSpPr>
        <p:spPr>
          <a:xfrm>
            <a:off x="2735050" y="3873837"/>
            <a:ext cx="10695200" cy="184512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b="1" dirty="0">
                <a:solidFill>
                  <a:schemeClr val="tx1"/>
                </a:solidFill>
                <a:latin typeface="Helvetica Neue"/>
                <a:cs typeface="Helvetica" panose="020B0604020202020204" pitchFamily="34" charset="0"/>
              </a:rPr>
              <a:t>The mean weight of packets delivered at the </a:t>
            </a:r>
            <a:r>
              <a:rPr lang="en-AU" altLang="en-US" sz="3600" b="1" dirty="0" smtClean="0">
                <a:solidFill>
                  <a:schemeClr val="tx1"/>
                </a:solidFill>
                <a:latin typeface="Helvetica Neue"/>
                <a:cs typeface="Helvetica" panose="020B0604020202020204" pitchFamily="34" charset="0"/>
              </a:rPr>
              <a:t>end of </a:t>
            </a:r>
            <a:r>
              <a:rPr lang="en-AU" altLang="en-US" sz="3600" b="1" dirty="0">
                <a:solidFill>
                  <a:schemeClr val="tx1"/>
                </a:solidFill>
                <a:latin typeface="Helvetica Neue"/>
                <a:cs typeface="Helvetica" panose="020B0604020202020204" pitchFamily="34" charset="0"/>
              </a:rPr>
              <a:t>the month </a:t>
            </a:r>
            <a:r>
              <a:rPr lang="en-AU" altLang="en-US" sz="3600" b="1" dirty="0" smtClean="0">
                <a:solidFill>
                  <a:schemeClr val="tx1"/>
                </a:solidFill>
                <a:latin typeface="Helvetica Neue"/>
                <a:cs typeface="Helvetica" panose="020B0604020202020204" pitchFamily="34" charset="0"/>
              </a:rPr>
              <a:t>may be higher than at </a:t>
            </a:r>
            <a:r>
              <a:rPr lang="en-AU" altLang="en-US" sz="3600" b="1" dirty="0">
                <a:solidFill>
                  <a:schemeClr val="tx1"/>
                </a:solidFill>
                <a:latin typeface="Helvetica Neue"/>
                <a:cs typeface="Helvetica" panose="020B0604020202020204" pitchFamily="34" charset="0"/>
              </a:rPr>
              <a:t>the </a:t>
            </a:r>
            <a:r>
              <a:rPr lang="en-AU" altLang="en-US" sz="3600" b="1" dirty="0" smtClean="0">
                <a:solidFill>
                  <a:schemeClr val="tx1"/>
                </a:solidFill>
                <a:latin typeface="Helvetica Neue"/>
                <a:cs typeface="Helvetica" panose="020B0604020202020204" pitchFamily="34" charset="0"/>
              </a:rPr>
              <a:t>early </a:t>
            </a:r>
            <a:r>
              <a:rPr lang="en-AU" altLang="en-US" sz="3600" b="1" dirty="0">
                <a:solidFill>
                  <a:schemeClr val="tx1"/>
                </a:solidFill>
                <a:latin typeface="Helvetica Neue"/>
                <a:cs typeface="Helvetica" panose="020B0604020202020204" pitchFamily="34" charset="0"/>
              </a:rPr>
              <a:t>of month </a:t>
            </a:r>
            <a:endParaRPr lang="en-US" sz="3600" b="1" dirty="0">
              <a:solidFill>
                <a:schemeClr val="tx1"/>
              </a:solidFill>
              <a:latin typeface="Helvetica Neue"/>
              <a:cs typeface="Helvetica" panose="020B0604020202020204" pitchFamily="34" charset="0"/>
            </a:endParaRPr>
          </a:p>
        </p:txBody>
      </p:sp>
      <p:sp>
        <p:nvSpPr>
          <p:cNvPr id="12" name="Left Arrow 11"/>
          <p:cNvSpPr/>
          <p:nvPr/>
        </p:nvSpPr>
        <p:spPr>
          <a:xfrm rot="10800000">
            <a:off x="1993159" y="1622275"/>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13" name="Left Arrow 12"/>
          <p:cNvSpPr/>
          <p:nvPr/>
        </p:nvSpPr>
        <p:spPr>
          <a:xfrm rot="10800000">
            <a:off x="1974108" y="4413545"/>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pSp>
        <p:nvGrpSpPr>
          <p:cNvPr id="15" name="Group 14"/>
          <p:cNvGrpSpPr/>
          <p:nvPr/>
        </p:nvGrpSpPr>
        <p:grpSpPr>
          <a:xfrm>
            <a:off x="5088885" y="2654628"/>
            <a:ext cx="2993765" cy="1137564"/>
            <a:chOff x="3779629" y="2723236"/>
            <a:chExt cx="1938724" cy="636184"/>
          </a:xfrm>
          <a:blipFill>
            <a:blip r:embed="rId7"/>
            <a:tile tx="0" ty="0" sx="100000" sy="100000" flip="none" algn="tl"/>
          </a:blipFill>
        </p:grpSpPr>
        <p:sp>
          <p:nvSpPr>
            <p:cNvPr id="16" name="Round Diagonal Corner Rectangle 15"/>
            <p:cNvSpPr/>
            <p:nvPr/>
          </p:nvSpPr>
          <p:spPr>
            <a:xfrm>
              <a:off x="3779629" y="2723236"/>
              <a:ext cx="1938724"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7" name="Object 16"/>
            <p:cNvGraphicFramePr>
              <a:graphicFrameLocks noChangeAspect="1"/>
            </p:cNvGraphicFramePr>
            <p:nvPr>
              <p:extLst/>
            </p:nvPr>
          </p:nvGraphicFramePr>
          <p:xfrm>
            <a:off x="3823805" y="2796411"/>
            <a:ext cx="1819931" cy="535612"/>
          </p:xfrm>
          <a:graphic>
            <a:graphicData uri="http://schemas.openxmlformats.org/presentationml/2006/ole">
              <mc:AlternateContent xmlns:mc="http://schemas.openxmlformats.org/markup-compatibility/2006">
                <mc:Choice xmlns:v="urn:schemas-microsoft-com:vml" Requires="v">
                  <p:oleObj spid="_x0000_s14368" name="Equation" r:id="rId8" imgW="736560" imgH="228600" progId="Equation.3">
                    <p:embed/>
                  </p:oleObj>
                </mc:Choice>
                <mc:Fallback>
                  <p:oleObj name="Equation" r:id="rId8" imgW="736560" imgH="228600" progId="Equation.3">
                    <p:embed/>
                    <p:pic>
                      <p:nvPicPr>
                        <p:cNvPr id="0" name=""/>
                        <p:cNvPicPr/>
                        <p:nvPr/>
                      </p:nvPicPr>
                      <p:blipFill>
                        <a:blip r:embed="rId9"/>
                        <a:stretch>
                          <a:fillRect/>
                        </a:stretch>
                      </p:blipFill>
                      <p:spPr>
                        <a:xfrm>
                          <a:off x="3823805" y="2796411"/>
                          <a:ext cx="1819931" cy="535612"/>
                        </a:xfrm>
                        <a:prstGeom prst="rect">
                          <a:avLst/>
                        </a:prstGeom>
                      </p:spPr>
                    </p:pic>
                  </p:oleObj>
                </mc:Fallback>
              </mc:AlternateContent>
            </a:graphicData>
          </a:graphic>
        </p:graphicFrame>
      </p:grpSp>
      <p:grpSp>
        <p:nvGrpSpPr>
          <p:cNvPr id="18" name="Group 17"/>
          <p:cNvGrpSpPr/>
          <p:nvPr/>
        </p:nvGrpSpPr>
        <p:grpSpPr>
          <a:xfrm>
            <a:off x="5011071" y="5800611"/>
            <a:ext cx="3185882" cy="1206770"/>
            <a:chOff x="3779628" y="2723236"/>
            <a:chExt cx="2379673" cy="636184"/>
          </a:xfrm>
          <a:blipFill>
            <a:blip r:embed="rId7"/>
            <a:tile tx="0" ty="0" sx="100000" sy="100000" flip="none" algn="tl"/>
          </a:blipFill>
        </p:grpSpPr>
        <p:sp>
          <p:nvSpPr>
            <p:cNvPr id="19" name="Round Diagonal Corner Rectangle 18"/>
            <p:cNvSpPr/>
            <p:nvPr/>
          </p:nvSpPr>
          <p:spPr>
            <a:xfrm>
              <a:off x="3779628" y="2723236"/>
              <a:ext cx="2379673"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20" name="Object 19"/>
            <p:cNvGraphicFramePr>
              <a:graphicFrameLocks noChangeAspect="1"/>
            </p:cNvGraphicFramePr>
            <p:nvPr>
              <p:extLst/>
            </p:nvPr>
          </p:nvGraphicFramePr>
          <p:xfrm>
            <a:off x="3780126" y="2774766"/>
            <a:ext cx="2299212" cy="507996"/>
          </p:xfrm>
          <a:graphic>
            <a:graphicData uri="http://schemas.openxmlformats.org/presentationml/2006/ole">
              <mc:AlternateContent xmlns:mc="http://schemas.openxmlformats.org/markup-compatibility/2006">
                <mc:Choice xmlns:v="urn:schemas-microsoft-com:vml" Requires="v">
                  <p:oleObj spid="_x0000_s14369" name="Equation" r:id="rId10" imgW="723600" imgH="215640" progId="Equation.3">
                    <p:embed/>
                  </p:oleObj>
                </mc:Choice>
                <mc:Fallback>
                  <p:oleObj name="Equation" r:id="rId10" imgW="723600" imgH="215640" progId="Equation.3">
                    <p:embed/>
                    <p:pic>
                      <p:nvPicPr>
                        <p:cNvPr id="0" name=""/>
                        <p:cNvPicPr/>
                        <p:nvPr/>
                      </p:nvPicPr>
                      <p:blipFill>
                        <a:blip r:embed="rId11"/>
                        <a:stretch>
                          <a:fillRect/>
                        </a:stretch>
                      </p:blipFill>
                      <p:spPr>
                        <a:xfrm>
                          <a:off x="3780126" y="2774766"/>
                          <a:ext cx="2299212" cy="507996"/>
                        </a:xfrm>
                        <a:prstGeom prst="rect">
                          <a:avLst/>
                        </a:prstGeom>
                      </p:spPr>
                    </p:pic>
                  </p:oleObj>
                </mc:Fallback>
              </mc:AlternateContent>
            </a:graphicData>
          </a:graphic>
        </p:graphicFrame>
      </p:grpSp>
    </p:spTree>
    <p:extLst>
      <p:ext uri="{BB962C8B-B14F-4D97-AF65-F5344CB8AC3E}">
        <p14:creationId xmlns:p14="http://schemas.microsoft.com/office/powerpoint/2010/main" val="263115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childTnLst>
                          </p:cTn>
                        </p:par>
                        <p:par>
                          <p:cTn id="37" fill="hold">
                            <p:stCondLst>
                              <p:cond delay="2000"/>
                            </p:stCondLst>
                            <p:childTnLst>
                              <p:par>
                                <p:cTn id="38" presetID="53"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sp>
        <p:nvSpPr>
          <p:cNvPr id="4" name="Title 2"/>
          <p:cNvSpPr txBox="1">
            <a:spLocks/>
          </p:cNvSpPr>
          <p:nvPr/>
        </p:nvSpPr>
        <p:spPr>
          <a:xfrm>
            <a:off x="271251" y="1145108"/>
            <a:ext cx="12815083" cy="6323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200" dirty="0" smtClean="0">
                <a:latin typeface="Helvetica Neue"/>
                <a:cs typeface="Helvetica" panose="020B0604020202020204" pitchFamily="34" charset="0"/>
              </a:rPr>
              <a:t>At 5% (0.05) level </a:t>
            </a:r>
            <a:r>
              <a:rPr lang="en-US" altLang="en-US" sz="3200" dirty="0">
                <a:latin typeface="Helvetica Neue"/>
                <a:cs typeface="Helvetica" panose="020B0604020202020204" pitchFamily="34" charset="0"/>
              </a:rPr>
              <a:t>of significance with critical value </a:t>
            </a:r>
            <a:r>
              <a:rPr lang="en-US" altLang="en-US" sz="3200" dirty="0" smtClean="0">
                <a:latin typeface="Helvetica Neue"/>
                <a:cs typeface="Helvetica" panose="020B0604020202020204" pitchFamily="34" charset="0"/>
              </a:rPr>
              <a:t>1.645 </a:t>
            </a:r>
            <a:endParaRPr lang="en-US" altLang="en-US" sz="3200" dirty="0">
              <a:latin typeface="Helvetica Neue"/>
              <a:cs typeface="Helvetica" panose="020B0604020202020204" pitchFamily="34" charset="0"/>
            </a:endParaRPr>
          </a:p>
        </p:txBody>
      </p:sp>
      <p:sp>
        <p:nvSpPr>
          <p:cNvPr id="6" name="Rectangle 10"/>
          <p:cNvSpPr>
            <a:spLocks noChangeArrowheads="1"/>
          </p:cNvSpPr>
          <p:nvPr/>
        </p:nvSpPr>
        <p:spPr bwMode="auto">
          <a:xfrm>
            <a:off x="5667748" y="1965137"/>
            <a:ext cx="304121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en-US" sz="2800" dirty="0" smtClean="0">
                <a:latin typeface="Arial" panose="020B0604020202020204" pitchFamily="34" charset="0"/>
                <a:cs typeface="Arial" panose="020B0604020202020204" pitchFamily="34" charset="0"/>
                <a:sym typeface="Mathematica1" pitchFamily="2" charset="2"/>
              </a:rPr>
              <a:t>Hypothesis to test</a:t>
            </a:r>
          </a:p>
          <a:p>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H</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0</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a:t>
            </a:r>
            <a:r>
              <a:rPr lang="el-GR" altLang="en-US" sz="2800" b="1" dirty="0" smtClean="0">
                <a:solidFill>
                  <a:srgbClr val="FF0000"/>
                </a:solidFill>
                <a:latin typeface="Arial" panose="020B0604020202020204" pitchFamily="34" charset="0"/>
                <a:cs typeface="Arial" panose="020B0604020202020204" pitchFamily="34" charset="0"/>
                <a:sym typeface="Mathematica1" pitchFamily="2" charset="2"/>
              </a:rPr>
              <a:t>μ</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1</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 - </a:t>
            </a:r>
            <a:r>
              <a:rPr lang="el-GR" altLang="en-US" sz="2800" b="1" dirty="0" smtClean="0">
                <a:solidFill>
                  <a:srgbClr val="FF0000"/>
                </a:solidFill>
                <a:latin typeface="Arial" panose="020B0604020202020204" pitchFamily="34" charset="0"/>
                <a:cs typeface="Arial" panose="020B0604020202020204" pitchFamily="34" charset="0"/>
                <a:sym typeface="Mathematica1" pitchFamily="2" charset="2"/>
              </a:rPr>
              <a:t>μ</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2 </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 0</a:t>
            </a:r>
            <a:r>
              <a:rPr lang="en-US" altLang="en-US" sz="2800" b="1" baseline="-25000" dirty="0" smtClean="0">
                <a:latin typeface="Arial" panose="020B0604020202020204" pitchFamily="34" charset="0"/>
                <a:cs typeface="Arial" panose="020B0604020202020204" pitchFamily="34" charset="0"/>
                <a:sym typeface="Mathematica1" pitchFamily="2" charset="2"/>
              </a:rPr>
              <a:t> </a:t>
            </a:r>
          </a:p>
          <a:p>
            <a:r>
              <a:rPr lang="en-US" altLang="en-US" sz="2800" dirty="0" smtClean="0">
                <a:latin typeface="Arial" panose="020B0604020202020204" pitchFamily="34" charset="0"/>
                <a:cs typeface="Arial" panose="020B0604020202020204" pitchFamily="34" charset="0"/>
                <a:sym typeface="Mathematica1" pitchFamily="2" charset="2"/>
              </a:rPr>
              <a:t>vs</a:t>
            </a:r>
            <a:r>
              <a:rPr lang="en-US" altLang="en-US" sz="2800" b="1" dirty="0" smtClean="0">
                <a:latin typeface="Arial" panose="020B0604020202020204" pitchFamily="34" charset="0"/>
                <a:cs typeface="Arial" panose="020B0604020202020204" pitchFamily="34" charset="0"/>
                <a:sym typeface="Mathematica1" pitchFamily="2" charset="2"/>
              </a:rPr>
              <a:t> </a:t>
            </a:r>
          </a:p>
          <a:p>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H</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1</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a:t>
            </a:r>
            <a:r>
              <a:rPr lang="el-GR" altLang="en-US" sz="2800" b="1" dirty="0" smtClean="0">
                <a:solidFill>
                  <a:srgbClr val="FF0000"/>
                </a:solidFill>
                <a:latin typeface="Arial" panose="020B0604020202020204" pitchFamily="34" charset="0"/>
                <a:cs typeface="Arial" panose="020B0604020202020204" pitchFamily="34" charset="0"/>
                <a:sym typeface="Mathematica1" pitchFamily="2" charset="2"/>
              </a:rPr>
              <a:t>μ</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1</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 – </a:t>
            </a:r>
            <a:r>
              <a:rPr lang="el-GR" altLang="en-US" sz="2800" b="1" dirty="0" smtClean="0">
                <a:solidFill>
                  <a:srgbClr val="FF0000"/>
                </a:solidFill>
                <a:latin typeface="Arial" panose="020B0604020202020204" pitchFamily="34" charset="0"/>
                <a:cs typeface="Arial" panose="020B0604020202020204" pitchFamily="34" charset="0"/>
                <a:sym typeface="Mathematica1" pitchFamily="2" charset="2"/>
              </a:rPr>
              <a:t>μ</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2 </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&gt; 0</a:t>
            </a:r>
            <a:endParaRPr lang="en-US" altLang="en-US" sz="2800" b="1" dirty="0">
              <a:solidFill>
                <a:srgbClr val="FF0000"/>
              </a:solidFill>
              <a:latin typeface="Arial" panose="020B0604020202020204" pitchFamily="34" charset="0"/>
              <a:cs typeface="Arial" panose="020B0604020202020204" pitchFamily="34" charset="0"/>
              <a:sym typeface="Mathematica1" pitchFamily="2" charset="2"/>
            </a:endParaRPr>
          </a:p>
        </p:txBody>
      </p:sp>
      <p:sp>
        <p:nvSpPr>
          <p:cNvPr id="7" name="Rectangle 10"/>
          <p:cNvSpPr>
            <a:spLocks noChangeArrowheads="1"/>
          </p:cNvSpPr>
          <p:nvPr/>
        </p:nvSpPr>
        <p:spPr bwMode="auto">
          <a:xfrm>
            <a:off x="9065632" y="5117081"/>
            <a:ext cx="2193229" cy="584775"/>
          </a:xfrm>
          <a:prstGeom prst="rect">
            <a:avLst/>
          </a:prstGeom>
          <a:solidFill>
            <a:srgbClr val="00CC00"/>
          </a:solidFill>
          <a:ln w="9525" algn="ctr">
            <a:solidFill>
              <a:srgbClr val="0000FF"/>
            </a:solidFill>
            <a:miter lim="800000"/>
            <a:headEnd/>
            <a:tailEnd/>
          </a:ln>
          <a:effectLst/>
        </p:spPr>
        <p:txBody>
          <a:bodyPr wrap="none" anchor="b">
            <a:spAutoFit/>
          </a:bodyPr>
          <a:lstStyle/>
          <a:p>
            <a:r>
              <a:rPr lang="en-US" altLang="en-US" sz="3200" b="1" dirty="0" err="1" smtClean="0">
                <a:solidFill>
                  <a:schemeClr val="bg1"/>
                </a:solidFill>
                <a:latin typeface="Helvetica Neue"/>
                <a:cs typeface="Times New Roman" panose="02020603050405020304" pitchFamily="18" charset="0"/>
                <a:sym typeface="Mathematica1" pitchFamily="2" charset="2"/>
              </a:rPr>
              <a:t>Z</a:t>
            </a:r>
            <a:r>
              <a:rPr lang="en-US" altLang="en-US" sz="3200" b="1" baseline="-25000" dirty="0" err="1" smtClean="0">
                <a:solidFill>
                  <a:schemeClr val="bg1"/>
                </a:solidFill>
                <a:latin typeface="Helvetica Neue"/>
                <a:cs typeface="Times New Roman" panose="02020603050405020304" pitchFamily="18" charset="0"/>
                <a:sym typeface="Mathematica1" pitchFamily="2" charset="2"/>
              </a:rPr>
              <a:t>cal</a:t>
            </a:r>
            <a:r>
              <a:rPr lang="en-US" altLang="en-US" sz="3200" b="1" dirty="0" smtClean="0">
                <a:solidFill>
                  <a:schemeClr val="bg1"/>
                </a:solidFill>
                <a:latin typeface="Helvetica Neue"/>
                <a:cs typeface="Times New Roman" panose="02020603050405020304" pitchFamily="18" charset="0"/>
                <a:sym typeface="Mathematica1" pitchFamily="2" charset="2"/>
              </a:rPr>
              <a:t>= 0.642</a:t>
            </a:r>
            <a:endParaRPr lang="en-US" altLang="en-US" sz="3200" b="1" dirty="0">
              <a:solidFill>
                <a:schemeClr val="bg1"/>
              </a:solidFill>
              <a:latin typeface="Helvetica Neue"/>
              <a:cs typeface="Times New Roman" panose="02020603050405020304" pitchFamily="18" charset="0"/>
              <a:sym typeface="Mathematica1" pitchFamily="2" charset="2"/>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437230995"/>
              </p:ext>
            </p:extLst>
          </p:nvPr>
        </p:nvGraphicFramePr>
        <p:xfrm>
          <a:off x="312078" y="1803676"/>
          <a:ext cx="5271842" cy="1450521"/>
        </p:xfrm>
        <a:graphic>
          <a:graphicData uri="http://schemas.openxmlformats.org/presentationml/2006/ole">
            <mc:AlternateContent xmlns:mc="http://schemas.openxmlformats.org/markup-compatibility/2006">
              <mc:Choice xmlns:v="urn:schemas-microsoft-com:vml" Requires="v">
                <p:oleObj spid="_x0000_s15376" name="Equation" r:id="rId3" imgW="2857320" imgH="711000" progId="Equation.3">
                  <p:embed/>
                </p:oleObj>
              </mc:Choice>
              <mc:Fallback>
                <p:oleObj name="Equation" r:id="rId3" imgW="2857320" imgH="711000" progId="Equation.3">
                  <p:embed/>
                  <p:pic>
                    <p:nvPicPr>
                      <p:cNvPr id="0" name=""/>
                      <p:cNvPicPr>
                        <a:picLocks noChangeAspect="1" noChangeArrowheads="1"/>
                      </p:cNvPicPr>
                      <p:nvPr/>
                    </p:nvPicPr>
                    <p:blipFill>
                      <a:blip r:embed="rId4"/>
                      <a:srcRect/>
                      <a:stretch>
                        <a:fillRect/>
                      </a:stretch>
                    </p:blipFill>
                    <p:spPr bwMode="auto">
                      <a:xfrm>
                        <a:off x="312078" y="1803676"/>
                        <a:ext cx="5271842" cy="1450521"/>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9" name="Group 8"/>
          <p:cNvGrpSpPr/>
          <p:nvPr/>
        </p:nvGrpSpPr>
        <p:grpSpPr>
          <a:xfrm>
            <a:off x="344737" y="6013733"/>
            <a:ext cx="13447464" cy="1110343"/>
            <a:chOff x="752217" y="2168154"/>
            <a:chExt cx="4936366" cy="1534482"/>
          </a:xfrm>
        </p:grpSpPr>
        <p:sp>
          <p:nvSpPr>
            <p:cNvPr id="10" name="Vertical Scroll 9"/>
            <p:cNvSpPr/>
            <p:nvPr/>
          </p:nvSpPr>
          <p:spPr>
            <a:xfrm>
              <a:off x="752217" y="2168154"/>
              <a:ext cx="4936366" cy="1534482"/>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11" name="Round Diagonal Corner Rectangle 10"/>
            <p:cNvSpPr/>
            <p:nvPr/>
          </p:nvSpPr>
          <p:spPr>
            <a:xfrm>
              <a:off x="907387" y="2550639"/>
              <a:ext cx="4663314" cy="930164"/>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12" name="Title 2"/>
          <p:cNvSpPr txBox="1">
            <a:spLocks/>
          </p:cNvSpPr>
          <p:nvPr/>
        </p:nvSpPr>
        <p:spPr>
          <a:xfrm>
            <a:off x="767445" y="6306826"/>
            <a:ext cx="12703626" cy="67306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2600" dirty="0">
                <a:latin typeface="Helvetica Neue"/>
                <a:ea typeface="Gulim" pitchFamily="34" charset="-127"/>
                <a:cs typeface="Times New Roman" pitchFamily="18" charset="0"/>
              </a:rPr>
              <a:t>Critical </a:t>
            </a:r>
            <a:r>
              <a:rPr lang="en-US" altLang="ko-KR" sz="2600" dirty="0" smtClean="0">
                <a:latin typeface="Helvetica Neue"/>
                <a:ea typeface="Gulim" pitchFamily="34" charset="-127"/>
                <a:cs typeface="Times New Roman" pitchFamily="18" charset="0"/>
              </a:rPr>
              <a:t>value for </a:t>
            </a:r>
            <a:r>
              <a:rPr lang="el-GR" altLang="ko-KR" sz="2600" dirty="0" smtClean="0">
                <a:latin typeface="Helvetica Neue"/>
                <a:ea typeface="Gulim" pitchFamily="34" charset="-127"/>
                <a:cs typeface="Times New Roman" pitchFamily="18" charset="0"/>
              </a:rPr>
              <a:t>α</a:t>
            </a:r>
            <a:r>
              <a:rPr lang="en-US" altLang="ko-KR" sz="2600" dirty="0" smtClean="0">
                <a:latin typeface="Helvetica Neue"/>
                <a:ea typeface="Gulim" pitchFamily="34" charset="-127"/>
                <a:cs typeface="Times New Roman" pitchFamily="18" charset="0"/>
              </a:rPr>
              <a:t> </a:t>
            </a:r>
            <a:r>
              <a:rPr lang="en-US" altLang="ko-KR" sz="2600" dirty="0">
                <a:latin typeface="Helvetica Neue"/>
                <a:ea typeface="Gulim" pitchFamily="34" charset="-127"/>
                <a:cs typeface="Times New Roman" pitchFamily="18" charset="0"/>
              </a:rPr>
              <a:t>= </a:t>
            </a:r>
            <a:r>
              <a:rPr lang="en-US" altLang="ko-KR" sz="2600" dirty="0" smtClean="0">
                <a:latin typeface="Helvetica Neue"/>
                <a:ea typeface="Gulim" pitchFamily="34" charset="-127"/>
                <a:cs typeface="Times New Roman" pitchFamily="18" charset="0"/>
              </a:rPr>
              <a:t>0.05 </a:t>
            </a:r>
            <a:r>
              <a:rPr lang="en-US" altLang="ko-KR" sz="2600" dirty="0">
                <a:latin typeface="Helvetica Neue"/>
                <a:ea typeface="Gulim" pitchFamily="34" charset="-127"/>
                <a:cs typeface="Times New Roman" pitchFamily="18" charset="0"/>
              </a:rPr>
              <a:t>is </a:t>
            </a:r>
            <a:r>
              <a:rPr lang="en-US" altLang="ko-KR" sz="2600" dirty="0" smtClean="0">
                <a:latin typeface="Helvetica Neue"/>
                <a:ea typeface="Gulim" pitchFamily="34" charset="-127"/>
                <a:cs typeface="Times New Roman" pitchFamily="18" charset="0"/>
              </a:rPr>
              <a:t>1.645. Since </a:t>
            </a:r>
            <a:r>
              <a:rPr lang="en-US" altLang="ko-KR" sz="2600" dirty="0">
                <a:latin typeface="Helvetica Neue"/>
                <a:ea typeface="Gulim" pitchFamily="34" charset="-127"/>
                <a:cs typeface="Times New Roman" pitchFamily="18" charset="0"/>
              </a:rPr>
              <a:t>Z </a:t>
            </a:r>
            <a:r>
              <a:rPr lang="en-US" altLang="ko-KR" sz="2600" dirty="0" smtClean="0">
                <a:latin typeface="Helvetica Neue"/>
                <a:ea typeface="Gulim" pitchFamily="34" charset="-127"/>
                <a:cs typeface="Times New Roman" pitchFamily="18" charset="0"/>
              </a:rPr>
              <a:t>= 0.642 </a:t>
            </a:r>
            <a:r>
              <a:rPr lang="en-US" altLang="ko-KR" sz="2600" dirty="0">
                <a:latin typeface="Helvetica Neue"/>
                <a:ea typeface="Gulim" pitchFamily="34" charset="-127"/>
                <a:cs typeface="Times New Roman" pitchFamily="18" charset="0"/>
              </a:rPr>
              <a:t>&lt; </a:t>
            </a:r>
            <a:r>
              <a:rPr lang="en-US" altLang="ko-KR" sz="2600" dirty="0" smtClean="0">
                <a:latin typeface="Helvetica Neue"/>
                <a:ea typeface="Gulim" pitchFamily="34" charset="-127"/>
                <a:cs typeface="Times New Roman" pitchFamily="18" charset="0"/>
              </a:rPr>
              <a:t>1.645, Accept </a:t>
            </a:r>
            <a:r>
              <a:rPr lang="en-US" altLang="ko-KR" sz="2600" dirty="0">
                <a:latin typeface="Helvetica Neue"/>
                <a:ea typeface="Gulim" pitchFamily="34" charset="-127"/>
                <a:cs typeface="Times New Roman" pitchFamily="18" charset="0"/>
              </a:rPr>
              <a:t>H</a:t>
            </a:r>
            <a:r>
              <a:rPr lang="en-US" altLang="ko-KR" sz="2600" baseline="-25000" dirty="0">
                <a:latin typeface="Helvetica Neue"/>
                <a:ea typeface="Gulim" pitchFamily="34" charset="-127"/>
                <a:cs typeface="Times New Roman" pitchFamily="18" charset="0"/>
              </a:rPr>
              <a:t>0 </a:t>
            </a:r>
            <a:r>
              <a:rPr lang="en-US" altLang="ko-KR" sz="2600" dirty="0" smtClean="0">
                <a:latin typeface="Helvetica Neue"/>
                <a:ea typeface="Gulim" pitchFamily="34" charset="-127"/>
                <a:cs typeface="Times New Roman" pitchFamily="18" charset="0"/>
              </a:rPr>
              <a:t>Reject </a:t>
            </a:r>
            <a:r>
              <a:rPr lang="en-US" altLang="ko-KR" sz="2600" dirty="0">
                <a:latin typeface="Helvetica Neue"/>
                <a:ea typeface="Gulim" pitchFamily="34" charset="-127"/>
                <a:cs typeface="Times New Roman" pitchFamily="18" charset="0"/>
              </a:rPr>
              <a:t>H</a:t>
            </a:r>
            <a:r>
              <a:rPr lang="en-US" altLang="ko-KR" sz="2600" baseline="-25000" dirty="0">
                <a:latin typeface="Helvetica Neue"/>
                <a:ea typeface="Gulim" pitchFamily="34" charset="-127"/>
                <a:cs typeface="Times New Roman" pitchFamily="18" charset="0"/>
              </a:rPr>
              <a:t>1</a:t>
            </a:r>
            <a:endParaRPr lang="en-US" sz="2600" dirty="0">
              <a:latin typeface="Helvetica Neue"/>
              <a:cs typeface="Helvetica" panose="020B0604020202020204" pitchFamily="34"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870797283"/>
              </p:ext>
            </p:extLst>
          </p:nvPr>
        </p:nvGraphicFramePr>
        <p:xfrm>
          <a:off x="401882" y="3656791"/>
          <a:ext cx="4317079" cy="555625"/>
        </p:xfrm>
        <a:graphic>
          <a:graphicData uri="http://schemas.openxmlformats.org/presentationml/2006/ole">
            <mc:AlternateContent xmlns:mc="http://schemas.openxmlformats.org/markup-compatibility/2006">
              <mc:Choice xmlns:v="urn:schemas-microsoft-com:vml" Requires="v">
                <p:oleObj spid="_x0000_s15377" name="Equation" r:id="rId5" imgW="1396800" imgH="203040" progId="Equation.3">
                  <p:embed/>
                </p:oleObj>
              </mc:Choice>
              <mc:Fallback>
                <p:oleObj name="Equation" r:id="rId5" imgW="1396800" imgH="203040" progId="Equation.3">
                  <p:embed/>
                  <p:pic>
                    <p:nvPicPr>
                      <p:cNvPr id="0" name=""/>
                      <p:cNvPicPr>
                        <a:picLocks noChangeAspect="1" noChangeArrowheads="1"/>
                      </p:cNvPicPr>
                      <p:nvPr/>
                    </p:nvPicPr>
                    <p:blipFill>
                      <a:blip r:embed="rId6"/>
                      <a:srcRect/>
                      <a:stretch>
                        <a:fillRect/>
                      </a:stretch>
                    </p:blipFill>
                    <p:spPr bwMode="auto">
                      <a:xfrm>
                        <a:off x="401882" y="3656791"/>
                        <a:ext cx="4317079" cy="555625"/>
                      </a:xfrm>
                      <a:prstGeom prst="rect">
                        <a:avLst/>
                      </a:prstGeom>
                      <a:solidFill>
                        <a:srgbClr val="FFB9DC"/>
                      </a:solidFill>
                      <a:ln w="9525">
                        <a:solidFill>
                          <a:schemeClr val="bg1"/>
                        </a:solidFill>
                        <a:miter lim="800000"/>
                        <a:headEnd/>
                        <a:tailEnd/>
                      </a:ln>
                    </p:spPr>
                  </p:pic>
                </p:oleObj>
              </mc:Fallback>
            </mc:AlternateContent>
          </a:graphicData>
        </a:graphic>
      </p:graphicFrame>
      <p:sp>
        <p:nvSpPr>
          <p:cNvPr id="14" name="Rectangle 10"/>
          <p:cNvSpPr>
            <a:spLocks noChangeArrowheads="1"/>
          </p:cNvSpPr>
          <p:nvPr/>
        </p:nvSpPr>
        <p:spPr bwMode="auto">
          <a:xfrm>
            <a:off x="5629781" y="4870860"/>
            <a:ext cx="2996333" cy="1077218"/>
          </a:xfrm>
          <a:prstGeom prst="rect">
            <a:avLst/>
          </a:prstGeom>
          <a:solidFill>
            <a:srgbClr val="C00000"/>
          </a:solidFill>
          <a:ln w="9525" algn="ctr">
            <a:solidFill>
              <a:srgbClr val="0000FF"/>
            </a:solidFill>
            <a:miter lim="800000"/>
            <a:headEnd/>
            <a:tailEnd/>
          </a:ln>
          <a:effectLst/>
        </p:spPr>
        <p:txBody>
          <a:bodyPr wrap="none" anchor="b">
            <a:spAutoFit/>
          </a:bodyPr>
          <a:lstStyle/>
          <a:p>
            <a:r>
              <a:rPr lang="en-US" altLang="en-US" sz="3200" b="1" dirty="0" smtClean="0">
                <a:solidFill>
                  <a:schemeClr val="bg1"/>
                </a:solidFill>
                <a:latin typeface="Helvetica Neue"/>
                <a:cs typeface="Times New Roman" panose="02020603050405020304" pitchFamily="18" charset="0"/>
                <a:sym typeface="Mathematica1" pitchFamily="2" charset="2"/>
              </a:rPr>
              <a:t>95% CI for µ is</a:t>
            </a:r>
          </a:p>
          <a:p>
            <a:r>
              <a:rPr lang="en-US" altLang="en-US" sz="3200" b="1" dirty="0" smtClean="0">
                <a:solidFill>
                  <a:schemeClr val="bg1"/>
                </a:solidFill>
                <a:latin typeface="Helvetica Neue"/>
                <a:cs typeface="Times New Roman" panose="02020603050405020304" pitchFamily="18" charset="0"/>
                <a:sym typeface="Mathematica1" pitchFamily="2" charset="2"/>
              </a:rPr>
              <a:t>[- 454, 1.033]</a:t>
            </a:r>
            <a:endParaRPr lang="en-US" altLang="en-US" sz="3200" b="1" dirty="0">
              <a:solidFill>
                <a:schemeClr val="bg1"/>
              </a:solidFill>
              <a:latin typeface="Helvetica Neue"/>
              <a:cs typeface="Times New Roman" panose="02020603050405020304" pitchFamily="18" charset="0"/>
              <a:sym typeface="Mathematica1" pitchFamily="2" charset="2"/>
            </a:endParaRPr>
          </a:p>
        </p:txBody>
      </p:sp>
      <p:cxnSp>
        <p:nvCxnSpPr>
          <p:cNvPr id="15" name="Elbow Connector 14"/>
          <p:cNvCxnSpPr/>
          <p:nvPr/>
        </p:nvCxnSpPr>
        <p:spPr>
          <a:xfrm rot="16200000" flipV="1">
            <a:off x="7042613" y="3500827"/>
            <a:ext cx="2114364" cy="756333"/>
          </a:xfrm>
          <a:prstGeom prst="bentConnector3">
            <a:avLst>
              <a:gd name="adj1" fmla="val 82435"/>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itle 2"/>
          <p:cNvSpPr txBox="1">
            <a:spLocks/>
          </p:cNvSpPr>
          <p:nvPr/>
        </p:nvSpPr>
        <p:spPr>
          <a:xfrm>
            <a:off x="7037628" y="3811732"/>
            <a:ext cx="1226312" cy="6323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4000" b="1" dirty="0" smtClean="0">
                <a:solidFill>
                  <a:srgbClr val="0033CC"/>
                </a:solidFill>
                <a:latin typeface="Helvetica Neue"/>
                <a:cs typeface="Helvetica" panose="020B0604020202020204" pitchFamily="34" charset="0"/>
              </a:rPr>
              <a:t>???</a:t>
            </a:r>
            <a:endParaRPr lang="en-US" altLang="en-US" sz="4000" b="1" dirty="0">
              <a:solidFill>
                <a:srgbClr val="0033CC"/>
              </a:solidFill>
              <a:latin typeface="Helvetica Neue"/>
              <a:cs typeface="Helvetica" panose="020B0604020202020204" pitchFamily="34" charset="0"/>
            </a:endParaRPr>
          </a:p>
        </p:txBody>
      </p:sp>
      <p:pic>
        <p:nvPicPr>
          <p:cNvPr id="1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7815" y="1867036"/>
            <a:ext cx="5154386" cy="3003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0"/>
          <p:cNvSpPr>
            <a:spLocks noChangeArrowheads="1"/>
          </p:cNvSpPr>
          <p:nvPr/>
        </p:nvSpPr>
        <p:spPr bwMode="auto">
          <a:xfrm>
            <a:off x="11941103" y="5200859"/>
            <a:ext cx="1447832" cy="461665"/>
          </a:xfrm>
          <a:prstGeom prst="rect">
            <a:avLst/>
          </a:prstGeom>
          <a:solidFill>
            <a:srgbClr val="C00000"/>
          </a:solidFill>
          <a:ln>
            <a:noFill/>
          </a:ln>
          <a:effectLst/>
          <a:extLst/>
        </p:spPr>
        <p:txBody>
          <a:bodyPr wrap="none" anchor="b">
            <a:spAutoFit/>
          </a:bodyPr>
          <a:lstStyle/>
          <a:p>
            <a:r>
              <a:rPr lang="en-US" altLang="en-US" sz="2400" b="1" dirty="0" smtClean="0">
                <a:solidFill>
                  <a:schemeClr val="bg1"/>
                </a:solidFill>
                <a:latin typeface="Times New Roman" panose="02020603050405020304" pitchFamily="18" charset="0"/>
                <a:cs typeface="Times New Roman" panose="02020603050405020304" pitchFamily="18" charset="0"/>
                <a:sym typeface="Mathematica1" pitchFamily="2" charset="2"/>
              </a:rPr>
              <a:t>Z</a:t>
            </a:r>
            <a:r>
              <a:rPr lang="el-GR" altLang="en-US" sz="2400" b="1" baseline="-25000" dirty="0" smtClean="0">
                <a:solidFill>
                  <a:schemeClr val="bg1"/>
                </a:solidFill>
                <a:latin typeface="Times New Roman" panose="02020603050405020304" pitchFamily="18" charset="0"/>
                <a:cs typeface="Times New Roman" panose="02020603050405020304" pitchFamily="18" charset="0"/>
                <a:sym typeface="Mathematica1" pitchFamily="2" charset="2"/>
              </a:rPr>
              <a:t>α</a:t>
            </a:r>
            <a:r>
              <a:rPr lang="en-US" altLang="en-US" sz="2400" b="1" dirty="0" smtClean="0">
                <a:solidFill>
                  <a:schemeClr val="bg1"/>
                </a:solidFill>
                <a:latin typeface="Times New Roman" panose="02020603050405020304" pitchFamily="18" charset="0"/>
                <a:cs typeface="Times New Roman" panose="02020603050405020304" pitchFamily="18" charset="0"/>
                <a:sym typeface="Mathematica1" pitchFamily="2" charset="2"/>
              </a:rPr>
              <a:t>= 1.645</a:t>
            </a:r>
            <a:endParaRPr lang="en-US" altLang="en-US" sz="2400" b="1" dirty="0">
              <a:solidFill>
                <a:schemeClr val="bg1"/>
              </a:solidFill>
              <a:latin typeface="Times New Roman" panose="02020603050405020304" pitchFamily="18" charset="0"/>
              <a:cs typeface="Times New Roman" panose="02020603050405020304" pitchFamily="18" charset="0"/>
              <a:sym typeface="Mathematica1" pitchFamily="2" charset="2"/>
            </a:endParaRPr>
          </a:p>
        </p:txBody>
      </p:sp>
      <p:cxnSp>
        <p:nvCxnSpPr>
          <p:cNvPr id="19" name="Straight Arrow Connector 18"/>
          <p:cNvCxnSpPr/>
          <p:nvPr/>
        </p:nvCxnSpPr>
        <p:spPr>
          <a:xfrm flipV="1">
            <a:off x="12458699" y="4193219"/>
            <a:ext cx="0" cy="989178"/>
          </a:xfrm>
          <a:prstGeom prst="straightConnector1">
            <a:avLst/>
          </a:prstGeom>
          <a:ln w="1905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5400000" flipH="1" flipV="1">
            <a:off x="9515668" y="4117149"/>
            <a:ext cx="1238088" cy="761776"/>
          </a:xfrm>
          <a:prstGeom prst="bent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32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53" presetClass="entr" presetSubtype="16"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2" presetClass="entr" presetSubtype="4"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53" presetClass="entr" presetSubtype="16"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ppt_x"/>
                                          </p:val>
                                        </p:tav>
                                        <p:tav tm="100000">
                                          <p:val>
                                            <p:strVal val="#ppt_x"/>
                                          </p:val>
                                        </p:tav>
                                      </p:tavLst>
                                    </p:anim>
                                    <p:anim calcmode="lin" valueType="num">
                                      <p:cBhvr additive="base">
                                        <p:cTn id="66" dur="500" fill="hold"/>
                                        <p:tgtEl>
                                          <p:spTgt spid="15"/>
                                        </p:tgtEl>
                                        <p:attrNameLst>
                                          <p:attrName>ppt_y</p:attrName>
                                        </p:attrNameLst>
                                      </p:cBhvr>
                                      <p:tavLst>
                                        <p:tav tm="0">
                                          <p:val>
                                            <p:strVal val="1+#ppt_h/2"/>
                                          </p:val>
                                        </p:tav>
                                        <p:tav tm="100000">
                                          <p:val>
                                            <p:strVal val="#ppt_y"/>
                                          </p:val>
                                        </p:tav>
                                      </p:tavLst>
                                    </p:anim>
                                  </p:childTnLst>
                                </p:cTn>
                              </p:par>
                              <p:par>
                                <p:cTn id="67" presetID="22" presetClass="entr" presetSubtype="8"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left)">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12" grpId="0"/>
      <p:bldP spid="14" grpId="0" animBg="1"/>
      <p:bldP spid="16" grpId="0"/>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3600" b="1" kern="0" dirty="0" smtClean="0">
                <a:solidFill>
                  <a:srgbClr val="FF0000"/>
                </a:solidFill>
              </a:rPr>
              <a:t>Z-test for proportion of a single population</a:t>
            </a:r>
            <a:endParaRPr lang="en-US" sz="3600" b="1" kern="0" dirty="0">
              <a:solidFill>
                <a:srgbClr val="FF0000"/>
              </a:solidFill>
            </a:endParaRPr>
          </a:p>
        </p:txBody>
      </p:sp>
      <p:grpSp>
        <p:nvGrpSpPr>
          <p:cNvPr id="4" name="Group 3"/>
          <p:cNvGrpSpPr/>
          <p:nvPr/>
        </p:nvGrpSpPr>
        <p:grpSpPr>
          <a:xfrm>
            <a:off x="2573126" y="1216819"/>
            <a:ext cx="11219074" cy="1280096"/>
            <a:chOff x="241300" y="2191661"/>
            <a:chExt cx="7086600" cy="2426018"/>
          </a:xfrm>
        </p:grpSpPr>
        <p:sp>
          <p:nvSpPr>
            <p:cNvPr id="5" name="Vertical Scroll 4"/>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6" name="Round Diagonal Corner Rectangle 5"/>
            <p:cNvSpPr/>
            <p:nvPr/>
          </p:nvSpPr>
          <p:spPr>
            <a:xfrm>
              <a:off x="524067" y="2668353"/>
              <a:ext cx="6580361" cy="162636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7" name="Title 2"/>
          <p:cNvSpPr txBox="1">
            <a:spLocks/>
          </p:cNvSpPr>
          <p:nvPr/>
        </p:nvSpPr>
        <p:spPr>
          <a:xfrm>
            <a:off x="3102431" y="1531789"/>
            <a:ext cx="10260258" cy="745728"/>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r>
              <a:rPr lang="en-US" sz="3600" b="1" dirty="0" smtClean="0">
                <a:solidFill>
                  <a:schemeClr val="tx1">
                    <a:lumMod val="75000"/>
                    <a:lumOff val="25000"/>
                  </a:schemeClr>
                </a:solidFill>
                <a:latin typeface="Helvetica Neue"/>
                <a:cs typeface="Helvetica" panose="020B0604020202020204" pitchFamily="34" charset="0"/>
              </a:rPr>
              <a:t>Proportion of a single </a:t>
            </a:r>
            <a:r>
              <a:rPr lang="en-US" sz="3600" b="1" dirty="0">
                <a:solidFill>
                  <a:schemeClr val="tx1">
                    <a:lumMod val="75000"/>
                    <a:lumOff val="25000"/>
                  </a:schemeClr>
                </a:solidFill>
                <a:latin typeface="Helvetica Neue"/>
                <a:cs typeface="Helvetica" panose="020B0604020202020204" pitchFamily="34" charset="0"/>
              </a:rPr>
              <a:t>population </a:t>
            </a:r>
            <a:r>
              <a:rPr lang="en-US" sz="3600" b="1" dirty="0" smtClean="0">
                <a:solidFill>
                  <a:schemeClr val="tx1">
                    <a:lumMod val="75000"/>
                    <a:lumOff val="25000"/>
                  </a:schemeClr>
                </a:solidFill>
                <a:latin typeface="Helvetica Neue"/>
                <a:cs typeface="Helvetica" panose="020B0604020202020204" pitchFamily="34" charset="0"/>
              </a:rPr>
              <a:t>(P)</a:t>
            </a:r>
            <a:endParaRPr lang="en-US" sz="3600" b="1" dirty="0">
              <a:solidFill>
                <a:schemeClr val="tx1">
                  <a:lumMod val="75000"/>
                  <a:lumOff val="25000"/>
                </a:schemeClr>
              </a:solidFill>
              <a:latin typeface="Helvetica Neue"/>
              <a:cs typeface="Helvetica" panose="020B0604020202020204" pitchFamily="34" charset="0"/>
            </a:endParaRPr>
          </a:p>
        </p:txBody>
      </p:sp>
      <p:grpSp>
        <p:nvGrpSpPr>
          <p:cNvPr id="8" name="Group 7"/>
          <p:cNvGrpSpPr/>
          <p:nvPr/>
        </p:nvGrpSpPr>
        <p:grpSpPr>
          <a:xfrm>
            <a:off x="230433" y="1463161"/>
            <a:ext cx="1825784" cy="904373"/>
            <a:chOff x="9768114" y="3251199"/>
            <a:chExt cx="2376369" cy="904373"/>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35089" t="31952" r="5251" b="33383"/>
            <a:stretch/>
          </p:blipFill>
          <p:spPr>
            <a:xfrm>
              <a:off x="9768114" y="3251199"/>
              <a:ext cx="2376369" cy="904373"/>
            </a:xfrm>
            <a:prstGeom prst="rect">
              <a:avLst/>
            </a:prstGeom>
          </p:spPr>
        </p:pic>
        <p:sp>
          <p:nvSpPr>
            <p:cNvPr id="10" name="Title 2"/>
            <p:cNvSpPr txBox="1">
              <a:spLocks/>
            </p:cNvSpPr>
            <p:nvPr/>
          </p:nvSpPr>
          <p:spPr>
            <a:xfrm>
              <a:off x="9946301" y="3458103"/>
              <a:ext cx="2107146" cy="425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chemeClr val="bg1"/>
                  </a:solidFill>
                  <a:latin typeface="Helvetica Neue"/>
                  <a:cs typeface="Helvetica" panose="020B0604020202020204" pitchFamily="34" charset="0"/>
                </a:rPr>
                <a:t>Z-test</a:t>
              </a:r>
              <a:endParaRPr lang="en-US" sz="3600" b="1" dirty="0">
                <a:solidFill>
                  <a:schemeClr val="bg1"/>
                </a:solidFill>
                <a:latin typeface="Helvetica Neue"/>
                <a:cs typeface="Helvetica" panose="020B0604020202020204" pitchFamily="34" charset="0"/>
              </a:endParaRPr>
            </a:p>
          </p:txBody>
        </p:sp>
      </p:grpSp>
      <p:sp>
        <p:nvSpPr>
          <p:cNvPr id="11" name="Down Arrow 10"/>
          <p:cNvSpPr/>
          <p:nvPr/>
        </p:nvSpPr>
        <p:spPr>
          <a:xfrm rot="16200000">
            <a:off x="2182589" y="1582768"/>
            <a:ext cx="586696" cy="599842"/>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665053" y="3453724"/>
            <a:ext cx="13121708" cy="871985"/>
            <a:chOff x="3636294" y="2479790"/>
            <a:chExt cx="3517768" cy="821840"/>
          </a:xfrm>
        </p:grpSpPr>
        <p:grpSp>
          <p:nvGrpSpPr>
            <p:cNvPr id="13" name="Group 12"/>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15" name="Rectangle 14"/>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16" name="Rectangle 15"/>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17" name="Rectangle 16"/>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14" name="Rectangle 13"/>
            <p:cNvSpPr/>
            <p:nvPr/>
          </p:nvSpPr>
          <p:spPr>
            <a:xfrm>
              <a:off x="3686054" y="2569280"/>
              <a:ext cx="3448736" cy="580155"/>
            </a:xfrm>
            <a:prstGeom prst="rect">
              <a:avLst/>
            </a:prstGeom>
          </p:spPr>
          <p:txBody>
            <a:bodyPr wrap="square">
              <a:spAutoFit/>
            </a:bodyPr>
            <a:lstStyle/>
            <a:p>
              <a:pPr marL="0" lvl="1"/>
              <a:r>
                <a:rPr lang="en-US" altLang="ko-KR" sz="3400" b="1" dirty="0">
                  <a:solidFill>
                    <a:srgbClr val="FF0000"/>
                  </a:solidFill>
                  <a:latin typeface="Helvetica Neue"/>
                  <a:ea typeface="Gulim" pitchFamily="34" charset="-127"/>
                  <a:cs typeface="Times New Roman" pitchFamily="18" charset="0"/>
                </a:rPr>
                <a:t>Assume that the samples are drawn from normal </a:t>
              </a:r>
              <a:r>
                <a:rPr lang="en-US" altLang="ko-KR" sz="3400" b="1" dirty="0" smtClean="0">
                  <a:solidFill>
                    <a:srgbClr val="FF0000"/>
                  </a:solidFill>
                  <a:latin typeface="Helvetica Neue"/>
                  <a:ea typeface="Gulim" pitchFamily="34" charset="-127"/>
                  <a:cs typeface="Times New Roman" pitchFamily="18" charset="0"/>
                </a:rPr>
                <a:t>distribution</a:t>
              </a:r>
              <a:endParaRPr lang="en-US" sz="3400" b="1" dirty="0">
                <a:solidFill>
                  <a:srgbClr val="FF0000"/>
                </a:solidFill>
                <a:latin typeface="Helvetica Neue"/>
                <a:cs typeface="Helvetica" panose="020B0604020202020204" pitchFamily="34" charset="0"/>
              </a:endParaRPr>
            </a:p>
          </p:txBody>
        </p:sp>
      </p:grpSp>
      <p:grpSp>
        <p:nvGrpSpPr>
          <p:cNvPr id="18" name="Group 17"/>
          <p:cNvGrpSpPr/>
          <p:nvPr/>
        </p:nvGrpSpPr>
        <p:grpSpPr>
          <a:xfrm>
            <a:off x="373257" y="2653157"/>
            <a:ext cx="11301661" cy="646331"/>
            <a:chOff x="2087592" y="3587557"/>
            <a:chExt cx="2398144" cy="681047"/>
          </a:xfrm>
          <a:noFill/>
        </p:grpSpPr>
        <p:sp>
          <p:nvSpPr>
            <p:cNvPr id="19" name="Rounded Rectangle 18"/>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schemeClr val="tx1">
                    <a:lumMod val="75000"/>
                    <a:lumOff val="25000"/>
                  </a:schemeClr>
                </a:solidFill>
                <a:latin typeface="Helvetica Neue"/>
              </a:endParaRPr>
            </a:p>
          </p:txBody>
        </p:sp>
        <p:sp>
          <p:nvSpPr>
            <p:cNvPr id="20" name="Rectangle 19"/>
            <p:cNvSpPr/>
            <p:nvPr/>
          </p:nvSpPr>
          <p:spPr>
            <a:xfrm>
              <a:off x="2132185" y="3587557"/>
              <a:ext cx="2353551" cy="681047"/>
            </a:xfrm>
            <a:prstGeom prst="rect">
              <a:avLst/>
            </a:prstGeom>
            <a:grpFill/>
          </p:spPr>
          <p:txBody>
            <a:bodyPr wrap="square">
              <a:spAutoFit/>
            </a:bodyPr>
            <a:lstStyle/>
            <a:p>
              <a:r>
                <a:rPr lang="en-US" sz="3600" b="1" dirty="0" smtClean="0">
                  <a:solidFill>
                    <a:srgbClr val="0000FF"/>
                  </a:solidFill>
                  <a:latin typeface="Helvetica Neue"/>
                  <a:cs typeface="Helvetica" panose="020B0604020202020204" pitchFamily="34" charset="0"/>
                </a:rPr>
                <a:t>Assumptions</a:t>
              </a:r>
              <a:endParaRPr lang="en-US" sz="3600" b="1" dirty="0">
                <a:solidFill>
                  <a:srgbClr val="0000FF"/>
                </a:solidFill>
                <a:latin typeface="Helvetica Neue"/>
                <a:cs typeface="Helvetica" panose="020B0604020202020204" pitchFamily="34" charset="0"/>
              </a:endParaRPr>
            </a:p>
          </p:txBody>
        </p:sp>
      </p:grpSp>
      <p:grpSp>
        <p:nvGrpSpPr>
          <p:cNvPr id="21" name="Group 20"/>
          <p:cNvGrpSpPr/>
          <p:nvPr/>
        </p:nvGrpSpPr>
        <p:grpSpPr>
          <a:xfrm>
            <a:off x="675931" y="4686768"/>
            <a:ext cx="13121708" cy="871985"/>
            <a:chOff x="3636294" y="2479790"/>
            <a:chExt cx="3517768" cy="821840"/>
          </a:xfrm>
        </p:grpSpPr>
        <p:grpSp>
          <p:nvGrpSpPr>
            <p:cNvPr id="22" name="Group 21"/>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24" name="Rectangle 23"/>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25" name="Rectangle 24"/>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26" name="Rectangle 25"/>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23" name="Rectangle 22"/>
            <p:cNvSpPr/>
            <p:nvPr/>
          </p:nvSpPr>
          <p:spPr>
            <a:xfrm>
              <a:off x="3686054" y="2569280"/>
              <a:ext cx="3448736" cy="609163"/>
            </a:xfrm>
            <a:prstGeom prst="rect">
              <a:avLst/>
            </a:prstGeom>
          </p:spPr>
          <p:txBody>
            <a:bodyPr wrap="square">
              <a:spAutoFit/>
            </a:bodyPr>
            <a:lstStyle/>
            <a:p>
              <a:pPr marL="0" lvl="1">
                <a:buNone/>
              </a:pPr>
              <a:r>
                <a:rPr lang="en-US" sz="3600" b="1" dirty="0" smtClean="0">
                  <a:solidFill>
                    <a:srgbClr val="C00000"/>
                  </a:solidFill>
                  <a:latin typeface="Helvetica Neue"/>
                  <a:cs typeface="Helvetica" panose="020B0604020202020204" pitchFamily="34" charset="0"/>
                </a:rPr>
                <a:t>The sample size should be more than or equal to 30</a:t>
              </a:r>
              <a:endParaRPr lang="en-US" sz="3600" b="1" dirty="0">
                <a:solidFill>
                  <a:srgbClr val="C00000"/>
                </a:solidFill>
                <a:latin typeface="Helvetica Neue"/>
                <a:cs typeface="Helvetica" panose="020B0604020202020204" pitchFamily="34" charset="0"/>
              </a:endParaRPr>
            </a:p>
          </p:txBody>
        </p:sp>
      </p:grpSp>
      <p:grpSp>
        <p:nvGrpSpPr>
          <p:cNvPr id="27" name="Group 26"/>
          <p:cNvGrpSpPr/>
          <p:nvPr/>
        </p:nvGrpSpPr>
        <p:grpSpPr>
          <a:xfrm>
            <a:off x="681370" y="5989733"/>
            <a:ext cx="13121708" cy="871985"/>
            <a:chOff x="3636294" y="2479790"/>
            <a:chExt cx="3517768" cy="821840"/>
          </a:xfrm>
        </p:grpSpPr>
        <p:grpSp>
          <p:nvGrpSpPr>
            <p:cNvPr id="28" name="Group 27"/>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0" name="Rectangle 29"/>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rgbClr val="0033CC"/>
                  </a:solidFill>
                  <a:latin typeface="Helvetica Neue"/>
                  <a:cs typeface="Helvetica" panose="020B0604020202020204" pitchFamily="34" charset="0"/>
                </a:endParaRPr>
              </a:p>
            </p:txBody>
          </p:sp>
          <p:sp>
            <p:nvSpPr>
              <p:cNvPr id="31" name="Rectangle 30"/>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32" name="Rectangle 31"/>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29" name="Rectangle 28"/>
            <p:cNvSpPr/>
            <p:nvPr/>
          </p:nvSpPr>
          <p:spPr>
            <a:xfrm>
              <a:off x="3686054" y="2569280"/>
              <a:ext cx="3448736" cy="609163"/>
            </a:xfrm>
            <a:prstGeom prst="rect">
              <a:avLst/>
            </a:prstGeom>
          </p:spPr>
          <p:txBody>
            <a:bodyPr wrap="square">
              <a:spAutoFit/>
            </a:bodyPr>
            <a:lstStyle/>
            <a:p>
              <a:pPr marL="0" lvl="1"/>
              <a:r>
                <a:rPr lang="en-US" sz="3600" b="1" dirty="0" smtClean="0">
                  <a:solidFill>
                    <a:srgbClr val="0033CC"/>
                  </a:solidFill>
                  <a:latin typeface="Helvetica Neue"/>
                  <a:cs typeface="Helvetica" panose="020B0604020202020204" pitchFamily="34" charset="0"/>
                </a:rPr>
                <a:t>Subjects should be selected randomly</a:t>
              </a:r>
              <a:endParaRPr lang="en-US" sz="3600" b="1" dirty="0">
                <a:solidFill>
                  <a:srgbClr val="0033CC"/>
                </a:solidFill>
                <a:latin typeface="Helvetica Neue"/>
                <a:cs typeface="Helvetica" panose="020B0604020202020204" pitchFamily="34" charset="0"/>
              </a:endParaRPr>
            </a:p>
          </p:txBody>
        </p:sp>
      </p:grpSp>
    </p:spTree>
    <p:extLst>
      <p:ext uri="{BB962C8B-B14F-4D97-AF65-F5344CB8AC3E}">
        <p14:creationId xmlns:p14="http://schemas.microsoft.com/office/powerpoint/2010/main" val="76118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00"/>
                                        <p:tgtEl>
                                          <p:spTgt spid="4"/>
                                        </p:tgtEl>
                                      </p:cBhvr>
                                    </p:animEffect>
                                  </p:childTnLst>
                                </p:cTn>
                              </p:par>
                            </p:childTnLst>
                          </p:cTn>
                        </p:par>
                        <p:par>
                          <p:cTn id="15" fill="hold">
                            <p:stCondLst>
                              <p:cond delay="12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a:solidFill>
                  <a:srgbClr val="FF0000"/>
                </a:solidFill>
              </a:rPr>
              <a:t>Need for testing of hypothesis</a:t>
            </a:r>
          </a:p>
        </p:txBody>
      </p:sp>
      <p:sp>
        <p:nvSpPr>
          <p:cNvPr id="6" name="Rectangle 3"/>
          <p:cNvSpPr txBox="1">
            <a:spLocks noChangeArrowheads="1"/>
          </p:cNvSpPr>
          <p:nvPr/>
        </p:nvSpPr>
        <p:spPr bwMode="auto">
          <a:xfrm>
            <a:off x="566259" y="988219"/>
            <a:ext cx="12874310" cy="1981200"/>
          </a:xfrm>
          <a:prstGeom prst="rect">
            <a:avLst/>
          </a:prstGeom>
          <a:noFill/>
          <a:ln w="9525">
            <a:noFill/>
            <a:miter lim="800000"/>
            <a:headEnd/>
            <a:tailEnd/>
          </a:ln>
        </p:spPr>
        <p:txBody>
          <a:bodyPr lIns="125508" tIns="62754" rIns="125508" bIns="62754"/>
          <a:lstStyle/>
          <a:p>
            <a:pPr eaLnBrk="0" hangingPunct="0">
              <a:spcBef>
                <a:spcPct val="20000"/>
              </a:spcBef>
              <a:defRPr/>
            </a:pPr>
            <a:r>
              <a:rPr lang="en-US" sz="4000" b="1" kern="0" dirty="0" smtClean="0">
                <a:latin typeface="Helvetica Neue"/>
              </a:rPr>
              <a:t>The following possibilities might arise due to sampling</a:t>
            </a:r>
          </a:p>
          <a:p>
            <a:pPr eaLnBrk="0" hangingPunct="0">
              <a:spcBef>
                <a:spcPct val="20000"/>
              </a:spcBef>
              <a:defRPr/>
            </a:pPr>
            <a:endParaRPr lang="en-US" sz="4000" b="1" kern="0" dirty="0">
              <a:latin typeface="Helvetica Neue"/>
            </a:endParaRPr>
          </a:p>
        </p:txBody>
      </p:sp>
      <p:grpSp>
        <p:nvGrpSpPr>
          <p:cNvPr id="8" name="Group 7"/>
          <p:cNvGrpSpPr/>
          <p:nvPr/>
        </p:nvGrpSpPr>
        <p:grpSpPr>
          <a:xfrm>
            <a:off x="3322249" y="2207419"/>
            <a:ext cx="8225584" cy="2836592"/>
            <a:chOff x="3719268" y="2385809"/>
            <a:chExt cx="3636517" cy="1332001"/>
          </a:xfrm>
          <a:blipFill>
            <a:blip r:embed="rId3"/>
            <a:tile tx="0" ty="0" sx="100000" sy="100000" flip="none" algn="tl"/>
          </a:blipFill>
        </p:grpSpPr>
        <p:sp>
          <p:nvSpPr>
            <p:cNvPr id="9" name="Round Diagonal Corner Rectangle 8"/>
            <p:cNvSpPr/>
            <p:nvPr/>
          </p:nvSpPr>
          <p:spPr>
            <a:xfrm>
              <a:off x="3719268" y="2385809"/>
              <a:ext cx="3636517" cy="1318023"/>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045591542"/>
                </p:ext>
              </p:extLst>
            </p:nvPr>
          </p:nvGraphicFramePr>
          <p:xfrm>
            <a:off x="3745759" y="2410952"/>
            <a:ext cx="3599832" cy="1306858"/>
          </p:xfrm>
          <a:graphic>
            <a:graphicData uri="http://schemas.openxmlformats.org/presentationml/2006/ole">
              <mc:AlternateContent xmlns:mc="http://schemas.openxmlformats.org/markup-compatibility/2006">
                <mc:Choice xmlns:v="urn:schemas-microsoft-com:vml" Requires="v">
                  <p:oleObj spid="_x0000_s1039" name="Equation" r:id="rId4" imgW="1955520" imgH="711000" progId="Equation.3">
                    <p:embed/>
                  </p:oleObj>
                </mc:Choice>
                <mc:Fallback>
                  <p:oleObj name="Equation" r:id="rId4" imgW="1955520" imgH="711000" progId="Equation.3">
                    <p:embed/>
                    <p:pic>
                      <p:nvPicPr>
                        <p:cNvPr id="0" name=""/>
                        <p:cNvPicPr/>
                        <p:nvPr/>
                      </p:nvPicPr>
                      <p:blipFill>
                        <a:blip r:embed="rId5"/>
                        <a:stretch>
                          <a:fillRect/>
                        </a:stretch>
                      </p:blipFill>
                      <p:spPr>
                        <a:xfrm>
                          <a:off x="3745759" y="2410952"/>
                          <a:ext cx="3599832" cy="1306858"/>
                        </a:xfrm>
                        <a:prstGeom prst="rect">
                          <a:avLst/>
                        </a:prstGeom>
                      </p:spPr>
                    </p:pic>
                  </p:oleObj>
                </mc:Fallback>
              </mc:AlternateContent>
            </a:graphicData>
          </a:graphic>
        </p:graphicFrame>
      </p:grpSp>
      <p:sp>
        <p:nvSpPr>
          <p:cNvPr id="11" name="Rectangle 3"/>
          <p:cNvSpPr txBox="1">
            <a:spLocks noChangeArrowheads="1"/>
          </p:cNvSpPr>
          <p:nvPr/>
        </p:nvSpPr>
        <p:spPr bwMode="auto">
          <a:xfrm>
            <a:off x="562769" y="4950619"/>
            <a:ext cx="12874310" cy="1447800"/>
          </a:xfrm>
          <a:prstGeom prst="rect">
            <a:avLst/>
          </a:prstGeom>
          <a:noFill/>
          <a:ln w="9525">
            <a:noFill/>
            <a:miter lim="800000"/>
            <a:headEnd/>
            <a:tailEnd/>
          </a:ln>
        </p:spPr>
        <p:txBody>
          <a:bodyPr lIns="125508" tIns="62754" rIns="125508" bIns="62754"/>
          <a:lstStyle/>
          <a:p>
            <a:pPr eaLnBrk="0" hangingPunct="0">
              <a:spcBef>
                <a:spcPct val="20000"/>
              </a:spcBef>
              <a:defRPr/>
            </a:pPr>
            <a:r>
              <a:rPr lang="en-US" sz="4000" b="1" kern="0" dirty="0" smtClean="0">
                <a:latin typeface="Helvetica Neue"/>
              </a:rPr>
              <a:t>Case(</a:t>
            </a:r>
            <a:r>
              <a:rPr lang="en-US" sz="4000" b="1" kern="0" dirty="0" err="1" smtClean="0">
                <a:latin typeface="Helvetica Neue"/>
              </a:rPr>
              <a:t>i</a:t>
            </a:r>
            <a:r>
              <a:rPr lang="en-US" sz="4000" b="1" kern="0" dirty="0" smtClean="0">
                <a:latin typeface="Helvetica Neue"/>
              </a:rPr>
              <a:t>): If the difference is zero, it is called </a:t>
            </a:r>
          </a:p>
          <a:p>
            <a:pPr eaLnBrk="0" hangingPunct="0">
              <a:spcBef>
                <a:spcPct val="20000"/>
              </a:spcBef>
              <a:defRPr/>
            </a:pPr>
            <a:r>
              <a:rPr lang="en-US" sz="4000" b="1" kern="0" dirty="0">
                <a:latin typeface="Helvetica Neue"/>
              </a:rPr>
              <a:t> </a:t>
            </a:r>
            <a:r>
              <a:rPr lang="en-US" sz="4000" b="1" kern="0" dirty="0" smtClean="0">
                <a:latin typeface="Helvetica Neue"/>
              </a:rPr>
              <a:t>             unbiased</a:t>
            </a:r>
          </a:p>
          <a:p>
            <a:pPr eaLnBrk="0" hangingPunct="0">
              <a:spcBef>
                <a:spcPct val="20000"/>
              </a:spcBef>
              <a:defRPr/>
            </a:pPr>
            <a:endParaRPr lang="en-US" sz="4000" b="1" kern="0" dirty="0">
              <a:latin typeface="Helvetica Neue"/>
            </a:endParaRPr>
          </a:p>
        </p:txBody>
      </p:sp>
    </p:spTree>
    <p:extLst>
      <p:ext uri="{BB962C8B-B14F-4D97-AF65-F5344CB8AC3E}">
        <p14:creationId xmlns:p14="http://schemas.microsoft.com/office/powerpoint/2010/main" val="329497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3600" b="1" kern="0" dirty="0" smtClean="0">
                <a:solidFill>
                  <a:srgbClr val="FF0000"/>
                </a:solidFill>
              </a:rPr>
              <a:t>Z-test for proportion of a single population</a:t>
            </a:r>
            <a:endParaRPr lang="en-US" sz="3600" b="1" kern="0" dirty="0">
              <a:solidFill>
                <a:srgbClr val="FF0000"/>
              </a:solidFill>
            </a:endParaRPr>
          </a:p>
        </p:txBody>
      </p:sp>
      <p:cxnSp>
        <p:nvCxnSpPr>
          <p:cNvPr id="33" name="Straight Connector 32"/>
          <p:cNvCxnSpPr/>
          <p:nvPr/>
        </p:nvCxnSpPr>
        <p:spPr>
          <a:xfrm>
            <a:off x="-182880" y="1193262"/>
            <a:ext cx="14262418" cy="0"/>
          </a:xfrm>
          <a:prstGeom prst="line">
            <a:avLst/>
          </a:prstGeom>
          <a:ln w="25400">
            <a:solidFill>
              <a:srgbClr val="FFC000"/>
            </a:solidFill>
            <a:headEnd type="ova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95524" y="1480386"/>
            <a:ext cx="7940050" cy="844486"/>
            <a:chOff x="375557" y="1947820"/>
            <a:chExt cx="12847313" cy="609801"/>
          </a:xfrm>
        </p:grpSpPr>
        <p:sp>
          <p:nvSpPr>
            <p:cNvPr id="35" name="Rectangle 3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36" name="TextBox 35"/>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State null and alternative hypothesis</a:t>
              </a:r>
              <a:endParaRPr lang="en-IN" sz="3200" b="1" dirty="0">
                <a:latin typeface="Helvetica Neue"/>
                <a:cs typeface="Helvetica" panose="020B0604020202020204" pitchFamily="34" charset="0"/>
              </a:endParaRPr>
            </a:p>
          </p:txBody>
        </p:sp>
      </p:grpSp>
      <p:sp>
        <p:nvSpPr>
          <p:cNvPr id="37" name="Rectangle 36"/>
          <p:cNvSpPr/>
          <p:nvPr/>
        </p:nvSpPr>
        <p:spPr>
          <a:xfrm>
            <a:off x="441308" y="1480386"/>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1</a:t>
            </a:r>
            <a:endParaRPr lang="en-IN" sz="3200" b="1" dirty="0">
              <a:solidFill>
                <a:schemeClr val="bg1"/>
              </a:solidFill>
              <a:latin typeface="Helvetica Neue"/>
              <a:cs typeface="Helvetica" panose="020B0604020202020204" pitchFamily="34" charset="0"/>
            </a:endParaRPr>
          </a:p>
        </p:txBody>
      </p:sp>
      <p:grpSp>
        <p:nvGrpSpPr>
          <p:cNvPr id="38" name="Group 37"/>
          <p:cNvGrpSpPr/>
          <p:nvPr/>
        </p:nvGrpSpPr>
        <p:grpSpPr>
          <a:xfrm>
            <a:off x="1100963" y="2465565"/>
            <a:ext cx="7940050" cy="844486"/>
            <a:chOff x="375557" y="1947820"/>
            <a:chExt cx="12847313" cy="609801"/>
          </a:xfrm>
        </p:grpSpPr>
        <p:sp>
          <p:nvSpPr>
            <p:cNvPr id="39" name="Rectangle 38"/>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40" name="TextBox 39"/>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Specify the level of significance ‘</a:t>
              </a:r>
              <a:r>
                <a:rPr lang="el-GR" sz="3200" b="1" dirty="0" smtClean="0">
                  <a:latin typeface="Helvetica Neue"/>
                  <a:cs typeface="Helvetica" panose="020B0604020202020204" pitchFamily="34" charset="0"/>
                </a:rPr>
                <a:t>α</a:t>
              </a:r>
              <a:r>
                <a:rPr lang="en-US" sz="3200" b="1" dirty="0" smtClean="0">
                  <a:latin typeface="Helvetica Neue"/>
                  <a:cs typeface="Helvetica" panose="020B0604020202020204" pitchFamily="34" charset="0"/>
                </a:rPr>
                <a:t>’</a:t>
              </a:r>
              <a:endParaRPr lang="en-IN" sz="3200" b="1" dirty="0">
                <a:latin typeface="Helvetica Neue"/>
                <a:cs typeface="Helvetica" panose="020B0604020202020204" pitchFamily="34" charset="0"/>
              </a:endParaRPr>
            </a:p>
          </p:txBody>
        </p:sp>
      </p:grpSp>
      <p:sp>
        <p:nvSpPr>
          <p:cNvPr id="41" name="Rectangle 40"/>
          <p:cNvSpPr/>
          <p:nvPr/>
        </p:nvSpPr>
        <p:spPr>
          <a:xfrm>
            <a:off x="446747" y="2465565"/>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2</a:t>
            </a:r>
            <a:endParaRPr lang="en-IN" sz="3200" b="1" dirty="0">
              <a:solidFill>
                <a:schemeClr val="bg1"/>
              </a:solidFill>
              <a:latin typeface="Helvetica Neue"/>
              <a:cs typeface="Helvetica" panose="020B0604020202020204" pitchFamily="34" charset="0"/>
            </a:endParaRPr>
          </a:p>
        </p:txBody>
      </p:sp>
      <p:grpSp>
        <p:nvGrpSpPr>
          <p:cNvPr id="42" name="Group 41"/>
          <p:cNvGrpSpPr/>
          <p:nvPr/>
        </p:nvGrpSpPr>
        <p:grpSpPr>
          <a:xfrm>
            <a:off x="1090073" y="3467073"/>
            <a:ext cx="7940050" cy="844486"/>
            <a:chOff x="375557" y="1947820"/>
            <a:chExt cx="12847313" cy="609801"/>
          </a:xfrm>
        </p:grpSpPr>
        <p:sp>
          <p:nvSpPr>
            <p:cNvPr id="43" name="Rectangle 4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44" name="TextBox 43"/>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Standard Normal Distribution</a:t>
              </a:r>
              <a:endParaRPr lang="en-IN" sz="3200" b="1" dirty="0">
                <a:latin typeface="Helvetica Neue"/>
                <a:cs typeface="Helvetica" panose="020B0604020202020204" pitchFamily="34" charset="0"/>
              </a:endParaRPr>
            </a:p>
          </p:txBody>
        </p:sp>
      </p:grpSp>
      <p:sp>
        <p:nvSpPr>
          <p:cNvPr id="45" name="Rectangle 44"/>
          <p:cNvSpPr/>
          <p:nvPr/>
        </p:nvSpPr>
        <p:spPr>
          <a:xfrm>
            <a:off x="435857" y="3467073"/>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3</a:t>
            </a:r>
            <a:endParaRPr lang="en-IN" sz="3200" b="1" dirty="0">
              <a:solidFill>
                <a:schemeClr val="bg1"/>
              </a:solidFill>
              <a:latin typeface="Helvetica Neue"/>
              <a:cs typeface="Helvetica" panose="020B0604020202020204" pitchFamily="34" charset="0"/>
            </a:endParaRPr>
          </a:p>
        </p:txBody>
      </p:sp>
      <p:grpSp>
        <p:nvGrpSpPr>
          <p:cNvPr id="46" name="Group 45"/>
          <p:cNvGrpSpPr/>
          <p:nvPr/>
        </p:nvGrpSpPr>
        <p:grpSpPr>
          <a:xfrm>
            <a:off x="1095512" y="4484910"/>
            <a:ext cx="7940050" cy="844486"/>
            <a:chOff x="375557" y="1947820"/>
            <a:chExt cx="12847313" cy="609801"/>
          </a:xfrm>
        </p:grpSpPr>
        <p:sp>
          <p:nvSpPr>
            <p:cNvPr id="47" name="Rectangle 4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48" name="TextBox 47"/>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Compute the test statistic</a:t>
              </a:r>
              <a:endParaRPr lang="en-IN" sz="3200" b="1" dirty="0">
                <a:latin typeface="Helvetica Neue"/>
                <a:cs typeface="Helvetica" panose="020B0604020202020204" pitchFamily="34" charset="0"/>
              </a:endParaRPr>
            </a:p>
          </p:txBody>
        </p:sp>
      </p:grpSp>
      <p:sp>
        <p:nvSpPr>
          <p:cNvPr id="49" name="Rectangle 48"/>
          <p:cNvSpPr/>
          <p:nvPr/>
        </p:nvSpPr>
        <p:spPr>
          <a:xfrm>
            <a:off x="441296" y="4484910"/>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4</a:t>
            </a:r>
            <a:endParaRPr lang="en-IN" sz="3200" b="1" dirty="0">
              <a:solidFill>
                <a:schemeClr val="bg1"/>
              </a:solidFill>
              <a:latin typeface="Helvetica Neue"/>
              <a:cs typeface="Helvetica" panose="020B0604020202020204" pitchFamily="34" charset="0"/>
            </a:endParaRPr>
          </a:p>
        </p:txBody>
      </p:sp>
      <p:grpSp>
        <p:nvGrpSpPr>
          <p:cNvPr id="50" name="Group 49"/>
          <p:cNvGrpSpPr/>
          <p:nvPr/>
        </p:nvGrpSpPr>
        <p:grpSpPr>
          <a:xfrm>
            <a:off x="1100951" y="5470088"/>
            <a:ext cx="7940050" cy="844486"/>
            <a:chOff x="375557" y="1947820"/>
            <a:chExt cx="12847313" cy="609801"/>
          </a:xfrm>
        </p:grpSpPr>
        <p:sp>
          <p:nvSpPr>
            <p:cNvPr id="51" name="Rectangle 50"/>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52" name="TextBox 51"/>
            <p:cNvSpPr txBox="1"/>
            <p:nvPr/>
          </p:nvSpPr>
          <p:spPr>
            <a:xfrm>
              <a:off x="417333" y="1947820"/>
              <a:ext cx="12805537" cy="504912"/>
            </a:xfrm>
            <a:prstGeom prst="rect">
              <a:avLst/>
            </a:prstGeom>
            <a:noFill/>
          </p:spPr>
          <p:txBody>
            <a:bodyPr wrap="square" rtlCol="0">
              <a:spAutoFit/>
            </a:bodyPr>
            <a:lstStyle/>
            <a:p>
              <a:pPr>
                <a:lnSpc>
                  <a:spcPct val="150000"/>
                </a:lnSpc>
              </a:pPr>
              <a:r>
                <a:rPr lang="en-US" sz="3000" b="1" dirty="0" smtClean="0">
                  <a:latin typeface="Helvetica Neue"/>
                  <a:cs typeface="Helvetica" panose="020B0604020202020204" pitchFamily="34" charset="0"/>
                </a:rPr>
                <a:t>Define the critical region/ rejection criteria</a:t>
              </a:r>
              <a:endParaRPr lang="en-IN" sz="3000" b="1" dirty="0">
                <a:latin typeface="Helvetica Neue"/>
                <a:cs typeface="Helvetica" panose="020B0604020202020204" pitchFamily="34" charset="0"/>
              </a:endParaRPr>
            </a:p>
          </p:txBody>
        </p:sp>
      </p:grpSp>
      <p:sp>
        <p:nvSpPr>
          <p:cNvPr id="53" name="Rectangle 52"/>
          <p:cNvSpPr/>
          <p:nvPr/>
        </p:nvSpPr>
        <p:spPr>
          <a:xfrm>
            <a:off x="446735" y="5470089"/>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5</a:t>
            </a:r>
            <a:endParaRPr lang="en-IN" sz="3200" b="1" dirty="0">
              <a:solidFill>
                <a:schemeClr val="bg1"/>
              </a:solidFill>
              <a:latin typeface="Helvetica Neue"/>
              <a:cs typeface="Helvetica" panose="020B0604020202020204" pitchFamily="34" charset="0"/>
            </a:endParaRPr>
          </a:p>
        </p:txBody>
      </p:sp>
      <p:grpSp>
        <p:nvGrpSpPr>
          <p:cNvPr id="54" name="Group 53"/>
          <p:cNvGrpSpPr/>
          <p:nvPr/>
        </p:nvGrpSpPr>
        <p:grpSpPr>
          <a:xfrm>
            <a:off x="1090061" y="6487926"/>
            <a:ext cx="2977908" cy="844486"/>
            <a:chOff x="375557" y="1947820"/>
            <a:chExt cx="12847313" cy="609801"/>
          </a:xfrm>
        </p:grpSpPr>
        <p:sp>
          <p:nvSpPr>
            <p:cNvPr id="55" name="Rectangle 5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56" name="TextBox 55"/>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Conclusion</a:t>
              </a:r>
              <a:endParaRPr lang="en-IN" sz="3200" b="1" dirty="0">
                <a:latin typeface="Helvetica Neue"/>
                <a:cs typeface="Helvetica" panose="020B0604020202020204" pitchFamily="34" charset="0"/>
              </a:endParaRPr>
            </a:p>
          </p:txBody>
        </p:sp>
      </p:grpSp>
      <p:sp>
        <p:nvSpPr>
          <p:cNvPr id="57" name="Rectangle 56"/>
          <p:cNvSpPr/>
          <p:nvPr/>
        </p:nvSpPr>
        <p:spPr>
          <a:xfrm>
            <a:off x="435845" y="6487926"/>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6</a:t>
            </a:r>
            <a:endParaRPr lang="en-IN" sz="3200" b="1" dirty="0">
              <a:solidFill>
                <a:schemeClr val="bg1"/>
              </a:solidFill>
              <a:latin typeface="Helvetica Neue"/>
              <a:cs typeface="Helvetica" panose="020B0604020202020204" pitchFamily="34" charset="0"/>
            </a:endParaRPr>
          </a:p>
        </p:txBody>
      </p:sp>
      <p:grpSp>
        <p:nvGrpSpPr>
          <p:cNvPr id="58" name="Group 57"/>
          <p:cNvGrpSpPr/>
          <p:nvPr/>
        </p:nvGrpSpPr>
        <p:grpSpPr>
          <a:xfrm>
            <a:off x="9844275" y="1505485"/>
            <a:ext cx="3834036" cy="1961587"/>
            <a:chOff x="3858990" y="2723236"/>
            <a:chExt cx="2398615" cy="1208799"/>
          </a:xfrm>
          <a:blipFill>
            <a:blip r:embed="rId3"/>
            <a:tile tx="0" ty="0" sx="100000" sy="100000" flip="none" algn="tl"/>
          </a:blipFill>
        </p:grpSpPr>
        <p:sp>
          <p:nvSpPr>
            <p:cNvPr id="59" name="Round Diagonal Corner Rectangle 58"/>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60" name="Object 59"/>
            <p:cNvGraphicFramePr>
              <a:graphicFrameLocks noChangeAspect="1"/>
            </p:cNvGraphicFramePr>
            <p:nvPr>
              <p:extLst/>
            </p:nvPr>
          </p:nvGraphicFramePr>
          <p:xfrm>
            <a:off x="3858990" y="2822690"/>
            <a:ext cx="2337893" cy="1004687"/>
          </p:xfrm>
          <a:graphic>
            <a:graphicData uri="http://schemas.openxmlformats.org/presentationml/2006/ole">
              <mc:AlternateContent xmlns:mc="http://schemas.openxmlformats.org/markup-compatibility/2006">
                <mc:Choice xmlns:v="urn:schemas-microsoft-com:vml" Requires="v">
                  <p:oleObj spid="_x0000_s16402" name="Equation" r:id="rId4" imgW="1511280" imgH="685800" progId="Equation.3">
                    <p:embed/>
                  </p:oleObj>
                </mc:Choice>
                <mc:Fallback>
                  <p:oleObj name="Equation" r:id="rId4" imgW="1511280" imgH="685800" progId="Equation.3">
                    <p:embed/>
                    <p:pic>
                      <p:nvPicPr>
                        <p:cNvPr id="0" name=""/>
                        <p:cNvPicPr/>
                        <p:nvPr/>
                      </p:nvPicPr>
                      <p:blipFill>
                        <a:blip r:embed="rId5"/>
                        <a:stretch>
                          <a:fillRect/>
                        </a:stretch>
                      </p:blipFill>
                      <p:spPr>
                        <a:xfrm>
                          <a:off x="3858990" y="2822690"/>
                          <a:ext cx="2337893" cy="1004687"/>
                        </a:xfrm>
                        <a:prstGeom prst="rect">
                          <a:avLst/>
                        </a:prstGeom>
                      </p:spPr>
                    </p:pic>
                  </p:oleObj>
                </mc:Fallback>
              </mc:AlternateContent>
            </a:graphicData>
          </a:graphic>
        </p:graphicFrame>
      </p:grpSp>
      <p:sp>
        <p:nvSpPr>
          <p:cNvPr id="61" name="Right Arrow 60"/>
          <p:cNvSpPr/>
          <p:nvPr/>
        </p:nvSpPr>
        <p:spPr>
          <a:xfrm>
            <a:off x="9024684" y="1672863"/>
            <a:ext cx="83274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9857427" y="4359705"/>
            <a:ext cx="3842651" cy="1961587"/>
            <a:chOff x="3853600" y="2723236"/>
            <a:chExt cx="2404005" cy="1208799"/>
          </a:xfrm>
          <a:blipFill>
            <a:blip r:embed="rId3"/>
            <a:tile tx="0" ty="0" sx="100000" sy="100000" flip="none" algn="tl"/>
          </a:blipFill>
        </p:grpSpPr>
        <p:sp>
          <p:nvSpPr>
            <p:cNvPr id="63" name="Round Diagonal Corner Rectangle 62"/>
            <p:cNvSpPr/>
            <p:nvPr/>
          </p:nvSpPr>
          <p:spPr>
            <a:xfrm>
              <a:off x="3853600" y="2723236"/>
              <a:ext cx="2404005"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64" name="Object 63"/>
            <p:cNvGraphicFramePr>
              <a:graphicFrameLocks noChangeAspect="1"/>
            </p:cNvGraphicFramePr>
            <p:nvPr>
              <p:extLst/>
            </p:nvPr>
          </p:nvGraphicFramePr>
          <p:xfrm>
            <a:off x="3865234" y="2723427"/>
            <a:ext cx="2365701" cy="1208168"/>
          </p:xfrm>
          <a:graphic>
            <a:graphicData uri="http://schemas.openxmlformats.org/presentationml/2006/ole">
              <mc:AlternateContent xmlns:mc="http://schemas.openxmlformats.org/markup-compatibility/2006">
                <mc:Choice xmlns:v="urn:schemas-microsoft-com:vml" Requires="v">
                  <p:oleObj spid="_x0000_s16403" name="Equation" r:id="rId6" imgW="1218960" imgH="622080" progId="Equation.3">
                    <p:embed/>
                  </p:oleObj>
                </mc:Choice>
                <mc:Fallback>
                  <p:oleObj name="Equation" r:id="rId6" imgW="1218960" imgH="622080" progId="Equation.3">
                    <p:embed/>
                    <p:pic>
                      <p:nvPicPr>
                        <p:cNvPr id="0" name=""/>
                        <p:cNvPicPr/>
                        <p:nvPr/>
                      </p:nvPicPr>
                      <p:blipFill>
                        <a:blip r:embed="rId7"/>
                        <a:stretch>
                          <a:fillRect/>
                        </a:stretch>
                      </p:blipFill>
                      <p:spPr>
                        <a:xfrm>
                          <a:off x="3865234" y="2723427"/>
                          <a:ext cx="2365701" cy="1208168"/>
                        </a:xfrm>
                        <a:prstGeom prst="rect">
                          <a:avLst/>
                        </a:prstGeom>
                      </p:spPr>
                    </p:pic>
                  </p:oleObj>
                </mc:Fallback>
              </mc:AlternateContent>
            </a:graphicData>
          </a:graphic>
        </p:graphicFrame>
      </p:grpSp>
      <p:sp>
        <p:nvSpPr>
          <p:cNvPr id="65" name="Right Arrow 64"/>
          <p:cNvSpPr/>
          <p:nvPr/>
        </p:nvSpPr>
        <p:spPr>
          <a:xfrm>
            <a:off x="9046452" y="4748154"/>
            <a:ext cx="83274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4372769" y="6347321"/>
            <a:ext cx="8990052" cy="819386"/>
            <a:chOff x="375557" y="1965945"/>
            <a:chExt cx="12847313" cy="591676"/>
          </a:xfrm>
        </p:grpSpPr>
        <p:sp>
          <p:nvSpPr>
            <p:cNvPr id="70" name="Rectangle 69"/>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71" name="TextBox 70"/>
            <p:cNvSpPr txBox="1"/>
            <p:nvPr/>
          </p:nvSpPr>
          <p:spPr>
            <a:xfrm>
              <a:off x="417333" y="2064679"/>
              <a:ext cx="12805537" cy="433377"/>
            </a:xfrm>
            <a:prstGeom prst="rect">
              <a:avLst/>
            </a:prstGeom>
            <a:noFill/>
          </p:spPr>
          <p:txBody>
            <a:bodyPr wrap="square" rtlCol="0">
              <a:spAutoFit/>
            </a:bodyPr>
            <a:lstStyle/>
            <a:p>
              <a:pPr>
                <a:lnSpc>
                  <a:spcPct val="150000"/>
                </a:lnSpc>
              </a:pPr>
              <a:r>
                <a:rPr lang="en-US" sz="2200" b="1" dirty="0" smtClean="0">
                  <a:solidFill>
                    <a:srgbClr val="FF0000"/>
                  </a:solidFill>
                  <a:latin typeface="Helvetica Neue"/>
                  <a:cs typeface="Helvetica" panose="020B0604020202020204" pitchFamily="34" charset="0"/>
                </a:rPr>
                <a:t>Note: Rejection criteria same as in one sample test or P-value</a:t>
              </a:r>
              <a:endParaRPr lang="en-IN" sz="2200" b="1" dirty="0">
                <a:solidFill>
                  <a:srgbClr val="FF0000"/>
                </a:solidFill>
                <a:latin typeface="Helvetica Neue"/>
                <a:cs typeface="Helvetica" panose="020B0604020202020204" pitchFamily="34" charset="0"/>
              </a:endParaRPr>
            </a:p>
          </p:txBody>
        </p:sp>
      </p:grpSp>
    </p:spTree>
    <p:extLst>
      <p:ext uri="{BB962C8B-B14F-4D97-AF65-F5344CB8AC3E}">
        <p14:creationId xmlns:p14="http://schemas.microsoft.com/office/powerpoint/2010/main" val="136788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0-#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0-#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additive="base">
                                        <p:cTn id="20" dur="500" fill="hold"/>
                                        <p:tgtEl>
                                          <p:spTgt spid="61"/>
                                        </p:tgtEl>
                                        <p:attrNameLst>
                                          <p:attrName>ppt_x</p:attrName>
                                        </p:attrNameLst>
                                      </p:cBhvr>
                                      <p:tavLst>
                                        <p:tav tm="0">
                                          <p:val>
                                            <p:strVal val="0-#ppt_w/2"/>
                                          </p:val>
                                        </p:tav>
                                        <p:tav tm="100000">
                                          <p:val>
                                            <p:strVal val="#ppt_x"/>
                                          </p:val>
                                        </p:tav>
                                      </p:tavLst>
                                    </p:anim>
                                    <p:anim calcmode="lin" valueType="num">
                                      <p:cBhvr additive="base">
                                        <p:cTn id="21" dur="500" fill="hold"/>
                                        <p:tgtEl>
                                          <p:spTgt spid="61"/>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53" presetClass="entr" presetSubtype="16"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p:cTn id="25" dur="500" fill="hold"/>
                                        <p:tgtEl>
                                          <p:spTgt spid="58"/>
                                        </p:tgtEl>
                                        <p:attrNameLst>
                                          <p:attrName>ppt_w</p:attrName>
                                        </p:attrNameLst>
                                      </p:cBhvr>
                                      <p:tavLst>
                                        <p:tav tm="0">
                                          <p:val>
                                            <p:fltVal val="0"/>
                                          </p:val>
                                        </p:tav>
                                        <p:tav tm="100000">
                                          <p:val>
                                            <p:strVal val="#ppt_w"/>
                                          </p:val>
                                        </p:tav>
                                      </p:tavLst>
                                    </p:anim>
                                    <p:anim calcmode="lin" valueType="num">
                                      <p:cBhvr>
                                        <p:cTn id="26" dur="500" fill="hold"/>
                                        <p:tgtEl>
                                          <p:spTgt spid="58"/>
                                        </p:tgtEl>
                                        <p:attrNameLst>
                                          <p:attrName>ppt_h</p:attrName>
                                        </p:attrNameLst>
                                      </p:cBhvr>
                                      <p:tavLst>
                                        <p:tav tm="0">
                                          <p:val>
                                            <p:fltVal val="0"/>
                                          </p:val>
                                        </p:tav>
                                        <p:tav tm="100000">
                                          <p:val>
                                            <p:strVal val="#ppt_h"/>
                                          </p:val>
                                        </p:tav>
                                      </p:tavLst>
                                    </p:anim>
                                    <p:animEffect transition="in" filter="fad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500" fill="hold"/>
                                        <p:tgtEl>
                                          <p:spTgt spid="41"/>
                                        </p:tgtEl>
                                        <p:attrNameLst>
                                          <p:attrName>ppt_x</p:attrName>
                                        </p:attrNameLst>
                                      </p:cBhvr>
                                      <p:tavLst>
                                        <p:tav tm="0">
                                          <p:val>
                                            <p:strVal val="0-#ppt_w/2"/>
                                          </p:val>
                                        </p:tav>
                                        <p:tav tm="100000">
                                          <p:val>
                                            <p:strVal val="#ppt_x"/>
                                          </p:val>
                                        </p:tav>
                                      </p:tavLst>
                                    </p:anim>
                                    <p:anim calcmode="lin" valueType="num">
                                      <p:cBhvr additive="base">
                                        <p:cTn id="33" dur="500" fill="hold"/>
                                        <p:tgtEl>
                                          <p:spTgt spid="41"/>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500" fill="hold"/>
                                        <p:tgtEl>
                                          <p:spTgt spid="45"/>
                                        </p:tgtEl>
                                        <p:attrNameLst>
                                          <p:attrName>ppt_x</p:attrName>
                                        </p:attrNameLst>
                                      </p:cBhvr>
                                      <p:tavLst>
                                        <p:tav tm="0">
                                          <p:val>
                                            <p:strVal val="0-#ppt_w/2"/>
                                          </p:val>
                                        </p:tav>
                                        <p:tav tm="100000">
                                          <p:val>
                                            <p:strVal val="#ppt_x"/>
                                          </p:val>
                                        </p:tav>
                                      </p:tavLst>
                                    </p:anim>
                                    <p:anim calcmode="lin" valueType="num">
                                      <p:cBhvr additive="base">
                                        <p:cTn id="43" dur="5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500" fill="hold"/>
                                        <p:tgtEl>
                                          <p:spTgt spid="42"/>
                                        </p:tgtEl>
                                        <p:attrNameLst>
                                          <p:attrName>ppt_x</p:attrName>
                                        </p:attrNameLst>
                                      </p:cBhvr>
                                      <p:tavLst>
                                        <p:tav tm="0">
                                          <p:val>
                                            <p:strVal val="0-#ppt_w/2"/>
                                          </p:val>
                                        </p:tav>
                                        <p:tav tm="100000">
                                          <p:val>
                                            <p:strVal val="#ppt_x"/>
                                          </p:val>
                                        </p:tav>
                                      </p:tavLst>
                                    </p:anim>
                                    <p:anim calcmode="lin" valueType="num">
                                      <p:cBhvr additive="base">
                                        <p:cTn id="47"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additive="base">
                                        <p:cTn id="52" dur="500" fill="hold"/>
                                        <p:tgtEl>
                                          <p:spTgt spid="49"/>
                                        </p:tgtEl>
                                        <p:attrNameLst>
                                          <p:attrName>ppt_x</p:attrName>
                                        </p:attrNameLst>
                                      </p:cBhvr>
                                      <p:tavLst>
                                        <p:tav tm="0">
                                          <p:val>
                                            <p:strVal val="0-#ppt_w/2"/>
                                          </p:val>
                                        </p:tav>
                                        <p:tav tm="100000">
                                          <p:val>
                                            <p:strVal val="#ppt_x"/>
                                          </p:val>
                                        </p:tav>
                                      </p:tavLst>
                                    </p:anim>
                                    <p:anim calcmode="lin" valueType="num">
                                      <p:cBhvr additive="base">
                                        <p:cTn id="53" dur="500" fill="hold"/>
                                        <p:tgtEl>
                                          <p:spTgt spid="49"/>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500" fill="hold"/>
                                        <p:tgtEl>
                                          <p:spTgt spid="46"/>
                                        </p:tgtEl>
                                        <p:attrNameLst>
                                          <p:attrName>ppt_x</p:attrName>
                                        </p:attrNameLst>
                                      </p:cBhvr>
                                      <p:tavLst>
                                        <p:tav tm="0">
                                          <p:val>
                                            <p:strVal val="0-#ppt_w/2"/>
                                          </p:val>
                                        </p:tav>
                                        <p:tav tm="100000">
                                          <p:val>
                                            <p:strVal val="#ppt_x"/>
                                          </p:val>
                                        </p:tav>
                                      </p:tavLst>
                                    </p:anim>
                                    <p:anim calcmode="lin" valueType="num">
                                      <p:cBhvr additive="base">
                                        <p:cTn id="57" dur="500" fill="hold"/>
                                        <p:tgtEl>
                                          <p:spTgt spid="46"/>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 calcmode="lin" valueType="num">
                                      <p:cBhvr additive="base">
                                        <p:cTn id="60" dur="500" fill="hold"/>
                                        <p:tgtEl>
                                          <p:spTgt spid="65"/>
                                        </p:tgtEl>
                                        <p:attrNameLst>
                                          <p:attrName>ppt_x</p:attrName>
                                        </p:attrNameLst>
                                      </p:cBhvr>
                                      <p:tavLst>
                                        <p:tav tm="0">
                                          <p:val>
                                            <p:strVal val="0-#ppt_w/2"/>
                                          </p:val>
                                        </p:tav>
                                        <p:tav tm="100000">
                                          <p:val>
                                            <p:strVal val="#ppt_x"/>
                                          </p:val>
                                        </p:tav>
                                      </p:tavLst>
                                    </p:anim>
                                    <p:anim calcmode="lin" valueType="num">
                                      <p:cBhvr additive="base">
                                        <p:cTn id="61" dur="500" fill="hold"/>
                                        <p:tgtEl>
                                          <p:spTgt spid="65"/>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53" presetClass="entr" presetSubtype="16" fill="hold" nodeType="afterEffect">
                                  <p:stCondLst>
                                    <p:cond delay="0"/>
                                  </p:stCondLst>
                                  <p:childTnLst>
                                    <p:set>
                                      <p:cBhvr>
                                        <p:cTn id="64" dur="1" fill="hold">
                                          <p:stCondLst>
                                            <p:cond delay="0"/>
                                          </p:stCondLst>
                                        </p:cTn>
                                        <p:tgtEl>
                                          <p:spTgt spid="62"/>
                                        </p:tgtEl>
                                        <p:attrNameLst>
                                          <p:attrName>style.visibility</p:attrName>
                                        </p:attrNameLst>
                                      </p:cBhvr>
                                      <p:to>
                                        <p:strVal val="visible"/>
                                      </p:to>
                                    </p:set>
                                    <p:anim calcmode="lin" valueType="num">
                                      <p:cBhvr>
                                        <p:cTn id="65" dur="500" fill="hold"/>
                                        <p:tgtEl>
                                          <p:spTgt spid="62"/>
                                        </p:tgtEl>
                                        <p:attrNameLst>
                                          <p:attrName>ppt_w</p:attrName>
                                        </p:attrNameLst>
                                      </p:cBhvr>
                                      <p:tavLst>
                                        <p:tav tm="0">
                                          <p:val>
                                            <p:fltVal val="0"/>
                                          </p:val>
                                        </p:tav>
                                        <p:tav tm="100000">
                                          <p:val>
                                            <p:strVal val="#ppt_w"/>
                                          </p:val>
                                        </p:tav>
                                      </p:tavLst>
                                    </p:anim>
                                    <p:anim calcmode="lin" valueType="num">
                                      <p:cBhvr>
                                        <p:cTn id="66" dur="500" fill="hold"/>
                                        <p:tgtEl>
                                          <p:spTgt spid="62"/>
                                        </p:tgtEl>
                                        <p:attrNameLst>
                                          <p:attrName>ppt_h</p:attrName>
                                        </p:attrNameLst>
                                      </p:cBhvr>
                                      <p:tavLst>
                                        <p:tav tm="0">
                                          <p:val>
                                            <p:fltVal val="0"/>
                                          </p:val>
                                        </p:tav>
                                        <p:tav tm="100000">
                                          <p:val>
                                            <p:strVal val="#ppt_h"/>
                                          </p:val>
                                        </p:tav>
                                      </p:tavLst>
                                    </p:anim>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additive="base">
                                        <p:cTn id="72" dur="500" fill="hold"/>
                                        <p:tgtEl>
                                          <p:spTgt spid="53"/>
                                        </p:tgtEl>
                                        <p:attrNameLst>
                                          <p:attrName>ppt_x</p:attrName>
                                        </p:attrNameLst>
                                      </p:cBhvr>
                                      <p:tavLst>
                                        <p:tav tm="0">
                                          <p:val>
                                            <p:strVal val="0-#ppt_w/2"/>
                                          </p:val>
                                        </p:tav>
                                        <p:tav tm="100000">
                                          <p:val>
                                            <p:strVal val="#ppt_x"/>
                                          </p:val>
                                        </p:tav>
                                      </p:tavLst>
                                    </p:anim>
                                    <p:anim calcmode="lin" valueType="num">
                                      <p:cBhvr additive="base">
                                        <p:cTn id="73" dur="500" fill="hold"/>
                                        <p:tgtEl>
                                          <p:spTgt spid="53"/>
                                        </p:tgtEl>
                                        <p:attrNameLst>
                                          <p:attrName>ppt_y</p:attrName>
                                        </p:attrNameLst>
                                      </p:cBhvr>
                                      <p:tavLst>
                                        <p:tav tm="0">
                                          <p:val>
                                            <p:strVal val="#ppt_y"/>
                                          </p:val>
                                        </p:tav>
                                        <p:tav tm="100000">
                                          <p:val>
                                            <p:strVal val="#ppt_y"/>
                                          </p:val>
                                        </p:tav>
                                      </p:tavLst>
                                    </p:anim>
                                  </p:childTnLst>
                                </p:cTn>
                              </p:par>
                              <p:par>
                                <p:cTn id="74" presetID="2" presetClass="entr" presetSubtype="8"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anim calcmode="lin" valueType="num">
                                      <p:cBhvr additive="base">
                                        <p:cTn id="76" dur="500" fill="hold"/>
                                        <p:tgtEl>
                                          <p:spTgt spid="50"/>
                                        </p:tgtEl>
                                        <p:attrNameLst>
                                          <p:attrName>ppt_x</p:attrName>
                                        </p:attrNameLst>
                                      </p:cBhvr>
                                      <p:tavLst>
                                        <p:tav tm="0">
                                          <p:val>
                                            <p:strVal val="0-#ppt_w/2"/>
                                          </p:val>
                                        </p:tav>
                                        <p:tav tm="100000">
                                          <p:val>
                                            <p:strVal val="#ppt_x"/>
                                          </p:val>
                                        </p:tav>
                                      </p:tavLst>
                                    </p:anim>
                                    <p:anim calcmode="lin" valueType="num">
                                      <p:cBhvr additive="base">
                                        <p:cTn id="77"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57"/>
                                        </p:tgtEl>
                                        <p:attrNameLst>
                                          <p:attrName>style.visibility</p:attrName>
                                        </p:attrNameLst>
                                      </p:cBhvr>
                                      <p:to>
                                        <p:strVal val="visible"/>
                                      </p:to>
                                    </p:set>
                                    <p:anim calcmode="lin" valueType="num">
                                      <p:cBhvr additive="base">
                                        <p:cTn id="82" dur="500" fill="hold"/>
                                        <p:tgtEl>
                                          <p:spTgt spid="57"/>
                                        </p:tgtEl>
                                        <p:attrNameLst>
                                          <p:attrName>ppt_x</p:attrName>
                                        </p:attrNameLst>
                                      </p:cBhvr>
                                      <p:tavLst>
                                        <p:tav tm="0">
                                          <p:val>
                                            <p:strVal val="0-#ppt_w/2"/>
                                          </p:val>
                                        </p:tav>
                                        <p:tav tm="100000">
                                          <p:val>
                                            <p:strVal val="#ppt_x"/>
                                          </p:val>
                                        </p:tav>
                                      </p:tavLst>
                                    </p:anim>
                                    <p:anim calcmode="lin" valueType="num">
                                      <p:cBhvr additive="base">
                                        <p:cTn id="83" dur="500" fill="hold"/>
                                        <p:tgtEl>
                                          <p:spTgt spid="57"/>
                                        </p:tgtEl>
                                        <p:attrNameLst>
                                          <p:attrName>ppt_y</p:attrName>
                                        </p:attrNameLst>
                                      </p:cBhvr>
                                      <p:tavLst>
                                        <p:tav tm="0">
                                          <p:val>
                                            <p:strVal val="#ppt_y"/>
                                          </p:val>
                                        </p:tav>
                                        <p:tav tm="100000">
                                          <p:val>
                                            <p:strVal val="#ppt_y"/>
                                          </p:val>
                                        </p:tav>
                                      </p:tavLst>
                                    </p:anim>
                                  </p:childTnLst>
                                </p:cTn>
                              </p:par>
                              <p:par>
                                <p:cTn id="84" presetID="2" presetClass="entr" presetSubtype="8" fill="hold" nodeType="withEffect">
                                  <p:stCondLst>
                                    <p:cond delay="0"/>
                                  </p:stCondLst>
                                  <p:childTnLst>
                                    <p:set>
                                      <p:cBhvr>
                                        <p:cTn id="85" dur="1" fill="hold">
                                          <p:stCondLst>
                                            <p:cond delay="0"/>
                                          </p:stCondLst>
                                        </p:cTn>
                                        <p:tgtEl>
                                          <p:spTgt spid="54"/>
                                        </p:tgtEl>
                                        <p:attrNameLst>
                                          <p:attrName>style.visibility</p:attrName>
                                        </p:attrNameLst>
                                      </p:cBhvr>
                                      <p:to>
                                        <p:strVal val="visible"/>
                                      </p:to>
                                    </p:set>
                                    <p:anim calcmode="lin" valueType="num">
                                      <p:cBhvr additive="base">
                                        <p:cTn id="86" dur="500" fill="hold"/>
                                        <p:tgtEl>
                                          <p:spTgt spid="54"/>
                                        </p:tgtEl>
                                        <p:attrNameLst>
                                          <p:attrName>ppt_x</p:attrName>
                                        </p:attrNameLst>
                                      </p:cBhvr>
                                      <p:tavLst>
                                        <p:tav tm="0">
                                          <p:val>
                                            <p:strVal val="0-#ppt_w/2"/>
                                          </p:val>
                                        </p:tav>
                                        <p:tav tm="100000">
                                          <p:val>
                                            <p:strVal val="#ppt_x"/>
                                          </p:val>
                                        </p:tav>
                                      </p:tavLst>
                                    </p:anim>
                                    <p:anim calcmode="lin" valueType="num">
                                      <p:cBhvr additive="base">
                                        <p:cTn id="87" dur="500" fill="hold"/>
                                        <p:tgtEl>
                                          <p:spTgt spid="54"/>
                                        </p:tgtEl>
                                        <p:attrNameLst>
                                          <p:attrName>ppt_y</p:attrName>
                                        </p:attrNameLst>
                                      </p:cBhvr>
                                      <p:tavLst>
                                        <p:tav tm="0">
                                          <p:val>
                                            <p:strVal val="#ppt_y"/>
                                          </p:val>
                                        </p:tav>
                                        <p:tav tm="100000">
                                          <p:val>
                                            <p:strVal val="#ppt_y"/>
                                          </p:val>
                                        </p:tav>
                                      </p:tavLst>
                                    </p:anim>
                                  </p:childTnLst>
                                </p:cTn>
                              </p:par>
                              <p:par>
                                <p:cTn id="88" presetID="2" presetClass="entr" presetSubtype="8" fill="hold" nodeType="withEffect">
                                  <p:stCondLst>
                                    <p:cond delay="0"/>
                                  </p:stCondLst>
                                  <p:childTnLst>
                                    <p:set>
                                      <p:cBhvr>
                                        <p:cTn id="89" dur="1" fill="hold">
                                          <p:stCondLst>
                                            <p:cond delay="0"/>
                                          </p:stCondLst>
                                        </p:cTn>
                                        <p:tgtEl>
                                          <p:spTgt spid="69"/>
                                        </p:tgtEl>
                                        <p:attrNameLst>
                                          <p:attrName>style.visibility</p:attrName>
                                        </p:attrNameLst>
                                      </p:cBhvr>
                                      <p:to>
                                        <p:strVal val="visible"/>
                                      </p:to>
                                    </p:set>
                                    <p:anim calcmode="lin" valueType="num">
                                      <p:cBhvr additive="base">
                                        <p:cTn id="90" dur="500" fill="hold"/>
                                        <p:tgtEl>
                                          <p:spTgt spid="69"/>
                                        </p:tgtEl>
                                        <p:attrNameLst>
                                          <p:attrName>ppt_x</p:attrName>
                                        </p:attrNameLst>
                                      </p:cBhvr>
                                      <p:tavLst>
                                        <p:tav tm="0">
                                          <p:val>
                                            <p:strVal val="0-#ppt_w/2"/>
                                          </p:val>
                                        </p:tav>
                                        <p:tav tm="100000">
                                          <p:val>
                                            <p:strVal val="#ppt_x"/>
                                          </p:val>
                                        </p:tav>
                                      </p:tavLst>
                                    </p:anim>
                                    <p:anim calcmode="lin" valueType="num">
                                      <p:cBhvr additive="base">
                                        <p:cTn id="91"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1" grpId="0" animBg="1"/>
      <p:bldP spid="45" grpId="0" animBg="1"/>
      <p:bldP spid="49" grpId="0" animBg="1"/>
      <p:bldP spid="53" grpId="0" animBg="1"/>
      <p:bldP spid="57" grpId="0" animBg="1"/>
      <p:bldP spid="61" grpId="0" animBg="1"/>
      <p:bldP spid="6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sp>
        <p:nvSpPr>
          <p:cNvPr id="4" name="Text Placeholder 3"/>
          <p:cNvSpPr txBox="1">
            <a:spLocks/>
          </p:cNvSpPr>
          <p:nvPr/>
        </p:nvSpPr>
        <p:spPr>
          <a:xfrm>
            <a:off x="489858" y="1064419"/>
            <a:ext cx="13177156" cy="6066710"/>
          </a:xfrm>
          <a:prstGeom prst="rect">
            <a:avLst/>
          </a:prstGeom>
        </p:spPr>
        <p:txBody>
          <a:bodyPr>
            <a:no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lnSpc>
                <a:spcPct val="150000"/>
              </a:lnSpc>
              <a:buNone/>
            </a:pPr>
            <a:r>
              <a:rPr lang="en-US" sz="3600" b="1" dirty="0">
                <a:latin typeface="Helvetica Neue"/>
              </a:rPr>
              <a:t>A builder claims that heat pumps are installed in 70% of all homes being constructed today in the city of Bangalore. Would you agree with this claim if a random sample of new homes in this city shows that </a:t>
            </a:r>
            <a:r>
              <a:rPr lang="en-US" sz="3600" b="1" dirty="0" smtClean="0">
                <a:latin typeface="Helvetica Neue"/>
              </a:rPr>
              <a:t>28 </a:t>
            </a:r>
            <a:r>
              <a:rPr lang="en-US" sz="3600" b="1" dirty="0">
                <a:latin typeface="Helvetica Neue"/>
              </a:rPr>
              <a:t>out of </a:t>
            </a:r>
            <a:r>
              <a:rPr lang="en-US" sz="3600" b="1" dirty="0" smtClean="0">
                <a:latin typeface="Helvetica Neue"/>
              </a:rPr>
              <a:t>55 </a:t>
            </a:r>
            <a:r>
              <a:rPr lang="en-US" sz="3600" b="1" dirty="0">
                <a:latin typeface="Helvetica Neue"/>
              </a:rPr>
              <a:t>had heat pumps installed</a:t>
            </a:r>
            <a:r>
              <a:rPr lang="en-US" sz="3600" b="1" dirty="0" smtClean="0">
                <a:latin typeface="Helvetica Neue"/>
              </a:rPr>
              <a:t>? What P-value and confidence interval are related in this situation?</a:t>
            </a:r>
            <a:endParaRPr lang="en-US" sz="3600" b="1" dirty="0">
              <a:latin typeface="Helvetica Neue"/>
            </a:endParaRPr>
          </a:p>
        </p:txBody>
      </p:sp>
    </p:spTree>
    <p:extLst>
      <p:ext uri="{BB962C8B-B14F-4D97-AF65-F5344CB8AC3E}">
        <p14:creationId xmlns:p14="http://schemas.microsoft.com/office/powerpoint/2010/main" val="94023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Z-test for difference between proportions</a:t>
            </a:r>
            <a:endParaRPr lang="en-US" sz="4000" b="1" kern="0" dirty="0">
              <a:solidFill>
                <a:srgbClr val="FF0000"/>
              </a:solidFill>
            </a:endParaRPr>
          </a:p>
        </p:txBody>
      </p:sp>
      <p:grpSp>
        <p:nvGrpSpPr>
          <p:cNvPr id="5" name="Group 4"/>
          <p:cNvGrpSpPr/>
          <p:nvPr/>
        </p:nvGrpSpPr>
        <p:grpSpPr>
          <a:xfrm>
            <a:off x="2573126" y="1365131"/>
            <a:ext cx="11219074" cy="1280096"/>
            <a:chOff x="241300" y="2191661"/>
            <a:chExt cx="7086600" cy="2426018"/>
          </a:xfrm>
        </p:grpSpPr>
        <p:sp>
          <p:nvSpPr>
            <p:cNvPr id="6" name="Vertical Scroll 5"/>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7" name="Round Diagonal Corner Rectangle 6"/>
            <p:cNvSpPr/>
            <p:nvPr/>
          </p:nvSpPr>
          <p:spPr>
            <a:xfrm>
              <a:off x="524067" y="2668353"/>
              <a:ext cx="6580361" cy="162636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8" name="Title 2"/>
          <p:cNvSpPr txBox="1">
            <a:spLocks/>
          </p:cNvSpPr>
          <p:nvPr/>
        </p:nvSpPr>
        <p:spPr>
          <a:xfrm>
            <a:off x="3102431" y="1680101"/>
            <a:ext cx="10260258" cy="745728"/>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r>
              <a:rPr lang="en-US" sz="2800" b="1" dirty="0" smtClean="0">
                <a:solidFill>
                  <a:schemeClr val="tx1">
                    <a:lumMod val="75000"/>
                    <a:lumOff val="25000"/>
                  </a:schemeClr>
                </a:solidFill>
                <a:latin typeface="Helvetica Neue"/>
                <a:cs typeface="Helvetica" panose="020B0604020202020204" pitchFamily="34" charset="0"/>
              </a:rPr>
              <a:t>Difference between proportion of two population (P</a:t>
            </a:r>
            <a:r>
              <a:rPr lang="en-US" sz="2800" b="1" baseline="-25000" dirty="0" smtClean="0">
                <a:solidFill>
                  <a:schemeClr val="tx1">
                    <a:lumMod val="75000"/>
                    <a:lumOff val="25000"/>
                  </a:schemeClr>
                </a:solidFill>
                <a:latin typeface="Helvetica Neue"/>
                <a:cs typeface="Helvetica" panose="020B0604020202020204" pitchFamily="34" charset="0"/>
              </a:rPr>
              <a:t>1</a:t>
            </a:r>
            <a:r>
              <a:rPr lang="en-US" sz="2800" b="1" dirty="0" smtClean="0">
                <a:solidFill>
                  <a:schemeClr val="tx1">
                    <a:lumMod val="75000"/>
                    <a:lumOff val="25000"/>
                  </a:schemeClr>
                </a:solidFill>
                <a:latin typeface="Helvetica Neue"/>
                <a:cs typeface="Helvetica" panose="020B0604020202020204" pitchFamily="34" charset="0"/>
              </a:rPr>
              <a:t>-P</a:t>
            </a:r>
            <a:r>
              <a:rPr lang="en-US" sz="2800" b="1" baseline="-25000" dirty="0" smtClean="0">
                <a:solidFill>
                  <a:schemeClr val="tx1">
                    <a:lumMod val="75000"/>
                    <a:lumOff val="25000"/>
                  </a:schemeClr>
                </a:solidFill>
                <a:latin typeface="Helvetica Neue"/>
                <a:cs typeface="Helvetica" panose="020B0604020202020204" pitchFamily="34" charset="0"/>
              </a:rPr>
              <a:t>2</a:t>
            </a:r>
            <a:r>
              <a:rPr lang="en-US" sz="2800" b="1" dirty="0" smtClean="0">
                <a:solidFill>
                  <a:schemeClr val="tx1">
                    <a:lumMod val="75000"/>
                    <a:lumOff val="25000"/>
                  </a:schemeClr>
                </a:solidFill>
                <a:latin typeface="Helvetica Neue"/>
                <a:cs typeface="Helvetica" panose="020B0604020202020204" pitchFamily="34" charset="0"/>
              </a:rPr>
              <a:t>)</a:t>
            </a:r>
            <a:endParaRPr lang="en-US" sz="2800" b="1" dirty="0">
              <a:solidFill>
                <a:schemeClr val="tx1">
                  <a:lumMod val="75000"/>
                  <a:lumOff val="25000"/>
                </a:schemeClr>
              </a:solidFill>
              <a:latin typeface="Helvetica Neue"/>
              <a:cs typeface="Helvetica" panose="020B0604020202020204" pitchFamily="34" charset="0"/>
            </a:endParaRPr>
          </a:p>
        </p:txBody>
      </p:sp>
      <p:grpSp>
        <p:nvGrpSpPr>
          <p:cNvPr id="9" name="Group 8"/>
          <p:cNvGrpSpPr/>
          <p:nvPr/>
        </p:nvGrpSpPr>
        <p:grpSpPr>
          <a:xfrm>
            <a:off x="230433" y="1611473"/>
            <a:ext cx="1825784" cy="904373"/>
            <a:chOff x="9768114" y="3251199"/>
            <a:chExt cx="2376369" cy="904373"/>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35089" t="31952" r="5251" b="33383"/>
            <a:stretch/>
          </p:blipFill>
          <p:spPr>
            <a:xfrm>
              <a:off x="9768114" y="3251199"/>
              <a:ext cx="2376369" cy="904373"/>
            </a:xfrm>
            <a:prstGeom prst="rect">
              <a:avLst/>
            </a:prstGeom>
          </p:spPr>
        </p:pic>
        <p:sp>
          <p:nvSpPr>
            <p:cNvPr id="11" name="Title 2"/>
            <p:cNvSpPr txBox="1">
              <a:spLocks/>
            </p:cNvSpPr>
            <p:nvPr/>
          </p:nvSpPr>
          <p:spPr>
            <a:xfrm>
              <a:off x="9946301" y="3458103"/>
              <a:ext cx="2107146" cy="425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chemeClr val="bg1"/>
                  </a:solidFill>
                  <a:latin typeface="Helvetica Neue"/>
                  <a:cs typeface="Helvetica" panose="020B0604020202020204" pitchFamily="34" charset="0"/>
                </a:rPr>
                <a:t>Z-test</a:t>
              </a:r>
              <a:endParaRPr lang="en-US" sz="3600" b="1" dirty="0">
                <a:solidFill>
                  <a:schemeClr val="bg1"/>
                </a:solidFill>
                <a:latin typeface="Helvetica Neue"/>
                <a:cs typeface="Helvetica" panose="020B0604020202020204" pitchFamily="34" charset="0"/>
              </a:endParaRPr>
            </a:p>
          </p:txBody>
        </p:sp>
      </p:grpSp>
      <p:sp>
        <p:nvSpPr>
          <p:cNvPr id="12" name="Down Arrow 11"/>
          <p:cNvSpPr/>
          <p:nvPr/>
        </p:nvSpPr>
        <p:spPr>
          <a:xfrm rot="16200000">
            <a:off x="2182589" y="1731080"/>
            <a:ext cx="586696" cy="599842"/>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665053" y="3602036"/>
            <a:ext cx="13121708" cy="871985"/>
            <a:chOff x="3636294" y="2479790"/>
            <a:chExt cx="3517768" cy="821840"/>
          </a:xfrm>
        </p:grpSpPr>
        <p:grpSp>
          <p:nvGrpSpPr>
            <p:cNvPr id="14" name="Group 13"/>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16" name="Rectangle 15"/>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17" name="Rectangle 16"/>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18" name="Rectangle 17"/>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15" name="Rectangle 14"/>
            <p:cNvSpPr/>
            <p:nvPr/>
          </p:nvSpPr>
          <p:spPr>
            <a:xfrm>
              <a:off x="3686054" y="2569280"/>
              <a:ext cx="3448736" cy="580155"/>
            </a:xfrm>
            <a:prstGeom prst="rect">
              <a:avLst/>
            </a:prstGeom>
          </p:spPr>
          <p:txBody>
            <a:bodyPr wrap="square">
              <a:spAutoFit/>
            </a:bodyPr>
            <a:lstStyle/>
            <a:p>
              <a:pPr marL="0" lvl="1"/>
              <a:r>
                <a:rPr lang="en-US" altLang="ko-KR" sz="3400" b="1" dirty="0">
                  <a:solidFill>
                    <a:srgbClr val="FF0000"/>
                  </a:solidFill>
                  <a:latin typeface="Helvetica Neue"/>
                  <a:ea typeface="Gulim" pitchFamily="34" charset="-127"/>
                  <a:cs typeface="Times New Roman" pitchFamily="18" charset="0"/>
                </a:rPr>
                <a:t>Assume that the samples are drawn from normal </a:t>
              </a:r>
              <a:r>
                <a:rPr lang="en-US" altLang="ko-KR" sz="3400" b="1" dirty="0" smtClean="0">
                  <a:solidFill>
                    <a:srgbClr val="FF0000"/>
                  </a:solidFill>
                  <a:latin typeface="Helvetica Neue"/>
                  <a:ea typeface="Gulim" pitchFamily="34" charset="-127"/>
                  <a:cs typeface="Times New Roman" pitchFamily="18" charset="0"/>
                </a:rPr>
                <a:t>distribution</a:t>
              </a:r>
              <a:endParaRPr lang="en-US" sz="3400" b="1" dirty="0">
                <a:solidFill>
                  <a:srgbClr val="FF0000"/>
                </a:solidFill>
                <a:latin typeface="Helvetica Neue"/>
                <a:cs typeface="Helvetica" panose="020B0604020202020204" pitchFamily="34" charset="0"/>
              </a:endParaRPr>
            </a:p>
          </p:txBody>
        </p:sp>
      </p:grpSp>
      <p:grpSp>
        <p:nvGrpSpPr>
          <p:cNvPr id="19" name="Group 18"/>
          <p:cNvGrpSpPr/>
          <p:nvPr/>
        </p:nvGrpSpPr>
        <p:grpSpPr>
          <a:xfrm>
            <a:off x="373257" y="2801469"/>
            <a:ext cx="11301661" cy="646331"/>
            <a:chOff x="2087592" y="3587557"/>
            <a:chExt cx="2398144" cy="681047"/>
          </a:xfrm>
          <a:noFill/>
        </p:grpSpPr>
        <p:sp>
          <p:nvSpPr>
            <p:cNvPr id="20" name="Rounded Rectangle 19"/>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schemeClr val="tx1">
                    <a:lumMod val="75000"/>
                    <a:lumOff val="25000"/>
                  </a:schemeClr>
                </a:solidFill>
                <a:latin typeface="Helvetica Neue"/>
              </a:endParaRPr>
            </a:p>
          </p:txBody>
        </p:sp>
        <p:sp>
          <p:nvSpPr>
            <p:cNvPr id="21" name="Rectangle 20"/>
            <p:cNvSpPr/>
            <p:nvPr/>
          </p:nvSpPr>
          <p:spPr>
            <a:xfrm>
              <a:off x="2132185" y="3587557"/>
              <a:ext cx="2353551" cy="681047"/>
            </a:xfrm>
            <a:prstGeom prst="rect">
              <a:avLst/>
            </a:prstGeom>
            <a:grpFill/>
          </p:spPr>
          <p:txBody>
            <a:bodyPr wrap="square">
              <a:spAutoFit/>
            </a:bodyPr>
            <a:lstStyle/>
            <a:p>
              <a:r>
                <a:rPr lang="en-US" sz="3600" b="1" dirty="0" smtClean="0">
                  <a:solidFill>
                    <a:srgbClr val="0000FF"/>
                  </a:solidFill>
                  <a:latin typeface="Helvetica Neue"/>
                  <a:cs typeface="Helvetica" panose="020B0604020202020204" pitchFamily="34" charset="0"/>
                </a:rPr>
                <a:t>Assumptions</a:t>
              </a:r>
              <a:endParaRPr lang="en-US" sz="3600" b="1" dirty="0">
                <a:solidFill>
                  <a:srgbClr val="0000FF"/>
                </a:solidFill>
                <a:latin typeface="Helvetica Neue"/>
                <a:cs typeface="Helvetica" panose="020B0604020202020204" pitchFamily="34" charset="0"/>
              </a:endParaRPr>
            </a:p>
          </p:txBody>
        </p:sp>
      </p:grpSp>
      <p:grpSp>
        <p:nvGrpSpPr>
          <p:cNvPr id="22" name="Group 21"/>
          <p:cNvGrpSpPr/>
          <p:nvPr/>
        </p:nvGrpSpPr>
        <p:grpSpPr>
          <a:xfrm>
            <a:off x="675931" y="4536135"/>
            <a:ext cx="13121708" cy="871985"/>
            <a:chOff x="3636294" y="2479790"/>
            <a:chExt cx="3517768" cy="821840"/>
          </a:xfrm>
        </p:grpSpPr>
        <p:grpSp>
          <p:nvGrpSpPr>
            <p:cNvPr id="23" name="Group 22"/>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25" name="Rectangle 24"/>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26" name="Rectangle 25"/>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27" name="Rectangle 26"/>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24" name="Rectangle 23"/>
            <p:cNvSpPr/>
            <p:nvPr/>
          </p:nvSpPr>
          <p:spPr>
            <a:xfrm>
              <a:off x="3686054" y="2569280"/>
              <a:ext cx="3448736" cy="609163"/>
            </a:xfrm>
            <a:prstGeom prst="rect">
              <a:avLst/>
            </a:prstGeom>
          </p:spPr>
          <p:txBody>
            <a:bodyPr wrap="square">
              <a:spAutoFit/>
            </a:bodyPr>
            <a:lstStyle/>
            <a:p>
              <a:pPr marL="0" lvl="1">
                <a:buNone/>
              </a:pPr>
              <a:r>
                <a:rPr lang="en-US" sz="3600" b="1" dirty="0" smtClean="0">
                  <a:solidFill>
                    <a:srgbClr val="C00000"/>
                  </a:solidFill>
                  <a:latin typeface="Helvetica Neue"/>
                  <a:cs typeface="Helvetica" panose="020B0604020202020204" pitchFamily="34" charset="0"/>
                </a:rPr>
                <a:t>The sample size should be more than or equal to 30</a:t>
              </a:r>
              <a:endParaRPr lang="en-US" sz="3600" b="1" dirty="0">
                <a:solidFill>
                  <a:srgbClr val="C00000"/>
                </a:solidFill>
                <a:latin typeface="Helvetica Neue"/>
                <a:cs typeface="Helvetica" panose="020B0604020202020204" pitchFamily="34" charset="0"/>
              </a:endParaRPr>
            </a:p>
          </p:txBody>
        </p:sp>
      </p:grpSp>
      <p:grpSp>
        <p:nvGrpSpPr>
          <p:cNvPr id="28" name="Group 27"/>
          <p:cNvGrpSpPr/>
          <p:nvPr/>
        </p:nvGrpSpPr>
        <p:grpSpPr>
          <a:xfrm>
            <a:off x="681370" y="5504985"/>
            <a:ext cx="13121708" cy="871985"/>
            <a:chOff x="3636294" y="2479790"/>
            <a:chExt cx="3517768" cy="821840"/>
          </a:xfrm>
        </p:grpSpPr>
        <p:grpSp>
          <p:nvGrpSpPr>
            <p:cNvPr id="29" name="Group 28"/>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1" name="Rectangle 30"/>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rgbClr val="0033CC"/>
                  </a:solidFill>
                  <a:latin typeface="Helvetica Neue"/>
                  <a:cs typeface="Helvetica" panose="020B0604020202020204" pitchFamily="34" charset="0"/>
                </a:endParaRPr>
              </a:p>
            </p:txBody>
          </p:sp>
          <p:sp>
            <p:nvSpPr>
              <p:cNvPr id="32" name="Rectangle 31"/>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33" name="Rectangle 32"/>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30" name="Rectangle 29"/>
            <p:cNvSpPr/>
            <p:nvPr/>
          </p:nvSpPr>
          <p:spPr>
            <a:xfrm>
              <a:off x="3686054" y="2569280"/>
              <a:ext cx="3448736" cy="609163"/>
            </a:xfrm>
            <a:prstGeom prst="rect">
              <a:avLst/>
            </a:prstGeom>
          </p:spPr>
          <p:txBody>
            <a:bodyPr wrap="square">
              <a:spAutoFit/>
            </a:bodyPr>
            <a:lstStyle/>
            <a:p>
              <a:pPr marL="0" lvl="1"/>
              <a:r>
                <a:rPr lang="en-US" sz="3600" b="1" dirty="0" smtClean="0">
                  <a:solidFill>
                    <a:srgbClr val="0033CC"/>
                  </a:solidFill>
                  <a:latin typeface="Helvetica Neue"/>
                  <a:cs typeface="Helvetica" panose="020B0604020202020204" pitchFamily="34" charset="0"/>
                </a:rPr>
                <a:t>Subjects should be selected randomly</a:t>
              </a:r>
              <a:endParaRPr lang="en-US" sz="3600" b="1" dirty="0">
                <a:solidFill>
                  <a:srgbClr val="0033CC"/>
                </a:solidFill>
                <a:latin typeface="Helvetica Neue"/>
                <a:cs typeface="Helvetica" panose="020B0604020202020204" pitchFamily="34" charset="0"/>
              </a:endParaRPr>
            </a:p>
          </p:txBody>
        </p:sp>
      </p:grpSp>
      <p:grpSp>
        <p:nvGrpSpPr>
          <p:cNvPr id="34" name="Group 33"/>
          <p:cNvGrpSpPr/>
          <p:nvPr/>
        </p:nvGrpSpPr>
        <p:grpSpPr>
          <a:xfrm>
            <a:off x="675505" y="6448710"/>
            <a:ext cx="13121708" cy="871985"/>
            <a:chOff x="3636294" y="2479790"/>
            <a:chExt cx="3517768" cy="821840"/>
          </a:xfrm>
        </p:grpSpPr>
        <p:grpSp>
          <p:nvGrpSpPr>
            <p:cNvPr id="35" name="Group 34"/>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7" name="Rectangle 36"/>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rgbClr val="0033CC"/>
                  </a:solidFill>
                  <a:latin typeface="Helvetica Neue"/>
                  <a:cs typeface="Helvetica" panose="020B0604020202020204" pitchFamily="34" charset="0"/>
                </a:endParaRPr>
              </a:p>
            </p:txBody>
          </p:sp>
          <p:sp>
            <p:nvSpPr>
              <p:cNvPr id="38" name="Rectangle 37"/>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39" name="Rectangle 38"/>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36" name="Rectangle 35"/>
            <p:cNvSpPr/>
            <p:nvPr/>
          </p:nvSpPr>
          <p:spPr>
            <a:xfrm>
              <a:off x="3686054" y="2569280"/>
              <a:ext cx="3448736" cy="609163"/>
            </a:xfrm>
            <a:prstGeom prst="rect">
              <a:avLst/>
            </a:prstGeom>
          </p:spPr>
          <p:txBody>
            <a:bodyPr wrap="square">
              <a:spAutoFit/>
            </a:bodyPr>
            <a:lstStyle/>
            <a:p>
              <a:pPr marL="0" lvl="1"/>
              <a:r>
                <a:rPr lang="en-US" sz="3600" b="1" dirty="0" smtClean="0">
                  <a:solidFill>
                    <a:srgbClr val="0033CC"/>
                  </a:solidFill>
                  <a:latin typeface="Helvetica Neue"/>
                  <a:cs typeface="Helvetica" panose="020B0604020202020204" pitchFamily="34" charset="0"/>
                </a:rPr>
                <a:t>Two groups should be independent of each other</a:t>
              </a:r>
              <a:endParaRPr lang="en-US" sz="3600" b="1" dirty="0">
                <a:solidFill>
                  <a:srgbClr val="0033CC"/>
                </a:solidFill>
                <a:latin typeface="Helvetica Neue"/>
                <a:cs typeface="Helvetica" panose="020B0604020202020204" pitchFamily="34" charset="0"/>
              </a:endParaRPr>
            </a:p>
          </p:txBody>
        </p:sp>
      </p:grpSp>
    </p:spTree>
    <p:extLst>
      <p:ext uri="{BB962C8B-B14F-4D97-AF65-F5344CB8AC3E}">
        <p14:creationId xmlns:p14="http://schemas.microsoft.com/office/powerpoint/2010/main" val="138571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00"/>
                                        <p:tgtEl>
                                          <p:spTgt spid="5"/>
                                        </p:tgtEl>
                                      </p:cBhvr>
                                    </p:animEffect>
                                  </p:childTnLst>
                                </p:cTn>
                              </p:par>
                            </p:childTnLst>
                          </p:cTn>
                        </p:par>
                        <p:par>
                          <p:cTn id="15" fill="hold">
                            <p:stCondLst>
                              <p:cond delay="12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a:solidFill>
                  <a:srgbClr val="FF0000"/>
                </a:solidFill>
              </a:rPr>
              <a:t>Z-test for difference between proportions</a:t>
            </a:r>
          </a:p>
        </p:txBody>
      </p:sp>
      <p:grpSp>
        <p:nvGrpSpPr>
          <p:cNvPr id="4" name="Group 3"/>
          <p:cNvGrpSpPr/>
          <p:nvPr/>
        </p:nvGrpSpPr>
        <p:grpSpPr>
          <a:xfrm>
            <a:off x="1189730" y="1140619"/>
            <a:ext cx="7940050" cy="844486"/>
            <a:chOff x="375557" y="1947820"/>
            <a:chExt cx="12847313" cy="609801"/>
          </a:xfrm>
        </p:grpSpPr>
        <p:sp>
          <p:nvSpPr>
            <p:cNvPr id="5" name="Rectangle 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6" name="TextBox 5"/>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State null and alternative hypothesis</a:t>
              </a:r>
              <a:endParaRPr lang="en-IN" sz="3200" b="1" dirty="0">
                <a:latin typeface="Helvetica Neue"/>
                <a:cs typeface="Helvetica" panose="020B0604020202020204" pitchFamily="34" charset="0"/>
              </a:endParaRPr>
            </a:p>
          </p:txBody>
        </p:sp>
      </p:grpSp>
      <p:sp>
        <p:nvSpPr>
          <p:cNvPr id="7" name="Rectangle 6"/>
          <p:cNvSpPr/>
          <p:nvPr/>
        </p:nvSpPr>
        <p:spPr>
          <a:xfrm>
            <a:off x="535514" y="1219448"/>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1</a:t>
            </a:r>
            <a:endParaRPr lang="en-IN" sz="3200" b="1" dirty="0">
              <a:solidFill>
                <a:schemeClr val="bg1"/>
              </a:solidFill>
              <a:latin typeface="Helvetica Neue"/>
              <a:cs typeface="Helvetica" panose="020B0604020202020204" pitchFamily="34" charset="0"/>
            </a:endParaRPr>
          </a:p>
        </p:txBody>
      </p:sp>
      <p:grpSp>
        <p:nvGrpSpPr>
          <p:cNvPr id="8" name="Group 7"/>
          <p:cNvGrpSpPr/>
          <p:nvPr/>
        </p:nvGrpSpPr>
        <p:grpSpPr>
          <a:xfrm>
            <a:off x="1195169" y="2204627"/>
            <a:ext cx="7940050" cy="844486"/>
            <a:chOff x="375557" y="1947820"/>
            <a:chExt cx="12847313" cy="609801"/>
          </a:xfrm>
        </p:grpSpPr>
        <p:sp>
          <p:nvSpPr>
            <p:cNvPr id="9" name="Rectangle 8"/>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0" name="TextBox 9"/>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Specify the level of significance ‘</a:t>
              </a:r>
              <a:r>
                <a:rPr lang="el-GR" sz="3200" b="1" dirty="0" smtClean="0">
                  <a:latin typeface="Helvetica Neue"/>
                  <a:cs typeface="Helvetica" panose="020B0604020202020204" pitchFamily="34" charset="0"/>
                </a:rPr>
                <a:t>α</a:t>
              </a:r>
              <a:r>
                <a:rPr lang="en-US" sz="3200" b="1" dirty="0" smtClean="0">
                  <a:latin typeface="Helvetica Neue"/>
                  <a:cs typeface="Helvetica" panose="020B0604020202020204" pitchFamily="34" charset="0"/>
                </a:rPr>
                <a:t>’</a:t>
              </a:r>
              <a:endParaRPr lang="en-IN" sz="3200" b="1" dirty="0">
                <a:latin typeface="Helvetica Neue"/>
                <a:cs typeface="Helvetica" panose="020B0604020202020204" pitchFamily="34" charset="0"/>
              </a:endParaRPr>
            </a:p>
          </p:txBody>
        </p:sp>
      </p:grpSp>
      <p:sp>
        <p:nvSpPr>
          <p:cNvPr id="11" name="Rectangle 10"/>
          <p:cNvSpPr/>
          <p:nvPr/>
        </p:nvSpPr>
        <p:spPr>
          <a:xfrm>
            <a:off x="540953" y="2204627"/>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2</a:t>
            </a:r>
            <a:endParaRPr lang="en-IN" sz="3200" b="1" dirty="0">
              <a:solidFill>
                <a:schemeClr val="bg1"/>
              </a:solidFill>
              <a:latin typeface="Helvetica Neue"/>
              <a:cs typeface="Helvetica" panose="020B0604020202020204" pitchFamily="34" charset="0"/>
            </a:endParaRPr>
          </a:p>
        </p:txBody>
      </p:sp>
      <p:grpSp>
        <p:nvGrpSpPr>
          <p:cNvPr id="12" name="Group 11"/>
          <p:cNvGrpSpPr/>
          <p:nvPr/>
        </p:nvGrpSpPr>
        <p:grpSpPr>
          <a:xfrm>
            <a:off x="1184279" y="3206135"/>
            <a:ext cx="7940050" cy="844486"/>
            <a:chOff x="375557" y="1947820"/>
            <a:chExt cx="12847313" cy="609801"/>
          </a:xfrm>
        </p:grpSpPr>
        <p:sp>
          <p:nvSpPr>
            <p:cNvPr id="13" name="Rectangle 1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4" name="TextBox 13"/>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Standard Normal Distribution</a:t>
              </a:r>
              <a:endParaRPr lang="en-IN" sz="3200" b="1" dirty="0">
                <a:latin typeface="Helvetica Neue"/>
                <a:cs typeface="Helvetica" panose="020B0604020202020204" pitchFamily="34" charset="0"/>
              </a:endParaRPr>
            </a:p>
          </p:txBody>
        </p:sp>
      </p:grpSp>
      <p:sp>
        <p:nvSpPr>
          <p:cNvPr id="15" name="Rectangle 14"/>
          <p:cNvSpPr/>
          <p:nvPr/>
        </p:nvSpPr>
        <p:spPr>
          <a:xfrm>
            <a:off x="530063" y="3206135"/>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3</a:t>
            </a:r>
            <a:endParaRPr lang="en-IN" sz="3200" b="1" dirty="0">
              <a:solidFill>
                <a:schemeClr val="bg1"/>
              </a:solidFill>
              <a:latin typeface="Helvetica Neue"/>
              <a:cs typeface="Helvetica" panose="020B0604020202020204" pitchFamily="34" charset="0"/>
            </a:endParaRPr>
          </a:p>
        </p:txBody>
      </p:sp>
      <p:grpSp>
        <p:nvGrpSpPr>
          <p:cNvPr id="16" name="Group 15"/>
          <p:cNvGrpSpPr/>
          <p:nvPr/>
        </p:nvGrpSpPr>
        <p:grpSpPr>
          <a:xfrm>
            <a:off x="1189718" y="4223972"/>
            <a:ext cx="7940050" cy="844486"/>
            <a:chOff x="375557" y="1947820"/>
            <a:chExt cx="12847313" cy="609801"/>
          </a:xfrm>
        </p:grpSpPr>
        <p:sp>
          <p:nvSpPr>
            <p:cNvPr id="17" name="Rectangle 1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8" name="TextBox 17"/>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Compute the test statistic</a:t>
              </a:r>
              <a:endParaRPr lang="en-IN" sz="3200" b="1" dirty="0">
                <a:latin typeface="Helvetica Neue"/>
                <a:cs typeface="Helvetica" panose="020B0604020202020204" pitchFamily="34" charset="0"/>
              </a:endParaRPr>
            </a:p>
          </p:txBody>
        </p:sp>
      </p:grpSp>
      <p:sp>
        <p:nvSpPr>
          <p:cNvPr id="19" name="Rectangle 18"/>
          <p:cNvSpPr/>
          <p:nvPr/>
        </p:nvSpPr>
        <p:spPr>
          <a:xfrm>
            <a:off x="535502" y="4223972"/>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4</a:t>
            </a:r>
            <a:endParaRPr lang="en-IN" sz="3200" b="1" dirty="0">
              <a:solidFill>
                <a:schemeClr val="bg1"/>
              </a:solidFill>
              <a:latin typeface="Helvetica Neue"/>
              <a:cs typeface="Helvetica" panose="020B0604020202020204" pitchFamily="34" charset="0"/>
            </a:endParaRPr>
          </a:p>
        </p:txBody>
      </p:sp>
      <p:grpSp>
        <p:nvGrpSpPr>
          <p:cNvPr id="20" name="Group 19"/>
          <p:cNvGrpSpPr/>
          <p:nvPr/>
        </p:nvGrpSpPr>
        <p:grpSpPr>
          <a:xfrm>
            <a:off x="1195157" y="5209151"/>
            <a:ext cx="7940050" cy="844486"/>
            <a:chOff x="375557" y="1947820"/>
            <a:chExt cx="12847313" cy="609801"/>
          </a:xfrm>
        </p:grpSpPr>
        <p:sp>
          <p:nvSpPr>
            <p:cNvPr id="21" name="Rectangle 20"/>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22" name="TextBox 21"/>
            <p:cNvSpPr txBox="1"/>
            <p:nvPr/>
          </p:nvSpPr>
          <p:spPr>
            <a:xfrm>
              <a:off x="417333" y="1947820"/>
              <a:ext cx="12805537" cy="504912"/>
            </a:xfrm>
            <a:prstGeom prst="rect">
              <a:avLst/>
            </a:prstGeom>
            <a:noFill/>
          </p:spPr>
          <p:txBody>
            <a:bodyPr wrap="square" rtlCol="0">
              <a:spAutoFit/>
            </a:bodyPr>
            <a:lstStyle/>
            <a:p>
              <a:pPr>
                <a:lnSpc>
                  <a:spcPct val="150000"/>
                </a:lnSpc>
              </a:pPr>
              <a:r>
                <a:rPr lang="en-US" sz="3000" b="1" dirty="0" smtClean="0">
                  <a:latin typeface="Helvetica Neue"/>
                  <a:cs typeface="Helvetica" panose="020B0604020202020204" pitchFamily="34" charset="0"/>
                </a:rPr>
                <a:t>Define the critical region/ rejection criteria</a:t>
              </a:r>
              <a:endParaRPr lang="en-IN" sz="3000" b="1" dirty="0">
                <a:latin typeface="Helvetica Neue"/>
                <a:cs typeface="Helvetica" panose="020B0604020202020204" pitchFamily="34" charset="0"/>
              </a:endParaRPr>
            </a:p>
          </p:txBody>
        </p:sp>
      </p:grpSp>
      <p:sp>
        <p:nvSpPr>
          <p:cNvPr id="23" name="Rectangle 22"/>
          <p:cNvSpPr/>
          <p:nvPr/>
        </p:nvSpPr>
        <p:spPr>
          <a:xfrm>
            <a:off x="540941" y="5209151"/>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5</a:t>
            </a:r>
            <a:endParaRPr lang="en-IN" sz="3200" b="1" dirty="0">
              <a:solidFill>
                <a:schemeClr val="bg1"/>
              </a:solidFill>
              <a:latin typeface="Helvetica Neue"/>
              <a:cs typeface="Helvetica" panose="020B0604020202020204" pitchFamily="34" charset="0"/>
            </a:endParaRPr>
          </a:p>
        </p:txBody>
      </p:sp>
      <p:grpSp>
        <p:nvGrpSpPr>
          <p:cNvPr id="24" name="Group 23"/>
          <p:cNvGrpSpPr/>
          <p:nvPr/>
        </p:nvGrpSpPr>
        <p:grpSpPr>
          <a:xfrm>
            <a:off x="1184267" y="6226988"/>
            <a:ext cx="3138351" cy="844486"/>
            <a:chOff x="375557" y="1947820"/>
            <a:chExt cx="12847313" cy="609801"/>
          </a:xfrm>
        </p:grpSpPr>
        <p:sp>
          <p:nvSpPr>
            <p:cNvPr id="25" name="Rectangle 2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26" name="TextBox 25"/>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Conclusion</a:t>
              </a:r>
              <a:endParaRPr lang="en-IN" sz="3200" b="1" dirty="0">
                <a:latin typeface="Helvetica Neue"/>
                <a:cs typeface="Helvetica" panose="020B0604020202020204" pitchFamily="34" charset="0"/>
              </a:endParaRPr>
            </a:p>
          </p:txBody>
        </p:sp>
      </p:grpSp>
      <p:sp>
        <p:nvSpPr>
          <p:cNvPr id="27" name="Rectangle 26"/>
          <p:cNvSpPr/>
          <p:nvPr/>
        </p:nvSpPr>
        <p:spPr>
          <a:xfrm>
            <a:off x="530051" y="6226988"/>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6</a:t>
            </a:r>
            <a:endParaRPr lang="en-IN" sz="3200" b="1" dirty="0">
              <a:solidFill>
                <a:schemeClr val="bg1"/>
              </a:solidFill>
              <a:latin typeface="Helvetica Neue"/>
              <a:cs typeface="Helvetica" panose="020B0604020202020204" pitchFamily="34" charset="0"/>
            </a:endParaRPr>
          </a:p>
        </p:txBody>
      </p:sp>
      <p:grpSp>
        <p:nvGrpSpPr>
          <p:cNvPr id="28" name="Group 27"/>
          <p:cNvGrpSpPr/>
          <p:nvPr/>
        </p:nvGrpSpPr>
        <p:grpSpPr>
          <a:xfrm>
            <a:off x="9478113" y="1244547"/>
            <a:ext cx="4294404" cy="1961587"/>
            <a:chOff x="3829194" y="2723236"/>
            <a:chExt cx="2428411" cy="1208799"/>
          </a:xfrm>
          <a:blipFill>
            <a:blip r:embed="rId3"/>
            <a:tile tx="0" ty="0" sx="100000" sy="100000" flip="none" algn="tl"/>
          </a:blipFill>
        </p:grpSpPr>
        <p:sp>
          <p:nvSpPr>
            <p:cNvPr id="29" name="Round Diagonal Corner Rectangle 28"/>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30" name="Object 29"/>
            <p:cNvGraphicFramePr>
              <a:graphicFrameLocks noChangeAspect="1"/>
            </p:cNvGraphicFramePr>
            <p:nvPr>
              <p:extLst/>
            </p:nvPr>
          </p:nvGraphicFramePr>
          <p:xfrm>
            <a:off x="3829194" y="2822690"/>
            <a:ext cx="2396489" cy="1004687"/>
          </p:xfrm>
          <a:graphic>
            <a:graphicData uri="http://schemas.openxmlformats.org/presentationml/2006/ole">
              <mc:AlternateContent xmlns:mc="http://schemas.openxmlformats.org/markup-compatibility/2006">
                <mc:Choice xmlns:v="urn:schemas-microsoft-com:vml" Requires="v">
                  <p:oleObj spid="_x0000_s17422" name="Equation" r:id="rId4" imgW="1549080" imgH="685800" progId="Equation.3">
                    <p:embed/>
                  </p:oleObj>
                </mc:Choice>
                <mc:Fallback>
                  <p:oleObj name="Equation" r:id="rId4" imgW="1549080" imgH="685800" progId="Equation.3">
                    <p:embed/>
                    <p:pic>
                      <p:nvPicPr>
                        <p:cNvPr id="0" name=""/>
                        <p:cNvPicPr/>
                        <p:nvPr/>
                      </p:nvPicPr>
                      <p:blipFill>
                        <a:blip r:embed="rId5"/>
                        <a:stretch>
                          <a:fillRect/>
                        </a:stretch>
                      </p:blipFill>
                      <p:spPr>
                        <a:xfrm>
                          <a:off x="3829194" y="2822690"/>
                          <a:ext cx="2396489" cy="1004687"/>
                        </a:xfrm>
                        <a:prstGeom prst="rect">
                          <a:avLst/>
                        </a:prstGeom>
                      </p:spPr>
                    </p:pic>
                  </p:oleObj>
                </mc:Fallback>
              </mc:AlternateContent>
            </a:graphicData>
          </a:graphic>
        </p:graphicFrame>
      </p:grpSp>
      <p:sp>
        <p:nvSpPr>
          <p:cNvPr id="31" name="Right Arrow 30"/>
          <p:cNvSpPr/>
          <p:nvPr/>
        </p:nvSpPr>
        <p:spPr>
          <a:xfrm>
            <a:off x="9118890" y="1411925"/>
            <a:ext cx="3592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9140659" y="4487216"/>
            <a:ext cx="33745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9489004" y="4176675"/>
            <a:ext cx="4501663" cy="1783565"/>
            <a:chOff x="3144261" y="2723236"/>
            <a:chExt cx="3749969" cy="1386570"/>
          </a:xfrm>
          <a:blipFill>
            <a:blip r:embed="rId3"/>
            <a:tile tx="0" ty="0" sx="100000" sy="100000" flip="none" algn="tl"/>
          </a:blipFill>
        </p:grpSpPr>
        <p:sp>
          <p:nvSpPr>
            <p:cNvPr id="34" name="Round Diagonal Corner Rectangle 33"/>
            <p:cNvSpPr/>
            <p:nvPr/>
          </p:nvSpPr>
          <p:spPr>
            <a:xfrm>
              <a:off x="3144261" y="2723236"/>
              <a:ext cx="3749969" cy="129137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35" name="Object 34"/>
            <p:cNvGraphicFramePr>
              <a:graphicFrameLocks noChangeAspect="1"/>
            </p:cNvGraphicFramePr>
            <p:nvPr>
              <p:extLst/>
            </p:nvPr>
          </p:nvGraphicFramePr>
          <p:xfrm>
            <a:off x="3361078" y="2826294"/>
            <a:ext cx="3378451" cy="1283512"/>
          </p:xfrm>
          <a:graphic>
            <a:graphicData uri="http://schemas.openxmlformats.org/presentationml/2006/ole">
              <mc:AlternateContent xmlns:mc="http://schemas.openxmlformats.org/markup-compatibility/2006">
                <mc:Choice xmlns:v="urn:schemas-microsoft-com:vml" Requires="v">
                  <p:oleObj spid="_x0000_s17423" name="Equation" r:id="rId6" imgW="1739880" imgH="660240" progId="Equation.3">
                    <p:embed/>
                  </p:oleObj>
                </mc:Choice>
                <mc:Fallback>
                  <p:oleObj name="Equation" r:id="rId6" imgW="1739880" imgH="660240" progId="Equation.3">
                    <p:embed/>
                    <p:pic>
                      <p:nvPicPr>
                        <p:cNvPr id="0" name=""/>
                        <p:cNvPicPr/>
                        <p:nvPr/>
                      </p:nvPicPr>
                      <p:blipFill>
                        <a:blip r:embed="rId7"/>
                        <a:stretch>
                          <a:fillRect/>
                        </a:stretch>
                      </p:blipFill>
                      <p:spPr>
                        <a:xfrm>
                          <a:off x="3361078" y="2826294"/>
                          <a:ext cx="3378451" cy="1283512"/>
                        </a:xfrm>
                        <a:prstGeom prst="rect">
                          <a:avLst/>
                        </a:prstGeom>
                      </p:spPr>
                    </p:pic>
                  </p:oleObj>
                </mc:Fallback>
              </mc:AlternateContent>
            </a:graphicData>
          </a:graphic>
        </p:graphicFrame>
      </p:grpSp>
      <p:grpSp>
        <p:nvGrpSpPr>
          <p:cNvPr id="36" name="Group 35"/>
          <p:cNvGrpSpPr/>
          <p:nvPr/>
        </p:nvGrpSpPr>
        <p:grpSpPr>
          <a:xfrm>
            <a:off x="4526717" y="6246019"/>
            <a:ext cx="8990052" cy="819386"/>
            <a:chOff x="375557" y="1965945"/>
            <a:chExt cx="12847313" cy="591676"/>
          </a:xfrm>
        </p:grpSpPr>
        <p:sp>
          <p:nvSpPr>
            <p:cNvPr id="37" name="Rectangle 3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38" name="TextBox 37"/>
            <p:cNvSpPr txBox="1"/>
            <p:nvPr/>
          </p:nvSpPr>
          <p:spPr>
            <a:xfrm>
              <a:off x="417333" y="2064679"/>
              <a:ext cx="12805537" cy="433377"/>
            </a:xfrm>
            <a:prstGeom prst="rect">
              <a:avLst/>
            </a:prstGeom>
            <a:noFill/>
          </p:spPr>
          <p:txBody>
            <a:bodyPr wrap="square" rtlCol="0">
              <a:spAutoFit/>
            </a:bodyPr>
            <a:lstStyle/>
            <a:p>
              <a:pPr>
                <a:lnSpc>
                  <a:spcPct val="150000"/>
                </a:lnSpc>
              </a:pPr>
              <a:r>
                <a:rPr lang="en-US" sz="2200" b="1" dirty="0" smtClean="0">
                  <a:solidFill>
                    <a:srgbClr val="FF0000"/>
                  </a:solidFill>
                  <a:latin typeface="Helvetica Neue"/>
                  <a:cs typeface="Helvetica" panose="020B0604020202020204" pitchFamily="34" charset="0"/>
                </a:rPr>
                <a:t>Note: Rejection criteria same as in one sample test or P-value</a:t>
              </a:r>
              <a:endParaRPr lang="en-IN" sz="2200" b="1" dirty="0">
                <a:solidFill>
                  <a:srgbClr val="FF0000"/>
                </a:solidFill>
                <a:latin typeface="Helvetica Neue"/>
                <a:cs typeface="Helvetica" panose="020B0604020202020204" pitchFamily="34" charset="0"/>
              </a:endParaRPr>
            </a:p>
          </p:txBody>
        </p:sp>
      </p:grpSp>
    </p:spTree>
    <p:extLst>
      <p:ext uri="{BB962C8B-B14F-4D97-AF65-F5344CB8AC3E}">
        <p14:creationId xmlns:p14="http://schemas.microsoft.com/office/powerpoint/2010/main" val="12018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0-#ppt_w/2"/>
                                          </p:val>
                                        </p:tav>
                                        <p:tav tm="100000">
                                          <p:val>
                                            <p:strVal val="#ppt_x"/>
                                          </p:val>
                                        </p:tav>
                                      </p:tavLst>
                                    </p:anim>
                                    <p:anim calcmode="lin" valueType="num">
                                      <p:cBhvr additive="base">
                                        <p:cTn id="56" dur="500" fill="hold"/>
                                        <p:tgtEl>
                                          <p:spTgt spid="32"/>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p:cTn id="60" dur="500" fill="hold"/>
                                        <p:tgtEl>
                                          <p:spTgt spid="33"/>
                                        </p:tgtEl>
                                        <p:attrNameLst>
                                          <p:attrName>ppt_w</p:attrName>
                                        </p:attrNameLst>
                                      </p:cBhvr>
                                      <p:tavLst>
                                        <p:tav tm="0">
                                          <p:val>
                                            <p:fltVal val="0"/>
                                          </p:val>
                                        </p:tav>
                                        <p:tav tm="100000">
                                          <p:val>
                                            <p:strVal val="#ppt_w"/>
                                          </p:val>
                                        </p:tav>
                                      </p:tavLst>
                                    </p:anim>
                                    <p:anim calcmode="lin" valueType="num">
                                      <p:cBhvr>
                                        <p:cTn id="61" dur="500" fill="hold"/>
                                        <p:tgtEl>
                                          <p:spTgt spid="33"/>
                                        </p:tgtEl>
                                        <p:attrNameLst>
                                          <p:attrName>ppt_h</p:attrName>
                                        </p:attrNameLst>
                                      </p:cBhvr>
                                      <p:tavLst>
                                        <p:tav tm="0">
                                          <p:val>
                                            <p:fltVal val="0"/>
                                          </p:val>
                                        </p:tav>
                                        <p:tav tm="100000">
                                          <p:val>
                                            <p:strVal val="#ppt_h"/>
                                          </p:val>
                                        </p:tav>
                                      </p:tavLst>
                                    </p:anim>
                                    <p:animEffect transition="in" filter="fade">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0-#ppt_w/2"/>
                                          </p:val>
                                        </p:tav>
                                        <p:tav tm="100000">
                                          <p:val>
                                            <p:strVal val="#ppt_x"/>
                                          </p:val>
                                        </p:tav>
                                      </p:tavLst>
                                    </p:anim>
                                    <p:anim calcmode="lin" valueType="num">
                                      <p:cBhvr additive="base">
                                        <p:cTn id="68" dur="500" fill="hold"/>
                                        <p:tgtEl>
                                          <p:spTgt spid="23"/>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0-#ppt_w/2"/>
                                          </p:val>
                                        </p:tav>
                                        <p:tav tm="100000">
                                          <p:val>
                                            <p:strVal val="#ppt_x"/>
                                          </p:val>
                                        </p:tav>
                                      </p:tavLst>
                                    </p:anim>
                                    <p:anim calcmode="lin" valueType="num">
                                      <p:cBhvr additive="base">
                                        <p:cTn id="7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0-#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0-#ppt_w/2"/>
                                          </p:val>
                                        </p:tav>
                                        <p:tav tm="100000">
                                          <p:val>
                                            <p:strVal val="#ppt_x"/>
                                          </p:val>
                                        </p:tav>
                                      </p:tavLst>
                                    </p:anim>
                                    <p:anim calcmode="lin" valueType="num">
                                      <p:cBhvr additive="base">
                                        <p:cTn id="82" dur="500" fill="hold"/>
                                        <p:tgtEl>
                                          <p:spTgt spid="24"/>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500" fill="hold"/>
                                        <p:tgtEl>
                                          <p:spTgt spid="36"/>
                                        </p:tgtEl>
                                        <p:attrNameLst>
                                          <p:attrName>ppt_x</p:attrName>
                                        </p:attrNameLst>
                                      </p:cBhvr>
                                      <p:tavLst>
                                        <p:tav tm="0">
                                          <p:val>
                                            <p:strVal val="0-#ppt_w/2"/>
                                          </p:val>
                                        </p:tav>
                                        <p:tav tm="100000">
                                          <p:val>
                                            <p:strVal val="#ppt_x"/>
                                          </p:val>
                                        </p:tav>
                                      </p:tavLst>
                                    </p:anim>
                                    <p:anim calcmode="lin" valueType="num">
                                      <p:cBhvr additive="base">
                                        <p:cTn id="86"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animBg="1"/>
      <p:bldP spid="27" grpId="0" animBg="1"/>
      <p:bldP spid="31" grpId="0" animBg="1"/>
      <p:bldP spid="3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Note</a:t>
            </a:r>
            <a:endParaRPr lang="en-US" sz="4000" b="1" kern="0" dirty="0">
              <a:solidFill>
                <a:srgbClr val="FF0000"/>
              </a:solidFill>
            </a:endParaRPr>
          </a:p>
        </p:txBody>
      </p:sp>
      <p:sp>
        <p:nvSpPr>
          <p:cNvPr id="4" name="Title 2"/>
          <p:cNvSpPr>
            <a:spLocks noGrp="1"/>
          </p:cNvSpPr>
          <p:nvPr>
            <p:ph type="title" idx="4294967295"/>
          </p:nvPr>
        </p:nvSpPr>
        <p:spPr>
          <a:xfrm>
            <a:off x="562769" y="912019"/>
            <a:ext cx="12671584" cy="1371600"/>
          </a:xfrm>
        </p:spPr>
        <p:txBody>
          <a:bodyPr>
            <a:noAutofit/>
          </a:bodyPr>
          <a:lstStyle/>
          <a:p>
            <a:pPr algn="l" eaLnBrk="0" hangingPunct="0">
              <a:lnSpc>
                <a:spcPct val="150000"/>
              </a:lnSpc>
              <a:spcBef>
                <a:spcPct val="20000"/>
              </a:spcBef>
              <a:defRPr/>
            </a:pPr>
            <a:r>
              <a:rPr lang="en-US" sz="2800" b="1" kern="0" dirty="0" smtClean="0"/>
              <a:t>Based on sample size standard error for proportion may be calculated:</a:t>
            </a:r>
            <a:br>
              <a:rPr lang="en-US" sz="2800" b="1" kern="0" dirty="0" smtClean="0"/>
            </a:br>
            <a:r>
              <a:rPr lang="en-US" sz="2800" b="1" kern="0" dirty="0" smtClean="0"/>
              <a:t>If the sample sizes are equal then SE (P</a:t>
            </a:r>
            <a:r>
              <a:rPr lang="en-US" sz="2800" b="1" kern="0" baseline="-25000" dirty="0" smtClean="0"/>
              <a:t>1</a:t>
            </a:r>
            <a:r>
              <a:rPr lang="en-US" sz="2800" b="1" kern="0" dirty="0" smtClean="0"/>
              <a:t>-P</a:t>
            </a:r>
            <a:r>
              <a:rPr lang="en-US" sz="2800" b="1" kern="0" baseline="-25000" dirty="0" smtClean="0"/>
              <a:t>2</a:t>
            </a:r>
            <a:r>
              <a:rPr lang="en-US" sz="2800" b="1" kern="0" dirty="0" smtClean="0"/>
              <a:t>) is calculated by</a:t>
            </a:r>
            <a:endParaRPr lang="en-US" sz="2800" b="1" kern="0" dirty="0"/>
          </a:p>
        </p:txBody>
      </p:sp>
      <p:grpSp>
        <p:nvGrpSpPr>
          <p:cNvPr id="5" name="Group 4"/>
          <p:cNvGrpSpPr/>
          <p:nvPr/>
        </p:nvGrpSpPr>
        <p:grpSpPr>
          <a:xfrm>
            <a:off x="4144169" y="2512219"/>
            <a:ext cx="4501663" cy="1676400"/>
            <a:chOff x="3144261" y="2723236"/>
            <a:chExt cx="3749969" cy="1291379"/>
          </a:xfrm>
          <a:blipFill>
            <a:blip r:embed="rId3"/>
            <a:tile tx="0" ty="0" sx="100000" sy="100000" flip="none" algn="tl"/>
          </a:blipFill>
        </p:grpSpPr>
        <p:sp>
          <p:nvSpPr>
            <p:cNvPr id="6" name="Round Diagonal Corner Rectangle 5"/>
            <p:cNvSpPr/>
            <p:nvPr/>
          </p:nvSpPr>
          <p:spPr>
            <a:xfrm>
              <a:off x="3144261" y="2723236"/>
              <a:ext cx="3749969" cy="129137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567023894"/>
                </p:ext>
              </p:extLst>
            </p:nvPr>
          </p:nvGraphicFramePr>
          <p:xfrm>
            <a:off x="3385333" y="2999067"/>
            <a:ext cx="3328524" cy="937951"/>
          </p:xfrm>
          <a:graphic>
            <a:graphicData uri="http://schemas.openxmlformats.org/presentationml/2006/ole">
              <mc:AlternateContent xmlns:mc="http://schemas.openxmlformats.org/markup-compatibility/2006">
                <mc:Choice xmlns:v="urn:schemas-microsoft-com:vml" Requires="v">
                  <p:oleObj spid="_x0000_s18448" name="Equation" r:id="rId4" imgW="1714320" imgH="482400" progId="Equation.3">
                    <p:embed/>
                  </p:oleObj>
                </mc:Choice>
                <mc:Fallback>
                  <p:oleObj name="Equation" r:id="rId4" imgW="1714320" imgH="482400" progId="Equation.3">
                    <p:embed/>
                    <p:pic>
                      <p:nvPicPr>
                        <p:cNvPr id="0" name=""/>
                        <p:cNvPicPr/>
                        <p:nvPr/>
                      </p:nvPicPr>
                      <p:blipFill>
                        <a:blip r:embed="rId5"/>
                        <a:stretch>
                          <a:fillRect/>
                        </a:stretch>
                      </p:blipFill>
                      <p:spPr>
                        <a:xfrm>
                          <a:off x="3385333" y="2999067"/>
                          <a:ext cx="3328524" cy="937951"/>
                        </a:xfrm>
                        <a:prstGeom prst="rect">
                          <a:avLst/>
                        </a:prstGeom>
                      </p:spPr>
                    </p:pic>
                  </p:oleObj>
                </mc:Fallback>
              </mc:AlternateContent>
            </a:graphicData>
          </a:graphic>
        </p:graphicFrame>
      </p:grpSp>
      <p:sp>
        <p:nvSpPr>
          <p:cNvPr id="8" name="Title 2"/>
          <p:cNvSpPr>
            <a:spLocks noGrp="1"/>
          </p:cNvSpPr>
          <p:nvPr>
            <p:ph type="title" idx="4294967295"/>
          </p:nvPr>
        </p:nvSpPr>
        <p:spPr>
          <a:xfrm>
            <a:off x="562769" y="4188619"/>
            <a:ext cx="12671584" cy="1371600"/>
          </a:xfrm>
        </p:spPr>
        <p:txBody>
          <a:bodyPr>
            <a:noAutofit/>
          </a:bodyPr>
          <a:lstStyle/>
          <a:p>
            <a:pPr algn="l" eaLnBrk="0" hangingPunct="0">
              <a:lnSpc>
                <a:spcPct val="150000"/>
              </a:lnSpc>
              <a:spcBef>
                <a:spcPct val="20000"/>
              </a:spcBef>
              <a:defRPr/>
            </a:pPr>
            <a:r>
              <a:rPr lang="en-US" sz="2800" b="1" kern="0" dirty="0" smtClean="0"/>
              <a:t>Based on sample size standard error for proportion may be calculated:</a:t>
            </a:r>
            <a:br>
              <a:rPr lang="en-US" sz="2800" b="1" kern="0" dirty="0" smtClean="0"/>
            </a:br>
            <a:r>
              <a:rPr lang="en-US" sz="2800" b="1" kern="0" dirty="0" smtClean="0"/>
              <a:t>If the sample sizes are equal then SE (P</a:t>
            </a:r>
            <a:r>
              <a:rPr lang="en-US" sz="2800" b="1" kern="0" baseline="-25000" dirty="0" smtClean="0"/>
              <a:t>1</a:t>
            </a:r>
            <a:r>
              <a:rPr lang="en-US" sz="2800" b="1" kern="0" dirty="0" smtClean="0"/>
              <a:t>-P</a:t>
            </a:r>
            <a:r>
              <a:rPr lang="en-US" sz="2800" b="1" kern="0" baseline="-25000" dirty="0" smtClean="0"/>
              <a:t>2</a:t>
            </a:r>
            <a:r>
              <a:rPr lang="en-US" sz="2800" b="1" kern="0" dirty="0" smtClean="0"/>
              <a:t>) is calculated by</a:t>
            </a:r>
            <a:endParaRPr lang="en-US" sz="2800" b="1" kern="0" dirty="0"/>
          </a:p>
        </p:txBody>
      </p:sp>
      <p:grpSp>
        <p:nvGrpSpPr>
          <p:cNvPr id="9" name="Group 8"/>
          <p:cNvGrpSpPr/>
          <p:nvPr/>
        </p:nvGrpSpPr>
        <p:grpSpPr>
          <a:xfrm>
            <a:off x="1858168" y="5560219"/>
            <a:ext cx="9829799" cy="1661119"/>
            <a:chOff x="1239981" y="2723236"/>
            <a:chExt cx="8612821" cy="1291379"/>
          </a:xfrm>
          <a:blipFill>
            <a:blip r:embed="rId3"/>
            <a:tile tx="0" ty="0" sx="100000" sy="100000" flip="none" algn="tl"/>
          </a:blipFill>
        </p:grpSpPr>
        <p:sp>
          <p:nvSpPr>
            <p:cNvPr id="10" name="Round Diagonal Corner Rectangle 9"/>
            <p:cNvSpPr/>
            <p:nvPr/>
          </p:nvSpPr>
          <p:spPr>
            <a:xfrm>
              <a:off x="1239981" y="2723236"/>
              <a:ext cx="8612821" cy="129137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710234528"/>
                </p:ext>
              </p:extLst>
            </p:nvPr>
          </p:nvGraphicFramePr>
          <p:xfrm>
            <a:off x="1456817" y="2801547"/>
            <a:ext cx="8179149" cy="1172439"/>
          </p:xfrm>
          <a:graphic>
            <a:graphicData uri="http://schemas.openxmlformats.org/presentationml/2006/ole">
              <mc:AlternateContent xmlns:mc="http://schemas.openxmlformats.org/markup-compatibility/2006">
                <mc:Choice xmlns:v="urn:schemas-microsoft-com:vml" Requires="v">
                  <p:oleObj spid="_x0000_s18449" name="Equation" r:id="rId6" imgW="3136680" imgH="482400" progId="Equation.3">
                    <p:embed/>
                  </p:oleObj>
                </mc:Choice>
                <mc:Fallback>
                  <p:oleObj name="Equation" r:id="rId6" imgW="3136680" imgH="482400" progId="Equation.3">
                    <p:embed/>
                    <p:pic>
                      <p:nvPicPr>
                        <p:cNvPr id="0" name=""/>
                        <p:cNvPicPr/>
                        <p:nvPr/>
                      </p:nvPicPr>
                      <p:blipFill>
                        <a:blip r:embed="rId7"/>
                        <a:stretch>
                          <a:fillRect/>
                        </a:stretch>
                      </p:blipFill>
                      <p:spPr>
                        <a:xfrm>
                          <a:off x="1456817" y="2801547"/>
                          <a:ext cx="8179149" cy="1172439"/>
                        </a:xfrm>
                        <a:prstGeom prst="rect">
                          <a:avLst/>
                        </a:prstGeom>
                      </p:spPr>
                    </p:pic>
                  </p:oleObj>
                </mc:Fallback>
              </mc:AlternateContent>
            </a:graphicData>
          </a:graphic>
        </p:graphicFrame>
      </p:grpSp>
    </p:spTree>
    <p:extLst>
      <p:ext uri="{BB962C8B-B14F-4D97-AF65-F5344CB8AC3E}">
        <p14:creationId xmlns:p14="http://schemas.microsoft.com/office/powerpoint/2010/main" val="19831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grpSp>
        <p:nvGrpSpPr>
          <p:cNvPr id="4" name="Group 3"/>
          <p:cNvGrpSpPr/>
          <p:nvPr/>
        </p:nvGrpSpPr>
        <p:grpSpPr>
          <a:xfrm>
            <a:off x="707594" y="1293019"/>
            <a:ext cx="9167926" cy="617134"/>
            <a:chOff x="2087592" y="3608001"/>
            <a:chExt cx="2398144" cy="817063"/>
          </a:xfrm>
          <a:solidFill>
            <a:srgbClr val="F1F8EC"/>
          </a:solidFill>
        </p:grpSpPr>
        <p:sp>
          <p:nvSpPr>
            <p:cNvPr id="5" name="Rounded Rectangle 4"/>
            <p:cNvSpPr/>
            <p:nvPr/>
          </p:nvSpPr>
          <p:spPr>
            <a:xfrm>
              <a:off x="2087592" y="3608001"/>
              <a:ext cx="2398144" cy="817063"/>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solidFill>
                  <a:schemeClr val="tx1">
                    <a:lumMod val="75000"/>
                    <a:lumOff val="25000"/>
                  </a:schemeClr>
                </a:solidFill>
                <a:latin typeface="Helvetica Neue"/>
              </a:endParaRPr>
            </a:p>
          </p:txBody>
        </p:sp>
        <p:sp>
          <p:nvSpPr>
            <p:cNvPr id="6" name="Rectangle 5"/>
            <p:cNvSpPr/>
            <p:nvPr/>
          </p:nvSpPr>
          <p:spPr>
            <a:xfrm>
              <a:off x="2087592" y="3639861"/>
              <a:ext cx="2245063" cy="692724"/>
            </a:xfrm>
            <a:prstGeom prst="rect">
              <a:avLst/>
            </a:prstGeom>
            <a:grpFill/>
          </p:spPr>
          <p:txBody>
            <a:bodyPr wrap="square">
              <a:spAutoFit/>
            </a:bodyPr>
            <a:lstStyle/>
            <a:p>
              <a:pPr>
                <a:defRPr/>
              </a:pPr>
              <a:r>
                <a:rPr lang="en-US" sz="2800" b="1" dirty="0">
                  <a:solidFill>
                    <a:schemeClr val="tx1">
                      <a:lumMod val="75000"/>
                      <a:lumOff val="25000"/>
                    </a:schemeClr>
                  </a:solidFill>
                  <a:latin typeface="Helvetica Neue"/>
                  <a:cs typeface="Helvetica" panose="020B0604020202020204" pitchFamily="34" charset="0"/>
                </a:rPr>
                <a:t>Example on Z-test on difference in </a:t>
              </a:r>
              <a:r>
                <a:rPr lang="en-US" sz="2800" b="1" dirty="0" smtClean="0">
                  <a:solidFill>
                    <a:schemeClr val="tx1">
                      <a:lumMod val="75000"/>
                      <a:lumOff val="25000"/>
                    </a:schemeClr>
                  </a:solidFill>
                  <a:latin typeface="Helvetica Neue"/>
                  <a:cs typeface="Helvetica" panose="020B0604020202020204" pitchFamily="34" charset="0"/>
                </a:rPr>
                <a:t>proportions</a:t>
              </a:r>
              <a:endParaRPr lang="en-US" sz="2800" b="1" dirty="0">
                <a:solidFill>
                  <a:schemeClr val="tx1">
                    <a:lumMod val="75000"/>
                    <a:lumOff val="25000"/>
                  </a:schemeClr>
                </a:solidFill>
                <a:latin typeface="Helvetica Neue"/>
                <a:cs typeface="Helvetica" panose="020B0604020202020204" pitchFamily="34" charset="0"/>
              </a:endParaRPr>
            </a:p>
          </p:txBody>
        </p:sp>
      </p:grpSp>
      <p:sp>
        <p:nvSpPr>
          <p:cNvPr id="7" name="Rectangle 6"/>
          <p:cNvSpPr/>
          <p:nvPr/>
        </p:nvSpPr>
        <p:spPr>
          <a:xfrm>
            <a:off x="1672145" y="2200926"/>
            <a:ext cx="2365591" cy="400110"/>
          </a:xfrm>
          <a:prstGeom prst="rect">
            <a:avLst/>
          </a:prstGeom>
          <a:solidFill>
            <a:schemeClr val="accent4">
              <a:lumMod val="20000"/>
              <a:lumOff val="80000"/>
            </a:schemeClr>
          </a:solidFill>
          <a:effectLst>
            <a:outerShdw blurRad="50800" dist="38100" dir="8100000" algn="tr" rotWithShape="0">
              <a:prstClr val="black">
                <a:alpha val="40000"/>
              </a:prstClr>
            </a:outerShdw>
          </a:effectLst>
        </p:spPr>
        <p:txBody>
          <a:bodyPr wrap="square">
            <a:spAutoFit/>
          </a:bodyPr>
          <a:lstStyle/>
          <a:p>
            <a:pPr algn="ctr"/>
            <a:r>
              <a:rPr lang="en-US" sz="2000" b="1" dirty="0" smtClean="0">
                <a:solidFill>
                  <a:schemeClr val="tx1">
                    <a:lumMod val="75000"/>
                    <a:lumOff val="25000"/>
                  </a:schemeClr>
                </a:solidFill>
                <a:latin typeface="Helvetica" panose="020B0604020202020204" pitchFamily="34" charset="0"/>
                <a:cs typeface="Helvetica" panose="020B0604020202020204" pitchFamily="34" charset="0"/>
              </a:rPr>
              <a:t>Bangalore 2018</a:t>
            </a:r>
            <a:endParaRPr lang="en-US" sz="20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8" name="Rectangle 7"/>
          <p:cNvSpPr/>
          <p:nvPr/>
        </p:nvSpPr>
        <p:spPr>
          <a:xfrm>
            <a:off x="7330370" y="2271429"/>
            <a:ext cx="2365591" cy="400110"/>
          </a:xfrm>
          <a:prstGeom prst="rect">
            <a:avLst/>
          </a:prstGeom>
          <a:solidFill>
            <a:schemeClr val="accent4">
              <a:lumMod val="20000"/>
              <a:lumOff val="80000"/>
            </a:schemeClr>
          </a:solidFill>
          <a:effectLst>
            <a:outerShdw blurRad="50800" dist="38100" dir="8100000" algn="tr" rotWithShape="0">
              <a:prstClr val="black">
                <a:alpha val="40000"/>
              </a:prstClr>
            </a:outerShdw>
          </a:effectLst>
        </p:spPr>
        <p:txBody>
          <a:bodyPr wrap="square">
            <a:spAutoFit/>
          </a:bodyPr>
          <a:lstStyle/>
          <a:p>
            <a:pPr algn="ctr"/>
            <a:r>
              <a:rPr lang="en-US" sz="2000" b="1" dirty="0" smtClean="0">
                <a:solidFill>
                  <a:schemeClr val="tx1">
                    <a:lumMod val="75000"/>
                    <a:lumOff val="25000"/>
                  </a:schemeClr>
                </a:solidFill>
                <a:latin typeface="Helvetica" panose="020B0604020202020204" pitchFamily="34" charset="0"/>
                <a:cs typeface="Helvetica" panose="020B0604020202020204" pitchFamily="34" charset="0"/>
              </a:rPr>
              <a:t>Kochi 2018</a:t>
            </a:r>
            <a:endParaRPr lang="en-US" sz="20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9" name="Round Diagonal Corner Rectangle 8"/>
          <p:cNvSpPr/>
          <p:nvPr/>
        </p:nvSpPr>
        <p:spPr>
          <a:xfrm>
            <a:off x="780164" y="4775357"/>
            <a:ext cx="12734668" cy="1195728"/>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lnSpc>
                <a:spcPct val="120000"/>
              </a:lnSpc>
              <a:buFont typeface="Wingdings" panose="05000000000000000000" pitchFamily="2" charset="2"/>
              <a:buChar char="Ø"/>
            </a:pPr>
            <a:r>
              <a:rPr lang="en-US" sz="2800" b="1" dirty="0">
                <a:solidFill>
                  <a:schemeClr val="tx1">
                    <a:lumMod val="75000"/>
                    <a:lumOff val="25000"/>
                  </a:schemeClr>
                </a:solidFill>
                <a:latin typeface="Helvetica" panose="020B0604020202020204" pitchFamily="34" charset="0"/>
                <a:cs typeface="Helvetica" panose="020B0604020202020204" pitchFamily="34" charset="0"/>
              </a:rPr>
              <a:t>Is there a significant difference between the  two proportion of telephones disconnection by BSNL?</a:t>
            </a:r>
            <a:endParaRPr lang="en-US" sz="2800" b="1" kern="0" baseline="-25000" dirty="0">
              <a:solidFill>
                <a:schemeClr val="tx1">
                  <a:lumMod val="75000"/>
                  <a:lumOff val="25000"/>
                </a:schemeClr>
              </a:solidFill>
              <a:latin typeface="Helvetica" panose="020B0604020202020204" pitchFamily="34" charset="0"/>
              <a:cs typeface="Helvetica" panose="020B06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4263" t="14753" r="3283" b="8276"/>
          <a:stretch/>
        </p:blipFill>
        <p:spPr>
          <a:xfrm>
            <a:off x="707594" y="3027215"/>
            <a:ext cx="5155182" cy="1532066"/>
          </a:xfrm>
          <a:prstGeom prst="rect">
            <a:avLst/>
          </a:prstGeom>
        </p:spPr>
      </p:pic>
      <p:sp>
        <p:nvSpPr>
          <p:cNvPr id="11" name="TextBox 10"/>
          <p:cNvSpPr txBox="1"/>
          <p:nvPr/>
        </p:nvSpPr>
        <p:spPr>
          <a:xfrm>
            <a:off x="847016" y="3386848"/>
            <a:ext cx="4438216" cy="707886"/>
          </a:xfrm>
          <a:prstGeom prst="rect">
            <a:avLst/>
          </a:prstGeom>
          <a:noFill/>
        </p:spPr>
        <p:txBody>
          <a:bodyPr wrap="square" rtlCol="0">
            <a:spAutoFit/>
          </a:bodyPr>
          <a:lstStyle/>
          <a:p>
            <a:pPr algn="ctr"/>
            <a:r>
              <a:rPr lang="en-US" sz="2000" b="1" dirty="0" smtClean="0">
                <a:solidFill>
                  <a:srgbClr val="0000FF"/>
                </a:solidFill>
                <a:latin typeface="Helvetica" panose="020B0604020202020204" pitchFamily="34" charset="0"/>
                <a:cs typeface="Helvetica" panose="020B0604020202020204" pitchFamily="34" charset="0"/>
              </a:rPr>
              <a:t>387/1500</a:t>
            </a:r>
            <a:r>
              <a:rPr lang="en-US" sz="2000" b="1" dirty="0" smtClean="0">
                <a:solidFill>
                  <a:schemeClr val="tx1">
                    <a:lumMod val="75000"/>
                    <a:lumOff val="25000"/>
                  </a:schemeClr>
                </a:solidFill>
                <a:latin typeface="Helvetica" panose="020B0604020202020204" pitchFamily="34" charset="0"/>
                <a:cs typeface="Helvetica" panose="020B0604020202020204" pitchFamily="34" charset="0"/>
              </a:rPr>
              <a:t> BSNL telephones </a:t>
            </a:r>
          </a:p>
          <a:p>
            <a:pPr algn="ctr"/>
            <a:r>
              <a:rPr lang="en-US" sz="2000" b="1" dirty="0" smtClean="0">
                <a:solidFill>
                  <a:schemeClr val="tx1">
                    <a:lumMod val="75000"/>
                    <a:lumOff val="25000"/>
                  </a:schemeClr>
                </a:solidFill>
                <a:latin typeface="Helvetica" panose="020B0604020202020204" pitchFamily="34" charset="0"/>
                <a:cs typeface="Helvetica" panose="020B0604020202020204" pitchFamily="34" charset="0"/>
              </a:rPr>
              <a:t>connections </a:t>
            </a:r>
            <a:r>
              <a:rPr lang="en-US" sz="2000" b="1" dirty="0">
                <a:solidFill>
                  <a:schemeClr val="tx1">
                    <a:lumMod val="75000"/>
                    <a:lumOff val="25000"/>
                  </a:schemeClr>
                </a:solidFill>
                <a:latin typeface="Helvetica" panose="020B0604020202020204" pitchFamily="34" charset="0"/>
                <a:cs typeface="Helvetica" panose="020B0604020202020204" pitchFamily="34" charset="0"/>
              </a:rPr>
              <a:t>were disconnected</a:t>
            </a:r>
            <a:endParaRPr lang="en-US" b="1" dirty="0">
              <a:solidFill>
                <a:schemeClr val="tx1">
                  <a:lumMod val="75000"/>
                  <a:lumOff val="25000"/>
                </a:schemeClr>
              </a:solidFill>
              <a:latin typeface="Helvetica" panose="020B0604020202020204" pitchFamily="34" charset="0"/>
              <a:cs typeface="Helvetica" panose="020B0604020202020204" pitchFamily="34" charset="0"/>
            </a:endParaRPr>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4263" t="14753" r="3283" b="8276"/>
          <a:stretch/>
        </p:blipFill>
        <p:spPr>
          <a:xfrm>
            <a:off x="6323766" y="3032814"/>
            <a:ext cx="4978217" cy="1532066"/>
          </a:xfrm>
          <a:prstGeom prst="rect">
            <a:avLst/>
          </a:prstGeom>
        </p:spPr>
      </p:pic>
      <p:sp>
        <p:nvSpPr>
          <p:cNvPr id="13" name="TextBox 12"/>
          <p:cNvSpPr txBox="1"/>
          <p:nvPr/>
        </p:nvSpPr>
        <p:spPr>
          <a:xfrm>
            <a:off x="6535759" y="3334391"/>
            <a:ext cx="4075155" cy="707886"/>
          </a:xfrm>
          <a:prstGeom prst="rect">
            <a:avLst/>
          </a:prstGeom>
          <a:noFill/>
        </p:spPr>
        <p:txBody>
          <a:bodyPr wrap="none" rtlCol="0">
            <a:spAutoFit/>
          </a:bodyPr>
          <a:lstStyle/>
          <a:p>
            <a:pPr algn="ctr"/>
            <a:r>
              <a:rPr lang="en-US" sz="2000" b="1" dirty="0" smtClean="0">
                <a:solidFill>
                  <a:srgbClr val="0000FF"/>
                </a:solidFill>
                <a:latin typeface="Helvetica" panose="020B0604020202020204" pitchFamily="34" charset="0"/>
                <a:cs typeface="Helvetica" panose="020B0604020202020204" pitchFamily="34" charset="0"/>
              </a:rPr>
              <a:t>310/1200</a:t>
            </a:r>
            <a:r>
              <a:rPr lang="en-US" sz="2000" b="1" dirty="0" smtClean="0">
                <a:solidFill>
                  <a:schemeClr val="tx1">
                    <a:lumMod val="75000"/>
                    <a:lumOff val="25000"/>
                  </a:schemeClr>
                </a:solidFill>
                <a:latin typeface="Helvetica" panose="020B0604020202020204" pitchFamily="34" charset="0"/>
                <a:cs typeface="Helvetica" panose="020B0604020202020204" pitchFamily="34" charset="0"/>
              </a:rPr>
              <a:t> BSNL telephones </a:t>
            </a:r>
          </a:p>
          <a:p>
            <a:pPr algn="ctr"/>
            <a:r>
              <a:rPr lang="en-US" sz="2000" b="1" dirty="0" smtClean="0">
                <a:solidFill>
                  <a:schemeClr val="tx1">
                    <a:lumMod val="75000"/>
                    <a:lumOff val="25000"/>
                  </a:schemeClr>
                </a:solidFill>
                <a:latin typeface="Helvetica" panose="020B0604020202020204" pitchFamily="34" charset="0"/>
                <a:cs typeface="Helvetica" panose="020B0604020202020204" pitchFamily="34" charset="0"/>
              </a:rPr>
              <a:t>connections </a:t>
            </a:r>
            <a:r>
              <a:rPr lang="en-US" sz="2000" b="1" dirty="0">
                <a:solidFill>
                  <a:schemeClr val="tx1">
                    <a:lumMod val="75000"/>
                    <a:lumOff val="25000"/>
                  </a:schemeClr>
                </a:solidFill>
                <a:latin typeface="Helvetica" panose="020B0604020202020204" pitchFamily="34" charset="0"/>
                <a:cs typeface="Helvetica" panose="020B0604020202020204" pitchFamily="34" charset="0"/>
              </a:rPr>
              <a:t>were disconnected</a:t>
            </a:r>
            <a:endParaRPr lang="en-US" b="1" dirty="0">
              <a:solidFill>
                <a:schemeClr val="tx1">
                  <a:lumMod val="75000"/>
                  <a:lumOff val="25000"/>
                </a:schemeClr>
              </a:solidFill>
              <a:latin typeface="Helvetica" panose="020B0604020202020204" pitchFamily="34" charset="0"/>
              <a:cs typeface="Helvetica" panose="020B0604020202020204" pitchFamily="34" charset="0"/>
            </a:endParaRPr>
          </a:p>
        </p:txBody>
      </p:sp>
      <p:grpSp>
        <p:nvGrpSpPr>
          <p:cNvPr id="14" name="Group 13"/>
          <p:cNvGrpSpPr/>
          <p:nvPr/>
        </p:nvGrpSpPr>
        <p:grpSpPr>
          <a:xfrm>
            <a:off x="10702354" y="1373170"/>
            <a:ext cx="2611310" cy="1009401"/>
            <a:chOff x="3636294" y="2461498"/>
            <a:chExt cx="3537041" cy="1009401"/>
          </a:xfrm>
        </p:grpSpPr>
        <p:grpSp>
          <p:nvGrpSpPr>
            <p:cNvPr id="15" name="Group 14"/>
            <p:cNvGrpSpPr/>
            <p:nvPr/>
          </p:nvGrpSpPr>
          <p:grpSpPr>
            <a:xfrm>
              <a:off x="3636294" y="2461498"/>
              <a:ext cx="3537041" cy="536981"/>
              <a:chOff x="387518" y="3007659"/>
              <a:chExt cx="7041983" cy="652058"/>
            </a:xfrm>
            <a:effectLst>
              <a:outerShdw blurRad="101600" sx="102000" sy="102000" algn="ctr" rotWithShape="0">
                <a:prstClr val="black">
                  <a:alpha val="26000"/>
                </a:prstClr>
              </a:outerShdw>
            </a:effectLst>
          </p:grpSpPr>
          <p:sp>
            <p:nvSpPr>
              <p:cNvPr id="17" name="Rectangle 16"/>
              <p:cNvSpPr/>
              <p:nvPr/>
            </p:nvSpPr>
            <p:spPr>
              <a:xfrm rot="16200000">
                <a:off x="3563755" y="-151499"/>
                <a:ext cx="629852" cy="69481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8" name="Rectangle 17"/>
              <p:cNvSpPr/>
              <p:nvPr/>
            </p:nvSpPr>
            <p:spPr>
              <a:xfrm rot="16200000">
                <a:off x="155876" y="3261507"/>
                <a:ext cx="629852" cy="166567"/>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9" name="Rectangle 18"/>
              <p:cNvSpPr/>
              <p:nvPr/>
            </p:nvSpPr>
            <p:spPr>
              <a:xfrm rot="16200000">
                <a:off x="7031292" y="3261507"/>
                <a:ext cx="629851" cy="166567"/>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lumMod val="75000"/>
                      <a:lumOff val="25000"/>
                    </a:schemeClr>
                  </a:solidFill>
                  <a:latin typeface="Helvetica" panose="020B0604020202020204" pitchFamily="34" charset="0"/>
                  <a:cs typeface="Helvetica" panose="020B0604020202020204" pitchFamily="34" charset="0"/>
                </a:endParaRPr>
              </a:p>
            </p:txBody>
          </p:sp>
        </p:grpSp>
        <p:sp>
          <p:nvSpPr>
            <p:cNvPr id="16" name="Rectangle 15"/>
            <p:cNvSpPr/>
            <p:nvPr/>
          </p:nvSpPr>
          <p:spPr>
            <a:xfrm>
              <a:off x="3719957" y="2516792"/>
              <a:ext cx="3369713" cy="954107"/>
            </a:xfrm>
            <a:prstGeom prst="rect">
              <a:avLst/>
            </a:prstGeom>
          </p:spPr>
          <p:txBody>
            <a:bodyPr wrap="square">
              <a:spAutoFit/>
            </a:bodyPr>
            <a:lstStyle/>
            <a:p>
              <a:pPr algn="ctr"/>
              <a:r>
                <a:rPr lang="en-US" sz="2800" b="1" dirty="0">
                  <a:solidFill>
                    <a:schemeClr val="tx1">
                      <a:lumMod val="75000"/>
                      <a:lumOff val="25000"/>
                    </a:schemeClr>
                  </a:solidFill>
                  <a:latin typeface="Helvetica" panose="020B0604020202020204" pitchFamily="34" charset="0"/>
                  <a:cs typeface="Helvetica" panose="020B0604020202020204" pitchFamily="34" charset="0"/>
                </a:rPr>
                <a:t>Use </a:t>
              </a:r>
              <a:r>
                <a:rPr lang="el-GR" sz="2800" b="1" dirty="0">
                  <a:solidFill>
                    <a:schemeClr val="tx1">
                      <a:lumMod val="75000"/>
                      <a:lumOff val="25000"/>
                    </a:schemeClr>
                  </a:solidFill>
                  <a:latin typeface="Helvetica" panose="020B0604020202020204" pitchFamily="34" charset="0"/>
                  <a:cs typeface="Helvetica" panose="020B0604020202020204" pitchFamily="34" charset="0"/>
                </a:rPr>
                <a:t>α</a:t>
              </a:r>
              <a:r>
                <a:rPr lang="en-US" sz="2800" b="1" dirty="0">
                  <a:solidFill>
                    <a:schemeClr val="tx1">
                      <a:lumMod val="75000"/>
                      <a:lumOff val="25000"/>
                    </a:schemeClr>
                  </a:solidFill>
                  <a:latin typeface="Helvetica" panose="020B0604020202020204" pitchFamily="34" charset="0"/>
                  <a:cs typeface="Helvetica" panose="020B0604020202020204" pitchFamily="34" charset="0"/>
                </a:rPr>
                <a:t> = 1%.</a:t>
              </a:r>
            </a:p>
          </p:txBody>
        </p:sp>
      </p:grpSp>
      <p:sp>
        <p:nvSpPr>
          <p:cNvPr id="20" name="Round Diagonal Corner Rectangle 19"/>
          <p:cNvSpPr/>
          <p:nvPr/>
        </p:nvSpPr>
        <p:spPr>
          <a:xfrm>
            <a:off x="780164" y="6113145"/>
            <a:ext cx="10960732" cy="737153"/>
          </a:xfrm>
          <a:prstGeom prst="round2DiagRect">
            <a:avLst>
              <a:gd name="adj1" fmla="val 0"/>
              <a:gd name="adj2" fmla="val 0"/>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0" lvl="1"/>
            <a:r>
              <a:rPr lang="en-US" sz="2800" b="1" dirty="0">
                <a:solidFill>
                  <a:schemeClr val="tx1">
                    <a:lumMod val="75000"/>
                    <a:lumOff val="25000"/>
                  </a:schemeClr>
                </a:solidFill>
                <a:latin typeface="Helvetica Neue"/>
              </a:rPr>
              <a:t>Construct 99% confidence interval for difference in proportions</a:t>
            </a:r>
          </a:p>
        </p:txBody>
      </p:sp>
      <p:sp>
        <p:nvSpPr>
          <p:cNvPr id="21" name="Pentagon 20"/>
          <p:cNvSpPr/>
          <p:nvPr/>
        </p:nvSpPr>
        <p:spPr>
          <a:xfrm rot="5400000">
            <a:off x="2616527" y="2816226"/>
            <a:ext cx="476829" cy="484743"/>
          </a:xfrm>
          <a:prstGeom prst="homePlate">
            <a:avLst/>
          </a:prstGeom>
          <a:solidFill>
            <a:srgbClr val="D4F5F4"/>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22" name="Pentagon 21"/>
          <p:cNvSpPr/>
          <p:nvPr/>
        </p:nvSpPr>
        <p:spPr>
          <a:xfrm rot="5400000">
            <a:off x="8274752" y="2788007"/>
            <a:ext cx="476829" cy="484743"/>
          </a:xfrm>
          <a:prstGeom prst="homePlate">
            <a:avLst/>
          </a:prstGeom>
          <a:solidFill>
            <a:srgbClr val="D4F5F4"/>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tx1">
                  <a:lumMod val="75000"/>
                  <a:lumOff val="2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0555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up)">
                                      <p:cBhvr>
                                        <p:cTn id="16" dur="500"/>
                                        <p:tgtEl>
                                          <p:spTgt spid="2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53" presetClass="entr" presetSubtype="16"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p:bldP spid="13" grpId="0"/>
      <p:bldP spid="20" grpId="0" animBg="1"/>
      <p:bldP spid="21" grpId="0" animBg="1"/>
      <p:bldP spid="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Student’s t-test</a:t>
            </a:r>
            <a:endParaRPr lang="en-US" sz="4000" b="1" kern="0" dirty="0">
              <a:solidFill>
                <a:srgbClr val="FF0000"/>
              </a:solidFill>
            </a:endParaRPr>
          </a:p>
        </p:txBody>
      </p:sp>
      <p:sp>
        <p:nvSpPr>
          <p:cNvPr id="4" name="Oval 3"/>
          <p:cNvSpPr/>
          <p:nvPr/>
        </p:nvSpPr>
        <p:spPr>
          <a:xfrm>
            <a:off x="1044989" y="1342393"/>
            <a:ext cx="12073130" cy="2978501"/>
          </a:xfrm>
          <a:prstGeom prst="ellipse">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latin typeface="Helvetica Neue"/>
            </a:endParaRPr>
          </a:p>
        </p:txBody>
      </p:sp>
      <p:sp>
        <p:nvSpPr>
          <p:cNvPr id="5" name="Oval 4"/>
          <p:cNvSpPr/>
          <p:nvPr/>
        </p:nvSpPr>
        <p:spPr>
          <a:xfrm>
            <a:off x="5640891" y="1906500"/>
            <a:ext cx="3327260" cy="1878768"/>
          </a:xfrm>
          <a:prstGeom prst="ellipse">
            <a:avLst/>
          </a:prstGeom>
          <a:solidFill>
            <a:schemeClr val="accent4">
              <a:lumMod val="20000"/>
              <a:lumOff val="80000"/>
            </a:schemeClr>
          </a:solidFill>
          <a:ln>
            <a:noFill/>
          </a:ln>
          <a:effectLst>
            <a:outerShdw blurRad="50800" dist="38100" dir="8100000" algn="tr"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lnSpc>
                <a:spcPct val="120000"/>
              </a:lnSpc>
            </a:pPr>
            <a:r>
              <a:rPr lang="en-US" altLang="ko-KR" sz="2800" b="1" dirty="0" smtClean="0">
                <a:solidFill>
                  <a:schemeClr val="tx1">
                    <a:lumMod val="75000"/>
                    <a:lumOff val="25000"/>
                  </a:schemeClr>
                </a:solidFill>
                <a:latin typeface="Helvetica Neue"/>
                <a:ea typeface="Gulim" pitchFamily="34" charset="-127"/>
                <a:cs typeface="Helvetica" panose="020B0604020202020204" pitchFamily="34" charset="0"/>
              </a:rPr>
              <a:t>Independent </a:t>
            </a:r>
            <a:r>
              <a:rPr lang="en-US" altLang="ko-KR" sz="2800" b="1" dirty="0">
                <a:solidFill>
                  <a:schemeClr val="tx1">
                    <a:lumMod val="75000"/>
                    <a:lumOff val="25000"/>
                  </a:schemeClr>
                </a:solidFill>
                <a:latin typeface="Helvetica Neue"/>
                <a:ea typeface="Gulim" pitchFamily="34" charset="-127"/>
                <a:cs typeface="Helvetica" panose="020B0604020202020204" pitchFamily="34" charset="0"/>
              </a:rPr>
              <a:t>sample </a:t>
            </a:r>
            <a:endParaRPr lang="en-US" altLang="ko-KR" sz="2800" b="1" dirty="0" smtClean="0">
              <a:solidFill>
                <a:schemeClr val="tx1">
                  <a:lumMod val="75000"/>
                  <a:lumOff val="25000"/>
                </a:schemeClr>
              </a:solidFill>
              <a:latin typeface="Helvetica Neue"/>
              <a:ea typeface="Gulim" pitchFamily="34" charset="-127"/>
              <a:cs typeface="Helvetica" panose="020B0604020202020204" pitchFamily="34" charset="0"/>
            </a:endParaRPr>
          </a:p>
          <a:p>
            <a:pPr algn="ctr">
              <a:lnSpc>
                <a:spcPct val="120000"/>
              </a:lnSpc>
            </a:pPr>
            <a:r>
              <a:rPr lang="en-US" altLang="ko-KR" sz="2800" b="1" dirty="0" smtClean="0">
                <a:solidFill>
                  <a:schemeClr val="tx1">
                    <a:lumMod val="75000"/>
                    <a:lumOff val="25000"/>
                  </a:schemeClr>
                </a:solidFill>
                <a:latin typeface="Helvetica Neue"/>
                <a:ea typeface="Gulim" pitchFamily="34" charset="-127"/>
                <a:cs typeface="Helvetica" panose="020B0604020202020204" pitchFamily="34" charset="0"/>
              </a:rPr>
              <a:t>t-test </a:t>
            </a:r>
            <a:endParaRPr lang="en-US" altLang="ko-KR" sz="2800" b="1" dirty="0">
              <a:solidFill>
                <a:schemeClr val="tx1">
                  <a:lumMod val="75000"/>
                  <a:lumOff val="25000"/>
                </a:schemeClr>
              </a:solidFill>
              <a:latin typeface="Helvetica Neue"/>
              <a:ea typeface="Gulim" pitchFamily="34" charset="-127"/>
              <a:cs typeface="Helvetica" panose="020B0604020202020204" pitchFamily="34" charset="0"/>
            </a:endParaRPr>
          </a:p>
        </p:txBody>
      </p:sp>
      <p:sp>
        <p:nvSpPr>
          <p:cNvPr id="6" name="Oval 5"/>
          <p:cNvSpPr/>
          <p:nvPr/>
        </p:nvSpPr>
        <p:spPr>
          <a:xfrm>
            <a:off x="1213332" y="2110117"/>
            <a:ext cx="2453746" cy="1395188"/>
          </a:xfrm>
          <a:prstGeom prst="ellipse">
            <a:avLst/>
          </a:prstGeom>
          <a:solidFill>
            <a:schemeClr val="accent6">
              <a:lumMod val="20000"/>
              <a:lumOff val="80000"/>
            </a:schemeClr>
          </a:solidFill>
          <a:ln>
            <a:noFill/>
          </a:ln>
          <a:effectLst>
            <a:outerShdw blurRad="50800" dist="38100" dir="8100000" algn="tr"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lnSpc>
                <a:spcPct val="120000"/>
              </a:lnSpc>
            </a:pPr>
            <a:r>
              <a:rPr lang="en-US" altLang="ko-KR" sz="2800" b="1" dirty="0" smtClean="0">
                <a:solidFill>
                  <a:schemeClr val="tx1">
                    <a:lumMod val="75000"/>
                    <a:lumOff val="25000"/>
                  </a:schemeClr>
                </a:solidFill>
                <a:latin typeface="Helvetica Neue"/>
                <a:ea typeface="Gulim" pitchFamily="34" charset="-127"/>
                <a:cs typeface="Helvetica" panose="020B0604020202020204" pitchFamily="34" charset="0"/>
              </a:rPr>
              <a:t>Unpaired</a:t>
            </a:r>
          </a:p>
          <a:p>
            <a:pPr algn="ctr">
              <a:lnSpc>
                <a:spcPct val="120000"/>
              </a:lnSpc>
            </a:pPr>
            <a:r>
              <a:rPr lang="en-US" altLang="ko-KR" sz="2800" b="1" dirty="0" smtClean="0">
                <a:solidFill>
                  <a:schemeClr val="tx1">
                    <a:lumMod val="75000"/>
                    <a:lumOff val="25000"/>
                  </a:schemeClr>
                </a:solidFill>
                <a:latin typeface="Helvetica Neue"/>
                <a:ea typeface="Gulim" pitchFamily="34" charset="-127"/>
                <a:cs typeface="Helvetica" panose="020B0604020202020204" pitchFamily="34" charset="0"/>
              </a:rPr>
              <a:t>t-test </a:t>
            </a:r>
            <a:endParaRPr lang="en-US" altLang="ko-KR" sz="2800" b="1" dirty="0">
              <a:solidFill>
                <a:schemeClr val="tx1">
                  <a:lumMod val="75000"/>
                  <a:lumOff val="25000"/>
                </a:schemeClr>
              </a:solidFill>
              <a:latin typeface="Helvetica Neue"/>
              <a:ea typeface="Gulim" pitchFamily="34" charset="-127"/>
              <a:cs typeface="Helvetica" panose="020B0604020202020204" pitchFamily="34" charset="0"/>
            </a:endParaRPr>
          </a:p>
        </p:txBody>
      </p:sp>
      <p:sp>
        <p:nvSpPr>
          <p:cNvPr id="7" name="Oval 6"/>
          <p:cNvSpPr/>
          <p:nvPr/>
        </p:nvSpPr>
        <p:spPr>
          <a:xfrm>
            <a:off x="11043142" y="2117519"/>
            <a:ext cx="1846385" cy="1399373"/>
          </a:xfrm>
          <a:prstGeom prst="ellipse">
            <a:avLst/>
          </a:prstGeom>
          <a:solidFill>
            <a:schemeClr val="accent2">
              <a:lumMod val="20000"/>
              <a:lumOff val="80000"/>
            </a:schemeClr>
          </a:solidFill>
          <a:ln>
            <a:noFill/>
          </a:ln>
          <a:effectLst>
            <a:outerShdw blurRad="50800" dist="38100" dir="8100000" algn="tr"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lnSpc>
                <a:spcPct val="120000"/>
              </a:lnSpc>
            </a:pPr>
            <a:r>
              <a:rPr lang="en-US" altLang="ko-KR" sz="2800" b="1" dirty="0" smtClean="0">
                <a:solidFill>
                  <a:schemeClr val="tx1">
                    <a:lumMod val="75000"/>
                    <a:lumOff val="25000"/>
                  </a:schemeClr>
                </a:solidFill>
                <a:latin typeface="Helvetica Neue"/>
                <a:ea typeface="Gulim" pitchFamily="34" charset="-127"/>
                <a:cs typeface="Helvetica" panose="020B0604020202020204" pitchFamily="34" charset="0"/>
              </a:rPr>
              <a:t>Paired</a:t>
            </a:r>
          </a:p>
          <a:p>
            <a:pPr algn="ctr">
              <a:lnSpc>
                <a:spcPct val="120000"/>
              </a:lnSpc>
            </a:pPr>
            <a:r>
              <a:rPr lang="en-US" altLang="ko-KR" sz="2800" b="1" dirty="0" smtClean="0">
                <a:solidFill>
                  <a:schemeClr val="tx1">
                    <a:lumMod val="75000"/>
                    <a:lumOff val="25000"/>
                  </a:schemeClr>
                </a:solidFill>
                <a:latin typeface="Helvetica Neue"/>
                <a:ea typeface="Gulim" pitchFamily="34" charset="-127"/>
                <a:cs typeface="Helvetica" panose="020B0604020202020204" pitchFamily="34" charset="0"/>
              </a:rPr>
              <a:t>t-test </a:t>
            </a:r>
            <a:endParaRPr lang="en-US" altLang="ko-KR" sz="2800" b="1" dirty="0">
              <a:solidFill>
                <a:schemeClr val="tx1">
                  <a:lumMod val="75000"/>
                  <a:lumOff val="25000"/>
                </a:schemeClr>
              </a:solidFill>
              <a:latin typeface="Helvetica Neue"/>
              <a:ea typeface="Gulim" pitchFamily="34" charset="-127"/>
              <a:cs typeface="Helvetica" panose="020B0604020202020204" pitchFamily="34" charset="0"/>
            </a:endParaRPr>
          </a:p>
        </p:txBody>
      </p:sp>
      <p:grpSp>
        <p:nvGrpSpPr>
          <p:cNvPr id="8" name="Group 7"/>
          <p:cNvGrpSpPr/>
          <p:nvPr/>
        </p:nvGrpSpPr>
        <p:grpSpPr>
          <a:xfrm>
            <a:off x="1203254" y="5517663"/>
            <a:ext cx="9406953" cy="720279"/>
            <a:chOff x="179421" y="3817134"/>
            <a:chExt cx="6923775" cy="720279"/>
          </a:xfrm>
          <a:effectLst>
            <a:outerShdw blurRad="50800" dist="38100" dir="8100000" algn="tr" rotWithShape="0">
              <a:prstClr val="black">
                <a:alpha val="40000"/>
              </a:prstClr>
            </a:outerShdw>
          </a:effectLst>
        </p:grpSpPr>
        <p:sp>
          <p:nvSpPr>
            <p:cNvPr id="9" name="Flowchart: Alternate Process 8"/>
            <p:cNvSpPr/>
            <p:nvPr/>
          </p:nvSpPr>
          <p:spPr>
            <a:xfrm>
              <a:off x="819999" y="3817135"/>
              <a:ext cx="6283197" cy="682178"/>
            </a:xfrm>
            <a:prstGeom prst="flowChartAlternateProcess">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3600" dirty="0" smtClean="0">
                  <a:solidFill>
                    <a:schemeClr val="tx1">
                      <a:lumMod val="75000"/>
                      <a:lumOff val="25000"/>
                    </a:schemeClr>
                  </a:solidFill>
                  <a:latin typeface="Helvetica Neue"/>
                  <a:cs typeface="Helvetica" panose="020B0604020202020204" pitchFamily="34" charset="0"/>
                </a:rPr>
                <a:t> </a:t>
              </a:r>
              <a:r>
                <a:rPr lang="en-US" altLang="en-US" sz="3600" dirty="0">
                  <a:solidFill>
                    <a:schemeClr val="tx1">
                      <a:lumMod val="75000"/>
                      <a:lumOff val="25000"/>
                    </a:schemeClr>
                  </a:solidFill>
                  <a:latin typeface="Helvetica Neue"/>
                  <a:cs typeface="Helvetica" panose="020B0604020202020204" pitchFamily="34" charset="0"/>
                </a:rPr>
                <a:t>Testing mean of </a:t>
              </a:r>
              <a:r>
                <a:rPr lang="en-US" altLang="en-US" sz="3600" dirty="0" smtClean="0">
                  <a:solidFill>
                    <a:schemeClr val="tx1">
                      <a:lumMod val="75000"/>
                      <a:lumOff val="25000"/>
                    </a:schemeClr>
                  </a:solidFill>
                  <a:latin typeface="Helvetica Neue"/>
                  <a:cs typeface="Helvetica" panose="020B0604020202020204" pitchFamily="34" charset="0"/>
                </a:rPr>
                <a:t>a single population</a:t>
              </a:r>
              <a:endParaRPr lang="en-US" altLang="en-US" sz="3600" dirty="0">
                <a:solidFill>
                  <a:schemeClr val="tx1">
                    <a:lumMod val="75000"/>
                    <a:lumOff val="25000"/>
                  </a:schemeClr>
                </a:solidFill>
                <a:latin typeface="Helvetica Neue"/>
                <a:cs typeface="Helvetica" panose="020B0604020202020204" pitchFamily="34" charset="0"/>
              </a:endParaRPr>
            </a:p>
          </p:txBody>
        </p:sp>
        <p:sp>
          <p:nvSpPr>
            <p:cNvPr id="10" name="Oval 9"/>
            <p:cNvSpPr/>
            <p:nvPr/>
          </p:nvSpPr>
          <p:spPr>
            <a:xfrm>
              <a:off x="179421" y="3817134"/>
              <a:ext cx="614707" cy="720279"/>
            </a:xfrm>
            <a:prstGeom prst="ellipse">
              <a:avLst/>
            </a:prstGeom>
            <a:solidFill>
              <a:schemeClr val="accent2">
                <a:lumMod val="40000"/>
                <a:lumOff val="60000"/>
              </a:schemeClr>
            </a:solidFill>
            <a:ln>
              <a:solidFill>
                <a:schemeClr val="bg1"/>
              </a:solidFill>
            </a:ln>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grpSp>
        <p:nvGrpSpPr>
          <p:cNvPr id="11" name="Group 10"/>
          <p:cNvGrpSpPr/>
          <p:nvPr/>
        </p:nvGrpSpPr>
        <p:grpSpPr>
          <a:xfrm>
            <a:off x="1203254" y="6466017"/>
            <a:ext cx="12073130" cy="691901"/>
            <a:chOff x="171243" y="4985568"/>
            <a:chExt cx="6802674" cy="691901"/>
          </a:xfrm>
          <a:effectLst>
            <a:outerShdw blurRad="50800" dist="38100" dir="8100000" algn="tr" rotWithShape="0">
              <a:prstClr val="black">
                <a:alpha val="40000"/>
              </a:prstClr>
            </a:outerShdw>
          </a:effectLst>
        </p:grpSpPr>
        <p:sp>
          <p:nvSpPr>
            <p:cNvPr id="12" name="Flowchart: Alternate Process 11"/>
            <p:cNvSpPr/>
            <p:nvPr/>
          </p:nvSpPr>
          <p:spPr>
            <a:xfrm>
              <a:off x="654562" y="4985568"/>
              <a:ext cx="6319355" cy="656179"/>
            </a:xfrm>
            <a:prstGeom prst="flowChartAlternateProcess">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en-US" sz="3600" dirty="0" smtClean="0">
                  <a:solidFill>
                    <a:schemeClr val="tx1">
                      <a:lumMod val="75000"/>
                      <a:lumOff val="25000"/>
                    </a:schemeClr>
                  </a:solidFill>
                  <a:latin typeface="Helvetica Neue"/>
                  <a:ea typeface="Verdana" panose="020B0604030504040204" pitchFamily="34" charset="0"/>
                  <a:cs typeface="Helvetica" panose="020B0604020202020204" pitchFamily="34" charset="0"/>
                </a:rPr>
                <a:t> Testing </a:t>
              </a:r>
              <a:r>
                <a:rPr lang="en-US" altLang="en-US" sz="3600" dirty="0">
                  <a:solidFill>
                    <a:schemeClr val="tx1">
                      <a:lumMod val="75000"/>
                      <a:lumOff val="25000"/>
                    </a:schemeClr>
                  </a:solidFill>
                  <a:latin typeface="Helvetica Neue"/>
                  <a:ea typeface="Verdana" panose="020B0604030504040204" pitchFamily="34" charset="0"/>
                  <a:cs typeface="Helvetica" panose="020B0604020202020204" pitchFamily="34" charset="0"/>
                </a:rPr>
                <a:t>difference between means of two populations</a:t>
              </a:r>
              <a:endParaRPr lang="en-US" altLang="en-US" sz="3600" dirty="0">
                <a:solidFill>
                  <a:schemeClr val="tx1">
                    <a:lumMod val="75000"/>
                    <a:lumOff val="25000"/>
                  </a:schemeClr>
                </a:solidFill>
                <a:latin typeface="Helvetica Neue"/>
                <a:cs typeface="Helvetica" panose="020B0604020202020204" pitchFamily="34" charset="0"/>
              </a:endParaRPr>
            </a:p>
          </p:txBody>
        </p:sp>
        <p:sp>
          <p:nvSpPr>
            <p:cNvPr id="13" name="Oval 12"/>
            <p:cNvSpPr/>
            <p:nvPr/>
          </p:nvSpPr>
          <p:spPr>
            <a:xfrm>
              <a:off x="171243" y="4985568"/>
              <a:ext cx="470581" cy="691901"/>
            </a:xfrm>
            <a:prstGeom prst="ellipse">
              <a:avLst/>
            </a:prstGeom>
            <a:solidFill>
              <a:schemeClr val="accent6">
                <a:lumMod val="40000"/>
                <a:lumOff val="60000"/>
              </a:schemeClr>
            </a:solidFill>
            <a:ln>
              <a:solidFill>
                <a:schemeClr val="bg1"/>
              </a:solidFill>
            </a:ln>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grpSp>
        <p:nvGrpSpPr>
          <p:cNvPr id="14" name="Group 13"/>
          <p:cNvGrpSpPr/>
          <p:nvPr/>
        </p:nvGrpSpPr>
        <p:grpSpPr>
          <a:xfrm>
            <a:off x="600551" y="4611175"/>
            <a:ext cx="9704036" cy="724903"/>
            <a:chOff x="2087592" y="3608001"/>
            <a:chExt cx="2224789" cy="763839"/>
          </a:xfrm>
          <a:solidFill>
            <a:srgbClr val="F1F8EC"/>
          </a:solidFill>
        </p:grpSpPr>
        <p:sp>
          <p:nvSpPr>
            <p:cNvPr id="15" name="Rounded Rectangle 14"/>
            <p:cNvSpPr/>
            <p:nvPr/>
          </p:nvSpPr>
          <p:spPr>
            <a:xfrm>
              <a:off x="2087592" y="3608001"/>
              <a:ext cx="2224789" cy="763839"/>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schemeClr val="tx1">
                    <a:lumMod val="75000"/>
                    <a:lumOff val="25000"/>
                  </a:schemeClr>
                </a:solidFill>
                <a:latin typeface="Helvetica Neue"/>
              </a:endParaRPr>
            </a:p>
          </p:txBody>
        </p:sp>
        <p:sp>
          <p:nvSpPr>
            <p:cNvPr id="16" name="Rectangle 15"/>
            <p:cNvSpPr/>
            <p:nvPr/>
          </p:nvSpPr>
          <p:spPr>
            <a:xfrm>
              <a:off x="2087592" y="3690793"/>
              <a:ext cx="2185859" cy="681047"/>
            </a:xfrm>
            <a:prstGeom prst="rect">
              <a:avLst/>
            </a:prstGeom>
            <a:grpFill/>
          </p:spPr>
          <p:txBody>
            <a:bodyPr wrap="square">
              <a:spAutoFit/>
            </a:bodyPr>
            <a:lstStyle/>
            <a:p>
              <a:r>
                <a:rPr lang="en-US" altLang="en-US" sz="3600" b="1" dirty="0">
                  <a:solidFill>
                    <a:schemeClr val="tx1">
                      <a:lumMod val="75000"/>
                      <a:lumOff val="25000"/>
                    </a:schemeClr>
                  </a:solidFill>
                  <a:latin typeface="Helvetica Neue"/>
                  <a:cs typeface="Helvetica" panose="020B0604020202020204" pitchFamily="34" charset="0"/>
                </a:rPr>
                <a:t>Independent </a:t>
              </a:r>
              <a:r>
                <a:rPr lang="en-US" altLang="en-US" sz="3600" b="1" dirty="0" smtClean="0">
                  <a:solidFill>
                    <a:schemeClr val="tx1">
                      <a:lumMod val="75000"/>
                      <a:lumOff val="25000"/>
                    </a:schemeClr>
                  </a:solidFill>
                  <a:latin typeface="Helvetica Neue"/>
                  <a:cs typeface="Helvetica" panose="020B0604020202020204" pitchFamily="34" charset="0"/>
                </a:rPr>
                <a:t>Sample t-test</a:t>
              </a:r>
              <a:endParaRPr lang="en-US" altLang="en-US" sz="3600" b="1" dirty="0">
                <a:solidFill>
                  <a:schemeClr val="tx1">
                    <a:lumMod val="75000"/>
                    <a:lumOff val="25000"/>
                  </a:schemeClr>
                </a:solidFill>
                <a:latin typeface="Helvetica Neue"/>
                <a:cs typeface="Helvetica" panose="020B0604020202020204" pitchFamily="34" charset="0"/>
              </a:endParaRPr>
            </a:p>
          </p:txBody>
        </p:sp>
      </p:grpSp>
      <p:sp>
        <p:nvSpPr>
          <p:cNvPr id="17" name="Oval 16"/>
          <p:cNvSpPr/>
          <p:nvPr/>
        </p:nvSpPr>
        <p:spPr>
          <a:xfrm>
            <a:off x="3956801" y="2274384"/>
            <a:ext cx="1420525" cy="1107831"/>
          </a:xfrm>
          <a:prstGeom prst="ellipse">
            <a:avLst/>
          </a:prstGeom>
          <a:solidFill>
            <a:srgbClr val="FFFF00"/>
          </a:solidFill>
          <a:ln>
            <a:noFill/>
          </a:ln>
          <a:effectLst>
            <a:outerShdw blurRad="50800" dist="38100" dir="8100000" algn="tr"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lnSpc>
                <a:spcPct val="120000"/>
              </a:lnSpc>
            </a:pPr>
            <a:r>
              <a:rPr lang="en-US" altLang="ko-KR" sz="2800" b="1" dirty="0" smtClean="0">
                <a:solidFill>
                  <a:srgbClr val="FF0000"/>
                </a:solidFill>
                <a:latin typeface="Helvetica Neue"/>
                <a:ea typeface="Gulim" pitchFamily="34" charset="-127"/>
                <a:cs typeface="Helvetica" panose="020B0604020202020204" pitchFamily="34" charset="0"/>
              </a:rPr>
              <a:t>OR</a:t>
            </a:r>
            <a:endParaRPr lang="en-US" altLang="ko-KR" sz="2800" b="1" dirty="0">
              <a:solidFill>
                <a:srgbClr val="FF0000"/>
              </a:solidFill>
              <a:latin typeface="Helvetica Neue"/>
              <a:ea typeface="Gulim" pitchFamily="34" charset="-127"/>
              <a:cs typeface="Helvetica" panose="020B0604020202020204" pitchFamily="34" charset="0"/>
            </a:endParaRPr>
          </a:p>
        </p:txBody>
      </p:sp>
      <p:sp>
        <p:nvSpPr>
          <p:cNvPr id="18" name="Oval 17"/>
          <p:cNvSpPr/>
          <p:nvPr/>
        </p:nvSpPr>
        <p:spPr>
          <a:xfrm>
            <a:off x="9295192" y="2268382"/>
            <a:ext cx="1420525" cy="1107831"/>
          </a:xfrm>
          <a:prstGeom prst="ellipse">
            <a:avLst/>
          </a:prstGeom>
          <a:solidFill>
            <a:srgbClr val="FFFF00"/>
          </a:solidFill>
          <a:ln>
            <a:noFill/>
          </a:ln>
          <a:effectLst>
            <a:outerShdw blurRad="50800" dist="38100" dir="8100000" algn="tr"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lnSpc>
                <a:spcPct val="120000"/>
              </a:lnSpc>
            </a:pPr>
            <a:r>
              <a:rPr lang="en-US" altLang="ko-KR" sz="2800" b="1" dirty="0" smtClean="0">
                <a:solidFill>
                  <a:srgbClr val="FF0000"/>
                </a:solidFill>
                <a:latin typeface="Helvetica Neue"/>
                <a:ea typeface="Gulim" pitchFamily="34" charset="-127"/>
                <a:cs typeface="Helvetica" panose="020B0604020202020204" pitchFamily="34" charset="0"/>
              </a:rPr>
              <a:t>AND</a:t>
            </a:r>
            <a:endParaRPr lang="en-US" altLang="ko-KR" sz="2800" b="1" dirty="0">
              <a:solidFill>
                <a:srgbClr val="FF0000"/>
              </a:solidFill>
              <a:latin typeface="Helvetica Neue"/>
              <a:ea typeface="Gulim" pitchFamily="34" charset="-127"/>
              <a:cs typeface="Helvetica" panose="020B0604020202020204" pitchFamily="34" charset="0"/>
            </a:endParaRPr>
          </a:p>
        </p:txBody>
      </p:sp>
    </p:spTree>
    <p:extLst>
      <p:ext uri="{BB962C8B-B14F-4D97-AF65-F5344CB8AC3E}">
        <p14:creationId xmlns:p14="http://schemas.microsoft.com/office/powerpoint/2010/main" val="400459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7" grpId="0" animBg="1"/>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Mean of a single population using t-test</a:t>
            </a:r>
            <a:endParaRPr lang="en-US" sz="4000" b="1" kern="0" dirty="0">
              <a:solidFill>
                <a:srgbClr val="FF0000"/>
              </a:solidFill>
            </a:endParaRPr>
          </a:p>
        </p:txBody>
      </p:sp>
      <p:grpSp>
        <p:nvGrpSpPr>
          <p:cNvPr id="4" name="Group 3"/>
          <p:cNvGrpSpPr/>
          <p:nvPr/>
        </p:nvGrpSpPr>
        <p:grpSpPr>
          <a:xfrm>
            <a:off x="2573126" y="1365131"/>
            <a:ext cx="11219074" cy="1280096"/>
            <a:chOff x="241300" y="2191661"/>
            <a:chExt cx="7086600" cy="2426018"/>
          </a:xfrm>
        </p:grpSpPr>
        <p:sp>
          <p:nvSpPr>
            <p:cNvPr id="5" name="Vertical Scroll 4"/>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6" name="Round Diagonal Corner Rectangle 5"/>
            <p:cNvSpPr/>
            <p:nvPr/>
          </p:nvSpPr>
          <p:spPr>
            <a:xfrm>
              <a:off x="524067" y="2668353"/>
              <a:ext cx="6580361" cy="162636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7" name="Title 2"/>
          <p:cNvSpPr txBox="1">
            <a:spLocks/>
          </p:cNvSpPr>
          <p:nvPr/>
        </p:nvSpPr>
        <p:spPr>
          <a:xfrm>
            <a:off x="3102431" y="1680101"/>
            <a:ext cx="10260258" cy="745728"/>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r>
              <a:rPr lang="en-US" sz="3600" b="1" dirty="0" smtClean="0">
                <a:solidFill>
                  <a:schemeClr val="tx1">
                    <a:lumMod val="75000"/>
                    <a:lumOff val="25000"/>
                  </a:schemeClr>
                </a:solidFill>
                <a:latin typeface="Helvetica Neue"/>
                <a:cs typeface="Helvetica" panose="020B0604020202020204" pitchFamily="34" charset="0"/>
              </a:rPr>
              <a:t>Testing mean </a:t>
            </a:r>
            <a:r>
              <a:rPr lang="en-US" sz="3600" b="1" dirty="0">
                <a:solidFill>
                  <a:schemeClr val="tx1">
                    <a:lumMod val="75000"/>
                    <a:lumOff val="25000"/>
                  </a:schemeClr>
                </a:solidFill>
                <a:latin typeface="Helvetica Neue"/>
                <a:cs typeface="Helvetica" panose="020B0604020202020204" pitchFamily="34" charset="0"/>
              </a:rPr>
              <a:t>of a single population (µ)</a:t>
            </a:r>
          </a:p>
        </p:txBody>
      </p:sp>
      <p:grpSp>
        <p:nvGrpSpPr>
          <p:cNvPr id="8" name="Group 7"/>
          <p:cNvGrpSpPr/>
          <p:nvPr/>
        </p:nvGrpSpPr>
        <p:grpSpPr>
          <a:xfrm>
            <a:off x="230433" y="1611473"/>
            <a:ext cx="1825784" cy="904373"/>
            <a:chOff x="9768114" y="3251199"/>
            <a:chExt cx="2376369" cy="904373"/>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35089" t="31952" r="5251" b="33383"/>
            <a:stretch/>
          </p:blipFill>
          <p:spPr>
            <a:xfrm>
              <a:off x="9768114" y="3251199"/>
              <a:ext cx="2376369" cy="904373"/>
            </a:xfrm>
            <a:prstGeom prst="rect">
              <a:avLst/>
            </a:prstGeom>
          </p:spPr>
        </p:pic>
        <p:sp>
          <p:nvSpPr>
            <p:cNvPr id="10" name="Title 2"/>
            <p:cNvSpPr txBox="1">
              <a:spLocks/>
            </p:cNvSpPr>
            <p:nvPr/>
          </p:nvSpPr>
          <p:spPr>
            <a:xfrm>
              <a:off x="9946301" y="3458103"/>
              <a:ext cx="2107146" cy="425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chemeClr val="bg1"/>
                  </a:solidFill>
                  <a:latin typeface="Helvetica Neue"/>
                  <a:cs typeface="Helvetica" panose="020B0604020202020204" pitchFamily="34" charset="0"/>
                </a:rPr>
                <a:t>t-test</a:t>
              </a:r>
              <a:endParaRPr lang="en-US" sz="3600" b="1" dirty="0">
                <a:solidFill>
                  <a:schemeClr val="bg1"/>
                </a:solidFill>
                <a:latin typeface="Helvetica Neue"/>
                <a:cs typeface="Helvetica" panose="020B0604020202020204" pitchFamily="34" charset="0"/>
              </a:endParaRPr>
            </a:p>
          </p:txBody>
        </p:sp>
      </p:grpSp>
      <p:sp>
        <p:nvSpPr>
          <p:cNvPr id="11" name="Down Arrow 10"/>
          <p:cNvSpPr/>
          <p:nvPr/>
        </p:nvSpPr>
        <p:spPr>
          <a:xfrm rot="16200000">
            <a:off x="2182589" y="1731080"/>
            <a:ext cx="586696" cy="599842"/>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665053" y="3602036"/>
            <a:ext cx="13121708" cy="871985"/>
            <a:chOff x="3636294" y="2479790"/>
            <a:chExt cx="3517768" cy="821840"/>
          </a:xfrm>
        </p:grpSpPr>
        <p:grpSp>
          <p:nvGrpSpPr>
            <p:cNvPr id="13" name="Group 12"/>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15" name="Rectangle 14"/>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16" name="Rectangle 15"/>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17" name="Rectangle 16"/>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14" name="Rectangle 13"/>
            <p:cNvSpPr/>
            <p:nvPr/>
          </p:nvSpPr>
          <p:spPr>
            <a:xfrm>
              <a:off x="3686054" y="2569280"/>
              <a:ext cx="3448736" cy="580155"/>
            </a:xfrm>
            <a:prstGeom prst="rect">
              <a:avLst/>
            </a:prstGeom>
          </p:spPr>
          <p:txBody>
            <a:bodyPr wrap="square">
              <a:spAutoFit/>
            </a:bodyPr>
            <a:lstStyle/>
            <a:p>
              <a:pPr marL="0" lvl="1"/>
              <a:r>
                <a:rPr lang="en-US" altLang="ko-KR" sz="3400" b="1" dirty="0">
                  <a:solidFill>
                    <a:srgbClr val="FF0000"/>
                  </a:solidFill>
                  <a:latin typeface="Helvetica Neue"/>
                  <a:ea typeface="Gulim" pitchFamily="34" charset="-127"/>
                  <a:cs typeface="Times New Roman" pitchFamily="18" charset="0"/>
                </a:rPr>
                <a:t>Assume that the samples are drawn from normal </a:t>
              </a:r>
              <a:r>
                <a:rPr lang="en-US" altLang="ko-KR" sz="3400" b="1" dirty="0" smtClean="0">
                  <a:solidFill>
                    <a:srgbClr val="FF0000"/>
                  </a:solidFill>
                  <a:latin typeface="Helvetica Neue"/>
                  <a:ea typeface="Gulim" pitchFamily="34" charset="-127"/>
                  <a:cs typeface="Times New Roman" pitchFamily="18" charset="0"/>
                </a:rPr>
                <a:t>distribution</a:t>
              </a:r>
              <a:endParaRPr lang="en-US" sz="3400" b="1" dirty="0">
                <a:solidFill>
                  <a:srgbClr val="FF0000"/>
                </a:solidFill>
                <a:latin typeface="Helvetica Neue"/>
                <a:cs typeface="Helvetica" panose="020B0604020202020204" pitchFamily="34" charset="0"/>
              </a:endParaRPr>
            </a:p>
          </p:txBody>
        </p:sp>
      </p:grpSp>
      <p:grpSp>
        <p:nvGrpSpPr>
          <p:cNvPr id="18" name="Group 17"/>
          <p:cNvGrpSpPr/>
          <p:nvPr/>
        </p:nvGrpSpPr>
        <p:grpSpPr>
          <a:xfrm>
            <a:off x="373257" y="2801469"/>
            <a:ext cx="11301661" cy="646331"/>
            <a:chOff x="2087592" y="3587557"/>
            <a:chExt cx="2398144" cy="681047"/>
          </a:xfrm>
          <a:noFill/>
        </p:grpSpPr>
        <p:sp>
          <p:nvSpPr>
            <p:cNvPr id="19" name="Rounded Rectangle 18"/>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schemeClr val="tx1">
                    <a:lumMod val="75000"/>
                    <a:lumOff val="25000"/>
                  </a:schemeClr>
                </a:solidFill>
                <a:latin typeface="Helvetica Neue"/>
              </a:endParaRPr>
            </a:p>
          </p:txBody>
        </p:sp>
        <p:sp>
          <p:nvSpPr>
            <p:cNvPr id="20" name="Rectangle 19"/>
            <p:cNvSpPr/>
            <p:nvPr/>
          </p:nvSpPr>
          <p:spPr>
            <a:xfrm>
              <a:off x="2132185" y="3587557"/>
              <a:ext cx="2353551" cy="681047"/>
            </a:xfrm>
            <a:prstGeom prst="rect">
              <a:avLst/>
            </a:prstGeom>
            <a:grpFill/>
          </p:spPr>
          <p:txBody>
            <a:bodyPr wrap="square">
              <a:spAutoFit/>
            </a:bodyPr>
            <a:lstStyle/>
            <a:p>
              <a:r>
                <a:rPr lang="en-US" sz="3600" b="1" dirty="0" smtClean="0">
                  <a:solidFill>
                    <a:srgbClr val="0000FF"/>
                  </a:solidFill>
                  <a:latin typeface="Helvetica Neue"/>
                  <a:cs typeface="Helvetica" panose="020B0604020202020204" pitchFamily="34" charset="0"/>
                </a:rPr>
                <a:t>Assumptions</a:t>
              </a:r>
              <a:endParaRPr lang="en-US" sz="3600" b="1" dirty="0">
                <a:solidFill>
                  <a:srgbClr val="0000FF"/>
                </a:solidFill>
                <a:latin typeface="Helvetica Neue"/>
                <a:cs typeface="Helvetica" panose="020B0604020202020204" pitchFamily="34" charset="0"/>
              </a:endParaRPr>
            </a:p>
          </p:txBody>
        </p:sp>
      </p:grpSp>
      <p:grpSp>
        <p:nvGrpSpPr>
          <p:cNvPr id="21" name="Group 20"/>
          <p:cNvGrpSpPr/>
          <p:nvPr/>
        </p:nvGrpSpPr>
        <p:grpSpPr>
          <a:xfrm>
            <a:off x="670492" y="4570886"/>
            <a:ext cx="13121708" cy="871985"/>
            <a:chOff x="3636294" y="2479790"/>
            <a:chExt cx="3517768" cy="821840"/>
          </a:xfrm>
        </p:grpSpPr>
        <p:grpSp>
          <p:nvGrpSpPr>
            <p:cNvPr id="22" name="Group 21"/>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24" name="Rectangle 23"/>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25" name="Rectangle 24"/>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26" name="Rectangle 25"/>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23" name="Rectangle 22"/>
            <p:cNvSpPr/>
            <p:nvPr/>
          </p:nvSpPr>
          <p:spPr>
            <a:xfrm>
              <a:off x="3686054" y="2569280"/>
              <a:ext cx="3448736" cy="609163"/>
            </a:xfrm>
            <a:prstGeom prst="rect">
              <a:avLst/>
            </a:prstGeom>
          </p:spPr>
          <p:txBody>
            <a:bodyPr wrap="square">
              <a:spAutoFit/>
            </a:bodyPr>
            <a:lstStyle/>
            <a:p>
              <a:pPr marL="0" lvl="1">
                <a:buNone/>
              </a:pPr>
              <a:r>
                <a:rPr lang="en-US" altLang="ko-KR" sz="3600" b="1" dirty="0">
                  <a:solidFill>
                    <a:srgbClr val="0033CC"/>
                  </a:solidFill>
                  <a:latin typeface="Helvetica Neue"/>
                  <a:ea typeface="Gulim" pitchFamily="34" charset="-127"/>
                  <a:cs typeface="Times New Roman" pitchFamily="18" charset="0"/>
                </a:rPr>
                <a:t>The population </a:t>
              </a:r>
              <a:r>
                <a:rPr lang="en-US" altLang="ko-KR" sz="3600" b="1" dirty="0" smtClean="0">
                  <a:solidFill>
                    <a:srgbClr val="0033CC"/>
                  </a:solidFill>
                  <a:latin typeface="Helvetica Neue"/>
                  <a:ea typeface="Gulim" pitchFamily="34" charset="-127"/>
                  <a:cs typeface="Times New Roman" pitchFamily="18" charset="0"/>
                </a:rPr>
                <a:t>variance may be unknown</a:t>
              </a:r>
              <a:endParaRPr lang="en-US" sz="3600" b="1" dirty="0">
                <a:solidFill>
                  <a:srgbClr val="0033CC"/>
                </a:solidFill>
                <a:latin typeface="Helvetica Neue"/>
                <a:cs typeface="Helvetica" panose="020B0604020202020204" pitchFamily="34" charset="0"/>
              </a:endParaRPr>
            </a:p>
          </p:txBody>
        </p:sp>
      </p:grpSp>
      <p:grpSp>
        <p:nvGrpSpPr>
          <p:cNvPr id="27" name="Group 26"/>
          <p:cNvGrpSpPr/>
          <p:nvPr/>
        </p:nvGrpSpPr>
        <p:grpSpPr>
          <a:xfrm>
            <a:off x="675931" y="5556065"/>
            <a:ext cx="13121708" cy="871985"/>
            <a:chOff x="3636294" y="2479790"/>
            <a:chExt cx="3517768" cy="821840"/>
          </a:xfrm>
        </p:grpSpPr>
        <p:grpSp>
          <p:nvGrpSpPr>
            <p:cNvPr id="28" name="Group 27"/>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0" name="Rectangle 29"/>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31" name="Rectangle 30"/>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32" name="Rectangle 31"/>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29" name="Rectangle 28"/>
            <p:cNvSpPr/>
            <p:nvPr/>
          </p:nvSpPr>
          <p:spPr>
            <a:xfrm>
              <a:off x="3686054" y="2569280"/>
              <a:ext cx="3448736" cy="609163"/>
            </a:xfrm>
            <a:prstGeom prst="rect">
              <a:avLst/>
            </a:prstGeom>
          </p:spPr>
          <p:txBody>
            <a:bodyPr wrap="square">
              <a:spAutoFit/>
            </a:bodyPr>
            <a:lstStyle/>
            <a:p>
              <a:pPr marL="0" lvl="1">
                <a:buNone/>
              </a:pPr>
              <a:r>
                <a:rPr lang="en-US" sz="3600" b="1" dirty="0" smtClean="0">
                  <a:solidFill>
                    <a:srgbClr val="C00000"/>
                  </a:solidFill>
                  <a:latin typeface="Helvetica Neue"/>
                  <a:cs typeface="Helvetica" panose="020B0604020202020204" pitchFamily="34" charset="0"/>
                </a:rPr>
                <a:t>The sample size should be less than 30 (n &lt; 30)</a:t>
              </a:r>
              <a:endParaRPr lang="en-US" sz="3600" b="1" dirty="0">
                <a:solidFill>
                  <a:srgbClr val="C00000"/>
                </a:solidFill>
                <a:latin typeface="Helvetica Neue"/>
                <a:cs typeface="Helvetica" panose="020B0604020202020204" pitchFamily="34" charset="0"/>
              </a:endParaRPr>
            </a:p>
          </p:txBody>
        </p:sp>
      </p:grpSp>
      <p:grpSp>
        <p:nvGrpSpPr>
          <p:cNvPr id="33" name="Group 32"/>
          <p:cNvGrpSpPr/>
          <p:nvPr/>
        </p:nvGrpSpPr>
        <p:grpSpPr>
          <a:xfrm>
            <a:off x="681370" y="6524915"/>
            <a:ext cx="13121708" cy="871985"/>
            <a:chOff x="3636294" y="2479790"/>
            <a:chExt cx="3517768" cy="821840"/>
          </a:xfrm>
        </p:grpSpPr>
        <p:grpSp>
          <p:nvGrpSpPr>
            <p:cNvPr id="34" name="Group 33"/>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6" name="Rectangle 35"/>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rgbClr val="0033CC"/>
                  </a:solidFill>
                  <a:latin typeface="Helvetica Neue"/>
                  <a:cs typeface="Helvetica" panose="020B0604020202020204" pitchFamily="34" charset="0"/>
                </a:endParaRPr>
              </a:p>
            </p:txBody>
          </p:sp>
          <p:sp>
            <p:nvSpPr>
              <p:cNvPr id="37" name="Rectangle 36"/>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38" name="Rectangle 37"/>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35" name="Rectangle 34"/>
            <p:cNvSpPr/>
            <p:nvPr/>
          </p:nvSpPr>
          <p:spPr>
            <a:xfrm>
              <a:off x="3686054" y="2569280"/>
              <a:ext cx="3448736" cy="609163"/>
            </a:xfrm>
            <a:prstGeom prst="rect">
              <a:avLst/>
            </a:prstGeom>
          </p:spPr>
          <p:txBody>
            <a:bodyPr wrap="square">
              <a:spAutoFit/>
            </a:bodyPr>
            <a:lstStyle/>
            <a:p>
              <a:pPr marL="0" lvl="1"/>
              <a:r>
                <a:rPr lang="en-US" sz="3600" b="1" dirty="0" smtClean="0">
                  <a:solidFill>
                    <a:srgbClr val="0033CC"/>
                  </a:solidFill>
                  <a:latin typeface="Helvetica Neue"/>
                  <a:cs typeface="Helvetica" panose="020B0604020202020204" pitchFamily="34" charset="0"/>
                </a:rPr>
                <a:t>Subjects should be selected randomly</a:t>
              </a:r>
              <a:endParaRPr lang="en-US" sz="3600" b="1" dirty="0">
                <a:solidFill>
                  <a:srgbClr val="0033CC"/>
                </a:solidFill>
                <a:latin typeface="Helvetica Neue"/>
                <a:cs typeface="Helvetica" panose="020B0604020202020204" pitchFamily="34" charset="0"/>
              </a:endParaRPr>
            </a:p>
          </p:txBody>
        </p:sp>
      </p:grpSp>
    </p:spTree>
    <p:extLst>
      <p:ext uri="{BB962C8B-B14F-4D97-AF65-F5344CB8AC3E}">
        <p14:creationId xmlns:p14="http://schemas.microsoft.com/office/powerpoint/2010/main" val="188459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00"/>
                                        <p:tgtEl>
                                          <p:spTgt spid="4"/>
                                        </p:tgtEl>
                                      </p:cBhvr>
                                    </p:animEffect>
                                  </p:childTnLst>
                                </p:cTn>
                              </p:par>
                            </p:childTnLst>
                          </p:cTn>
                        </p:par>
                        <p:par>
                          <p:cTn id="15" fill="hold">
                            <p:stCondLst>
                              <p:cond delay="12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Mean of a single population using t-test</a:t>
            </a:r>
            <a:endParaRPr lang="en-US" sz="4000" b="1" kern="0" dirty="0">
              <a:solidFill>
                <a:srgbClr val="FF0000"/>
              </a:solidFill>
            </a:endParaRPr>
          </a:p>
        </p:txBody>
      </p:sp>
      <p:grpSp>
        <p:nvGrpSpPr>
          <p:cNvPr id="71" name="Group 70"/>
          <p:cNvGrpSpPr/>
          <p:nvPr/>
        </p:nvGrpSpPr>
        <p:grpSpPr>
          <a:xfrm>
            <a:off x="1312825" y="1216819"/>
            <a:ext cx="7940050" cy="844486"/>
            <a:chOff x="375557" y="1947820"/>
            <a:chExt cx="12847313" cy="609801"/>
          </a:xfrm>
        </p:grpSpPr>
        <p:sp>
          <p:nvSpPr>
            <p:cNvPr id="72" name="Rectangle 71"/>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73" name="TextBox 72"/>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State null and alternative hypothesis</a:t>
              </a:r>
              <a:endParaRPr lang="en-IN" sz="3200" b="1" dirty="0">
                <a:latin typeface="Helvetica Neue"/>
                <a:cs typeface="Helvetica" panose="020B0604020202020204" pitchFamily="34" charset="0"/>
              </a:endParaRPr>
            </a:p>
          </p:txBody>
        </p:sp>
      </p:grpSp>
      <p:sp>
        <p:nvSpPr>
          <p:cNvPr id="74" name="Rectangle 73"/>
          <p:cNvSpPr/>
          <p:nvPr/>
        </p:nvSpPr>
        <p:spPr>
          <a:xfrm>
            <a:off x="658609" y="1216819"/>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1</a:t>
            </a:r>
            <a:endParaRPr lang="en-IN" sz="3200" b="1" dirty="0">
              <a:solidFill>
                <a:schemeClr val="bg1"/>
              </a:solidFill>
              <a:latin typeface="Helvetica Neue"/>
              <a:cs typeface="Helvetica" panose="020B0604020202020204" pitchFamily="34" charset="0"/>
            </a:endParaRPr>
          </a:p>
        </p:txBody>
      </p:sp>
      <p:grpSp>
        <p:nvGrpSpPr>
          <p:cNvPr id="75" name="Group 74"/>
          <p:cNvGrpSpPr/>
          <p:nvPr/>
        </p:nvGrpSpPr>
        <p:grpSpPr>
          <a:xfrm>
            <a:off x="1318264" y="2201998"/>
            <a:ext cx="7940050" cy="844486"/>
            <a:chOff x="375557" y="1947820"/>
            <a:chExt cx="12847313" cy="609801"/>
          </a:xfrm>
        </p:grpSpPr>
        <p:sp>
          <p:nvSpPr>
            <p:cNvPr id="76" name="Rectangle 75"/>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77" name="TextBox 76"/>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Specify the level of significance ‘</a:t>
              </a:r>
              <a:r>
                <a:rPr lang="el-GR" sz="3200" b="1" dirty="0" smtClean="0">
                  <a:latin typeface="Helvetica Neue"/>
                  <a:cs typeface="Helvetica" panose="020B0604020202020204" pitchFamily="34" charset="0"/>
                </a:rPr>
                <a:t>α</a:t>
              </a:r>
              <a:r>
                <a:rPr lang="en-US" sz="3200" b="1" dirty="0" smtClean="0">
                  <a:latin typeface="Helvetica Neue"/>
                  <a:cs typeface="Helvetica" panose="020B0604020202020204" pitchFamily="34" charset="0"/>
                </a:rPr>
                <a:t>’</a:t>
              </a:r>
              <a:endParaRPr lang="en-IN" sz="3200" b="1" dirty="0">
                <a:latin typeface="Helvetica Neue"/>
                <a:cs typeface="Helvetica" panose="020B0604020202020204" pitchFamily="34" charset="0"/>
              </a:endParaRPr>
            </a:p>
          </p:txBody>
        </p:sp>
      </p:grpSp>
      <p:sp>
        <p:nvSpPr>
          <p:cNvPr id="78" name="Rectangle 77"/>
          <p:cNvSpPr/>
          <p:nvPr/>
        </p:nvSpPr>
        <p:spPr>
          <a:xfrm>
            <a:off x="664048" y="2201998"/>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2</a:t>
            </a:r>
            <a:endParaRPr lang="en-IN" sz="3200" b="1" dirty="0">
              <a:solidFill>
                <a:schemeClr val="bg1"/>
              </a:solidFill>
              <a:latin typeface="Helvetica Neue"/>
              <a:cs typeface="Helvetica" panose="020B0604020202020204" pitchFamily="34" charset="0"/>
            </a:endParaRPr>
          </a:p>
        </p:txBody>
      </p:sp>
      <p:grpSp>
        <p:nvGrpSpPr>
          <p:cNvPr id="79" name="Group 78"/>
          <p:cNvGrpSpPr/>
          <p:nvPr/>
        </p:nvGrpSpPr>
        <p:grpSpPr>
          <a:xfrm>
            <a:off x="1307374" y="3203506"/>
            <a:ext cx="7940050" cy="844486"/>
            <a:chOff x="375557" y="1947820"/>
            <a:chExt cx="12847313" cy="609801"/>
          </a:xfrm>
        </p:grpSpPr>
        <p:sp>
          <p:nvSpPr>
            <p:cNvPr id="80" name="Rectangle 79"/>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81" name="TextBox 80"/>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Student’s t-distribution</a:t>
              </a:r>
              <a:endParaRPr lang="en-IN" sz="3200" b="1" dirty="0">
                <a:latin typeface="Helvetica Neue"/>
                <a:cs typeface="Helvetica" panose="020B0604020202020204" pitchFamily="34" charset="0"/>
              </a:endParaRPr>
            </a:p>
          </p:txBody>
        </p:sp>
      </p:grpSp>
      <p:sp>
        <p:nvSpPr>
          <p:cNvPr id="82" name="Rectangle 81"/>
          <p:cNvSpPr/>
          <p:nvPr/>
        </p:nvSpPr>
        <p:spPr>
          <a:xfrm>
            <a:off x="653158" y="3203506"/>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3</a:t>
            </a:r>
            <a:endParaRPr lang="en-IN" sz="3200" b="1" dirty="0">
              <a:solidFill>
                <a:schemeClr val="bg1"/>
              </a:solidFill>
              <a:latin typeface="Helvetica Neue"/>
              <a:cs typeface="Helvetica" panose="020B0604020202020204" pitchFamily="34" charset="0"/>
            </a:endParaRPr>
          </a:p>
        </p:txBody>
      </p:sp>
      <p:grpSp>
        <p:nvGrpSpPr>
          <p:cNvPr id="83" name="Group 82"/>
          <p:cNvGrpSpPr/>
          <p:nvPr/>
        </p:nvGrpSpPr>
        <p:grpSpPr>
          <a:xfrm>
            <a:off x="1312813" y="4221343"/>
            <a:ext cx="7940050" cy="844486"/>
            <a:chOff x="375557" y="1947820"/>
            <a:chExt cx="12847313" cy="609801"/>
          </a:xfrm>
        </p:grpSpPr>
        <p:sp>
          <p:nvSpPr>
            <p:cNvPr id="84" name="Rectangle 8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85" name="TextBox 84"/>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Compute the test statistic</a:t>
              </a:r>
              <a:endParaRPr lang="en-IN" sz="3200" b="1" dirty="0">
                <a:latin typeface="Helvetica Neue"/>
                <a:cs typeface="Helvetica" panose="020B0604020202020204" pitchFamily="34" charset="0"/>
              </a:endParaRPr>
            </a:p>
          </p:txBody>
        </p:sp>
      </p:grpSp>
      <p:sp>
        <p:nvSpPr>
          <p:cNvPr id="86" name="Rectangle 85"/>
          <p:cNvSpPr/>
          <p:nvPr/>
        </p:nvSpPr>
        <p:spPr>
          <a:xfrm>
            <a:off x="658597" y="4221343"/>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4</a:t>
            </a:r>
            <a:endParaRPr lang="en-IN" sz="3200" b="1" dirty="0">
              <a:solidFill>
                <a:schemeClr val="bg1"/>
              </a:solidFill>
              <a:latin typeface="Helvetica Neue"/>
              <a:cs typeface="Helvetica" panose="020B0604020202020204" pitchFamily="34" charset="0"/>
            </a:endParaRPr>
          </a:p>
        </p:txBody>
      </p:sp>
      <p:grpSp>
        <p:nvGrpSpPr>
          <p:cNvPr id="87" name="Group 86"/>
          <p:cNvGrpSpPr/>
          <p:nvPr/>
        </p:nvGrpSpPr>
        <p:grpSpPr>
          <a:xfrm>
            <a:off x="1318252" y="5206522"/>
            <a:ext cx="7940050" cy="844486"/>
            <a:chOff x="375557" y="1947820"/>
            <a:chExt cx="12847313" cy="609801"/>
          </a:xfrm>
        </p:grpSpPr>
        <p:sp>
          <p:nvSpPr>
            <p:cNvPr id="88" name="Rectangle 87"/>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89" name="TextBox 88"/>
            <p:cNvSpPr txBox="1"/>
            <p:nvPr/>
          </p:nvSpPr>
          <p:spPr>
            <a:xfrm>
              <a:off x="417333" y="1947820"/>
              <a:ext cx="12805537" cy="504912"/>
            </a:xfrm>
            <a:prstGeom prst="rect">
              <a:avLst/>
            </a:prstGeom>
            <a:noFill/>
          </p:spPr>
          <p:txBody>
            <a:bodyPr wrap="square" rtlCol="0">
              <a:spAutoFit/>
            </a:bodyPr>
            <a:lstStyle/>
            <a:p>
              <a:pPr>
                <a:lnSpc>
                  <a:spcPct val="150000"/>
                </a:lnSpc>
              </a:pPr>
              <a:r>
                <a:rPr lang="en-US" sz="3000" b="1" dirty="0" smtClean="0">
                  <a:latin typeface="Helvetica Neue"/>
                  <a:cs typeface="Helvetica" panose="020B0604020202020204" pitchFamily="34" charset="0"/>
                </a:rPr>
                <a:t>Define the critical region/ rejection criteria</a:t>
              </a:r>
              <a:endParaRPr lang="en-IN" sz="3000" b="1" dirty="0">
                <a:latin typeface="Helvetica Neue"/>
                <a:cs typeface="Helvetica" panose="020B0604020202020204" pitchFamily="34" charset="0"/>
              </a:endParaRPr>
            </a:p>
          </p:txBody>
        </p:sp>
      </p:grpSp>
      <p:sp>
        <p:nvSpPr>
          <p:cNvPr id="90" name="Rectangle 89"/>
          <p:cNvSpPr/>
          <p:nvPr/>
        </p:nvSpPr>
        <p:spPr>
          <a:xfrm>
            <a:off x="664036" y="5206522"/>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5</a:t>
            </a:r>
            <a:endParaRPr lang="en-IN" sz="3200" b="1" dirty="0">
              <a:solidFill>
                <a:schemeClr val="bg1"/>
              </a:solidFill>
              <a:latin typeface="Helvetica Neue"/>
              <a:cs typeface="Helvetica" panose="020B0604020202020204" pitchFamily="34" charset="0"/>
            </a:endParaRPr>
          </a:p>
        </p:txBody>
      </p:sp>
      <p:grpSp>
        <p:nvGrpSpPr>
          <p:cNvPr id="91" name="Group 90"/>
          <p:cNvGrpSpPr/>
          <p:nvPr/>
        </p:nvGrpSpPr>
        <p:grpSpPr>
          <a:xfrm>
            <a:off x="1307362" y="6224359"/>
            <a:ext cx="2684407" cy="844486"/>
            <a:chOff x="375557" y="1947820"/>
            <a:chExt cx="12847313" cy="609801"/>
          </a:xfrm>
        </p:grpSpPr>
        <p:sp>
          <p:nvSpPr>
            <p:cNvPr id="92" name="Rectangle 91"/>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93" name="TextBox 92"/>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Conclusion</a:t>
              </a:r>
              <a:endParaRPr lang="en-IN" sz="3200" b="1" dirty="0">
                <a:latin typeface="Helvetica Neue"/>
                <a:cs typeface="Helvetica" panose="020B0604020202020204" pitchFamily="34" charset="0"/>
              </a:endParaRPr>
            </a:p>
          </p:txBody>
        </p:sp>
      </p:grpSp>
      <p:sp>
        <p:nvSpPr>
          <p:cNvPr id="94" name="Rectangle 93"/>
          <p:cNvSpPr/>
          <p:nvPr/>
        </p:nvSpPr>
        <p:spPr>
          <a:xfrm>
            <a:off x="653146" y="6224359"/>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6</a:t>
            </a:r>
            <a:endParaRPr lang="en-IN" sz="3200" b="1" dirty="0">
              <a:solidFill>
                <a:schemeClr val="bg1"/>
              </a:solidFill>
              <a:latin typeface="Helvetica Neue"/>
              <a:cs typeface="Helvetica" panose="020B0604020202020204" pitchFamily="34" charset="0"/>
            </a:endParaRPr>
          </a:p>
        </p:txBody>
      </p:sp>
      <p:grpSp>
        <p:nvGrpSpPr>
          <p:cNvPr id="95" name="Group 94"/>
          <p:cNvGrpSpPr/>
          <p:nvPr/>
        </p:nvGrpSpPr>
        <p:grpSpPr>
          <a:xfrm>
            <a:off x="10061576" y="1241918"/>
            <a:ext cx="3834036" cy="1961587"/>
            <a:chOff x="3858990" y="2723236"/>
            <a:chExt cx="2398615" cy="1208799"/>
          </a:xfrm>
          <a:blipFill>
            <a:blip r:embed="rId3"/>
            <a:tile tx="0" ty="0" sx="100000" sy="100000" flip="none" algn="tl"/>
          </a:blipFill>
        </p:grpSpPr>
        <p:sp>
          <p:nvSpPr>
            <p:cNvPr id="96" name="Round Diagonal Corner Rectangle 95"/>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97" name="Object 96"/>
            <p:cNvGraphicFramePr>
              <a:graphicFrameLocks noChangeAspect="1"/>
            </p:cNvGraphicFramePr>
            <p:nvPr>
              <p:extLst/>
            </p:nvPr>
          </p:nvGraphicFramePr>
          <p:xfrm>
            <a:off x="3858990" y="2822690"/>
            <a:ext cx="2337893" cy="1004687"/>
          </p:xfrm>
          <a:graphic>
            <a:graphicData uri="http://schemas.openxmlformats.org/presentationml/2006/ole">
              <mc:AlternateContent xmlns:mc="http://schemas.openxmlformats.org/markup-compatibility/2006">
                <mc:Choice xmlns:v="urn:schemas-microsoft-com:vml" Requires="v">
                  <p:oleObj spid="_x0000_s19466" name="Equation" r:id="rId4" imgW="1511280" imgH="685800" progId="Equation.3">
                    <p:embed/>
                  </p:oleObj>
                </mc:Choice>
                <mc:Fallback>
                  <p:oleObj name="Equation" r:id="rId4" imgW="1511280" imgH="685800" progId="Equation.3">
                    <p:embed/>
                    <p:pic>
                      <p:nvPicPr>
                        <p:cNvPr id="0" name=""/>
                        <p:cNvPicPr/>
                        <p:nvPr/>
                      </p:nvPicPr>
                      <p:blipFill>
                        <a:blip r:embed="rId5"/>
                        <a:stretch>
                          <a:fillRect/>
                        </a:stretch>
                      </p:blipFill>
                      <p:spPr>
                        <a:xfrm>
                          <a:off x="3858990" y="2822690"/>
                          <a:ext cx="2337893" cy="1004687"/>
                        </a:xfrm>
                        <a:prstGeom prst="rect">
                          <a:avLst/>
                        </a:prstGeom>
                      </p:spPr>
                    </p:pic>
                  </p:oleObj>
                </mc:Fallback>
              </mc:AlternateContent>
            </a:graphicData>
          </a:graphic>
        </p:graphicFrame>
      </p:grpSp>
      <p:sp>
        <p:nvSpPr>
          <p:cNvPr id="98" name="Right Arrow 97"/>
          <p:cNvSpPr/>
          <p:nvPr/>
        </p:nvSpPr>
        <p:spPr>
          <a:xfrm>
            <a:off x="9241985" y="1409296"/>
            <a:ext cx="83274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10074728" y="3762023"/>
            <a:ext cx="3842651" cy="1961587"/>
            <a:chOff x="3853600" y="2723236"/>
            <a:chExt cx="2404005" cy="1208799"/>
          </a:xfrm>
          <a:blipFill>
            <a:blip r:embed="rId3"/>
            <a:tile tx="0" ty="0" sx="100000" sy="100000" flip="none" algn="tl"/>
          </a:blipFill>
        </p:grpSpPr>
        <p:sp>
          <p:nvSpPr>
            <p:cNvPr id="100" name="Round Diagonal Corner Rectangle 99"/>
            <p:cNvSpPr/>
            <p:nvPr/>
          </p:nvSpPr>
          <p:spPr>
            <a:xfrm>
              <a:off x="3853600" y="2723236"/>
              <a:ext cx="2404005"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01" name="Object 100"/>
            <p:cNvGraphicFramePr>
              <a:graphicFrameLocks noChangeAspect="1"/>
            </p:cNvGraphicFramePr>
            <p:nvPr>
              <p:extLst/>
            </p:nvPr>
          </p:nvGraphicFramePr>
          <p:xfrm>
            <a:off x="3963557" y="2723427"/>
            <a:ext cx="2169056" cy="1208168"/>
          </p:xfrm>
          <a:graphic>
            <a:graphicData uri="http://schemas.openxmlformats.org/presentationml/2006/ole">
              <mc:AlternateContent xmlns:mc="http://schemas.openxmlformats.org/markup-compatibility/2006">
                <mc:Choice xmlns:v="urn:schemas-microsoft-com:vml" Requires="v">
                  <p:oleObj spid="_x0000_s19467" name="Equation" r:id="rId6" imgW="1117440" imgH="622080" progId="Equation.3">
                    <p:embed/>
                  </p:oleObj>
                </mc:Choice>
                <mc:Fallback>
                  <p:oleObj name="Equation" r:id="rId6" imgW="1117440" imgH="622080" progId="Equation.3">
                    <p:embed/>
                    <p:pic>
                      <p:nvPicPr>
                        <p:cNvPr id="0" name=""/>
                        <p:cNvPicPr/>
                        <p:nvPr/>
                      </p:nvPicPr>
                      <p:blipFill>
                        <a:blip r:embed="rId7"/>
                        <a:stretch>
                          <a:fillRect/>
                        </a:stretch>
                      </p:blipFill>
                      <p:spPr>
                        <a:xfrm>
                          <a:off x="3963557" y="2723427"/>
                          <a:ext cx="2169056" cy="1208168"/>
                        </a:xfrm>
                        <a:prstGeom prst="rect">
                          <a:avLst/>
                        </a:prstGeom>
                      </p:spPr>
                    </p:pic>
                  </p:oleObj>
                </mc:Fallback>
              </mc:AlternateContent>
            </a:graphicData>
          </a:graphic>
        </p:graphicFrame>
      </p:grpSp>
      <p:sp>
        <p:nvSpPr>
          <p:cNvPr id="102" name="Right Arrow 101"/>
          <p:cNvSpPr/>
          <p:nvPr/>
        </p:nvSpPr>
        <p:spPr>
          <a:xfrm>
            <a:off x="9263753" y="4484587"/>
            <a:ext cx="83274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p:cNvGrpSpPr/>
          <p:nvPr/>
        </p:nvGrpSpPr>
        <p:grpSpPr>
          <a:xfrm>
            <a:off x="4372769" y="6347321"/>
            <a:ext cx="8990052" cy="819386"/>
            <a:chOff x="375557" y="1965945"/>
            <a:chExt cx="12847313" cy="591676"/>
          </a:xfrm>
        </p:grpSpPr>
        <p:sp>
          <p:nvSpPr>
            <p:cNvPr id="104" name="Rectangle 10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05" name="TextBox 104"/>
            <p:cNvSpPr txBox="1"/>
            <p:nvPr/>
          </p:nvSpPr>
          <p:spPr>
            <a:xfrm>
              <a:off x="417333" y="2064679"/>
              <a:ext cx="12805537" cy="433377"/>
            </a:xfrm>
            <a:prstGeom prst="rect">
              <a:avLst/>
            </a:prstGeom>
            <a:noFill/>
          </p:spPr>
          <p:txBody>
            <a:bodyPr wrap="square" rtlCol="0">
              <a:spAutoFit/>
            </a:bodyPr>
            <a:lstStyle/>
            <a:p>
              <a:pPr>
                <a:lnSpc>
                  <a:spcPct val="150000"/>
                </a:lnSpc>
              </a:pPr>
              <a:r>
                <a:rPr lang="en-US" sz="2200" b="1" dirty="0" smtClean="0">
                  <a:solidFill>
                    <a:srgbClr val="FF0000"/>
                  </a:solidFill>
                  <a:latin typeface="Helvetica Neue"/>
                  <a:cs typeface="Helvetica" panose="020B0604020202020204" pitchFamily="34" charset="0"/>
                </a:rPr>
                <a:t>Note: Rejection criteria may be based on critical value or P-value</a:t>
              </a:r>
              <a:endParaRPr lang="en-IN" sz="2200" b="1" dirty="0">
                <a:solidFill>
                  <a:srgbClr val="FF0000"/>
                </a:solidFill>
                <a:latin typeface="Helvetica Neue"/>
                <a:cs typeface="Helvetica" panose="020B0604020202020204" pitchFamily="34" charset="0"/>
              </a:endParaRPr>
            </a:p>
          </p:txBody>
        </p:sp>
      </p:grpSp>
    </p:spTree>
    <p:extLst>
      <p:ext uri="{BB962C8B-B14F-4D97-AF65-F5344CB8AC3E}">
        <p14:creationId xmlns:p14="http://schemas.microsoft.com/office/powerpoint/2010/main" val="359986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0-#ppt_w/2"/>
                                          </p:val>
                                        </p:tav>
                                        <p:tav tm="100000">
                                          <p:val>
                                            <p:strVal val="#ppt_x"/>
                                          </p:val>
                                        </p:tav>
                                      </p:tavLst>
                                    </p:anim>
                                    <p:anim calcmode="lin" valueType="num">
                                      <p:cBhvr additive="base">
                                        <p:cTn id="8" dur="500" fill="hold"/>
                                        <p:tgtEl>
                                          <p:spTgt spid="7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0-#ppt_w/2"/>
                                          </p:val>
                                        </p:tav>
                                        <p:tav tm="100000">
                                          <p:val>
                                            <p:strVal val="#ppt_x"/>
                                          </p:val>
                                        </p:tav>
                                      </p:tavLst>
                                    </p:anim>
                                    <p:anim calcmode="lin" valueType="num">
                                      <p:cBhvr additive="base">
                                        <p:cTn id="12" dur="500" fill="hold"/>
                                        <p:tgtEl>
                                          <p:spTgt spid="7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anim calcmode="lin" valueType="num">
                                      <p:cBhvr additive="base">
                                        <p:cTn id="15" dur="500" fill="hold"/>
                                        <p:tgtEl>
                                          <p:spTgt spid="98"/>
                                        </p:tgtEl>
                                        <p:attrNameLst>
                                          <p:attrName>ppt_x</p:attrName>
                                        </p:attrNameLst>
                                      </p:cBhvr>
                                      <p:tavLst>
                                        <p:tav tm="0">
                                          <p:val>
                                            <p:strVal val="0-#ppt_w/2"/>
                                          </p:val>
                                        </p:tav>
                                        <p:tav tm="100000">
                                          <p:val>
                                            <p:strVal val="#ppt_x"/>
                                          </p:val>
                                        </p:tav>
                                      </p:tavLst>
                                    </p:anim>
                                    <p:anim calcmode="lin" valueType="num">
                                      <p:cBhvr additive="base">
                                        <p:cTn id="16" dur="500" fill="hold"/>
                                        <p:tgtEl>
                                          <p:spTgt spid="9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p:cTn id="20" dur="500" fill="hold"/>
                                        <p:tgtEl>
                                          <p:spTgt spid="95"/>
                                        </p:tgtEl>
                                        <p:attrNameLst>
                                          <p:attrName>ppt_w</p:attrName>
                                        </p:attrNameLst>
                                      </p:cBhvr>
                                      <p:tavLst>
                                        <p:tav tm="0">
                                          <p:val>
                                            <p:fltVal val="0"/>
                                          </p:val>
                                        </p:tav>
                                        <p:tav tm="100000">
                                          <p:val>
                                            <p:strVal val="#ppt_w"/>
                                          </p:val>
                                        </p:tav>
                                      </p:tavLst>
                                    </p:anim>
                                    <p:anim calcmode="lin" valueType="num">
                                      <p:cBhvr>
                                        <p:cTn id="21" dur="500" fill="hold"/>
                                        <p:tgtEl>
                                          <p:spTgt spid="95"/>
                                        </p:tgtEl>
                                        <p:attrNameLst>
                                          <p:attrName>ppt_h</p:attrName>
                                        </p:attrNameLst>
                                      </p:cBhvr>
                                      <p:tavLst>
                                        <p:tav tm="0">
                                          <p:val>
                                            <p:fltVal val="0"/>
                                          </p:val>
                                        </p:tav>
                                        <p:tav tm="100000">
                                          <p:val>
                                            <p:strVal val="#ppt_h"/>
                                          </p:val>
                                        </p:tav>
                                      </p:tavLst>
                                    </p:anim>
                                    <p:animEffect transition="in" filter="fade">
                                      <p:cBhvr>
                                        <p:cTn id="22" dur="500"/>
                                        <p:tgtEl>
                                          <p:spTgt spid="9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 calcmode="lin" valueType="num">
                                      <p:cBhvr additive="base">
                                        <p:cTn id="27" dur="500" fill="hold"/>
                                        <p:tgtEl>
                                          <p:spTgt spid="78"/>
                                        </p:tgtEl>
                                        <p:attrNameLst>
                                          <p:attrName>ppt_x</p:attrName>
                                        </p:attrNameLst>
                                      </p:cBhvr>
                                      <p:tavLst>
                                        <p:tav tm="0">
                                          <p:val>
                                            <p:strVal val="0-#ppt_w/2"/>
                                          </p:val>
                                        </p:tav>
                                        <p:tav tm="100000">
                                          <p:val>
                                            <p:strVal val="#ppt_x"/>
                                          </p:val>
                                        </p:tav>
                                      </p:tavLst>
                                    </p:anim>
                                    <p:anim calcmode="lin" valueType="num">
                                      <p:cBhvr additive="base">
                                        <p:cTn id="28" dur="500" fill="hold"/>
                                        <p:tgtEl>
                                          <p:spTgt spid="78"/>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500" fill="hold"/>
                                        <p:tgtEl>
                                          <p:spTgt spid="75"/>
                                        </p:tgtEl>
                                        <p:attrNameLst>
                                          <p:attrName>ppt_x</p:attrName>
                                        </p:attrNameLst>
                                      </p:cBhvr>
                                      <p:tavLst>
                                        <p:tav tm="0">
                                          <p:val>
                                            <p:strVal val="0-#ppt_w/2"/>
                                          </p:val>
                                        </p:tav>
                                        <p:tav tm="100000">
                                          <p:val>
                                            <p:strVal val="#ppt_x"/>
                                          </p:val>
                                        </p:tav>
                                      </p:tavLst>
                                    </p:anim>
                                    <p:anim calcmode="lin" valueType="num">
                                      <p:cBhvr additive="base">
                                        <p:cTn id="32"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anim calcmode="lin" valueType="num">
                                      <p:cBhvr additive="base">
                                        <p:cTn id="37" dur="500" fill="hold"/>
                                        <p:tgtEl>
                                          <p:spTgt spid="82"/>
                                        </p:tgtEl>
                                        <p:attrNameLst>
                                          <p:attrName>ppt_x</p:attrName>
                                        </p:attrNameLst>
                                      </p:cBhvr>
                                      <p:tavLst>
                                        <p:tav tm="0">
                                          <p:val>
                                            <p:strVal val="0-#ppt_w/2"/>
                                          </p:val>
                                        </p:tav>
                                        <p:tav tm="100000">
                                          <p:val>
                                            <p:strVal val="#ppt_x"/>
                                          </p:val>
                                        </p:tav>
                                      </p:tavLst>
                                    </p:anim>
                                    <p:anim calcmode="lin" valueType="num">
                                      <p:cBhvr additive="base">
                                        <p:cTn id="38" dur="500" fill="hold"/>
                                        <p:tgtEl>
                                          <p:spTgt spid="82"/>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additive="base">
                                        <p:cTn id="41" dur="500" fill="hold"/>
                                        <p:tgtEl>
                                          <p:spTgt spid="79"/>
                                        </p:tgtEl>
                                        <p:attrNameLst>
                                          <p:attrName>ppt_x</p:attrName>
                                        </p:attrNameLst>
                                      </p:cBhvr>
                                      <p:tavLst>
                                        <p:tav tm="0">
                                          <p:val>
                                            <p:strVal val="0-#ppt_w/2"/>
                                          </p:val>
                                        </p:tav>
                                        <p:tav tm="100000">
                                          <p:val>
                                            <p:strVal val="#ppt_x"/>
                                          </p:val>
                                        </p:tav>
                                      </p:tavLst>
                                    </p:anim>
                                    <p:anim calcmode="lin" valueType="num">
                                      <p:cBhvr additive="base">
                                        <p:cTn id="42"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anim calcmode="lin" valueType="num">
                                      <p:cBhvr additive="base">
                                        <p:cTn id="47" dur="500" fill="hold"/>
                                        <p:tgtEl>
                                          <p:spTgt spid="86"/>
                                        </p:tgtEl>
                                        <p:attrNameLst>
                                          <p:attrName>ppt_x</p:attrName>
                                        </p:attrNameLst>
                                      </p:cBhvr>
                                      <p:tavLst>
                                        <p:tav tm="0">
                                          <p:val>
                                            <p:strVal val="0-#ppt_w/2"/>
                                          </p:val>
                                        </p:tav>
                                        <p:tav tm="100000">
                                          <p:val>
                                            <p:strVal val="#ppt_x"/>
                                          </p:val>
                                        </p:tav>
                                      </p:tavLst>
                                    </p:anim>
                                    <p:anim calcmode="lin" valueType="num">
                                      <p:cBhvr additive="base">
                                        <p:cTn id="48" dur="500" fill="hold"/>
                                        <p:tgtEl>
                                          <p:spTgt spid="86"/>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anim calcmode="lin" valueType="num">
                                      <p:cBhvr additive="base">
                                        <p:cTn id="51" dur="500" fill="hold"/>
                                        <p:tgtEl>
                                          <p:spTgt spid="83"/>
                                        </p:tgtEl>
                                        <p:attrNameLst>
                                          <p:attrName>ppt_x</p:attrName>
                                        </p:attrNameLst>
                                      </p:cBhvr>
                                      <p:tavLst>
                                        <p:tav tm="0">
                                          <p:val>
                                            <p:strVal val="0-#ppt_w/2"/>
                                          </p:val>
                                        </p:tav>
                                        <p:tav tm="100000">
                                          <p:val>
                                            <p:strVal val="#ppt_x"/>
                                          </p:val>
                                        </p:tav>
                                      </p:tavLst>
                                    </p:anim>
                                    <p:anim calcmode="lin" valueType="num">
                                      <p:cBhvr additive="base">
                                        <p:cTn id="52" dur="500" fill="hold"/>
                                        <p:tgtEl>
                                          <p:spTgt spid="8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02"/>
                                        </p:tgtEl>
                                        <p:attrNameLst>
                                          <p:attrName>style.visibility</p:attrName>
                                        </p:attrNameLst>
                                      </p:cBhvr>
                                      <p:to>
                                        <p:strVal val="visible"/>
                                      </p:to>
                                    </p:set>
                                    <p:anim calcmode="lin" valueType="num">
                                      <p:cBhvr additive="base">
                                        <p:cTn id="55" dur="500" fill="hold"/>
                                        <p:tgtEl>
                                          <p:spTgt spid="102"/>
                                        </p:tgtEl>
                                        <p:attrNameLst>
                                          <p:attrName>ppt_x</p:attrName>
                                        </p:attrNameLst>
                                      </p:cBhvr>
                                      <p:tavLst>
                                        <p:tav tm="0">
                                          <p:val>
                                            <p:strVal val="0-#ppt_w/2"/>
                                          </p:val>
                                        </p:tav>
                                        <p:tav tm="100000">
                                          <p:val>
                                            <p:strVal val="#ppt_x"/>
                                          </p:val>
                                        </p:tav>
                                      </p:tavLst>
                                    </p:anim>
                                    <p:anim calcmode="lin" valueType="num">
                                      <p:cBhvr additive="base">
                                        <p:cTn id="56" dur="500" fill="hold"/>
                                        <p:tgtEl>
                                          <p:spTgt spid="102"/>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99"/>
                                        </p:tgtEl>
                                        <p:attrNameLst>
                                          <p:attrName>style.visibility</p:attrName>
                                        </p:attrNameLst>
                                      </p:cBhvr>
                                      <p:to>
                                        <p:strVal val="visible"/>
                                      </p:to>
                                    </p:set>
                                    <p:anim calcmode="lin" valueType="num">
                                      <p:cBhvr>
                                        <p:cTn id="60" dur="500" fill="hold"/>
                                        <p:tgtEl>
                                          <p:spTgt spid="99"/>
                                        </p:tgtEl>
                                        <p:attrNameLst>
                                          <p:attrName>ppt_w</p:attrName>
                                        </p:attrNameLst>
                                      </p:cBhvr>
                                      <p:tavLst>
                                        <p:tav tm="0">
                                          <p:val>
                                            <p:fltVal val="0"/>
                                          </p:val>
                                        </p:tav>
                                        <p:tav tm="100000">
                                          <p:val>
                                            <p:strVal val="#ppt_w"/>
                                          </p:val>
                                        </p:tav>
                                      </p:tavLst>
                                    </p:anim>
                                    <p:anim calcmode="lin" valueType="num">
                                      <p:cBhvr>
                                        <p:cTn id="61" dur="500" fill="hold"/>
                                        <p:tgtEl>
                                          <p:spTgt spid="99"/>
                                        </p:tgtEl>
                                        <p:attrNameLst>
                                          <p:attrName>ppt_h</p:attrName>
                                        </p:attrNameLst>
                                      </p:cBhvr>
                                      <p:tavLst>
                                        <p:tav tm="0">
                                          <p:val>
                                            <p:fltVal val="0"/>
                                          </p:val>
                                        </p:tav>
                                        <p:tav tm="100000">
                                          <p:val>
                                            <p:strVal val="#ppt_h"/>
                                          </p:val>
                                        </p:tav>
                                      </p:tavLst>
                                    </p:anim>
                                    <p:animEffect transition="in" filter="fade">
                                      <p:cBhvr>
                                        <p:cTn id="62" dur="500"/>
                                        <p:tgtEl>
                                          <p:spTgt spid="9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90"/>
                                        </p:tgtEl>
                                        <p:attrNameLst>
                                          <p:attrName>style.visibility</p:attrName>
                                        </p:attrNameLst>
                                      </p:cBhvr>
                                      <p:to>
                                        <p:strVal val="visible"/>
                                      </p:to>
                                    </p:set>
                                    <p:anim calcmode="lin" valueType="num">
                                      <p:cBhvr additive="base">
                                        <p:cTn id="67" dur="500" fill="hold"/>
                                        <p:tgtEl>
                                          <p:spTgt spid="90"/>
                                        </p:tgtEl>
                                        <p:attrNameLst>
                                          <p:attrName>ppt_x</p:attrName>
                                        </p:attrNameLst>
                                      </p:cBhvr>
                                      <p:tavLst>
                                        <p:tav tm="0">
                                          <p:val>
                                            <p:strVal val="0-#ppt_w/2"/>
                                          </p:val>
                                        </p:tav>
                                        <p:tav tm="100000">
                                          <p:val>
                                            <p:strVal val="#ppt_x"/>
                                          </p:val>
                                        </p:tav>
                                      </p:tavLst>
                                    </p:anim>
                                    <p:anim calcmode="lin" valueType="num">
                                      <p:cBhvr additive="base">
                                        <p:cTn id="68" dur="500" fill="hold"/>
                                        <p:tgtEl>
                                          <p:spTgt spid="90"/>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87"/>
                                        </p:tgtEl>
                                        <p:attrNameLst>
                                          <p:attrName>style.visibility</p:attrName>
                                        </p:attrNameLst>
                                      </p:cBhvr>
                                      <p:to>
                                        <p:strVal val="visible"/>
                                      </p:to>
                                    </p:set>
                                    <p:anim calcmode="lin" valueType="num">
                                      <p:cBhvr additive="base">
                                        <p:cTn id="71" dur="500" fill="hold"/>
                                        <p:tgtEl>
                                          <p:spTgt spid="87"/>
                                        </p:tgtEl>
                                        <p:attrNameLst>
                                          <p:attrName>ppt_x</p:attrName>
                                        </p:attrNameLst>
                                      </p:cBhvr>
                                      <p:tavLst>
                                        <p:tav tm="0">
                                          <p:val>
                                            <p:strVal val="0-#ppt_w/2"/>
                                          </p:val>
                                        </p:tav>
                                        <p:tav tm="100000">
                                          <p:val>
                                            <p:strVal val="#ppt_x"/>
                                          </p:val>
                                        </p:tav>
                                      </p:tavLst>
                                    </p:anim>
                                    <p:anim calcmode="lin" valueType="num">
                                      <p:cBhvr additive="base">
                                        <p:cTn id="72"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94"/>
                                        </p:tgtEl>
                                        <p:attrNameLst>
                                          <p:attrName>style.visibility</p:attrName>
                                        </p:attrNameLst>
                                      </p:cBhvr>
                                      <p:to>
                                        <p:strVal val="visible"/>
                                      </p:to>
                                    </p:set>
                                    <p:anim calcmode="lin" valueType="num">
                                      <p:cBhvr additive="base">
                                        <p:cTn id="77" dur="500" fill="hold"/>
                                        <p:tgtEl>
                                          <p:spTgt spid="94"/>
                                        </p:tgtEl>
                                        <p:attrNameLst>
                                          <p:attrName>ppt_x</p:attrName>
                                        </p:attrNameLst>
                                      </p:cBhvr>
                                      <p:tavLst>
                                        <p:tav tm="0">
                                          <p:val>
                                            <p:strVal val="0-#ppt_w/2"/>
                                          </p:val>
                                        </p:tav>
                                        <p:tav tm="100000">
                                          <p:val>
                                            <p:strVal val="#ppt_x"/>
                                          </p:val>
                                        </p:tav>
                                      </p:tavLst>
                                    </p:anim>
                                    <p:anim calcmode="lin" valueType="num">
                                      <p:cBhvr additive="base">
                                        <p:cTn id="78" dur="500" fill="hold"/>
                                        <p:tgtEl>
                                          <p:spTgt spid="94"/>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anim calcmode="lin" valueType="num">
                                      <p:cBhvr additive="base">
                                        <p:cTn id="81" dur="500" fill="hold"/>
                                        <p:tgtEl>
                                          <p:spTgt spid="91"/>
                                        </p:tgtEl>
                                        <p:attrNameLst>
                                          <p:attrName>ppt_x</p:attrName>
                                        </p:attrNameLst>
                                      </p:cBhvr>
                                      <p:tavLst>
                                        <p:tav tm="0">
                                          <p:val>
                                            <p:strVal val="0-#ppt_w/2"/>
                                          </p:val>
                                        </p:tav>
                                        <p:tav tm="100000">
                                          <p:val>
                                            <p:strVal val="#ppt_x"/>
                                          </p:val>
                                        </p:tav>
                                      </p:tavLst>
                                    </p:anim>
                                    <p:anim calcmode="lin" valueType="num">
                                      <p:cBhvr additive="base">
                                        <p:cTn id="82" dur="500" fill="hold"/>
                                        <p:tgtEl>
                                          <p:spTgt spid="91"/>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anim calcmode="lin" valueType="num">
                                      <p:cBhvr additive="base">
                                        <p:cTn id="85" dur="500" fill="hold"/>
                                        <p:tgtEl>
                                          <p:spTgt spid="103"/>
                                        </p:tgtEl>
                                        <p:attrNameLst>
                                          <p:attrName>ppt_x</p:attrName>
                                        </p:attrNameLst>
                                      </p:cBhvr>
                                      <p:tavLst>
                                        <p:tav tm="0">
                                          <p:val>
                                            <p:strVal val="0-#ppt_w/2"/>
                                          </p:val>
                                        </p:tav>
                                        <p:tav tm="100000">
                                          <p:val>
                                            <p:strVal val="#ppt_x"/>
                                          </p:val>
                                        </p:tav>
                                      </p:tavLst>
                                    </p:anim>
                                    <p:anim calcmode="lin" valueType="num">
                                      <p:cBhvr additive="base">
                                        <p:cTn id="86" dur="50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8" grpId="0" animBg="1"/>
      <p:bldP spid="82" grpId="0" animBg="1"/>
      <p:bldP spid="86" grpId="0" animBg="1"/>
      <p:bldP spid="90" grpId="0" animBg="1"/>
      <p:bldP spid="94" grpId="0" animBg="1"/>
      <p:bldP spid="98" grpId="0" animBg="1"/>
      <p:bldP spid="10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Mean of a single population using t-test</a:t>
            </a:r>
            <a:endParaRPr lang="en-US" sz="4000" b="1" kern="0" dirty="0">
              <a:solidFill>
                <a:srgbClr val="FF0000"/>
              </a:solidFill>
            </a:endParaRPr>
          </a:p>
        </p:txBody>
      </p:sp>
      <p:grpSp>
        <p:nvGrpSpPr>
          <p:cNvPr id="4" name="Group 3"/>
          <p:cNvGrpSpPr/>
          <p:nvPr/>
        </p:nvGrpSpPr>
        <p:grpSpPr>
          <a:xfrm>
            <a:off x="1105974" y="1147206"/>
            <a:ext cx="12389308" cy="926130"/>
            <a:chOff x="375555" y="1888865"/>
            <a:chExt cx="20046387" cy="668756"/>
          </a:xfrm>
        </p:grpSpPr>
        <p:sp>
          <p:nvSpPr>
            <p:cNvPr id="5" name="Rectangle 4"/>
            <p:cNvSpPr/>
            <p:nvPr/>
          </p:nvSpPr>
          <p:spPr>
            <a:xfrm>
              <a:off x="375555" y="1965945"/>
              <a:ext cx="20046385"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lumMod val="75000"/>
                    <a:lumOff val="25000"/>
                  </a:schemeClr>
                </a:solidFill>
                <a:latin typeface="Helvetica Neue"/>
                <a:cs typeface="Helvetica" panose="020B0604020202020204" pitchFamily="34" charset="0"/>
              </a:endParaRPr>
            </a:p>
          </p:txBody>
        </p:sp>
        <p:sp>
          <p:nvSpPr>
            <p:cNvPr id="6" name="TextBox 5"/>
            <p:cNvSpPr txBox="1"/>
            <p:nvPr/>
          </p:nvSpPr>
          <p:spPr>
            <a:xfrm>
              <a:off x="417333" y="1888865"/>
              <a:ext cx="20004609" cy="666734"/>
            </a:xfrm>
            <a:prstGeom prst="rect">
              <a:avLst/>
            </a:prstGeom>
            <a:noFill/>
          </p:spPr>
          <p:txBody>
            <a:bodyPr wrap="square" rtlCol="0">
              <a:spAutoFit/>
            </a:bodyPr>
            <a:lstStyle/>
            <a:p>
              <a:pPr>
                <a:lnSpc>
                  <a:spcPct val="150000"/>
                </a:lnSpc>
              </a:pPr>
              <a:r>
                <a:rPr lang="en-US" sz="3600" b="1" dirty="0" smtClean="0">
                  <a:solidFill>
                    <a:schemeClr val="tx1">
                      <a:lumMod val="75000"/>
                      <a:lumOff val="25000"/>
                    </a:schemeClr>
                  </a:solidFill>
                  <a:latin typeface="Helvetica Neue"/>
                  <a:cs typeface="Helvetica" panose="020B0604020202020204" pitchFamily="34" charset="0"/>
                </a:rPr>
                <a:t>Define the critical region/ rejection criteria</a:t>
              </a:r>
              <a:endParaRPr lang="en-IN" sz="3600" b="1" dirty="0">
                <a:solidFill>
                  <a:schemeClr val="tx1">
                    <a:lumMod val="75000"/>
                    <a:lumOff val="25000"/>
                  </a:schemeClr>
                </a:solidFill>
                <a:latin typeface="Helvetica Neue"/>
                <a:cs typeface="Helvetica" panose="020B0604020202020204" pitchFamily="34" charset="0"/>
              </a:endParaRPr>
            </a:p>
          </p:txBody>
        </p:sp>
      </p:grpSp>
      <p:sp>
        <p:nvSpPr>
          <p:cNvPr id="7" name="Rectangle 6"/>
          <p:cNvSpPr/>
          <p:nvPr/>
        </p:nvSpPr>
        <p:spPr>
          <a:xfrm>
            <a:off x="451759" y="1228851"/>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5</a:t>
            </a:r>
            <a:endParaRPr lang="en-IN" sz="3200" b="1" dirty="0">
              <a:solidFill>
                <a:schemeClr val="bg1"/>
              </a:solidFill>
              <a:latin typeface="Helvetica Neue"/>
              <a:cs typeface="Helvetica" panose="020B0604020202020204" pitchFamily="34" charset="0"/>
            </a:endParaRPr>
          </a:p>
        </p:txBody>
      </p:sp>
      <p:grpSp>
        <p:nvGrpSpPr>
          <p:cNvPr id="8" name="Group 7"/>
          <p:cNvGrpSpPr/>
          <p:nvPr/>
        </p:nvGrpSpPr>
        <p:grpSpPr>
          <a:xfrm>
            <a:off x="1705708" y="2133622"/>
            <a:ext cx="12224618" cy="1128842"/>
            <a:chOff x="375557" y="1965945"/>
            <a:chExt cx="12847313" cy="815133"/>
          </a:xfrm>
        </p:grpSpPr>
        <p:sp>
          <p:nvSpPr>
            <p:cNvPr id="9" name="Rectangle 8"/>
            <p:cNvSpPr/>
            <p:nvPr/>
          </p:nvSpPr>
          <p:spPr>
            <a:xfrm>
              <a:off x="375557" y="1965945"/>
              <a:ext cx="12688091" cy="815133"/>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lumMod val="75000"/>
                    <a:lumOff val="25000"/>
                  </a:schemeClr>
                </a:solidFill>
                <a:latin typeface="Helvetica Neue"/>
                <a:cs typeface="Helvetica" panose="020B0604020202020204" pitchFamily="34" charset="0"/>
              </a:endParaRPr>
            </a:p>
          </p:txBody>
        </p:sp>
        <p:sp>
          <p:nvSpPr>
            <p:cNvPr id="10" name="TextBox 9"/>
            <p:cNvSpPr txBox="1"/>
            <p:nvPr/>
          </p:nvSpPr>
          <p:spPr>
            <a:xfrm>
              <a:off x="417333" y="1994984"/>
              <a:ext cx="12805537" cy="777855"/>
            </a:xfrm>
            <a:prstGeom prst="rect">
              <a:avLst/>
            </a:prstGeom>
            <a:noFill/>
          </p:spPr>
          <p:txBody>
            <a:bodyPr wrap="square" rtlCol="0">
              <a:spAutoFit/>
            </a:bodyPr>
            <a:lstStyle/>
            <a:p>
              <a:r>
                <a:rPr lang="en-US" sz="3200" b="1" dirty="0">
                  <a:latin typeface="Helvetica Neue"/>
                  <a:cs typeface="Times New Roman"/>
                </a:rPr>
                <a:t>Reject H</a:t>
              </a:r>
              <a:r>
                <a:rPr lang="en-US" sz="3200" b="1" baseline="-25000" dirty="0">
                  <a:latin typeface="Helvetica Neue"/>
                  <a:cs typeface="Times New Roman"/>
                </a:rPr>
                <a:t>0</a:t>
              </a:r>
              <a:r>
                <a:rPr lang="en-US" sz="3200" b="1" dirty="0">
                  <a:latin typeface="Helvetica Neue"/>
                  <a:cs typeface="Times New Roman"/>
                </a:rPr>
                <a:t> if computed value of </a:t>
              </a:r>
              <a:r>
                <a:rPr lang="en-US" sz="3200" b="1" dirty="0" smtClean="0">
                  <a:latin typeface="Helvetica Neue"/>
                  <a:cs typeface="Times New Roman"/>
                </a:rPr>
                <a:t>t </a:t>
              </a:r>
              <a:r>
                <a:rPr lang="en-US" sz="3200" b="1" dirty="0">
                  <a:latin typeface="Helvetica Neue"/>
                  <a:cs typeface="Times New Roman"/>
                </a:rPr>
                <a:t>is less than the </a:t>
              </a:r>
              <a:r>
                <a:rPr lang="en-US" sz="3200" b="1" dirty="0" smtClean="0">
                  <a:latin typeface="Helvetica Neue"/>
                  <a:cs typeface="Times New Roman"/>
                </a:rPr>
                <a:t>critical </a:t>
              </a:r>
              <a:r>
                <a:rPr lang="en-US" sz="3200" b="1" dirty="0">
                  <a:latin typeface="Helvetica Neue"/>
                  <a:cs typeface="Times New Roman"/>
                </a:rPr>
                <a:t>value, </a:t>
              </a:r>
              <a:r>
                <a:rPr lang="en-US" sz="3200" b="1" dirty="0" err="1">
                  <a:latin typeface="Helvetica Neue"/>
                  <a:cs typeface="Times New Roman"/>
                </a:rPr>
                <a:t>ie</a:t>
              </a:r>
              <a:r>
                <a:rPr lang="en-US" sz="3200" b="1" dirty="0">
                  <a:latin typeface="Helvetica Neue"/>
                  <a:cs typeface="Times New Roman"/>
                </a:rPr>
                <a:t>., </a:t>
              </a:r>
              <a:r>
                <a:rPr lang="en-US" sz="3200" b="1" dirty="0" smtClean="0">
                  <a:latin typeface="Helvetica Neue"/>
                  <a:cs typeface="Times New Roman"/>
                </a:rPr>
                <a:t>P(t </a:t>
              </a:r>
              <a:r>
                <a:rPr lang="en-US" sz="3200" b="1" dirty="0">
                  <a:latin typeface="Helvetica Neue"/>
                  <a:cs typeface="Times New Roman"/>
                </a:rPr>
                <a:t>&lt; </a:t>
              </a:r>
              <a:r>
                <a:rPr lang="en-US" sz="3200" b="1" dirty="0" smtClean="0">
                  <a:latin typeface="Helvetica Neue"/>
                  <a:cs typeface="Times New Roman"/>
                </a:rPr>
                <a:t>- t</a:t>
              </a:r>
              <a:r>
                <a:rPr lang="el-GR" sz="3200" b="1" baseline="-25000" dirty="0" smtClean="0">
                  <a:latin typeface="Helvetica Neue"/>
                  <a:cs typeface="Times New Roman"/>
                </a:rPr>
                <a:t>α</a:t>
              </a:r>
              <a:r>
                <a:rPr lang="en-US" sz="3200" b="1" dirty="0">
                  <a:latin typeface="Helvetica Neue"/>
                  <a:cs typeface="Times New Roman"/>
                </a:rPr>
                <a:t>), otherwise do not </a:t>
              </a:r>
              <a:r>
                <a:rPr lang="en-US" sz="3200" b="1" dirty="0" smtClean="0">
                  <a:latin typeface="Helvetica Neue"/>
                  <a:cs typeface="Times New Roman"/>
                </a:rPr>
                <a:t>reject H</a:t>
              </a:r>
              <a:r>
                <a:rPr lang="en-US" sz="3200" b="1" baseline="-25000" dirty="0" smtClean="0">
                  <a:latin typeface="Helvetica Neue"/>
                  <a:cs typeface="Times New Roman"/>
                </a:rPr>
                <a:t>0</a:t>
              </a:r>
              <a:endParaRPr lang="en-IN" sz="3200" dirty="0">
                <a:solidFill>
                  <a:schemeClr val="tx1">
                    <a:lumMod val="75000"/>
                    <a:lumOff val="25000"/>
                  </a:schemeClr>
                </a:solidFill>
                <a:latin typeface="Helvetica Neue"/>
                <a:cs typeface="Helvetica" panose="020B0604020202020204" pitchFamily="34" charset="0"/>
              </a:endParaRPr>
            </a:p>
          </p:txBody>
        </p:sp>
      </p:grpSp>
      <p:sp>
        <p:nvSpPr>
          <p:cNvPr id="11" name="Rectangle 10"/>
          <p:cNvSpPr/>
          <p:nvPr/>
        </p:nvSpPr>
        <p:spPr>
          <a:xfrm>
            <a:off x="1019917" y="2173837"/>
            <a:ext cx="691791" cy="1088631"/>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a:t>
            </a:r>
            <a:r>
              <a:rPr lang="en-IN" sz="3200" b="1" dirty="0" err="1" smtClean="0">
                <a:solidFill>
                  <a:schemeClr val="bg1"/>
                </a:solidFill>
                <a:latin typeface="Helvetica Neue"/>
                <a:cs typeface="Helvetica" panose="020B0604020202020204" pitchFamily="34" charset="0"/>
              </a:rPr>
              <a:t>i</a:t>
            </a:r>
            <a:r>
              <a:rPr lang="en-IN" sz="3200" b="1" dirty="0" smtClean="0">
                <a:solidFill>
                  <a:schemeClr val="bg1"/>
                </a:solidFill>
                <a:latin typeface="Helvetica Neue"/>
                <a:cs typeface="Helvetica" panose="020B0604020202020204" pitchFamily="34" charset="0"/>
              </a:rPr>
              <a:t>)</a:t>
            </a:r>
            <a:endParaRPr lang="en-IN" sz="3200" b="1" dirty="0">
              <a:solidFill>
                <a:schemeClr val="bg1"/>
              </a:solidFill>
              <a:latin typeface="Helvetica Neue"/>
              <a:cs typeface="Helvetica" panose="020B0604020202020204" pitchFamily="34" charset="0"/>
            </a:endParaRPr>
          </a:p>
        </p:txBody>
      </p:sp>
      <p:grpSp>
        <p:nvGrpSpPr>
          <p:cNvPr id="12" name="Group 11"/>
          <p:cNvGrpSpPr/>
          <p:nvPr/>
        </p:nvGrpSpPr>
        <p:grpSpPr>
          <a:xfrm>
            <a:off x="752176" y="6370388"/>
            <a:ext cx="2317590" cy="844486"/>
            <a:chOff x="375557" y="1947820"/>
            <a:chExt cx="12847313" cy="609801"/>
          </a:xfrm>
        </p:grpSpPr>
        <p:sp>
          <p:nvSpPr>
            <p:cNvPr id="13" name="Rectangle 1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lumMod val="75000"/>
                    <a:lumOff val="25000"/>
                  </a:schemeClr>
                </a:solidFill>
                <a:latin typeface="Helvetica Neue"/>
                <a:cs typeface="Helvetica" panose="020B0604020202020204" pitchFamily="34" charset="0"/>
              </a:endParaRPr>
            </a:p>
          </p:txBody>
        </p:sp>
        <p:sp>
          <p:nvSpPr>
            <p:cNvPr id="14" name="TextBox 13"/>
            <p:cNvSpPr txBox="1"/>
            <p:nvPr/>
          </p:nvSpPr>
          <p:spPr>
            <a:xfrm>
              <a:off x="417333" y="1947820"/>
              <a:ext cx="12805537" cy="534174"/>
            </a:xfrm>
            <a:prstGeom prst="rect">
              <a:avLst/>
            </a:prstGeom>
            <a:noFill/>
          </p:spPr>
          <p:txBody>
            <a:bodyPr wrap="square" rtlCol="0">
              <a:spAutoFit/>
            </a:bodyPr>
            <a:lstStyle/>
            <a:p>
              <a:pPr>
                <a:lnSpc>
                  <a:spcPct val="150000"/>
                </a:lnSpc>
              </a:pPr>
              <a:r>
                <a:rPr lang="en-US" sz="3200" dirty="0" smtClean="0">
                  <a:solidFill>
                    <a:schemeClr val="tx1">
                      <a:lumMod val="75000"/>
                      <a:lumOff val="25000"/>
                    </a:schemeClr>
                  </a:solidFill>
                  <a:latin typeface="Helvetica Neue"/>
                  <a:cs typeface="Helvetica" panose="020B0604020202020204" pitchFamily="34" charset="0"/>
                </a:rPr>
                <a:t>Conclusion</a:t>
              </a:r>
              <a:endParaRPr lang="en-IN" sz="3200" dirty="0">
                <a:solidFill>
                  <a:schemeClr val="tx1">
                    <a:lumMod val="75000"/>
                    <a:lumOff val="25000"/>
                  </a:schemeClr>
                </a:solidFill>
                <a:latin typeface="Helvetica Neue"/>
                <a:cs typeface="Helvetica" panose="020B0604020202020204" pitchFamily="34" charset="0"/>
              </a:endParaRPr>
            </a:p>
          </p:txBody>
        </p:sp>
      </p:grpSp>
      <p:sp>
        <p:nvSpPr>
          <p:cNvPr id="15" name="Rectangle 14"/>
          <p:cNvSpPr/>
          <p:nvPr/>
        </p:nvSpPr>
        <p:spPr>
          <a:xfrm>
            <a:off x="148788" y="6386717"/>
            <a:ext cx="625872"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6</a:t>
            </a:r>
            <a:endParaRPr lang="en-IN" sz="3200" b="1" dirty="0">
              <a:solidFill>
                <a:schemeClr val="bg1"/>
              </a:solidFill>
              <a:latin typeface="Helvetica Neue"/>
              <a:cs typeface="Helvetica" panose="020B0604020202020204" pitchFamily="34" charset="0"/>
            </a:endParaRPr>
          </a:p>
        </p:txBody>
      </p:sp>
      <p:grpSp>
        <p:nvGrpSpPr>
          <p:cNvPr id="16" name="Group 15"/>
          <p:cNvGrpSpPr/>
          <p:nvPr/>
        </p:nvGrpSpPr>
        <p:grpSpPr>
          <a:xfrm>
            <a:off x="1760849" y="3367084"/>
            <a:ext cx="12134763" cy="1128842"/>
            <a:chOff x="375557" y="1965945"/>
            <a:chExt cx="12847313" cy="815133"/>
          </a:xfrm>
        </p:grpSpPr>
        <p:sp>
          <p:nvSpPr>
            <p:cNvPr id="17" name="Rectangle 16"/>
            <p:cNvSpPr/>
            <p:nvPr/>
          </p:nvSpPr>
          <p:spPr>
            <a:xfrm>
              <a:off x="375557" y="1965945"/>
              <a:ext cx="12688091" cy="815133"/>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lumMod val="75000"/>
                    <a:lumOff val="25000"/>
                  </a:schemeClr>
                </a:solidFill>
                <a:latin typeface="Helvetica Neue"/>
                <a:cs typeface="Helvetica" panose="020B0604020202020204" pitchFamily="34" charset="0"/>
              </a:endParaRPr>
            </a:p>
          </p:txBody>
        </p:sp>
        <p:sp>
          <p:nvSpPr>
            <p:cNvPr id="18" name="TextBox 17"/>
            <p:cNvSpPr txBox="1"/>
            <p:nvPr/>
          </p:nvSpPr>
          <p:spPr>
            <a:xfrm>
              <a:off x="417333" y="1994984"/>
              <a:ext cx="12805537" cy="777855"/>
            </a:xfrm>
            <a:prstGeom prst="rect">
              <a:avLst/>
            </a:prstGeom>
            <a:noFill/>
          </p:spPr>
          <p:txBody>
            <a:bodyPr wrap="square" rtlCol="0">
              <a:spAutoFit/>
            </a:bodyPr>
            <a:lstStyle/>
            <a:p>
              <a:r>
                <a:rPr lang="en-US" sz="3200" b="1" dirty="0">
                  <a:latin typeface="Helvetica Neue"/>
                  <a:cs typeface="Times New Roman"/>
                </a:rPr>
                <a:t>Reject H</a:t>
              </a:r>
              <a:r>
                <a:rPr lang="en-US" sz="3200" b="1" baseline="-25000" dirty="0">
                  <a:latin typeface="Helvetica Neue"/>
                  <a:cs typeface="Times New Roman"/>
                </a:rPr>
                <a:t>0</a:t>
              </a:r>
              <a:r>
                <a:rPr lang="en-US" sz="3200" b="1" dirty="0">
                  <a:latin typeface="Helvetica Neue"/>
                  <a:cs typeface="Times New Roman"/>
                </a:rPr>
                <a:t> if computed value of </a:t>
              </a:r>
              <a:r>
                <a:rPr lang="en-US" sz="3200" b="1" dirty="0" smtClean="0">
                  <a:latin typeface="Helvetica Neue"/>
                  <a:cs typeface="Times New Roman"/>
                </a:rPr>
                <a:t>t </a:t>
              </a:r>
              <a:r>
                <a:rPr lang="en-US" sz="3200" b="1" dirty="0">
                  <a:latin typeface="Helvetica Neue"/>
                  <a:cs typeface="Times New Roman"/>
                </a:rPr>
                <a:t>is greater than </a:t>
              </a:r>
              <a:r>
                <a:rPr lang="en-US" sz="3200" b="1" dirty="0" smtClean="0">
                  <a:latin typeface="Helvetica Neue"/>
                  <a:cs typeface="Times New Roman"/>
                </a:rPr>
                <a:t>the critical </a:t>
              </a:r>
              <a:r>
                <a:rPr lang="en-US" sz="3200" b="1" dirty="0">
                  <a:latin typeface="Helvetica Neue"/>
                  <a:cs typeface="Times New Roman"/>
                </a:rPr>
                <a:t>value, </a:t>
              </a:r>
              <a:r>
                <a:rPr lang="en-US" sz="3200" b="1" dirty="0" err="1">
                  <a:latin typeface="Helvetica Neue"/>
                  <a:cs typeface="Times New Roman"/>
                </a:rPr>
                <a:t>ie</a:t>
              </a:r>
              <a:r>
                <a:rPr lang="en-US" sz="3200" b="1" dirty="0">
                  <a:latin typeface="Helvetica Neue"/>
                  <a:cs typeface="Times New Roman"/>
                </a:rPr>
                <a:t>., </a:t>
              </a:r>
              <a:r>
                <a:rPr lang="en-US" sz="3200" b="1" dirty="0" smtClean="0">
                  <a:latin typeface="Helvetica Neue"/>
                  <a:cs typeface="Times New Roman"/>
                </a:rPr>
                <a:t>P(t </a:t>
              </a:r>
              <a:r>
                <a:rPr lang="en-US" sz="3200" b="1" dirty="0">
                  <a:latin typeface="Helvetica Neue"/>
                  <a:cs typeface="Times New Roman"/>
                </a:rPr>
                <a:t>&gt; </a:t>
              </a:r>
              <a:r>
                <a:rPr lang="en-US" sz="3200" b="1" dirty="0" smtClean="0">
                  <a:latin typeface="Helvetica Neue"/>
                  <a:cs typeface="Times New Roman"/>
                </a:rPr>
                <a:t>t</a:t>
              </a:r>
              <a:r>
                <a:rPr lang="el-GR" sz="3200" b="1" baseline="-25000" dirty="0" smtClean="0">
                  <a:latin typeface="Helvetica Neue"/>
                  <a:cs typeface="Times New Roman"/>
                </a:rPr>
                <a:t>α</a:t>
              </a:r>
              <a:r>
                <a:rPr lang="en-US" sz="3200" b="1" dirty="0">
                  <a:latin typeface="Helvetica Neue"/>
                  <a:cs typeface="Times New Roman"/>
                </a:rPr>
                <a:t>),</a:t>
              </a:r>
              <a:r>
                <a:rPr lang="en-US" sz="3200" b="1" dirty="0" smtClean="0">
                  <a:latin typeface="Helvetica Neue"/>
                  <a:cs typeface="Times New Roman"/>
                </a:rPr>
                <a:t> </a:t>
              </a:r>
              <a:r>
                <a:rPr lang="en-US" sz="3200" b="1" dirty="0">
                  <a:latin typeface="Helvetica Neue"/>
                  <a:cs typeface="Times New Roman"/>
                </a:rPr>
                <a:t>otherwise do not </a:t>
              </a:r>
              <a:r>
                <a:rPr lang="en-US" sz="3200" b="1" dirty="0" smtClean="0">
                  <a:latin typeface="Helvetica Neue"/>
                  <a:cs typeface="Times New Roman"/>
                </a:rPr>
                <a:t>reject H</a:t>
              </a:r>
              <a:r>
                <a:rPr lang="en-US" sz="3200" b="1" baseline="-25000" dirty="0" smtClean="0">
                  <a:latin typeface="Helvetica Neue"/>
                  <a:cs typeface="Times New Roman"/>
                </a:rPr>
                <a:t>0</a:t>
              </a:r>
              <a:endParaRPr lang="en-IN" sz="3200" dirty="0">
                <a:solidFill>
                  <a:schemeClr val="tx1">
                    <a:lumMod val="75000"/>
                    <a:lumOff val="25000"/>
                  </a:schemeClr>
                </a:solidFill>
                <a:latin typeface="Helvetica Neue"/>
                <a:cs typeface="Helvetica" panose="020B0604020202020204" pitchFamily="34" charset="0"/>
              </a:endParaRPr>
            </a:p>
          </p:txBody>
        </p:sp>
      </p:grpSp>
      <p:sp>
        <p:nvSpPr>
          <p:cNvPr id="19" name="Rectangle 18"/>
          <p:cNvSpPr/>
          <p:nvPr/>
        </p:nvSpPr>
        <p:spPr>
          <a:xfrm>
            <a:off x="1019917" y="3374639"/>
            <a:ext cx="736787" cy="1153949"/>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(ii)</a:t>
            </a:r>
            <a:endParaRPr lang="en-IN" sz="3200" b="1" dirty="0">
              <a:solidFill>
                <a:schemeClr val="bg1"/>
              </a:solidFill>
              <a:latin typeface="Helvetica Neue"/>
              <a:cs typeface="Helvetica" panose="020B0604020202020204" pitchFamily="34" charset="0"/>
            </a:endParaRPr>
          </a:p>
        </p:txBody>
      </p:sp>
      <p:grpSp>
        <p:nvGrpSpPr>
          <p:cNvPr id="20" name="Group 19"/>
          <p:cNvGrpSpPr/>
          <p:nvPr/>
        </p:nvGrpSpPr>
        <p:grpSpPr>
          <a:xfrm>
            <a:off x="1772569" y="4592168"/>
            <a:ext cx="12134763" cy="1592291"/>
            <a:chOff x="375557" y="1965944"/>
            <a:chExt cx="12847313" cy="1149788"/>
          </a:xfrm>
        </p:grpSpPr>
        <p:sp>
          <p:nvSpPr>
            <p:cNvPr id="21" name="Rectangle 20"/>
            <p:cNvSpPr/>
            <p:nvPr/>
          </p:nvSpPr>
          <p:spPr>
            <a:xfrm>
              <a:off x="375557" y="1965944"/>
              <a:ext cx="12688091" cy="1144367"/>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lumMod val="75000"/>
                    <a:lumOff val="25000"/>
                  </a:schemeClr>
                </a:solidFill>
                <a:latin typeface="Helvetica Neue"/>
                <a:cs typeface="Helvetica" panose="020B0604020202020204" pitchFamily="34" charset="0"/>
              </a:endParaRPr>
            </a:p>
          </p:txBody>
        </p:sp>
        <p:sp>
          <p:nvSpPr>
            <p:cNvPr id="22" name="TextBox 21"/>
            <p:cNvSpPr txBox="1"/>
            <p:nvPr/>
          </p:nvSpPr>
          <p:spPr>
            <a:xfrm>
              <a:off x="417333" y="1982286"/>
              <a:ext cx="12805537" cy="1133446"/>
            </a:xfrm>
            <a:prstGeom prst="rect">
              <a:avLst/>
            </a:prstGeom>
            <a:noFill/>
          </p:spPr>
          <p:txBody>
            <a:bodyPr wrap="square" rtlCol="0">
              <a:spAutoFit/>
            </a:bodyPr>
            <a:lstStyle/>
            <a:p>
              <a:r>
                <a:rPr lang="en-US" sz="3200" b="1" dirty="0" smtClean="0">
                  <a:solidFill>
                    <a:srgbClr val="FF0000"/>
                  </a:solidFill>
                  <a:latin typeface="Helvetica Neue"/>
                  <a:cs typeface="Times New Roman"/>
                </a:rPr>
                <a:t>By combining both (</a:t>
              </a:r>
              <a:r>
                <a:rPr lang="en-US" sz="3200" b="1" dirty="0" err="1" smtClean="0">
                  <a:solidFill>
                    <a:srgbClr val="FF0000"/>
                  </a:solidFill>
                  <a:latin typeface="Helvetica Neue"/>
                  <a:cs typeface="Times New Roman"/>
                </a:rPr>
                <a:t>i</a:t>
              </a:r>
              <a:r>
                <a:rPr lang="en-US" sz="3200" b="1" dirty="0" smtClean="0">
                  <a:solidFill>
                    <a:srgbClr val="FF0000"/>
                  </a:solidFill>
                  <a:latin typeface="Helvetica Neue"/>
                  <a:cs typeface="Times New Roman"/>
                </a:rPr>
                <a:t>) and (ii), Reject </a:t>
              </a:r>
              <a:r>
                <a:rPr lang="en-US" sz="3200" b="1" dirty="0">
                  <a:solidFill>
                    <a:srgbClr val="FF0000"/>
                  </a:solidFill>
                  <a:latin typeface="Helvetica Neue"/>
                  <a:cs typeface="Times New Roman"/>
                </a:rPr>
                <a:t>H</a:t>
              </a:r>
              <a:r>
                <a:rPr lang="en-US" sz="3200" b="1" baseline="-25000" dirty="0">
                  <a:solidFill>
                    <a:srgbClr val="FF0000"/>
                  </a:solidFill>
                  <a:latin typeface="Helvetica Neue"/>
                  <a:cs typeface="Times New Roman"/>
                </a:rPr>
                <a:t>0</a:t>
              </a:r>
              <a:r>
                <a:rPr lang="en-US" sz="3200" b="1" dirty="0">
                  <a:solidFill>
                    <a:srgbClr val="FF0000"/>
                  </a:solidFill>
                  <a:latin typeface="Helvetica Neue"/>
                  <a:cs typeface="Times New Roman"/>
                </a:rPr>
                <a:t> if computed value </a:t>
              </a:r>
              <a:r>
                <a:rPr lang="en-US" sz="3200" b="1" dirty="0" smtClean="0">
                  <a:solidFill>
                    <a:srgbClr val="FF0000"/>
                  </a:solidFill>
                  <a:latin typeface="Helvetica Neue"/>
                  <a:cs typeface="Times New Roman"/>
                </a:rPr>
                <a:t>of</a:t>
              </a:r>
            </a:p>
            <a:p>
              <a:r>
                <a:rPr lang="en-US" sz="3200" b="1" dirty="0" smtClean="0">
                  <a:solidFill>
                    <a:srgbClr val="0033CC"/>
                  </a:solidFill>
                  <a:latin typeface="Helvetica Neue"/>
                  <a:cs typeface="Times New Roman"/>
                </a:rPr>
                <a:t>ǀ t ǀ </a:t>
              </a:r>
              <a:r>
                <a:rPr lang="en-US" sz="3200" b="1" dirty="0" smtClean="0">
                  <a:solidFill>
                    <a:srgbClr val="FF0000"/>
                  </a:solidFill>
                  <a:latin typeface="Helvetica Neue"/>
                  <a:cs typeface="Times New Roman"/>
                </a:rPr>
                <a:t>is </a:t>
              </a:r>
              <a:r>
                <a:rPr lang="en-US" sz="3200" b="1" dirty="0">
                  <a:solidFill>
                    <a:srgbClr val="FF0000"/>
                  </a:solidFill>
                  <a:latin typeface="Helvetica Neue"/>
                  <a:cs typeface="Times New Roman"/>
                </a:rPr>
                <a:t>greater than </a:t>
              </a:r>
              <a:r>
                <a:rPr lang="en-US" sz="3200" b="1" dirty="0" smtClean="0">
                  <a:solidFill>
                    <a:srgbClr val="FF0000"/>
                  </a:solidFill>
                  <a:latin typeface="Helvetica Neue"/>
                  <a:cs typeface="Times New Roman"/>
                </a:rPr>
                <a:t>the critical </a:t>
              </a:r>
              <a:r>
                <a:rPr lang="en-US" sz="3200" b="1" dirty="0">
                  <a:solidFill>
                    <a:srgbClr val="FF0000"/>
                  </a:solidFill>
                  <a:latin typeface="Helvetica Neue"/>
                  <a:cs typeface="Times New Roman"/>
                </a:rPr>
                <a:t>value, </a:t>
              </a:r>
              <a:r>
                <a:rPr lang="en-US" sz="3200" b="1" dirty="0" err="1">
                  <a:solidFill>
                    <a:srgbClr val="FF0000"/>
                  </a:solidFill>
                  <a:latin typeface="Helvetica Neue"/>
                  <a:cs typeface="Times New Roman"/>
                </a:rPr>
                <a:t>ie</a:t>
              </a:r>
              <a:r>
                <a:rPr lang="en-US" sz="3200" b="1" dirty="0">
                  <a:solidFill>
                    <a:srgbClr val="FF0000"/>
                  </a:solidFill>
                  <a:latin typeface="Helvetica Neue"/>
                  <a:cs typeface="Times New Roman"/>
                </a:rPr>
                <a:t>., </a:t>
              </a:r>
              <a:r>
                <a:rPr lang="en-US" sz="3200" b="1" dirty="0" smtClean="0">
                  <a:solidFill>
                    <a:srgbClr val="FF0000"/>
                  </a:solidFill>
                  <a:latin typeface="Helvetica Neue"/>
                  <a:cs typeface="Times New Roman"/>
                </a:rPr>
                <a:t>P(</a:t>
              </a:r>
              <a:r>
                <a:rPr lang="en-US" sz="3200" b="1" dirty="0" smtClean="0">
                  <a:solidFill>
                    <a:srgbClr val="0033CC"/>
                  </a:solidFill>
                  <a:latin typeface="Helvetica Neue"/>
                  <a:cs typeface="Times New Roman"/>
                </a:rPr>
                <a:t>ǀ t ǀ</a:t>
              </a:r>
              <a:r>
                <a:rPr lang="en-US" sz="3200" b="1" dirty="0" smtClean="0">
                  <a:solidFill>
                    <a:srgbClr val="FF0000"/>
                  </a:solidFill>
                  <a:latin typeface="Helvetica Neue"/>
                  <a:cs typeface="Times New Roman"/>
                </a:rPr>
                <a:t> </a:t>
              </a:r>
              <a:r>
                <a:rPr lang="en-US" sz="3200" b="1" dirty="0">
                  <a:solidFill>
                    <a:srgbClr val="FF0000"/>
                  </a:solidFill>
                  <a:latin typeface="Helvetica Neue"/>
                  <a:cs typeface="Times New Roman"/>
                </a:rPr>
                <a:t>&gt; </a:t>
              </a:r>
              <a:r>
                <a:rPr lang="en-US" sz="3200" b="1" dirty="0" smtClean="0">
                  <a:solidFill>
                    <a:srgbClr val="FF0000"/>
                  </a:solidFill>
                  <a:latin typeface="Helvetica Neue"/>
                  <a:cs typeface="Times New Roman"/>
                </a:rPr>
                <a:t>t</a:t>
              </a:r>
              <a:r>
                <a:rPr lang="el-GR" sz="3200" b="1" baseline="-25000" dirty="0" smtClean="0">
                  <a:solidFill>
                    <a:srgbClr val="FF0000"/>
                  </a:solidFill>
                  <a:latin typeface="Helvetica Neue"/>
                  <a:cs typeface="Times New Roman"/>
                </a:rPr>
                <a:t>α</a:t>
              </a:r>
              <a:r>
                <a:rPr lang="en-US" sz="3200" b="1" dirty="0">
                  <a:solidFill>
                    <a:srgbClr val="FF0000"/>
                  </a:solidFill>
                  <a:latin typeface="Helvetica Neue"/>
                  <a:cs typeface="Times New Roman"/>
                </a:rPr>
                <a:t>),</a:t>
              </a:r>
              <a:r>
                <a:rPr lang="en-US" sz="3200" b="1" dirty="0" smtClean="0">
                  <a:solidFill>
                    <a:srgbClr val="FF0000"/>
                  </a:solidFill>
                  <a:latin typeface="Helvetica Neue"/>
                  <a:cs typeface="Times New Roman"/>
                </a:rPr>
                <a:t> </a:t>
              </a:r>
              <a:r>
                <a:rPr lang="en-US" sz="3200" b="1" dirty="0">
                  <a:solidFill>
                    <a:srgbClr val="FF0000"/>
                  </a:solidFill>
                  <a:latin typeface="Helvetica Neue"/>
                  <a:cs typeface="Times New Roman"/>
                </a:rPr>
                <a:t>otherwise </a:t>
              </a:r>
              <a:endParaRPr lang="en-US" sz="3200" b="1" dirty="0" smtClean="0">
                <a:solidFill>
                  <a:srgbClr val="FF0000"/>
                </a:solidFill>
                <a:latin typeface="Helvetica Neue"/>
                <a:cs typeface="Times New Roman"/>
              </a:endParaRPr>
            </a:p>
            <a:p>
              <a:r>
                <a:rPr lang="en-US" sz="3200" b="1" dirty="0" smtClean="0">
                  <a:solidFill>
                    <a:srgbClr val="FF0000"/>
                  </a:solidFill>
                  <a:latin typeface="Helvetica Neue"/>
                  <a:cs typeface="Times New Roman"/>
                </a:rPr>
                <a:t>do </a:t>
              </a:r>
              <a:r>
                <a:rPr lang="en-US" sz="3200" b="1" dirty="0">
                  <a:solidFill>
                    <a:srgbClr val="FF0000"/>
                  </a:solidFill>
                  <a:latin typeface="Helvetica Neue"/>
                  <a:cs typeface="Times New Roman"/>
                </a:rPr>
                <a:t>not </a:t>
              </a:r>
              <a:r>
                <a:rPr lang="en-US" sz="3200" b="1" dirty="0" smtClean="0">
                  <a:solidFill>
                    <a:srgbClr val="FF0000"/>
                  </a:solidFill>
                  <a:latin typeface="Helvetica Neue"/>
                  <a:cs typeface="Times New Roman"/>
                </a:rPr>
                <a:t>reject H</a:t>
              </a:r>
              <a:r>
                <a:rPr lang="en-US" sz="3200" b="1" baseline="-25000" dirty="0" smtClean="0">
                  <a:solidFill>
                    <a:srgbClr val="FF0000"/>
                  </a:solidFill>
                  <a:latin typeface="Helvetica Neue"/>
                  <a:cs typeface="Times New Roman"/>
                </a:rPr>
                <a:t>0</a:t>
              </a:r>
              <a:r>
                <a:rPr lang="en-US" sz="3200" b="1" dirty="0" smtClean="0">
                  <a:solidFill>
                    <a:srgbClr val="FF0000"/>
                  </a:solidFill>
                  <a:latin typeface="Helvetica Neue"/>
                  <a:cs typeface="Times New Roman"/>
                </a:rPr>
                <a:t>. Besides </a:t>
              </a:r>
              <a:r>
                <a:rPr lang="el-GR" sz="3200" b="1" dirty="0" smtClean="0">
                  <a:solidFill>
                    <a:srgbClr val="FF0000"/>
                  </a:solidFill>
                  <a:latin typeface="Helvetica Neue"/>
                  <a:cs typeface="Times New Roman"/>
                </a:rPr>
                <a:t>α</a:t>
              </a:r>
              <a:r>
                <a:rPr lang="en-US" sz="3200" b="1" dirty="0" smtClean="0">
                  <a:solidFill>
                    <a:srgbClr val="FF0000"/>
                  </a:solidFill>
                  <a:latin typeface="Helvetica Neue"/>
                  <a:cs typeface="Times New Roman"/>
                </a:rPr>
                <a:t>, the </a:t>
              </a:r>
              <a:r>
                <a:rPr lang="en-US" sz="3200" b="1" dirty="0" err="1" smtClean="0">
                  <a:solidFill>
                    <a:srgbClr val="FF0000"/>
                  </a:solidFill>
                  <a:latin typeface="Helvetica Neue"/>
                  <a:cs typeface="Times New Roman"/>
                </a:rPr>
                <a:t>df</a:t>
              </a:r>
              <a:r>
                <a:rPr lang="en-US" sz="3200" b="1" dirty="0" smtClean="0">
                  <a:solidFill>
                    <a:srgbClr val="FF0000"/>
                  </a:solidFill>
                  <a:latin typeface="Helvetica Neue"/>
                  <a:cs typeface="Times New Roman"/>
                </a:rPr>
                <a:t> is also important.</a:t>
              </a:r>
              <a:endParaRPr lang="en-IN" sz="3200" dirty="0">
                <a:solidFill>
                  <a:srgbClr val="FF0000"/>
                </a:solidFill>
                <a:latin typeface="Helvetica Neue"/>
                <a:cs typeface="Helvetica" panose="020B0604020202020204" pitchFamily="34" charset="0"/>
              </a:endParaRPr>
            </a:p>
          </p:txBody>
        </p:sp>
      </p:grpSp>
      <p:sp>
        <p:nvSpPr>
          <p:cNvPr id="23" name="Rectangle 22"/>
          <p:cNvSpPr/>
          <p:nvPr/>
        </p:nvSpPr>
        <p:spPr>
          <a:xfrm>
            <a:off x="1031637" y="4592171"/>
            <a:ext cx="736787" cy="1592288"/>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ᴥ</a:t>
            </a:r>
            <a:endParaRPr lang="en-IN" sz="3200" b="1" dirty="0">
              <a:solidFill>
                <a:schemeClr val="bg1"/>
              </a:solidFill>
              <a:latin typeface="Helvetica Neue"/>
              <a:cs typeface="Helvetica" panose="020B0604020202020204" pitchFamily="34" charset="0"/>
            </a:endParaRPr>
          </a:p>
        </p:txBody>
      </p:sp>
    </p:spTree>
    <p:extLst>
      <p:ext uri="{BB962C8B-B14F-4D97-AF65-F5344CB8AC3E}">
        <p14:creationId xmlns:p14="http://schemas.microsoft.com/office/powerpoint/2010/main" val="122220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0-#ppt_w/2"/>
                                          </p:val>
                                        </p:tav>
                                        <p:tav tm="100000">
                                          <p:val>
                                            <p:strVal val="#ppt_x"/>
                                          </p:val>
                                        </p:tav>
                                      </p:tavLst>
                                    </p:anim>
                                    <p:anim calcmode="lin" valueType="num">
                                      <p:cBhvr additive="base">
                                        <p:cTn id="48" dur="500" fill="hold"/>
                                        <p:tgtEl>
                                          <p:spTgt spid="23"/>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0-#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a:solidFill>
                  <a:srgbClr val="FF0000"/>
                </a:solidFill>
              </a:rPr>
              <a:t>Need for testing of hypothesis</a:t>
            </a:r>
          </a:p>
        </p:txBody>
      </p:sp>
      <p:sp>
        <p:nvSpPr>
          <p:cNvPr id="12" name="Rectangle 3"/>
          <p:cNvSpPr txBox="1">
            <a:spLocks noChangeArrowheads="1"/>
          </p:cNvSpPr>
          <p:nvPr/>
        </p:nvSpPr>
        <p:spPr bwMode="auto">
          <a:xfrm>
            <a:off x="562769" y="1140619"/>
            <a:ext cx="12874310" cy="1981200"/>
          </a:xfrm>
          <a:prstGeom prst="rect">
            <a:avLst/>
          </a:prstGeom>
          <a:noFill/>
          <a:ln w="9525">
            <a:noFill/>
            <a:miter lim="800000"/>
            <a:headEnd/>
            <a:tailEnd/>
          </a:ln>
        </p:spPr>
        <p:txBody>
          <a:bodyPr lIns="125508" tIns="62754" rIns="125508" bIns="62754"/>
          <a:lstStyle/>
          <a:p>
            <a:pPr eaLnBrk="0" hangingPunct="0">
              <a:spcBef>
                <a:spcPct val="20000"/>
              </a:spcBef>
              <a:defRPr/>
            </a:pPr>
            <a:r>
              <a:rPr lang="en-US" sz="4000" b="1" kern="0" dirty="0" smtClean="0">
                <a:latin typeface="Helvetica Neue"/>
              </a:rPr>
              <a:t>Case(ii): If the difference is small, it may due to chance or sampling error (improper sampling technique used leads to sampling error)</a:t>
            </a:r>
          </a:p>
          <a:p>
            <a:pPr eaLnBrk="0" hangingPunct="0">
              <a:spcBef>
                <a:spcPct val="20000"/>
              </a:spcBef>
              <a:defRPr/>
            </a:pPr>
            <a:endParaRPr lang="en-US" sz="4000" b="1" kern="0" dirty="0">
              <a:latin typeface="Helvetica Neue"/>
            </a:endParaRPr>
          </a:p>
        </p:txBody>
      </p:sp>
      <p:sp>
        <p:nvSpPr>
          <p:cNvPr id="13" name="Rectangle 3"/>
          <p:cNvSpPr txBox="1">
            <a:spLocks noChangeArrowheads="1"/>
          </p:cNvSpPr>
          <p:nvPr/>
        </p:nvSpPr>
        <p:spPr bwMode="auto">
          <a:xfrm>
            <a:off x="562769" y="3426619"/>
            <a:ext cx="12874310" cy="1981200"/>
          </a:xfrm>
          <a:prstGeom prst="rect">
            <a:avLst/>
          </a:prstGeom>
          <a:noFill/>
          <a:ln w="9525">
            <a:noFill/>
            <a:miter lim="800000"/>
            <a:headEnd/>
            <a:tailEnd/>
          </a:ln>
        </p:spPr>
        <p:txBody>
          <a:bodyPr lIns="125508" tIns="62754" rIns="125508" bIns="62754"/>
          <a:lstStyle/>
          <a:p>
            <a:pPr eaLnBrk="0" hangingPunct="0">
              <a:spcBef>
                <a:spcPct val="20000"/>
              </a:spcBef>
              <a:defRPr/>
            </a:pPr>
            <a:r>
              <a:rPr lang="en-US" sz="4000" b="1" kern="0" dirty="0" smtClean="0">
                <a:latin typeface="Helvetica Neue"/>
              </a:rPr>
              <a:t>Case(iii): If the difference is large, it may a real one or due to sampling error (improper sampling technique used leads to sampling error)</a:t>
            </a:r>
          </a:p>
          <a:p>
            <a:pPr eaLnBrk="0" hangingPunct="0">
              <a:spcBef>
                <a:spcPct val="20000"/>
              </a:spcBef>
              <a:defRPr/>
            </a:pPr>
            <a:endParaRPr lang="en-US" sz="4000" b="1" kern="0" dirty="0">
              <a:latin typeface="Helvetica Neue"/>
            </a:endParaRPr>
          </a:p>
        </p:txBody>
      </p:sp>
      <p:sp>
        <p:nvSpPr>
          <p:cNvPr id="14" name="Rectangle 3"/>
          <p:cNvSpPr txBox="1">
            <a:spLocks noChangeArrowheads="1"/>
          </p:cNvSpPr>
          <p:nvPr/>
        </p:nvSpPr>
        <p:spPr bwMode="auto">
          <a:xfrm>
            <a:off x="562769" y="5636419"/>
            <a:ext cx="12874310" cy="1371600"/>
          </a:xfrm>
          <a:prstGeom prst="rect">
            <a:avLst/>
          </a:prstGeom>
          <a:noFill/>
          <a:ln w="9525">
            <a:noFill/>
            <a:miter lim="800000"/>
            <a:headEnd/>
            <a:tailEnd/>
          </a:ln>
        </p:spPr>
        <p:txBody>
          <a:bodyPr lIns="125508" tIns="62754" rIns="125508" bIns="62754"/>
          <a:lstStyle/>
          <a:p>
            <a:pPr eaLnBrk="0" hangingPunct="0">
              <a:spcBef>
                <a:spcPct val="20000"/>
              </a:spcBef>
              <a:defRPr/>
            </a:pPr>
            <a:r>
              <a:rPr lang="en-US" sz="4000" b="1" kern="0" dirty="0" smtClean="0">
                <a:latin typeface="Helvetica Neue"/>
              </a:rPr>
              <a:t>Hence, there is a need to test what type of difference is between estimate and parameter.</a:t>
            </a:r>
          </a:p>
          <a:p>
            <a:pPr eaLnBrk="0" hangingPunct="0">
              <a:spcBef>
                <a:spcPct val="20000"/>
              </a:spcBef>
              <a:defRPr/>
            </a:pPr>
            <a:endParaRPr lang="en-US" sz="4000" b="1" kern="0" dirty="0">
              <a:latin typeface="Helvetica Neue"/>
            </a:endParaRPr>
          </a:p>
        </p:txBody>
      </p:sp>
    </p:spTree>
    <p:extLst>
      <p:ext uri="{BB962C8B-B14F-4D97-AF65-F5344CB8AC3E}">
        <p14:creationId xmlns:p14="http://schemas.microsoft.com/office/powerpoint/2010/main" val="20854778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Mean of a single population using t-test</a:t>
            </a:r>
            <a:endParaRPr lang="en-US" sz="4000" b="1" kern="0" dirty="0">
              <a:solidFill>
                <a:srgbClr val="FF0000"/>
              </a:solidFill>
            </a:endParaRPr>
          </a:p>
        </p:txBody>
      </p:sp>
      <p:grpSp>
        <p:nvGrpSpPr>
          <p:cNvPr id="24" name="Group 23"/>
          <p:cNvGrpSpPr/>
          <p:nvPr/>
        </p:nvGrpSpPr>
        <p:grpSpPr>
          <a:xfrm>
            <a:off x="1177912" y="988219"/>
            <a:ext cx="12317370" cy="926130"/>
            <a:chOff x="375555" y="1888865"/>
            <a:chExt cx="20046387" cy="668756"/>
          </a:xfrm>
        </p:grpSpPr>
        <p:sp>
          <p:nvSpPr>
            <p:cNvPr id="25" name="Rectangle 24"/>
            <p:cNvSpPr/>
            <p:nvPr/>
          </p:nvSpPr>
          <p:spPr>
            <a:xfrm>
              <a:off x="375555" y="1965945"/>
              <a:ext cx="20046385"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lumMod val="75000"/>
                    <a:lumOff val="25000"/>
                  </a:schemeClr>
                </a:solidFill>
                <a:latin typeface="Helvetica Neue"/>
                <a:cs typeface="Helvetica" panose="020B0604020202020204" pitchFamily="34" charset="0"/>
              </a:endParaRPr>
            </a:p>
          </p:txBody>
        </p:sp>
        <p:sp>
          <p:nvSpPr>
            <p:cNvPr id="26" name="TextBox 25"/>
            <p:cNvSpPr txBox="1"/>
            <p:nvPr/>
          </p:nvSpPr>
          <p:spPr>
            <a:xfrm>
              <a:off x="417333" y="1888865"/>
              <a:ext cx="20004609" cy="666734"/>
            </a:xfrm>
            <a:prstGeom prst="rect">
              <a:avLst/>
            </a:prstGeom>
            <a:noFill/>
          </p:spPr>
          <p:txBody>
            <a:bodyPr wrap="square" rtlCol="0">
              <a:spAutoFit/>
            </a:bodyPr>
            <a:lstStyle/>
            <a:p>
              <a:pPr>
                <a:lnSpc>
                  <a:spcPct val="150000"/>
                </a:lnSpc>
              </a:pPr>
              <a:r>
                <a:rPr lang="en-US" sz="3600" b="1" dirty="0" smtClean="0">
                  <a:solidFill>
                    <a:schemeClr val="tx1">
                      <a:lumMod val="75000"/>
                      <a:lumOff val="25000"/>
                    </a:schemeClr>
                  </a:solidFill>
                  <a:latin typeface="Helvetica Neue"/>
                  <a:cs typeface="Helvetica" panose="020B0604020202020204" pitchFamily="34" charset="0"/>
                </a:rPr>
                <a:t>Define the critical region/ rejection criteria</a:t>
              </a:r>
              <a:endParaRPr lang="en-IN" sz="3600" b="1" dirty="0">
                <a:solidFill>
                  <a:schemeClr val="tx1">
                    <a:lumMod val="75000"/>
                    <a:lumOff val="25000"/>
                  </a:schemeClr>
                </a:solidFill>
                <a:latin typeface="Helvetica Neue"/>
                <a:cs typeface="Helvetica" panose="020B0604020202020204" pitchFamily="34" charset="0"/>
              </a:endParaRPr>
            </a:p>
          </p:txBody>
        </p:sp>
      </p:grpSp>
      <p:sp>
        <p:nvSpPr>
          <p:cNvPr id="27" name="Rectangle 26"/>
          <p:cNvSpPr/>
          <p:nvPr/>
        </p:nvSpPr>
        <p:spPr>
          <a:xfrm>
            <a:off x="344734" y="1069864"/>
            <a:ext cx="858847"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5</a:t>
            </a:r>
            <a:endParaRPr lang="en-IN" sz="3200" b="1" dirty="0">
              <a:solidFill>
                <a:schemeClr val="bg1"/>
              </a:solidFill>
              <a:latin typeface="Helvetica Neue"/>
              <a:cs typeface="Helvetica" panose="020B0604020202020204" pitchFamily="34" charset="0"/>
            </a:endParaRPr>
          </a:p>
        </p:txBody>
      </p:sp>
      <p:grpSp>
        <p:nvGrpSpPr>
          <p:cNvPr id="28" name="Group 27"/>
          <p:cNvGrpSpPr/>
          <p:nvPr/>
        </p:nvGrpSpPr>
        <p:grpSpPr>
          <a:xfrm>
            <a:off x="1772568" y="1982169"/>
            <a:ext cx="11984373" cy="1651354"/>
            <a:chOff x="375557" y="1965944"/>
            <a:chExt cx="12688091" cy="1192437"/>
          </a:xfrm>
        </p:grpSpPr>
        <p:sp>
          <p:nvSpPr>
            <p:cNvPr id="29" name="Rectangle 28"/>
            <p:cNvSpPr/>
            <p:nvPr/>
          </p:nvSpPr>
          <p:spPr>
            <a:xfrm>
              <a:off x="375557" y="1965944"/>
              <a:ext cx="12688091" cy="1192437"/>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lumMod val="75000"/>
                    <a:lumOff val="25000"/>
                  </a:schemeClr>
                </a:solidFill>
                <a:latin typeface="Helvetica Neue"/>
                <a:cs typeface="Helvetica" panose="020B0604020202020204" pitchFamily="34" charset="0"/>
              </a:endParaRPr>
            </a:p>
          </p:txBody>
        </p:sp>
        <p:sp>
          <p:nvSpPr>
            <p:cNvPr id="30" name="TextBox 29"/>
            <p:cNvSpPr txBox="1"/>
            <p:nvPr/>
          </p:nvSpPr>
          <p:spPr>
            <a:xfrm>
              <a:off x="417333" y="2006775"/>
              <a:ext cx="12646315" cy="1133446"/>
            </a:xfrm>
            <a:prstGeom prst="rect">
              <a:avLst/>
            </a:prstGeom>
            <a:noFill/>
          </p:spPr>
          <p:txBody>
            <a:bodyPr wrap="square" rtlCol="0">
              <a:spAutoFit/>
            </a:bodyPr>
            <a:lstStyle/>
            <a:p>
              <a:r>
                <a:rPr lang="en-US" sz="3200" b="1" dirty="0">
                  <a:latin typeface="Helvetica Neue"/>
                  <a:cs typeface="Times New Roman"/>
                </a:rPr>
                <a:t>Reject H</a:t>
              </a:r>
              <a:r>
                <a:rPr lang="en-US" sz="3200" b="1" baseline="-25000" dirty="0">
                  <a:latin typeface="Helvetica Neue"/>
                  <a:cs typeface="Times New Roman"/>
                </a:rPr>
                <a:t>0</a:t>
              </a:r>
              <a:r>
                <a:rPr lang="en-US" sz="3200" b="1" dirty="0">
                  <a:latin typeface="Helvetica Neue"/>
                  <a:cs typeface="Times New Roman"/>
                </a:rPr>
                <a:t> if computed value of </a:t>
              </a:r>
              <a:r>
                <a:rPr lang="en-US" sz="3200" b="1" dirty="0" smtClean="0">
                  <a:latin typeface="Helvetica Neue"/>
                  <a:cs typeface="Times New Roman"/>
                </a:rPr>
                <a:t>t </a:t>
              </a:r>
              <a:r>
                <a:rPr lang="en-US" sz="3200" b="1" dirty="0">
                  <a:latin typeface="Helvetica Neue"/>
                  <a:cs typeface="Times New Roman"/>
                </a:rPr>
                <a:t>is less than or greater than the critical value, </a:t>
              </a:r>
              <a:r>
                <a:rPr lang="en-US" sz="3200" b="1" dirty="0" err="1">
                  <a:latin typeface="Helvetica Neue"/>
                  <a:cs typeface="Times New Roman"/>
                </a:rPr>
                <a:t>ie</a:t>
              </a:r>
              <a:r>
                <a:rPr lang="en-US" sz="3200" b="1" dirty="0">
                  <a:latin typeface="Helvetica Neue"/>
                  <a:cs typeface="Times New Roman"/>
                </a:rPr>
                <a:t>., </a:t>
              </a:r>
              <a:r>
                <a:rPr lang="en-US" sz="3200" b="1" dirty="0" smtClean="0">
                  <a:latin typeface="Helvetica Neue"/>
                  <a:cs typeface="Times New Roman"/>
                </a:rPr>
                <a:t>P(t </a:t>
              </a:r>
              <a:r>
                <a:rPr lang="en-US" sz="3200" b="1" dirty="0">
                  <a:latin typeface="Helvetica Neue"/>
                  <a:cs typeface="Times New Roman"/>
                </a:rPr>
                <a:t>&lt; - </a:t>
              </a:r>
              <a:r>
                <a:rPr lang="en-US" sz="3200" b="1" dirty="0" smtClean="0">
                  <a:latin typeface="Helvetica Neue"/>
                  <a:cs typeface="Times New Roman"/>
                </a:rPr>
                <a:t>t</a:t>
              </a:r>
              <a:r>
                <a:rPr lang="el-GR" sz="3200" b="1" baseline="-25000" dirty="0" smtClean="0">
                  <a:latin typeface="Helvetica Neue"/>
                  <a:cs typeface="Times New Roman"/>
                </a:rPr>
                <a:t>α</a:t>
              </a:r>
              <a:r>
                <a:rPr lang="en-US" sz="3200" b="1" baseline="-25000" dirty="0">
                  <a:latin typeface="Helvetica Neue"/>
                  <a:cs typeface="Times New Roman"/>
                </a:rPr>
                <a:t>/2</a:t>
              </a:r>
              <a:r>
                <a:rPr lang="en-US" sz="3200" b="1" dirty="0">
                  <a:latin typeface="Helvetica Neue"/>
                  <a:cs typeface="Times New Roman"/>
                </a:rPr>
                <a:t>) or </a:t>
              </a:r>
              <a:r>
                <a:rPr lang="en-US" sz="3200" b="1" dirty="0" smtClean="0">
                  <a:latin typeface="Helvetica Neue"/>
                  <a:cs typeface="Times New Roman"/>
                </a:rPr>
                <a:t>P(t </a:t>
              </a:r>
              <a:r>
                <a:rPr lang="en-US" sz="3200" b="1" dirty="0">
                  <a:latin typeface="Helvetica Neue"/>
                  <a:cs typeface="Times New Roman"/>
                </a:rPr>
                <a:t>&gt; </a:t>
              </a:r>
              <a:r>
                <a:rPr lang="en-US" sz="3200" b="1" dirty="0" smtClean="0">
                  <a:latin typeface="Helvetica Neue"/>
                  <a:cs typeface="Times New Roman"/>
                </a:rPr>
                <a:t>t</a:t>
              </a:r>
              <a:r>
                <a:rPr lang="el-GR" sz="3200" b="1" baseline="-25000" dirty="0" smtClean="0">
                  <a:latin typeface="Helvetica Neue"/>
                  <a:cs typeface="Times New Roman"/>
                </a:rPr>
                <a:t>α</a:t>
              </a:r>
              <a:r>
                <a:rPr lang="en-US" sz="3200" b="1" baseline="-25000" dirty="0">
                  <a:latin typeface="Helvetica Neue"/>
                  <a:cs typeface="Times New Roman"/>
                </a:rPr>
                <a:t>/2</a:t>
              </a:r>
              <a:r>
                <a:rPr lang="en-US" sz="3200" b="1" dirty="0">
                  <a:latin typeface="Helvetica Neue"/>
                  <a:cs typeface="Times New Roman"/>
                </a:rPr>
                <a:t>), otherwise do not reject</a:t>
              </a:r>
              <a:r>
                <a:rPr lang="en-US" sz="3200" b="1" dirty="0" smtClean="0">
                  <a:latin typeface="Helvetica Neue"/>
                  <a:cs typeface="Times New Roman"/>
                </a:rPr>
                <a:t> H</a:t>
              </a:r>
              <a:r>
                <a:rPr lang="en-US" sz="3200" b="1" baseline="-25000" dirty="0" smtClean="0">
                  <a:latin typeface="Helvetica Neue"/>
                  <a:cs typeface="Times New Roman"/>
                </a:rPr>
                <a:t>0</a:t>
              </a:r>
              <a:endParaRPr lang="en-IN" sz="3200" dirty="0">
                <a:solidFill>
                  <a:schemeClr val="tx1">
                    <a:lumMod val="75000"/>
                    <a:lumOff val="25000"/>
                  </a:schemeClr>
                </a:solidFill>
                <a:latin typeface="Helvetica Neue"/>
                <a:cs typeface="Helvetica" panose="020B0604020202020204" pitchFamily="34" charset="0"/>
              </a:endParaRPr>
            </a:p>
          </p:txBody>
        </p:sp>
      </p:grpSp>
      <p:sp>
        <p:nvSpPr>
          <p:cNvPr id="31" name="Rectangle 30"/>
          <p:cNvSpPr/>
          <p:nvPr/>
        </p:nvSpPr>
        <p:spPr>
          <a:xfrm>
            <a:off x="925041" y="1989726"/>
            <a:ext cx="833176" cy="1676455"/>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(iii)</a:t>
            </a:r>
            <a:endParaRPr lang="en-IN" sz="3200" b="1" dirty="0">
              <a:solidFill>
                <a:schemeClr val="bg1"/>
              </a:solidFill>
              <a:latin typeface="Helvetica Neue"/>
              <a:cs typeface="Helvetica" panose="020B0604020202020204" pitchFamily="34" charset="0"/>
            </a:endParaRPr>
          </a:p>
        </p:txBody>
      </p:sp>
      <p:grpSp>
        <p:nvGrpSpPr>
          <p:cNvPr id="32" name="Group 31"/>
          <p:cNvGrpSpPr/>
          <p:nvPr/>
        </p:nvGrpSpPr>
        <p:grpSpPr>
          <a:xfrm>
            <a:off x="752176" y="5712619"/>
            <a:ext cx="2317590" cy="844486"/>
            <a:chOff x="375557" y="1947820"/>
            <a:chExt cx="12847313" cy="609801"/>
          </a:xfrm>
        </p:grpSpPr>
        <p:sp>
          <p:nvSpPr>
            <p:cNvPr id="33" name="Rectangle 3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lumMod val="75000"/>
                    <a:lumOff val="25000"/>
                  </a:schemeClr>
                </a:solidFill>
                <a:latin typeface="Helvetica Neue"/>
                <a:cs typeface="Helvetica" panose="020B0604020202020204" pitchFamily="34" charset="0"/>
              </a:endParaRPr>
            </a:p>
          </p:txBody>
        </p:sp>
        <p:sp>
          <p:nvSpPr>
            <p:cNvPr id="34" name="TextBox 33"/>
            <p:cNvSpPr txBox="1"/>
            <p:nvPr/>
          </p:nvSpPr>
          <p:spPr>
            <a:xfrm>
              <a:off x="417333" y="1947820"/>
              <a:ext cx="12805537" cy="534174"/>
            </a:xfrm>
            <a:prstGeom prst="rect">
              <a:avLst/>
            </a:prstGeom>
            <a:noFill/>
          </p:spPr>
          <p:txBody>
            <a:bodyPr wrap="square" rtlCol="0">
              <a:spAutoFit/>
            </a:bodyPr>
            <a:lstStyle/>
            <a:p>
              <a:pPr>
                <a:lnSpc>
                  <a:spcPct val="150000"/>
                </a:lnSpc>
              </a:pPr>
              <a:r>
                <a:rPr lang="en-US" sz="3200" dirty="0" smtClean="0">
                  <a:solidFill>
                    <a:schemeClr val="tx1">
                      <a:lumMod val="75000"/>
                      <a:lumOff val="25000"/>
                    </a:schemeClr>
                  </a:solidFill>
                  <a:latin typeface="Helvetica Neue"/>
                  <a:cs typeface="Helvetica" panose="020B0604020202020204" pitchFamily="34" charset="0"/>
                </a:rPr>
                <a:t>Conclusion</a:t>
              </a:r>
              <a:endParaRPr lang="en-IN" sz="3200" dirty="0">
                <a:solidFill>
                  <a:schemeClr val="tx1">
                    <a:lumMod val="75000"/>
                    <a:lumOff val="25000"/>
                  </a:schemeClr>
                </a:solidFill>
                <a:latin typeface="Helvetica Neue"/>
                <a:cs typeface="Helvetica" panose="020B0604020202020204" pitchFamily="34" charset="0"/>
              </a:endParaRPr>
            </a:p>
          </p:txBody>
        </p:sp>
      </p:grpSp>
      <p:sp>
        <p:nvSpPr>
          <p:cNvPr id="35" name="Rectangle 34"/>
          <p:cNvSpPr/>
          <p:nvPr/>
        </p:nvSpPr>
        <p:spPr>
          <a:xfrm>
            <a:off x="148788" y="5728948"/>
            <a:ext cx="625872"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6</a:t>
            </a:r>
            <a:endParaRPr lang="en-IN" sz="3200" b="1" dirty="0">
              <a:solidFill>
                <a:schemeClr val="bg1"/>
              </a:solidFill>
              <a:latin typeface="Helvetica Neue"/>
              <a:cs typeface="Helvetica" panose="020B0604020202020204" pitchFamily="34" charset="0"/>
            </a:endParaRPr>
          </a:p>
        </p:txBody>
      </p:sp>
      <p:grpSp>
        <p:nvGrpSpPr>
          <p:cNvPr id="36" name="Group 35"/>
          <p:cNvGrpSpPr/>
          <p:nvPr/>
        </p:nvGrpSpPr>
        <p:grpSpPr>
          <a:xfrm>
            <a:off x="1680499" y="3893071"/>
            <a:ext cx="12226833" cy="1592291"/>
            <a:chOff x="375557" y="1965944"/>
            <a:chExt cx="12847313" cy="1149788"/>
          </a:xfrm>
        </p:grpSpPr>
        <p:sp>
          <p:nvSpPr>
            <p:cNvPr id="37" name="Rectangle 36"/>
            <p:cNvSpPr/>
            <p:nvPr/>
          </p:nvSpPr>
          <p:spPr>
            <a:xfrm>
              <a:off x="375557" y="1965944"/>
              <a:ext cx="12688091" cy="1144367"/>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lumMod val="75000"/>
                    <a:lumOff val="25000"/>
                  </a:schemeClr>
                </a:solidFill>
                <a:latin typeface="Helvetica Neue"/>
                <a:cs typeface="Helvetica" panose="020B0604020202020204" pitchFamily="34" charset="0"/>
              </a:endParaRPr>
            </a:p>
          </p:txBody>
        </p:sp>
        <p:sp>
          <p:nvSpPr>
            <p:cNvPr id="38" name="TextBox 37"/>
            <p:cNvSpPr txBox="1"/>
            <p:nvPr/>
          </p:nvSpPr>
          <p:spPr>
            <a:xfrm>
              <a:off x="417333" y="1982286"/>
              <a:ext cx="12805537" cy="1133446"/>
            </a:xfrm>
            <a:prstGeom prst="rect">
              <a:avLst/>
            </a:prstGeom>
            <a:noFill/>
          </p:spPr>
          <p:txBody>
            <a:bodyPr wrap="square" rtlCol="0">
              <a:spAutoFit/>
            </a:bodyPr>
            <a:lstStyle/>
            <a:p>
              <a:r>
                <a:rPr lang="en-US" sz="3200" b="1" dirty="0" smtClean="0">
                  <a:solidFill>
                    <a:srgbClr val="FF0000"/>
                  </a:solidFill>
                  <a:latin typeface="Helvetica Neue"/>
                  <a:cs typeface="Times New Roman"/>
                </a:rPr>
                <a:t>Alternatively, reject </a:t>
              </a:r>
              <a:r>
                <a:rPr lang="en-US" sz="3200" b="1" dirty="0">
                  <a:solidFill>
                    <a:srgbClr val="FF0000"/>
                  </a:solidFill>
                  <a:latin typeface="Helvetica Neue"/>
                  <a:cs typeface="Times New Roman"/>
                </a:rPr>
                <a:t>H</a:t>
              </a:r>
              <a:r>
                <a:rPr lang="en-US" sz="3200" b="1" baseline="-25000" dirty="0">
                  <a:solidFill>
                    <a:srgbClr val="FF0000"/>
                  </a:solidFill>
                  <a:latin typeface="Helvetica Neue"/>
                  <a:cs typeface="Times New Roman"/>
                </a:rPr>
                <a:t>0</a:t>
              </a:r>
              <a:r>
                <a:rPr lang="en-US" sz="3200" b="1" dirty="0">
                  <a:solidFill>
                    <a:srgbClr val="FF0000"/>
                  </a:solidFill>
                  <a:latin typeface="Helvetica Neue"/>
                  <a:cs typeface="Times New Roman"/>
                </a:rPr>
                <a:t> if computed value </a:t>
              </a:r>
              <a:r>
                <a:rPr lang="en-US" sz="3200" b="1" dirty="0" smtClean="0">
                  <a:solidFill>
                    <a:srgbClr val="FF0000"/>
                  </a:solidFill>
                  <a:latin typeface="Helvetica Neue"/>
                  <a:cs typeface="Times New Roman"/>
                </a:rPr>
                <a:t>of </a:t>
              </a:r>
              <a:r>
                <a:rPr lang="en-US" sz="3200" b="1" dirty="0" smtClean="0">
                  <a:solidFill>
                    <a:srgbClr val="0033CC"/>
                  </a:solidFill>
                  <a:latin typeface="Helvetica Neue"/>
                  <a:cs typeface="Times New Roman"/>
                </a:rPr>
                <a:t>ǀ t ǀ </a:t>
              </a:r>
              <a:r>
                <a:rPr lang="en-US" sz="3200" b="1" dirty="0" smtClean="0">
                  <a:solidFill>
                    <a:srgbClr val="FF0000"/>
                  </a:solidFill>
                  <a:latin typeface="Helvetica Neue"/>
                  <a:cs typeface="Times New Roman"/>
                </a:rPr>
                <a:t>is </a:t>
              </a:r>
              <a:r>
                <a:rPr lang="en-US" sz="3200" b="1" dirty="0">
                  <a:solidFill>
                    <a:srgbClr val="FF0000"/>
                  </a:solidFill>
                  <a:latin typeface="Helvetica Neue"/>
                  <a:cs typeface="Times New Roman"/>
                </a:rPr>
                <a:t>greater than </a:t>
              </a:r>
              <a:r>
                <a:rPr lang="en-US" sz="3200" b="1" dirty="0" smtClean="0">
                  <a:solidFill>
                    <a:srgbClr val="FF0000"/>
                  </a:solidFill>
                  <a:latin typeface="Helvetica Neue"/>
                  <a:cs typeface="Times New Roman"/>
                </a:rPr>
                <a:t>the critical </a:t>
              </a:r>
              <a:r>
                <a:rPr lang="en-US" sz="3200" b="1" dirty="0">
                  <a:solidFill>
                    <a:srgbClr val="FF0000"/>
                  </a:solidFill>
                  <a:latin typeface="Helvetica Neue"/>
                  <a:cs typeface="Times New Roman"/>
                </a:rPr>
                <a:t>value, </a:t>
              </a:r>
              <a:r>
                <a:rPr lang="en-US" sz="3200" b="1" dirty="0" err="1">
                  <a:solidFill>
                    <a:srgbClr val="FF0000"/>
                  </a:solidFill>
                  <a:latin typeface="Helvetica Neue"/>
                  <a:cs typeface="Times New Roman"/>
                </a:rPr>
                <a:t>ie</a:t>
              </a:r>
              <a:r>
                <a:rPr lang="en-US" sz="3200" b="1" dirty="0">
                  <a:solidFill>
                    <a:srgbClr val="FF0000"/>
                  </a:solidFill>
                  <a:latin typeface="Helvetica Neue"/>
                  <a:cs typeface="Times New Roman"/>
                </a:rPr>
                <a:t>., </a:t>
              </a:r>
              <a:r>
                <a:rPr lang="en-US" sz="3200" b="1" dirty="0" smtClean="0">
                  <a:solidFill>
                    <a:srgbClr val="FF0000"/>
                  </a:solidFill>
                  <a:latin typeface="Helvetica Neue"/>
                  <a:cs typeface="Times New Roman"/>
                </a:rPr>
                <a:t>P(</a:t>
              </a:r>
              <a:r>
                <a:rPr lang="en-US" sz="3200" b="1" dirty="0" smtClean="0">
                  <a:solidFill>
                    <a:srgbClr val="0033CC"/>
                  </a:solidFill>
                  <a:latin typeface="Helvetica Neue"/>
                  <a:cs typeface="Times New Roman"/>
                </a:rPr>
                <a:t>ǀ t ǀ</a:t>
              </a:r>
              <a:r>
                <a:rPr lang="en-US" sz="3200" b="1" dirty="0" smtClean="0">
                  <a:solidFill>
                    <a:srgbClr val="FF0000"/>
                  </a:solidFill>
                  <a:latin typeface="Helvetica Neue"/>
                  <a:cs typeface="Times New Roman"/>
                </a:rPr>
                <a:t> </a:t>
              </a:r>
              <a:r>
                <a:rPr lang="en-US" sz="3200" b="1" dirty="0">
                  <a:solidFill>
                    <a:srgbClr val="FF0000"/>
                  </a:solidFill>
                  <a:latin typeface="Helvetica Neue"/>
                  <a:cs typeface="Times New Roman"/>
                </a:rPr>
                <a:t>&gt; </a:t>
              </a:r>
              <a:r>
                <a:rPr lang="en-US" sz="3200" b="1" dirty="0" smtClean="0">
                  <a:solidFill>
                    <a:srgbClr val="FF0000"/>
                  </a:solidFill>
                  <a:latin typeface="Helvetica Neue"/>
                  <a:cs typeface="Times New Roman"/>
                </a:rPr>
                <a:t>t</a:t>
              </a:r>
              <a:r>
                <a:rPr lang="el-GR" sz="3200" b="1" baseline="-25000" dirty="0" smtClean="0">
                  <a:solidFill>
                    <a:srgbClr val="FF0000"/>
                  </a:solidFill>
                  <a:latin typeface="Helvetica Neue"/>
                  <a:cs typeface="Times New Roman"/>
                </a:rPr>
                <a:t>α</a:t>
              </a:r>
              <a:r>
                <a:rPr lang="en-US" sz="3200" b="1" baseline="-25000" dirty="0" smtClean="0">
                  <a:solidFill>
                    <a:srgbClr val="FF0000"/>
                  </a:solidFill>
                  <a:latin typeface="Helvetica Neue"/>
                  <a:cs typeface="Times New Roman"/>
                </a:rPr>
                <a:t>/2</a:t>
              </a:r>
              <a:r>
                <a:rPr lang="en-US" sz="3200" b="1" dirty="0" smtClean="0">
                  <a:solidFill>
                    <a:srgbClr val="FF0000"/>
                  </a:solidFill>
                  <a:latin typeface="Helvetica Neue"/>
                  <a:cs typeface="Times New Roman"/>
                </a:rPr>
                <a:t>), </a:t>
              </a:r>
              <a:r>
                <a:rPr lang="en-US" sz="3200" b="1" dirty="0">
                  <a:solidFill>
                    <a:srgbClr val="FF0000"/>
                  </a:solidFill>
                  <a:latin typeface="Helvetica Neue"/>
                  <a:cs typeface="Times New Roman"/>
                </a:rPr>
                <a:t>otherwise </a:t>
              </a:r>
              <a:r>
                <a:rPr lang="en-US" sz="3200" b="1" dirty="0" smtClean="0">
                  <a:solidFill>
                    <a:srgbClr val="FF0000"/>
                  </a:solidFill>
                  <a:latin typeface="Helvetica Neue"/>
                  <a:cs typeface="Times New Roman"/>
                </a:rPr>
                <a:t>do </a:t>
              </a:r>
              <a:r>
                <a:rPr lang="en-US" sz="3200" b="1" dirty="0">
                  <a:solidFill>
                    <a:srgbClr val="FF0000"/>
                  </a:solidFill>
                  <a:latin typeface="Helvetica Neue"/>
                  <a:cs typeface="Times New Roman"/>
                </a:rPr>
                <a:t>not </a:t>
              </a:r>
              <a:r>
                <a:rPr lang="en-US" sz="3200" b="1" dirty="0" smtClean="0">
                  <a:solidFill>
                    <a:srgbClr val="FF0000"/>
                  </a:solidFill>
                  <a:latin typeface="Helvetica Neue"/>
                  <a:cs typeface="Times New Roman"/>
                </a:rPr>
                <a:t>reject H</a:t>
              </a:r>
              <a:r>
                <a:rPr lang="en-US" sz="3200" b="1" baseline="-25000" dirty="0" smtClean="0">
                  <a:solidFill>
                    <a:srgbClr val="FF0000"/>
                  </a:solidFill>
                  <a:latin typeface="Helvetica Neue"/>
                  <a:cs typeface="Times New Roman"/>
                </a:rPr>
                <a:t>0</a:t>
              </a:r>
              <a:r>
                <a:rPr lang="en-US" sz="3200" b="1" dirty="0" smtClean="0">
                  <a:solidFill>
                    <a:srgbClr val="FF0000"/>
                  </a:solidFill>
                  <a:latin typeface="Helvetica Neue"/>
                  <a:cs typeface="Times New Roman"/>
                </a:rPr>
                <a:t>. Besides </a:t>
              </a:r>
              <a:r>
                <a:rPr lang="el-GR" sz="3200" b="1" dirty="0" smtClean="0">
                  <a:solidFill>
                    <a:srgbClr val="FF0000"/>
                  </a:solidFill>
                  <a:latin typeface="Helvetica Neue"/>
                  <a:cs typeface="Times New Roman"/>
                </a:rPr>
                <a:t>α</a:t>
              </a:r>
              <a:r>
                <a:rPr lang="en-US" sz="3200" b="1" dirty="0" smtClean="0">
                  <a:solidFill>
                    <a:srgbClr val="FF0000"/>
                  </a:solidFill>
                  <a:latin typeface="Helvetica Neue"/>
                  <a:cs typeface="Times New Roman"/>
                </a:rPr>
                <a:t>, the degrees of freedom is also important.</a:t>
              </a:r>
              <a:endParaRPr lang="en-IN" sz="3200" dirty="0">
                <a:solidFill>
                  <a:srgbClr val="FF0000"/>
                </a:solidFill>
                <a:latin typeface="Helvetica Neue"/>
                <a:cs typeface="Helvetica" panose="020B0604020202020204" pitchFamily="34" charset="0"/>
              </a:endParaRPr>
            </a:p>
          </p:txBody>
        </p:sp>
      </p:grpSp>
      <p:sp>
        <p:nvSpPr>
          <p:cNvPr id="39" name="Rectangle 38"/>
          <p:cNvSpPr/>
          <p:nvPr/>
        </p:nvSpPr>
        <p:spPr>
          <a:xfrm>
            <a:off x="943712" y="3893074"/>
            <a:ext cx="736787" cy="1592288"/>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ᴥ</a:t>
            </a:r>
            <a:endParaRPr lang="en-IN" sz="3200" b="1" dirty="0">
              <a:solidFill>
                <a:schemeClr val="bg1"/>
              </a:solidFill>
              <a:latin typeface="Helvetica Neue"/>
              <a:cs typeface="Helvetica" panose="020B0604020202020204" pitchFamily="34" charset="0"/>
            </a:endParaRPr>
          </a:p>
        </p:txBody>
      </p:sp>
    </p:spTree>
    <p:extLst>
      <p:ext uri="{BB962C8B-B14F-4D97-AF65-F5344CB8AC3E}">
        <p14:creationId xmlns:p14="http://schemas.microsoft.com/office/powerpoint/2010/main" val="235292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0-#ppt_w/2"/>
                                          </p:val>
                                        </p:tav>
                                        <p:tav tm="100000">
                                          <p:val>
                                            <p:strVal val="#ppt_x"/>
                                          </p:val>
                                        </p:tav>
                                      </p:tavLst>
                                    </p:anim>
                                    <p:anim calcmode="lin" valueType="num">
                                      <p:cBhvr additive="base">
                                        <p:cTn id="18" dur="500" fill="hold"/>
                                        <p:tgtEl>
                                          <p:spTgt spid="31"/>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0-#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0-#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0-#ppt_w/2"/>
                                          </p:val>
                                        </p:tav>
                                        <p:tav tm="100000">
                                          <p:val>
                                            <p:strVal val="#ppt_x"/>
                                          </p:val>
                                        </p:tav>
                                      </p:tavLst>
                                    </p:anim>
                                    <p:anim calcmode="lin" valueType="num">
                                      <p:cBhvr additive="base">
                                        <p:cTn id="38" dur="500" fill="hold"/>
                                        <p:tgtEl>
                                          <p:spTgt spid="39"/>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500" fill="hold"/>
                                        <p:tgtEl>
                                          <p:spTgt spid="36"/>
                                        </p:tgtEl>
                                        <p:attrNameLst>
                                          <p:attrName>ppt_x</p:attrName>
                                        </p:attrNameLst>
                                      </p:cBhvr>
                                      <p:tavLst>
                                        <p:tav tm="0">
                                          <p:val>
                                            <p:strVal val="0-#ppt_w/2"/>
                                          </p:val>
                                        </p:tav>
                                        <p:tav tm="100000">
                                          <p:val>
                                            <p:strVal val="#ppt_x"/>
                                          </p:val>
                                        </p:tav>
                                      </p:tavLst>
                                    </p:anim>
                                    <p:anim calcmode="lin" valueType="num">
                                      <p:cBhvr additive="base">
                                        <p:cTn id="42"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35" grpId="0" animBg="1"/>
      <p:bldP spid="3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sp>
        <p:nvSpPr>
          <p:cNvPr id="19" name="Text Placeholder 3"/>
          <p:cNvSpPr txBox="1">
            <a:spLocks/>
          </p:cNvSpPr>
          <p:nvPr/>
        </p:nvSpPr>
        <p:spPr>
          <a:xfrm>
            <a:off x="562769" y="1140619"/>
            <a:ext cx="13177156" cy="6066710"/>
          </a:xfrm>
          <a:prstGeom prst="rect">
            <a:avLst/>
          </a:prstGeom>
        </p:spPr>
        <p:txBody>
          <a:bodyPr>
            <a:normAutofit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lnSpc>
                <a:spcPct val="150000"/>
              </a:lnSpc>
              <a:buNone/>
            </a:pPr>
            <a:r>
              <a:rPr lang="en-US" sz="3200" b="1" dirty="0" smtClean="0">
                <a:latin typeface="Helvetica Neue"/>
              </a:rPr>
              <a:t>It is claimed that sports-car owners drive on the average 18580 </a:t>
            </a:r>
            <a:r>
              <a:rPr lang="en-US" sz="3200" b="1" dirty="0" err="1" smtClean="0">
                <a:latin typeface="Helvetica Neue"/>
              </a:rPr>
              <a:t>kms</a:t>
            </a:r>
            <a:r>
              <a:rPr lang="en-US" sz="3200" b="1" dirty="0" smtClean="0">
                <a:latin typeface="Helvetica Neue"/>
              </a:rPr>
              <a:t> per year. A consumer firm believes that the average milage is probably higher. To check, the consumer firm obtained information from randomly selected 10 sports-car owners that resulted in a sample mean of 17352 </a:t>
            </a:r>
            <a:r>
              <a:rPr lang="en-US" sz="3200" b="1" dirty="0" err="1" smtClean="0">
                <a:latin typeface="Helvetica Neue"/>
              </a:rPr>
              <a:t>kms</a:t>
            </a:r>
            <a:r>
              <a:rPr lang="en-US" sz="3200" b="1" dirty="0" smtClean="0">
                <a:latin typeface="Helvetica Neue"/>
              </a:rPr>
              <a:t> with a sample standard deviation of 2012 </a:t>
            </a:r>
            <a:r>
              <a:rPr lang="en-US" sz="3200" b="1" dirty="0" err="1" smtClean="0">
                <a:latin typeface="Helvetica Neue"/>
              </a:rPr>
              <a:t>kms</a:t>
            </a:r>
            <a:r>
              <a:rPr lang="en-US" sz="3200" b="1" dirty="0" smtClean="0">
                <a:latin typeface="Helvetica Neue"/>
              </a:rPr>
              <a:t>. What can be concluded about this claim at</a:t>
            </a:r>
          </a:p>
          <a:p>
            <a:pPr marL="0" indent="0">
              <a:lnSpc>
                <a:spcPct val="150000"/>
              </a:lnSpc>
              <a:buNone/>
            </a:pPr>
            <a:r>
              <a:rPr lang="en-US" sz="3200" b="1" dirty="0" smtClean="0">
                <a:solidFill>
                  <a:srgbClr val="FF0000"/>
                </a:solidFill>
                <a:latin typeface="Helvetica Neue"/>
              </a:rPr>
              <a:t>(a) </a:t>
            </a:r>
            <a:r>
              <a:rPr lang="en-US" sz="3200" b="1" dirty="0" smtClean="0">
                <a:latin typeface="Helvetica Neue"/>
              </a:rPr>
              <a:t>5</a:t>
            </a:r>
            <a:r>
              <a:rPr lang="en-US" sz="3200" b="1" dirty="0">
                <a:latin typeface="Helvetica Neue"/>
              </a:rPr>
              <a:t>% level of significance </a:t>
            </a:r>
            <a:endParaRPr lang="en-US" sz="3200" b="1" dirty="0" smtClean="0">
              <a:latin typeface="Helvetica Neue"/>
            </a:endParaRPr>
          </a:p>
          <a:p>
            <a:pPr marL="0" indent="0">
              <a:lnSpc>
                <a:spcPct val="150000"/>
              </a:lnSpc>
              <a:buNone/>
            </a:pPr>
            <a:r>
              <a:rPr lang="en-IN" sz="3200" b="1" dirty="0" smtClean="0">
                <a:solidFill>
                  <a:srgbClr val="FF0000"/>
                </a:solidFill>
                <a:latin typeface="Helvetica Neue"/>
              </a:rPr>
              <a:t>(b) </a:t>
            </a:r>
            <a:r>
              <a:rPr lang="en-US" sz="3200" b="1" dirty="0" smtClean="0">
                <a:latin typeface="Helvetica Neue"/>
              </a:rPr>
              <a:t>1% </a:t>
            </a:r>
            <a:r>
              <a:rPr lang="en-US" sz="3200" b="1" dirty="0">
                <a:latin typeface="Helvetica Neue"/>
              </a:rPr>
              <a:t>level of </a:t>
            </a:r>
            <a:r>
              <a:rPr lang="en-US" sz="3200" b="1" dirty="0" smtClean="0">
                <a:latin typeface="Helvetica Neue"/>
              </a:rPr>
              <a:t>significance</a:t>
            </a:r>
            <a:endParaRPr lang="en-IN" sz="3200" b="1" dirty="0">
              <a:solidFill>
                <a:srgbClr val="FF0000"/>
              </a:solidFill>
              <a:latin typeface="Helvetica Neue"/>
            </a:endParaRPr>
          </a:p>
        </p:txBody>
      </p:sp>
    </p:spTree>
    <p:extLst>
      <p:ext uri="{BB962C8B-B14F-4D97-AF65-F5344CB8AC3E}">
        <p14:creationId xmlns:p14="http://schemas.microsoft.com/office/powerpoint/2010/main" val="422543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 calcmode="lin" valueType="num">
                                      <p:cBhvr additive="base">
                                        <p:cTn id="13"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 calcmode="lin" valueType="num">
                                      <p:cBhvr additive="base">
                                        <p:cTn id="19"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grpSp>
        <p:nvGrpSpPr>
          <p:cNvPr id="20" name="Group 19"/>
          <p:cNvGrpSpPr/>
          <p:nvPr/>
        </p:nvGrpSpPr>
        <p:grpSpPr>
          <a:xfrm>
            <a:off x="520700" y="1359176"/>
            <a:ext cx="1359975" cy="1320800"/>
            <a:chOff x="520700" y="1879600"/>
            <a:chExt cx="927100" cy="800100"/>
          </a:xfrm>
        </p:grpSpPr>
        <p:sp>
          <p:nvSpPr>
            <p:cNvPr id="21" name="Oval 20"/>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22" name="Object 21"/>
            <p:cNvGraphicFramePr>
              <a:graphicFrameLocks noChangeAspect="1"/>
            </p:cNvGraphicFramePr>
            <p:nvPr>
              <p:extLst/>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20498"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23" name="Round Diagonal Corner Rectangle 22"/>
          <p:cNvSpPr/>
          <p:nvPr/>
        </p:nvSpPr>
        <p:spPr>
          <a:xfrm>
            <a:off x="2735050" y="1385307"/>
            <a:ext cx="10695200" cy="129466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b="1" dirty="0" smtClean="0">
                <a:solidFill>
                  <a:schemeClr val="tx1"/>
                </a:solidFill>
                <a:latin typeface="Helvetica Neue"/>
                <a:cs typeface="Helvetica" panose="020B0604020202020204" pitchFamily="34" charset="0"/>
              </a:rPr>
              <a:t>The average milage of sports-car as claimed and the sample average milage may be same</a:t>
            </a:r>
            <a:endParaRPr lang="en-US" sz="3600" b="1" dirty="0">
              <a:solidFill>
                <a:schemeClr val="tx1"/>
              </a:solidFill>
              <a:latin typeface="Helvetica Neue"/>
              <a:cs typeface="Helvetica" panose="020B0604020202020204" pitchFamily="34" charset="0"/>
            </a:endParaRPr>
          </a:p>
        </p:txBody>
      </p:sp>
      <p:grpSp>
        <p:nvGrpSpPr>
          <p:cNvPr id="40" name="Group 39"/>
          <p:cNvGrpSpPr/>
          <p:nvPr/>
        </p:nvGrpSpPr>
        <p:grpSpPr>
          <a:xfrm>
            <a:off x="5088884" y="2911288"/>
            <a:ext cx="4381679" cy="1137564"/>
            <a:chOff x="3779628" y="2723236"/>
            <a:chExt cx="2320348" cy="636184"/>
          </a:xfrm>
          <a:blipFill>
            <a:blip r:embed="rId5"/>
            <a:tile tx="0" ty="0" sx="100000" sy="100000" flip="none" algn="tl"/>
          </a:blipFill>
        </p:grpSpPr>
        <p:sp>
          <p:nvSpPr>
            <p:cNvPr id="41" name="Round Diagonal Corner Rectangle 40"/>
            <p:cNvSpPr/>
            <p:nvPr/>
          </p:nvSpPr>
          <p:spPr>
            <a:xfrm>
              <a:off x="3779628" y="2723236"/>
              <a:ext cx="2308816"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42" name="Object 41"/>
            <p:cNvGraphicFramePr>
              <a:graphicFrameLocks noChangeAspect="1"/>
            </p:cNvGraphicFramePr>
            <p:nvPr>
              <p:extLst/>
            </p:nvPr>
          </p:nvGraphicFramePr>
          <p:xfrm>
            <a:off x="3833533" y="2838023"/>
            <a:ext cx="2266443" cy="420823"/>
          </p:xfrm>
          <a:graphic>
            <a:graphicData uri="http://schemas.openxmlformats.org/presentationml/2006/ole">
              <mc:AlternateContent xmlns:mc="http://schemas.openxmlformats.org/markup-compatibility/2006">
                <mc:Choice xmlns:v="urn:schemas-microsoft-com:vml" Requires="v">
                  <p:oleObj spid="_x0000_s20499" name="Equation" r:id="rId6" imgW="1231560" imgH="228600" progId="Equation.3">
                    <p:embed/>
                  </p:oleObj>
                </mc:Choice>
                <mc:Fallback>
                  <p:oleObj name="Equation" r:id="rId6" imgW="1231560" imgH="228600" progId="Equation.3">
                    <p:embed/>
                    <p:pic>
                      <p:nvPicPr>
                        <p:cNvPr id="0" name=""/>
                        <p:cNvPicPr/>
                        <p:nvPr/>
                      </p:nvPicPr>
                      <p:blipFill>
                        <a:blip r:embed="rId7"/>
                        <a:stretch>
                          <a:fillRect/>
                        </a:stretch>
                      </p:blipFill>
                      <p:spPr>
                        <a:xfrm>
                          <a:off x="3833533" y="2838023"/>
                          <a:ext cx="2266443" cy="420823"/>
                        </a:xfrm>
                        <a:prstGeom prst="rect">
                          <a:avLst/>
                        </a:prstGeom>
                      </p:spPr>
                    </p:pic>
                  </p:oleObj>
                </mc:Fallback>
              </mc:AlternateContent>
            </a:graphicData>
          </a:graphic>
        </p:graphicFrame>
      </p:grpSp>
      <p:grpSp>
        <p:nvGrpSpPr>
          <p:cNvPr id="43" name="Group 42"/>
          <p:cNvGrpSpPr/>
          <p:nvPr/>
        </p:nvGrpSpPr>
        <p:grpSpPr>
          <a:xfrm>
            <a:off x="520700" y="4112346"/>
            <a:ext cx="1359975" cy="1384300"/>
            <a:chOff x="520700" y="3987800"/>
            <a:chExt cx="927100" cy="800100"/>
          </a:xfrm>
        </p:grpSpPr>
        <p:sp>
          <p:nvSpPr>
            <p:cNvPr id="44" name="Oval 43"/>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45" name="Object 44"/>
            <p:cNvGraphicFramePr>
              <a:graphicFrameLocks noChangeAspect="1"/>
            </p:cNvGraphicFramePr>
            <p:nvPr>
              <p:extLst/>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20500"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46" name="Round Diagonal Corner Rectangle 45"/>
          <p:cNvSpPr/>
          <p:nvPr/>
        </p:nvSpPr>
        <p:spPr>
          <a:xfrm>
            <a:off x="2735050" y="4171136"/>
            <a:ext cx="10695200" cy="1320150"/>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b="1" dirty="0">
                <a:solidFill>
                  <a:schemeClr val="tx1"/>
                </a:solidFill>
                <a:latin typeface="Helvetica Neue"/>
                <a:cs typeface="Helvetica" panose="020B0604020202020204" pitchFamily="34" charset="0"/>
              </a:rPr>
              <a:t>The average milage of sports-car as claimed </a:t>
            </a:r>
            <a:r>
              <a:rPr lang="en-AU" altLang="en-US" sz="3600" b="1" dirty="0" smtClean="0">
                <a:solidFill>
                  <a:schemeClr val="tx1"/>
                </a:solidFill>
                <a:latin typeface="Helvetica Neue"/>
                <a:cs typeface="Helvetica" panose="020B0604020202020204" pitchFamily="34" charset="0"/>
              </a:rPr>
              <a:t>may be </a:t>
            </a:r>
            <a:r>
              <a:rPr lang="en-AU" altLang="en-US" sz="3600" b="1" dirty="0" smtClean="0">
                <a:solidFill>
                  <a:srgbClr val="0033CC"/>
                </a:solidFill>
                <a:latin typeface="Helvetica Neue"/>
                <a:cs typeface="Helvetica" panose="020B0604020202020204" pitchFamily="34" charset="0"/>
              </a:rPr>
              <a:t>higher than </a:t>
            </a:r>
            <a:r>
              <a:rPr lang="en-AU" altLang="en-US" sz="3600" b="1" dirty="0">
                <a:solidFill>
                  <a:schemeClr val="tx1"/>
                </a:solidFill>
                <a:latin typeface="Helvetica Neue"/>
                <a:cs typeface="Helvetica" panose="020B0604020202020204" pitchFamily="34" charset="0"/>
              </a:rPr>
              <a:t>the sample average </a:t>
            </a:r>
            <a:r>
              <a:rPr lang="en-AU" altLang="en-US" sz="3600" b="1" dirty="0" smtClean="0">
                <a:solidFill>
                  <a:schemeClr val="tx1"/>
                </a:solidFill>
                <a:latin typeface="Helvetica Neue"/>
                <a:cs typeface="Helvetica" panose="020B0604020202020204" pitchFamily="34" charset="0"/>
              </a:rPr>
              <a:t>milage</a:t>
            </a:r>
            <a:endParaRPr lang="en-US" sz="3600" b="1" dirty="0">
              <a:solidFill>
                <a:schemeClr val="tx1"/>
              </a:solidFill>
              <a:latin typeface="Helvetica Neue"/>
              <a:cs typeface="Helvetica" panose="020B0604020202020204" pitchFamily="34" charset="0"/>
            </a:endParaRPr>
          </a:p>
        </p:txBody>
      </p:sp>
      <p:grpSp>
        <p:nvGrpSpPr>
          <p:cNvPr id="47" name="Group 46"/>
          <p:cNvGrpSpPr/>
          <p:nvPr/>
        </p:nvGrpSpPr>
        <p:grpSpPr>
          <a:xfrm>
            <a:off x="4896778" y="5779678"/>
            <a:ext cx="4737079" cy="1206770"/>
            <a:chOff x="3779628" y="2723236"/>
            <a:chExt cx="2379673" cy="636184"/>
          </a:xfrm>
          <a:blipFill>
            <a:blip r:embed="rId5"/>
            <a:tile tx="0" ty="0" sx="100000" sy="100000" flip="none" algn="tl"/>
          </a:blipFill>
        </p:grpSpPr>
        <p:sp>
          <p:nvSpPr>
            <p:cNvPr id="48" name="Round Diagonal Corner Rectangle 47"/>
            <p:cNvSpPr/>
            <p:nvPr/>
          </p:nvSpPr>
          <p:spPr>
            <a:xfrm>
              <a:off x="3779628" y="2723236"/>
              <a:ext cx="2379673"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49" name="Object 48"/>
            <p:cNvGraphicFramePr>
              <a:graphicFrameLocks noChangeAspect="1"/>
            </p:cNvGraphicFramePr>
            <p:nvPr>
              <p:extLst/>
            </p:nvPr>
          </p:nvGraphicFramePr>
          <p:xfrm>
            <a:off x="3844111" y="2839089"/>
            <a:ext cx="2243316" cy="419285"/>
          </p:xfrm>
          <a:graphic>
            <a:graphicData uri="http://schemas.openxmlformats.org/presentationml/2006/ole">
              <mc:AlternateContent xmlns:mc="http://schemas.openxmlformats.org/markup-compatibility/2006">
                <mc:Choice xmlns:v="urn:schemas-microsoft-com:vml" Requires="v">
                  <p:oleObj spid="_x0000_s20501" name="Equation" r:id="rId10" imgW="1218960" imgH="228600" progId="Equation.3">
                    <p:embed/>
                  </p:oleObj>
                </mc:Choice>
                <mc:Fallback>
                  <p:oleObj name="Equation" r:id="rId10" imgW="1218960" imgH="228600" progId="Equation.3">
                    <p:embed/>
                    <p:pic>
                      <p:nvPicPr>
                        <p:cNvPr id="0" name=""/>
                        <p:cNvPicPr/>
                        <p:nvPr/>
                      </p:nvPicPr>
                      <p:blipFill>
                        <a:blip r:embed="rId11"/>
                        <a:stretch>
                          <a:fillRect/>
                        </a:stretch>
                      </p:blipFill>
                      <p:spPr>
                        <a:xfrm>
                          <a:off x="3844111" y="2839089"/>
                          <a:ext cx="2243316" cy="419285"/>
                        </a:xfrm>
                        <a:prstGeom prst="rect">
                          <a:avLst/>
                        </a:prstGeom>
                      </p:spPr>
                    </p:pic>
                  </p:oleObj>
                </mc:Fallback>
              </mc:AlternateContent>
            </a:graphicData>
          </a:graphic>
        </p:graphicFrame>
      </p:grpSp>
      <p:sp>
        <p:nvSpPr>
          <p:cNvPr id="50" name="Left Arrow 49"/>
          <p:cNvSpPr/>
          <p:nvPr/>
        </p:nvSpPr>
        <p:spPr>
          <a:xfrm rot="10800000">
            <a:off x="1993159" y="1764632"/>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51" name="Left Arrow 50"/>
          <p:cNvSpPr/>
          <p:nvPr/>
        </p:nvSpPr>
        <p:spPr>
          <a:xfrm rot="10800000">
            <a:off x="1974108" y="4555902"/>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Tree>
    <p:extLst>
      <p:ext uri="{BB962C8B-B14F-4D97-AF65-F5344CB8AC3E}">
        <p14:creationId xmlns:p14="http://schemas.microsoft.com/office/powerpoint/2010/main" val="50096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0-#ppt_w/2"/>
                                          </p:val>
                                        </p:tav>
                                        <p:tav tm="100000">
                                          <p:val>
                                            <p:strVal val="#ppt_x"/>
                                          </p:val>
                                        </p:tav>
                                      </p:tavLst>
                                    </p:anim>
                                    <p:anim calcmode="lin" valueType="num">
                                      <p:cBhvr additive="base">
                                        <p:cTn id="32" dur="500" fill="hold"/>
                                        <p:tgtEl>
                                          <p:spTgt spid="51"/>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500"/>
                                        <p:tgtEl>
                                          <p:spTgt spid="46"/>
                                        </p:tgtEl>
                                      </p:cBhvr>
                                    </p:animEffect>
                                  </p:childTnLst>
                                </p:cTn>
                              </p:par>
                            </p:childTnLst>
                          </p:cTn>
                        </p:par>
                        <p:par>
                          <p:cTn id="37" fill="hold">
                            <p:stCondLst>
                              <p:cond delay="1500"/>
                            </p:stCondLst>
                            <p:childTnLst>
                              <p:par>
                                <p:cTn id="38" presetID="53" presetClass="entr" presetSubtype="16" fill="hold" nodeType="after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Effect transition="in" filter="fad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6" grpId="0" animBg="1"/>
      <p:bldP spid="50" grpId="0" animBg="1"/>
      <p:bldP spid="5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sp>
        <p:nvSpPr>
          <p:cNvPr id="4" name="Title 2"/>
          <p:cNvSpPr txBox="1">
            <a:spLocks/>
          </p:cNvSpPr>
          <p:nvPr/>
        </p:nvSpPr>
        <p:spPr>
          <a:xfrm>
            <a:off x="271251" y="1140619"/>
            <a:ext cx="12815083" cy="6323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200" dirty="0" smtClean="0">
                <a:solidFill>
                  <a:srgbClr val="FF0000"/>
                </a:solidFill>
                <a:latin typeface="Helvetica Neue"/>
                <a:cs typeface="Helvetica" panose="020B0604020202020204" pitchFamily="34" charset="0"/>
              </a:rPr>
              <a:t>(a) </a:t>
            </a:r>
            <a:r>
              <a:rPr lang="en-US" altLang="en-US" sz="3200" dirty="0" smtClean="0">
                <a:latin typeface="Helvetica Neue"/>
                <a:cs typeface="Helvetica" panose="020B0604020202020204" pitchFamily="34" charset="0"/>
              </a:rPr>
              <a:t>At 5% level of significance with critical value 1.645 </a:t>
            </a:r>
            <a:endParaRPr lang="en-US" altLang="en-US" sz="3200" dirty="0">
              <a:latin typeface="Helvetica Neue"/>
              <a:cs typeface="Helvetica" panose="020B0604020202020204" pitchFamily="34" charset="0"/>
            </a:endParaRPr>
          </a:p>
        </p:txBody>
      </p:sp>
      <p:sp>
        <p:nvSpPr>
          <p:cNvPr id="5" name="Rectangle 10"/>
          <p:cNvSpPr>
            <a:spLocks noChangeArrowheads="1"/>
          </p:cNvSpPr>
          <p:nvPr/>
        </p:nvSpPr>
        <p:spPr bwMode="auto">
          <a:xfrm>
            <a:off x="5947993" y="1984105"/>
            <a:ext cx="59701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r>
              <a:rPr lang="en-US" altLang="en-US" sz="2800" dirty="0" smtClean="0">
                <a:latin typeface="Arial" panose="020B0604020202020204" pitchFamily="34" charset="0"/>
                <a:cs typeface="Arial" panose="020B0604020202020204" pitchFamily="34" charset="0"/>
                <a:sym typeface="Mathematica1" pitchFamily="2" charset="2"/>
              </a:rPr>
              <a:t>Hypothesis to test</a:t>
            </a:r>
          </a:p>
          <a:p>
            <a:r>
              <a:rPr lang="en-US" altLang="en-US" sz="2800" dirty="0" smtClean="0">
                <a:solidFill>
                  <a:srgbClr val="FF0000"/>
                </a:solidFill>
                <a:latin typeface="Arial" panose="020B0604020202020204" pitchFamily="34" charset="0"/>
                <a:cs typeface="Arial" panose="020B0604020202020204" pitchFamily="34" charset="0"/>
                <a:sym typeface="Mathematica1" pitchFamily="2" charset="2"/>
              </a:rPr>
              <a:t>H</a:t>
            </a:r>
            <a:r>
              <a:rPr lang="en-US" altLang="en-US" sz="2800" baseline="-25000" dirty="0" smtClean="0">
                <a:solidFill>
                  <a:srgbClr val="FF0000"/>
                </a:solidFill>
                <a:latin typeface="Arial" panose="020B0604020202020204" pitchFamily="34" charset="0"/>
                <a:cs typeface="Arial" panose="020B0604020202020204" pitchFamily="34" charset="0"/>
                <a:sym typeface="Mathematica1" pitchFamily="2" charset="2"/>
              </a:rPr>
              <a:t>0</a:t>
            </a:r>
            <a:r>
              <a:rPr lang="en-US" altLang="en-US" sz="2800" dirty="0" smtClean="0">
                <a:solidFill>
                  <a:srgbClr val="FF0000"/>
                </a:solidFill>
                <a:latin typeface="Arial" panose="020B0604020202020204" pitchFamily="34" charset="0"/>
                <a:cs typeface="Arial" panose="020B0604020202020204" pitchFamily="34" charset="0"/>
                <a:sym typeface="Mathematica1" pitchFamily="2" charset="2"/>
              </a:rPr>
              <a:t>:</a:t>
            </a:r>
            <a:r>
              <a:rPr lang="el-GR" altLang="en-US" sz="2800" dirty="0" smtClean="0">
                <a:solidFill>
                  <a:srgbClr val="FF0000"/>
                </a:solidFill>
                <a:latin typeface="Arial" panose="020B0604020202020204" pitchFamily="34" charset="0"/>
                <a:cs typeface="Arial" panose="020B0604020202020204" pitchFamily="34" charset="0"/>
                <a:sym typeface="Mathematica1" pitchFamily="2" charset="2"/>
              </a:rPr>
              <a:t>μ</a:t>
            </a:r>
            <a:r>
              <a:rPr lang="en-US" altLang="en-US" sz="2800" dirty="0" smtClean="0">
                <a:solidFill>
                  <a:srgbClr val="FF0000"/>
                </a:solidFill>
                <a:latin typeface="Arial" panose="020B0604020202020204" pitchFamily="34" charset="0"/>
                <a:cs typeface="Arial" panose="020B0604020202020204" pitchFamily="34" charset="0"/>
                <a:sym typeface="Mathematica1" pitchFamily="2" charset="2"/>
              </a:rPr>
              <a:t>=18580 </a:t>
            </a:r>
            <a:r>
              <a:rPr lang="en-US" altLang="en-US" sz="2800" dirty="0" smtClean="0">
                <a:latin typeface="Arial" panose="020B0604020202020204" pitchFamily="34" charset="0"/>
                <a:cs typeface="Arial" panose="020B0604020202020204" pitchFamily="34" charset="0"/>
                <a:sym typeface="Mathematica1" pitchFamily="2" charset="2"/>
              </a:rPr>
              <a:t>vs </a:t>
            </a:r>
            <a:r>
              <a:rPr lang="en-US" altLang="en-US" sz="2800" dirty="0" smtClean="0">
                <a:solidFill>
                  <a:srgbClr val="FF0000"/>
                </a:solidFill>
                <a:latin typeface="Arial" panose="020B0604020202020204" pitchFamily="34" charset="0"/>
                <a:cs typeface="Arial" panose="020B0604020202020204" pitchFamily="34" charset="0"/>
                <a:sym typeface="Mathematica1" pitchFamily="2" charset="2"/>
              </a:rPr>
              <a:t>H</a:t>
            </a:r>
            <a:r>
              <a:rPr lang="en-US" altLang="en-US" sz="2800" baseline="-25000" dirty="0" smtClean="0">
                <a:solidFill>
                  <a:srgbClr val="FF0000"/>
                </a:solidFill>
                <a:latin typeface="Arial" panose="020B0604020202020204" pitchFamily="34" charset="0"/>
                <a:cs typeface="Arial" panose="020B0604020202020204" pitchFamily="34" charset="0"/>
                <a:sym typeface="Mathematica1" pitchFamily="2" charset="2"/>
              </a:rPr>
              <a:t>1</a:t>
            </a:r>
            <a:r>
              <a:rPr lang="en-US" altLang="en-US" sz="2800" dirty="0" smtClean="0">
                <a:solidFill>
                  <a:srgbClr val="FF0000"/>
                </a:solidFill>
                <a:latin typeface="Arial" panose="020B0604020202020204" pitchFamily="34" charset="0"/>
                <a:cs typeface="Arial" panose="020B0604020202020204" pitchFamily="34" charset="0"/>
                <a:sym typeface="Mathematica1" pitchFamily="2" charset="2"/>
              </a:rPr>
              <a:t>:</a:t>
            </a:r>
            <a:r>
              <a:rPr lang="el-GR" altLang="en-US" sz="2800" dirty="0" smtClean="0">
                <a:solidFill>
                  <a:srgbClr val="FF0000"/>
                </a:solidFill>
                <a:latin typeface="Arial" panose="020B0604020202020204" pitchFamily="34" charset="0"/>
                <a:cs typeface="Arial" panose="020B0604020202020204" pitchFamily="34" charset="0"/>
                <a:sym typeface="Mathematica1" pitchFamily="2" charset="2"/>
              </a:rPr>
              <a:t>μ</a:t>
            </a:r>
            <a:r>
              <a:rPr lang="en-US" altLang="en-US" sz="2800" dirty="0" smtClean="0">
                <a:solidFill>
                  <a:srgbClr val="FF0000"/>
                </a:solidFill>
                <a:latin typeface="Arial" panose="020B0604020202020204" pitchFamily="34" charset="0"/>
                <a:cs typeface="Arial" panose="020B0604020202020204" pitchFamily="34" charset="0"/>
                <a:sym typeface="Mathematica1" pitchFamily="2" charset="2"/>
              </a:rPr>
              <a:t>&gt;18580</a:t>
            </a:r>
            <a:endParaRPr lang="en-US" altLang="en-US" sz="2800" dirty="0">
              <a:solidFill>
                <a:srgbClr val="FF0000"/>
              </a:solidFill>
              <a:latin typeface="Arial" panose="020B0604020202020204" pitchFamily="34" charset="0"/>
              <a:cs typeface="Arial" panose="020B0604020202020204" pitchFamily="34" charset="0"/>
              <a:sym typeface="Mathematica1" pitchFamily="2" charset="2"/>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05835490"/>
              </p:ext>
            </p:extLst>
          </p:nvPr>
        </p:nvGraphicFramePr>
        <p:xfrm>
          <a:off x="288925" y="1899200"/>
          <a:ext cx="4999038" cy="1700212"/>
        </p:xfrm>
        <a:graphic>
          <a:graphicData uri="http://schemas.openxmlformats.org/presentationml/2006/ole">
            <mc:AlternateContent xmlns:mc="http://schemas.openxmlformats.org/markup-compatibility/2006">
              <mc:Choice xmlns:v="urn:schemas-microsoft-com:vml" Requires="v">
                <p:oleObj spid="_x0000_s21518" name="Equation" r:id="rId3" imgW="1714320" imgH="622080" progId="Equation.3">
                  <p:embed/>
                </p:oleObj>
              </mc:Choice>
              <mc:Fallback>
                <p:oleObj name="Equation" r:id="rId3" imgW="1714320" imgH="622080" progId="Equation.3">
                  <p:embed/>
                  <p:pic>
                    <p:nvPicPr>
                      <p:cNvPr id="0" name=""/>
                      <p:cNvPicPr>
                        <a:picLocks noChangeAspect="1" noChangeArrowheads="1"/>
                      </p:cNvPicPr>
                      <p:nvPr/>
                    </p:nvPicPr>
                    <p:blipFill>
                      <a:blip r:embed="rId4"/>
                      <a:srcRect/>
                      <a:stretch>
                        <a:fillRect/>
                      </a:stretch>
                    </p:blipFill>
                    <p:spPr bwMode="auto">
                      <a:xfrm>
                        <a:off x="288925" y="1899200"/>
                        <a:ext cx="4999038" cy="1700212"/>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7" name="Group 6"/>
          <p:cNvGrpSpPr/>
          <p:nvPr/>
        </p:nvGrpSpPr>
        <p:grpSpPr>
          <a:xfrm>
            <a:off x="5308647" y="3120504"/>
            <a:ext cx="8501138" cy="3282043"/>
            <a:chOff x="241300" y="2191661"/>
            <a:chExt cx="7086600" cy="2426018"/>
          </a:xfrm>
        </p:grpSpPr>
        <p:sp>
          <p:nvSpPr>
            <p:cNvPr id="8" name="Vertical Scroll 7"/>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9" name="Round Diagonal Corner Rectangle 8"/>
            <p:cNvSpPr/>
            <p:nvPr/>
          </p:nvSpPr>
          <p:spPr>
            <a:xfrm>
              <a:off x="1009265" y="2482938"/>
              <a:ext cx="5652244" cy="1896335"/>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10" name="Title 2"/>
          <p:cNvSpPr txBox="1">
            <a:spLocks/>
          </p:cNvSpPr>
          <p:nvPr/>
        </p:nvSpPr>
        <p:spPr>
          <a:xfrm>
            <a:off x="6229904" y="3486987"/>
            <a:ext cx="6780474" cy="2611194"/>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3200" dirty="0" smtClean="0">
                <a:latin typeface="Helvetica Neue"/>
                <a:ea typeface="Gulim" pitchFamily="34" charset="-127"/>
                <a:cs typeface="Times New Roman" pitchFamily="18" charset="0"/>
              </a:rPr>
              <a:t>Critical value for </a:t>
            </a:r>
            <a:r>
              <a:rPr lang="el-GR" altLang="ko-KR" sz="3200" dirty="0" smtClean="0">
                <a:latin typeface="Helvetica Neue"/>
                <a:ea typeface="Gulim" pitchFamily="34" charset="-127"/>
                <a:cs typeface="Times New Roman" pitchFamily="18" charset="0"/>
              </a:rPr>
              <a:t>α</a:t>
            </a:r>
            <a:r>
              <a:rPr lang="en-US" altLang="ko-KR" sz="3200" dirty="0" smtClean="0">
                <a:latin typeface="Helvetica Neue"/>
                <a:ea typeface="Gulim" pitchFamily="34" charset="-127"/>
                <a:cs typeface="Times New Roman" pitchFamily="18" charset="0"/>
              </a:rPr>
              <a:t> = 0.05 is 1.833 for 9 degree of freedom</a:t>
            </a:r>
          </a:p>
          <a:p>
            <a:pPr>
              <a:lnSpc>
                <a:spcPct val="120000"/>
              </a:lnSpc>
            </a:pPr>
            <a:r>
              <a:rPr lang="en-US" altLang="ko-KR" sz="3200" dirty="0" smtClean="0">
                <a:latin typeface="Helvetica Neue"/>
                <a:ea typeface="Gulim" pitchFamily="34" charset="-127"/>
                <a:cs typeface="Times New Roman" pitchFamily="18" charset="0"/>
              </a:rPr>
              <a:t>Since </a:t>
            </a:r>
            <a:r>
              <a:rPr lang="en-US" altLang="ko-KR" sz="3200" dirty="0" smtClean="0">
                <a:latin typeface="Times New Roman"/>
                <a:ea typeface="Gulim" pitchFamily="34" charset="-127"/>
                <a:cs typeface="Times New Roman"/>
              </a:rPr>
              <a:t>ǀ t ǀ</a:t>
            </a:r>
            <a:r>
              <a:rPr lang="en-US" altLang="ko-KR" sz="3200" dirty="0" smtClean="0">
                <a:latin typeface="Helvetica Neue"/>
                <a:ea typeface="Gulim" pitchFamily="34" charset="-127"/>
                <a:cs typeface="Times New Roman" pitchFamily="18" charset="0"/>
              </a:rPr>
              <a:t> =1.929 &gt; 1.833, Reject H</a:t>
            </a:r>
            <a:r>
              <a:rPr lang="en-US" altLang="ko-KR" sz="3200" baseline="-25000" dirty="0" smtClean="0">
                <a:latin typeface="Helvetica Neue"/>
                <a:ea typeface="Gulim" pitchFamily="34" charset="-127"/>
                <a:cs typeface="Times New Roman" pitchFamily="18" charset="0"/>
              </a:rPr>
              <a:t>0  </a:t>
            </a:r>
            <a:r>
              <a:rPr lang="en-US" altLang="ko-KR" sz="3200" dirty="0" smtClean="0">
                <a:latin typeface="Helvetica Neue"/>
                <a:ea typeface="Gulim" pitchFamily="34" charset="-127"/>
                <a:cs typeface="Times New Roman" pitchFamily="18" charset="0"/>
              </a:rPr>
              <a:t>and</a:t>
            </a:r>
            <a:r>
              <a:rPr lang="en-US" altLang="ko-KR" sz="3200" baseline="-25000" dirty="0" smtClean="0">
                <a:latin typeface="Helvetica Neue"/>
                <a:ea typeface="Gulim" pitchFamily="34" charset="-127"/>
                <a:cs typeface="Times New Roman" pitchFamily="18" charset="0"/>
              </a:rPr>
              <a:t> </a:t>
            </a:r>
            <a:r>
              <a:rPr lang="en-US" altLang="ko-KR" sz="3200" dirty="0" smtClean="0">
                <a:latin typeface="Helvetica Neue"/>
                <a:ea typeface="Gulim" pitchFamily="34" charset="-127"/>
                <a:cs typeface="Times New Roman" pitchFamily="18" charset="0"/>
              </a:rPr>
              <a:t>Accept H</a:t>
            </a:r>
            <a:r>
              <a:rPr lang="en-US" altLang="ko-KR" sz="3200" baseline="-25000" dirty="0" smtClean="0">
                <a:latin typeface="Helvetica Neue"/>
                <a:ea typeface="Gulim" pitchFamily="34" charset="-127"/>
                <a:cs typeface="Times New Roman" pitchFamily="18" charset="0"/>
              </a:rPr>
              <a:t>1</a:t>
            </a:r>
            <a:endParaRPr lang="en-US" sz="3200" dirty="0">
              <a:latin typeface="Helvetica Neue"/>
              <a:cs typeface="Helvetica" panose="020B0604020202020204"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248688873"/>
              </p:ext>
            </p:extLst>
          </p:nvPr>
        </p:nvGraphicFramePr>
        <p:xfrm>
          <a:off x="344736" y="3775625"/>
          <a:ext cx="4963911" cy="1503850"/>
        </p:xfrm>
        <a:graphic>
          <a:graphicData uri="http://schemas.openxmlformats.org/presentationml/2006/ole">
            <mc:AlternateContent xmlns:mc="http://schemas.openxmlformats.org/markup-compatibility/2006">
              <mc:Choice xmlns:v="urn:schemas-microsoft-com:vml" Requires="v">
                <p:oleObj spid="_x0000_s21519" name="Equation" r:id="rId5" imgW="2095200" imgH="660240" progId="Equation.3">
                  <p:embed/>
                </p:oleObj>
              </mc:Choice>
              <mc:Fallback>
                <p:oleObj name="Equation" r:id="rId5" imgW="2095200" imgH="660240" progId="Equation.3">
                  <p:embed/>
                  <p:pic>
                    <p:nvPicPr>
                      <p:cNvPr id="0" name=""/>
                      <p:cNvPicPr>
                        <a:picLocks noChangeAspect="1" noChangeArrowheads="1"/>
                      </p:cNvPicPr>
                      <p:nvPr/>
                    </p:nvPicPr>
                    <p:blipFill>
                      <a:blip r:embed="rId6"/>
                      <a:srcRect/>
                      <a:stretch>
                        <a:fillRect/>
                      </a:stretch>
                    </p:blipFill>
                    <p:spPr bwMode="auto">
                      <a:xfrm>
                        <a:off x="344736" y="3775625"/>
                        <a:ext cx="4963911" cy="1503850"/>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12" name="Group 11"/>
          <p:cNvGrpSpPr/>
          <p:nvPr/>
        </p:nvGrpSpPr>
        <p:grpSpPr>
          <a:xfrm>
            <a:off x="501897" y="5517235"/>
            <a:ext cx="4193195" cy="1137564"/>
            <a:chOff x="3779628" y="2723236"/>
            <a:chExt cx="2308816" cy="636184"/>
          </a:xfrm>
          <a:blipFill>
            <a:blip r:embed="rId7"/>
            <a:tile tx="0" ty="0" sx="100000" sy="100000" flip="none" algn="tl"/>
          </a:blipFill>
        </p:grpSpPr>
        <p:sp>
          <p:nvSpPr>
            <p:cNvPr id="13" name="Round Diagonal Corner Rectangle 12"/>
            <p:cNvSpPr/>
            <p:nvPr/>
          </p:nvSpPr>
          <p:spPr>
            <a:xfrm>
              <a:off x="3779628" y="2723236"/>
              <a:ext cx="2308816"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4" name="Object 13"/>
            <p:cNvGraphicFramePr>
              <a:graphicFrameLocks noChangeAspect="1"/>
            </p:cNvGraphicFramePr>
            <p:nvPr>
              <p:extLst/>
            </p:nvPr>
          </p:nvGraphicFramePr>
          <p:xfrm>
            <a:off x="3879537" y="2860954"/>
            <a:ext cx="2173135" cy="351052"/>
          </p:xfrm>
          <a:graphic>
            <a:graphicData uri="http://schemas.openxmlformats.org/presentationml/2006/ole">
              <mc:AlternateContent xmlns:mc="http://schemas.openxmlformats.org/markup-compatibility/2006">
                <mc:Choice xmlns:v="urn:schemas-microsoft-com:vml" Requires="v">
                  <p:oleObj spid="_x0000_s21520" name="Equation" r:id="rId8" imgW="1180800" imgH="177480" progId="Equation.3">
                    <p:embed/>
                  </p:oleObj>
                </mc:Choice>
                <mc:Fallback>
                  <p:oleObj name="Equation" r:id="rId8" imgW="1180800" imgH="177480" progId="Equation.3">
                    <p:embed/>
                    <p:pic>
                      <p:nvPicPr>
                        <p:cNvPr id="0" name=""/>
                        <p:cNvPicPr/>
                        <p:nvPr/>
                      </p:nvPicPr>
                      <p:blipFill>
                        <a:blip r:embed="rId9"/>
                        <a:stretch>
                          <a:fillRect/>
                        </a:stretch>
                      </p:blipFill>
                      <p:spPr>
                        <a:xfrm>
                          <a:off x="3879537" y="2860954"/>
                          <a:ext cx="2173135" cy="351052"/>
                        </a:xfrm>
                        <a:prstGeom prst="rect">
                          <a:avLst/>
                        </a:prstGeom>
                      </p:spPr>
                    </p:pic>
                  </p:oleObj>
                </mc:Fallback>
              </mc:AlternateContent>
            </a:graphicData>
          </a:graphic>
        </p:graphicFrame>
      </p:grpSp>
    </p:spTree>
    <p:extLst>
      <p:ext uri="{BB962C8B-B14F-4D97-AF65-F5344CB8AC3E}">
        <p14:creationId xmlns:p14="http://schemas.microsoft.com/office/powerpoint/2010/main" val="18390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500"/>
                            </p:stCondLst>
                            <p:childTnLst>
                              <p:par>
                                <p:cTn id="37" presetID="53" presetClass="entr" presetSubtype="16"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Testing the difference between means</a:t>
            </a:r>
            <a:endParaRPr lang="en-US" sz="4000" b="1" kern="0" dirty="0">
              <a:solidFill>
                <a:srgbClr val="FF0000"/>
              </a:solidFill>
            </a:endParaRPr>
          </a:p>
        </p:txBody>
      </p:sp>
      <p:grpSp>
        <p:nvGrpSpPr>
          <p:cNvPr id="4" name="Group 3"/>
          <p:cNvGrpSpPr/>
          <p:nvPr/>
        </p:nvGrpSpPr>
        <p:grpSpPr>
          <a:xfrm>
            <a:off x="2573126" y="1365131"/>
            <a:ext cx="11219074" cy="1280096"/>
            <a:chOff x="241300" y="2191661"/>
            <a:chExt cx="7086600" cy="2426018"/>
          </a:xfrm>
        </p:grpSpPr>
        <p:sp>
          <p:nvSpPr>
            <p:cNvPr id="5" name="Vertical Scroll 4"/>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Helvetica Neue"/>
              </a:endParaRPr>
            </a:p>
          </p:txBody>
        </p:sp>
        <p:sp>
          <p:nvSpPr>
            <p:cNvPr id="6" name="Round Diagonal Corner Rectangle 5"/>
            <p:cNvSpPr/>
            <p:nvPr/>
          </p:nvSpPr>
          <p:spPr>
            <a:xfrm>
              <a:off x="524067" y="2668353"/>
              <a:ext cx="6580361" cy="162636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7" name="Title 2"/>
          <p:cNvSpPr txBox="1">
            <a:spLocks/>
          </p:cNvSpPr>
          <p:nvPr/>
        </p:nvSpPr>
        <p:spPr>
          <a:xfrm>
            <a:off x="3102431" y="1680101"/>
            <a:ext cx="10260258" cy="745728"/>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r>
              <a:rPr lang="en-US" sz="3000" b="1" dirty="0">
                <a:solidFill>
                  <a:schemeClr val="tx1">
                    <a:lumMod val="75000"/>
                    <a:lumOff val="25000"/>
                  </a:schemeClr>
                </a:solidFill>
                <a:latin typeface="Helvetica Neue"/>
                <a:cs typeface="Helvetica" panose="020B0604020202020204" pitchFamily="34" charset="0"/>
              </a:rPr>
              <a:t>Difference between means of two populations (µ</a:t>
            </a:r>
            <a:r>
              <a:rPr lang="en-US" sz="3000" b="1" baseline="-25000" dirty="0">
                <a:solidFill>
                  <a:schemeClr val="tx1">
                    <a:lumMod val="75000"/>
                    <a:lumOff val="25000"/>
                  </a:schemeClr>
                </a:solidFill>
                <a:latin typeface="Helvetica Neue"/>
                <a:cs typeface="Helvetica" panose="020B0604020202020204" pitchFamily="34" charset="0"/>
              </a:rPr>
              <a:t>1 </a:t>
            </a:r>
            <a:r>
              <a:rPr lang="en-US" sz="3000" b="1" dirty="0">
                <a:solidFill>
                  <a:schemeClr val="tx1">
                    <a:lumMod val="75000"/>
                    <a:lumOff val="25000"/>
                  </a:schemeClr>
                </a:solidFill>
                <a:latin typeface="Helvetica Neue"/>
                <a:cs typeface="Helvetica" panose="020B0604020202020204" pitchFamily="34" charset="0"/>
              </a:rPr>
              <a:t>- </a:t>
            </a:r>
            <a:r>
              <a:rPr lang="en-US" sz="3000" b="1" dirty="0" smtClean="0">
                <a:solidFill>
                  <a:schemeClr val="tx1">
                    <a:lumMod val="75000"/>
                    <a:lumOff val="25000"/>
                  </a:schemeClr>
                </a:solidFill>
                <a:latin typeface="Helvetica Neue"/>
                <a:cs typeface="Helvetica" panose="020B0604020202020204" pitchFamily="34" charset="0"/>
              </a:rPr>
              <a:t>µ</a:t>
            </a:r>
            <a:r>
              <a:rPr lang="en-US" sz="3000" b="1" baseline="-25000" dirty="0" smtClean="0">
                <a:solidFill>
                  <a:schemeClr val="tx1">
                    <a:lumMod val="75000"/>
                    <a:lumOff val="25000"/>
                  </a:schemeClr>
                </a:solidFill>
                <a:latin typeface="Helvetica Neue"/>
                <a:cs typeface="Helvetica" panose="020B0604020202020204" pitchFamily="34" charset="0"/>
              </a:rPr>
              <a:t>2</a:t>
            </a:r>
            <a:r>
              <a:rPr lang="en-US" sz="3000" b="1" dirty="0" smtClean="0">
                <a:solidFill>
                  <a:schemeClr val="tx1">
                    <a:lumMod val="75000"/>
                    <a:lumOff val="25000"/>
                  </a:schemeClr>
                </a:solidFill>
                <a:latin typeface="Helvetica Neue"/>
                <a:cs typeface="Helvetica" panose="020B0604020202020204" pitchFamily="34" charset="0"/>
              </a:rPr>
              <a:t>)</a:t>
            </a:r>
            <a:endParaRPr lang="en-US" sz="3000" b="1" dirty="0">
              <a:solidFill>
                <a:schemeClr val="tx1">
                  <a:lumMod val="75000"/>
                  <a:lumOff val="25000"/>
                </a:schemeClr>
              </a:solidFill>
              <a:latin typeface="Helvetica Neue"/>
              <a:cs typeface="Helvetica" panose="020B0604020202020204" pitchFamily="34" charset="0"/>
            </a:endParaRPr>
          </a:p>
        </p:txBody>
      </p:sp>
      <p:grpSp>
        <p:nvGrpSpPr>
          <p:cNvPr id="8" name="Group 7"/>
          <p:cNvGrpSpPr/>
          <p:nvPr/>
        </p:nvGrpSpPr>
        <p:grpSpPr>
          <a:xfrm>
            <a:off x="279420" y="1578815"/>
            <a:ext cx="1825784" cy="904373"/>
            <a:chOff x="9768114" y="3251199"/>
            <a:chExt cx="2376369" cy="904373"/>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35089" t="31952" r="5251" b="33383"/>
            <a:stretch/>
          </p:blipFill>
          <p:spPr>
            <a:xfrm>
              <a:off x="9768114" y="3251199"/>
              <a:ext cx="2376369" cy="904373"/>
            </a:xfrm>
            <a:prstGeom prst="rect">
              <a:avLst/>
            </a:prstGeom>
          </p:spPr>
        </p:pic>
        <p:sp>
          <p:nvSpPr>
            <p:cNvPr id="10" name="Title 2"/>
            <p:cNvSpPr txBox="1">
              <a:spLocks/>
            </p:cNvSpPr>
            <p:nvPr/>
          </p:nvSpPr>
          <p:spPr>
            <a:xfrm>
              <a:off x="9946301" y="3458103"/>
              <a:ext cx="2107146" cy="425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chemeClr val="bg1"/>
                  </a:solidFill>
                  <a:latin typeface="Helvetica Neue"/>
                  <a:cs typeface="Helvetica" panose="020B0604020202020204" pitchFamily="34" charset="0"/>
                </a:rPr>
                <a:t>t-test</a:t>
              </a:r>
              <a:endParaRPr lang="en-US" sz="3600" b="1" dirty="0">
                <a:solidFill>
                  <a:schemeClr val="bg1"/>
                </a:solidFill>
                <a:latin typeface="Helvetica Neue"/>
                <a:cs typeface="Helvetica" panose="020B0604020202020204" pitchFamily="34" charset="0"/>
              </a:endParaRPr>
            </a:p>
          </p:txBody>
        </p:sp>
      </p:grpSp>
      <p:sp>
        <p:nvSpPr>
          <p:cNvPr id="11" name="Down Arrow 10"/>
          <p:cNvSpPr/>
          <p:nvPr/>
        </p:nvSpPr>
        <p:spPr>
          <a:xfrm rot="16200000">
            <a:off x="2182589" y="1731080"/>
            <a:ext cx="586696" cy="599842"/>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5916703" y="4002336"/>
            <a:ext cx="2247637" cy="863600"/>
            <a:chOff x="2087592" y="3608001"/>
            <a:chExt cx="2398144" cy="624498"/>
          </a:xfrm>
          <a:solidFill>
            <a:schemeClr val="accent1">
              <a:lumMod val="60000"/>
              <a:lumOff val="40000"/>
            </a:schemeClr>
          </a:solidFill>
        </p:grpSpPr>
        <p:sp>
          <p:nvSpPr>
            <p:cNvPr id="13" name="Rounded Rectangle 12"/>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b="1">
                <a:solidFill>
                  <a:srgbClr val="FF0000"/>
                </a:solidFill>
                <a:latin typeface="Helvetica Neue"/>
              </a:endParaRPr>
            </a:p>
          </p:txBody>
        </p:sp>
        <p:sp>
          <p:nvSpPr>
            <p:cNvPr id="14" name="Rectangle 13"/>
            <p:cNvSpPr/>
            <p:nvPr/>
          </p:nvSpPr>
          <p:spPr>
            <a:xfrm>
              <a:off x="2148699" y="3685848"/>
              <a:ext cx="2265336" cy="511896"/>
            </a:xfrm>
            <a:prstGeom prst="rect">
              <a:avLst/>
            </a:prstGeom>
            <a:grpFill/>
          </p:spPr>
          <p:txBody>
            <a:bodyPr wrap="square">
              <a:spAutoFit/>
            </a:bodyPr>
            <a:lstStyle/>
            <a:p>
              <a:pPr algn="ctr"/>
              <a:r>
                <a:rPr lang="en-US" sz="4000" b="1" dirty="0" smtClean="0">
                  <a:solidFill>
                    <a:srgbClr val="FF0000"/>
                  </a:solidFill>
                  <a:latin typeface="Helvetica Neue"/>
                  <a:cs typeface="Helvetica" panose="020B0604020202020204" pitchFamily="34" charset="0"/>
                </a:rPr>
                <a:t>t-test</a:t>
              </a:r>
              <a:endParaRPr lang="en-US" sz="4000" b="1" dirty="0">
                <a:solidFill>
                  <a:srgbClr val="FF0000"/>
                </a:solidFill>
                <a:latin typeface="Helvetica Neue"/>
                <a:cs typeface="Helvetica" panose="020B0604020202020204" pitchFamily="34" charset="0"/>
              </a:endParaRPr>
            </a:p>
          </p:txBody>
        </p:sp>
      </p:grpSp>
      <p:sp>
        <p:nvSpPr>
          <p:cNvPr id="15" name="Round Diagonal Corner Rectangle 14"/>
          <p:cNvSpPr/>
          <p:nvPr/>
        </p:nvSpPr>
        <p:spPr>
          <a:xfrm>
            <a:off x="506186" y="2890179"/>
            <a:ext cx="6447252" cy="673100"/>
          </a:xfrm>
          <a:prstGeom prst="round2DiagRect">
            <a:avLst>
              <a:gd name="adj1" fmla="val 0"/>
              <a:gd name="adj2" fmla="val 0"/>
            </a:avLst>
          </a:prstGeom>
          <a:solidFill>
            <a:schemeClr val="accent1">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buFont typeface="Wingdings" panose="05000000000000000000" pitchFamily="2" charset="2"/>
              <a:buChar char="Ø"/>
            </a:pPr>
            <a:r>
              <a:rPr lang="en-US" altLang="ko-KR" sz="2200" b="1" dirty="0" smtClean="0">
                <a:solidFill>
                  <a:schemeClr val="tx1"/>
                </a:solidFill>
                <a:latin typeface="Helvetica Neue"/>
                <a:ea typeface="Gulim" pitchFamily="34" charset="-127"/>
                <a:cs typeface="Helvetica" panose="020B0604020202020204" pitchFamily="34" charset="0"/>
              </a:rPr>
              <a:t>Samples </a:t>
            </a:r>
            <a:r>
              <a:rPr lang="en-US" altLang="ko-KR" sz="2200" b="1" dirty="0">
                <a:solidFill>
                  <a:schemeClr val="tx1"/>
                </a:solidFill>
                <a:latin typeface="Helvetica Neue"/>
                <a:ea typeface="Gulim" pitchFamily="34" charset="-127"/>
                <a:cs typeface="Helvetica" panose="020B0604020202020204" pitchFamily="34" charset="0"/>
              </a:rPr>
              <a:t>are drawn from </a:t>
            </a:r>
            <a:r>
              <a:rPr lang="en-US" altLang="ko-KR" sz="2200" b="1" dirty="0" smtClean="0">
                <a:solidFill>
                  <a:schemeClr val="tx1"/>
                </a:solidFill>
                <a:latin typeface="Helvetica Neue"/>
                <a:ea typeface="Gulim" pitchFamily="34" charset="-127"/>
                <a:cs typeface="Helvetica" panose="020B0604020202020204" pitchFamily="34" charset="0"/>
              </a:rPr>
              <a:t>normal distribution</a:t>
            </a:r>
          </a:p>
        </p:txBody>
      </p:sp>
      <p:sp>
        <p:nvSpPr>
          <p:cNvPr id="16" name="Round Diagonal Corner Rectangle 15"/>
          <p:cNvSpPr/>
          <p:nvPr/>
        </p:nvSpPr>
        <p:spPr>
          <a:xfrm>
            <a:off x="7244515" y="2890179"/>
            <a:ext cx="6406171" cy="685800"/>
          </a:xfrm>
          <a:prstGeom prst="round2DiagRect">
            <a:avLst>
              <a:gd name="adj1" fmla="val 0"/>
              <a:gd name="adj2" fmla="val 0"/>
            </a:avLst>
          </a:prstGeom>
          <a:solidFill>
            <a:schemeClr val="accent2">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lnSpc>
                <a:spcPct val="120000"/>
              </a:lnSpc>
              <a:buFont typeface="Wingdings" panose="05000000000000000000" pitchFamily="2" charset="2"/>
              <a:buChar char="Ø"/>
            </a:pPr>
            <a:r>
              <a:rPr lang="en-US" altLang="ko-KR" sz="2200" b="1" dirty="0">
                <a:solidFill>
                  <a:schemeClr val="tx1"/>
                </a:solidFill>
                <a:latin typeface="Helvetica Neue"/>
                <a:ea typeface="Gulim" pitchFamily="34" charset="-127"/>
                <a:cs typeface="Helvetica" panose="020B0604020202020204" pitchFamily="34" charset="0"/>
              </a:rPr>
              <a:t>The population variances should be </a:t>
            </a:r>
            <a:r>
              <a:rPr lang="en-US" altLang="ko-KR" sz="2200" b="1" dirty="0" smtClean="0">
                <a:solidFill>
                  <a:schemeClr val="tx1"/>
                </a:solidFill>
                <a:latin typeface="Helvetica Neue"/>
                <a:ea typeface="Gulim" pitchFamily="34" charset="-127"/>
                <a:cs typeface="Helvetica" panose="020B0604020202020204" pitchFamily="34" charset="0"/>
              </a:rPr>
              <a:t>unknown</a:t>
            </a:r>
            <a:endParaRPr lang="en-US" altLang="ko-KR" sz="2200" b="1" dirty="0">
              <a:solidFill>
                <a:schemeClr val="tx1"/>
              </a:solidFill>
              <a:latin typeface="Helvetica Neue"/>
              <a:ea typeface="Gulim" pitchFamily="34" charset="-127"/>
              <a:cs typeface="Helvetica" panose="020B0604020202020204" pitchFamily="34" charset="0"/>
            </a:endParaRPr>
          </a:p>
        </p:txBody>
      </p:sp>
      <p:sp>
        <p:nvSpPr>
          <p:cNvPr id="17" name="Round Diagonal Corner Rectangle 16"/>
          <p:cNvSpPr/>
          <p:nvPr/>
        </p:nvSpPr>
        <p:spPr>
          <a:xfrm>
            <a:off x="1175675" y="5372111"/>
            <a:ext cx="5467790" cy="685799"/>
          </a:xfrm>
          <a:prstGeom prst="round2DiagRect">
            <a:avLst>
              <a:gd name="adj1" fmla="val 0"/>
              <a:gd name="adj2" fmla="val 0"/>
            </a:avLst>
          </a:prstGeom>
          <a:solidFill>
            <a:schemeClr val="accent6">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buFont typeface="Wingdings" panose="05000000000000000000" pitchFamily="2" charset="2"/>
              <a:buChar char="Ø"/>
            </a:pPr>
            <a:r>
              <a:rPr lang="en-US" altLang="ko-KR" sz="2200" b="1" dirty="0" smtClean="0">
                <a:solidFill>
                  <a:schemeClr val="tx1"/>
                </a:solidFill>
                <a:latin typeface="Helvetica Neue"/>
                <a:ea typeface="Gulim" pitchFamily="34" charset="-127"/>
                <a:cs typeface="Helvetica" panose="020B0604020202020204" pitchFamily="34" charset="0"/>
              </a:rPr>
              <a:t>Two </a:t>
            </a:r>
            <a:r>
              <a:rPr lang="en-US" altLang="ko-KR" sz="2200" b="1" dirty="0">
                <a:solidFill>
                  <a:schemeClr val="tx1"/>
                </a:solidFill>
                <a:latin typeface="Helvetica Neue"/>
                <a:ea typeface="Gulim" pitchFamily="34" charset="-127"/>
                <a:cs typeface="Helvetica" panose="020B0604020202020204" pitchFamily="34" charset="0"/>
              </a:rPr>
              <a:t>groups should be independent</a:t>
            </a:r>
            <a:endParaRPr lang="en-US" altLang="ko-KR" sz="2200" b="1" dirty="0" smtClean="0">
              <a:solidFill>
                <a:schemeClr val="tx1"/>
              </a:solidFill>
              <a:latin typeface="Helvetica Neue"/>
              <a:ea typeface="Gulim" pitchFamily="34" charset="-127"/>
              <a:cs typeface="Helvetica" panose="020B0604020202020204" pitchFamily="34" charset="0"/>
            </a:endParaRPr>
          </a:p>
        </p:txBody>
      </p:sp>
      <p:sp>
        <p:nvSpPr>
          <p:cNvPr id="18" name="Round Diagonal Corner Rectangle 17"/>
          <p:cNvSpPr/>
          <p:nvPr/>
        </p:nvSpPr>
        <p:spPr>
          <a:xfrm>
            <a:off x="7543800" y="5372110"/>
            <a:ext cx="6106886" cy="996043"/>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buFont typeface="Wingdings" panose="05000000000000000000" pitchFamily="2" charset="2"/>
              <a:buChar char="Ø"/>
            </a:pPr>
            <a:r>
              <a:rPr lang="en-US" altLang="ko-KR" sz="2200" b="1" dirty="0" smtClean="0">
                <a:solidFill>
                  <a:schemeClr val="tx1"/>
                </a:solidFill>
                <a:latin typeface="Helvetica Neue"/>
                <a:ea typeface="Gulim" pitchFamily="34" charset="-127"/>
                <a:cs typeface="Times New Roman" pitchFamily="18" charset="0"/>
              </a:rPr>
              <a:t>Subjects </a:t>
            </a:r>
            <a:r>
              <a:rPr lang="en-US" altLang="ko-KR" sz="2200" b="1" dirty="0">
                <a:solidFill>
                  <a:schemeClr val="tx1"/>
                </a:solidFill>
                <a:latin typeface="Helvetica Neue"/>
                <a:ea typeface="Gulim" pitchFamily="34" charset="-127"/>
                <a:cs typeface="Times New Roman" pitchFamily="18" charset="0"/>
              </a:rPr>
              <a:t>should be allocated randomly to both groups</a:t>
            </a:r>
          </a:p>
        </p:txBody>
      </p:sp>
      <p:sp>
        <p:nvSpPr>
          <p:cNvPr id="19" name="Round Diagonal Corner Rectangle 18"/>
          <p:cNvSpPr/>
          <p:nvPr/>
        </p:nvSpPr>
        <p:spPr>
          <a:xfrm>
            <a:off x="344736" y="6530303"/>
            <a:ext cx="13305949" cy="833899"/>
          </a:xfrm>
          <a:prstGeom prst="round2DiagRect">
            <a:avLst>
              <a:gd name="adj1" fmla="val 0"/>
              <a:gd name="adj2" fmla="val 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lnSpc>
                <a:spcPct val="120000"/>
              </a:lnSpc>
              <a:buFont typeface="Wingdings" panose="05000000000000000000" pitchFamily="2" charset="2"/>
              <a:buChar char="Ø"/>
            </a:pPr>
            <a:r>
              <a:rPr lang="en-US" altLang="ko-KR" sz="2200" b="1" dirty="0" smtClean="0">
                <a:solidFill>
                  <a:schemeClr val="tx1"/>
                </a:solidFill>
                <a:latin typeface="Helvetica Neue"/>
                <a:ea typeface="Gulim" pitchFamily="34" charset="-127"/>
                <a:cs typeface="Helvetica" panose="020B0604020202020204" pitchFamily="34" charset="0"/>
              </a:rPr>
              <a:t>However even if sample </a:t>
            </a:r>
            <a:r>
              <a:rPr lang="en-US" altLang="ko-KR" sz="2200" b="1" dirty="0">
                <a:solidFill>
                  <a:schemeClr val="tx1"/>
                </a:solidFill>
                <a:latin typeface="Helvetica Neue"/>
                <a:ea typeface="Gulim" pitchFamily="34" charset="-127"/>
                <a:cs typeface="Helvetica" panose="020B0604020202020204" pitchFamily="34" charset="0"/>
              </a:rPr>
              <a:t>size </a:t>
            </a:r>
            <a:r>
              <a:rPr lang="en-US" altLang="ko-KR" sz="2200" b="1" dirty="0" smtClean="0">
                <a:solidFill>
                  <a:schemeClr val="tx1"/>
                </a:solidFill>
                <a:latin typeface="Helvetica Neue"/>
                <a:ea typeface="Gulim" pitchFamily="34" charset="-127"/>
                <a:cs typeface="Helvetica" panose="020B0604020202020204" pitchFamily="34" charset="0"/>
              </a:rPr>
              <a:t>more </a:t>
            </a:r>
            <a:r>
              <a:rPr lang="en-US" altLang="ko-KR" sz="2200" b="1" dirty="0">
                <a:solidFill>
                  <a:schemeClr val="tx1"/>
                </a:solidFill>
                <a:latin typeface="Helvetica Neue"/>
                <a:ea typeface="Gulim" pitchFamily="34" charset="-127"/>
                <a:cs typeface="Helvetica" panose="020B0604020202020204" pitchFamily="34" charset="0"/>
              </a:rPr>
              <a:t>than 30 (i.e., n </a:t>
            </a:r>
            <a:r>
              <a:rPr lang="en-US" altLang="ko-KR" sz="2200" b="1" dirty="0" smtClean="0">
                <a:solidFill>
                  <a:schemeClr val="tx1"/>
                </a:solidFill>
                <a:latin typeface="Helvetica Neue"/>
                <a:ea typeface="Gulim" pitchFamily="34" charset="-127"/>
                <a:cs typeface="Helvetica" panose="020B0604020202020204" pitchFamily="34" charset="0"/>
              </a:rPr>
              <a:t>&gt; </a:t>
            </a:r>
            <a:r>
              <a:rPr lang="en-US" altLang="ko-KR" sz="2200" b="1" dirty="0">
                <a:solidFill>
                  <a:schemeClr val="tx1"/>
                </a:solidFill>
                <a:latin typeface="Helvetica Neue"/>
                <a:ea typeface="Gulim" pitchFamily="34" charset="-127"/>
                <a:cs typeface="Helvetica" panose="020B0604020202020204" pitchFamily="34" charset="0"/>
              </a:rPr>
              <a:t>30</a:t>
            </a:r>
            <a:r>
              <a:rPr lang="en-US" altLang="ko-KR" sz="2200" b="1" dirty="0" smtClean="0">
                <a:solidFill>
                  <a:schemeClr val="tx1"/>
                </a:solidFill>
                <a:latin typeface="Helvetica Neue"/>
                <a:ea typeface="Gulim" pitchFamily="34" charset="-127"/>
                <a:cs typeface="Helvetica" panose="020B0604020202020204" pitchFamily="34" charset="0"/>
              </a:rPr>
              <a:t>) and population variances unknown, t-test should be continue to apply, because of central limit theorem it approaches normal. </a:t>
            </a:r>
            <a:endParaRPr lang="en-US" altLang="ko-KR" sz="2200" b="1" dirty="0">
              <a:solidFill>
                <a:schemeClr val="tx1"/>
              </a:solidFill>
              <a:latin typeface="Helvetica Neue"/>
              <a:ea typeface="Gulim" pitchFamily="34" charset="-127"/>
              <a:cs typeface="Helvetica" panose="020B0604020202020204" pitchFamily="34" charset="0"/>
            </a:endParaRPr>
          </a:p>
        </p:txBody>
      </p:sp>
      <p:sp>
        <p:nvSpPr>
          <p:cNvPr id="20" name="Up Arrow 19"/>
          <p:cNvSpPr/>
          <p:nvPr/>
        </p:nvSpPr>
        <p:spPr>
          <a:xfrm>
            <a:off x="5580272" y="3642483"/>
            <a:ext cx="336431" cy="702176"/>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b="1">
              <a:solidFill>
                <a:schemeClr val="tx1">
                  <a:lumMod val="75000"/>
                  <a:lumOff val="25000"/>
                </a:schemeClr>
              </a:solidFill>
              <a:latin typeface="Helvetica Neue"/>
            </a:endParaRPr>
          </a:p>
        </p:txBody>
      </p:sp>
      <p:sp>
        <p:nvSpPr>
          <p:cNvPr id="21" name="Up Arrow 20"/>
          <p:cNvSpPr/>
          <p:nvPr/>
        </p:nvSpPr>
        <p:spPr>
          <a:xfrm>
            <a:off x="8164340" y="3651248"/>
            <a:ext cx="336431" cy="702176"/>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b="1">
              <a:solidFill>
                <a:schemeClr val="tx1">
                  <a:lumMod val="75000"/>
                  <a:lumOff val="25000"/>
                </a:schemeClr>
              </a:solidFill>
              <a:latin typeface="Helvetica Neue"/>
            </a:endParaRPr>
          </a:p>
        </p:txBody>
      </p:sp>
      <p:sp>
        <p:nvSpPr>
          <p:cNvPr id="22" name="Down Arrow 21"/>
          <p:cNvSpPr/>
          <p:nvPr/>
        </p:nvSpPr>
        <p:spPr>
          <a:xfrm>
            <a:off x="5580272" y="4608741"/>
            <a:ext cx="336431" cy="671847"/>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b="1">
              <a:solidFill>
                <a:schemeClr val="tx1">
                  <a:lumMod val="75000"/>
                  <a:lumOff val="25000"/>
                </a:schemeClr>
              </a:solidFill>
              <a:latin typeface="Helvetica Neue"/>
            </a:endParaRPr>
          </a:p>
        </p:txBody>
      </p:sp>
      <p:sp>
        <p:nvSpPr>
          <p:cNvPr id="23" name="Down Arrow 22"/>
          <p:cNvSpPr/>
          <p:nvPr/>
        </p:nvSpPr>
        <p:spPr>
          <a:xfrm>
            <a:off x="8164339" y="4608740"/>
            <a:ext cx="336431" cy="671847"/>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b="1">
              <a:solidFill>
                <a:schemeClr val="tx1">
                  <a:lumMod val="75000"/>
                  <a:lumOff val="25000"/>
                </a:schemeClr>
              </a:solidFill>
              <a:latin typeface="Helvetica Neue"/>
            </a:endParaRPr>
          </a:p>
        </p:txBody>
      </p:sp>
      <p:sp>
        <p:nvSpPr>
          <p:cNvPr id="24" name="Down Arrow 23"/>
          <p:cNvSpPr/>
          <p:nvPr/>
        </p:nvSpPr>
        <p:spPr>
          <a:xfrm>
            <a:off x="6826918" y="5005354"/>
            <a:ext cx="336431" cy="1362799"/>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b="1">
              <a:solidFill>
                <a:schemeClr val="tx1">
                  <a:lumMod val="75000"/>
                  <a:lumOff val="25000"/>
                </a:schemeClr>
              </a:solidFill>
              <a:latin typeface="Helvetica Neue"/>
            </a:endParaRPr>
          </a:p>
        </p:txBody>
      </p:sp>
      <p:sp>
        <p:nvSpPr>
          <p:cNvPr id="25" name="Round Diagonal Corner Rectangle 24"/>
          <p:cNvSpPr/>
          <p:nvPr/>
        </p:nvSpPr>
        <p:spPr>
          <a:xfrm>
            <a:off x="9680654" y="4120616"/>
            <a:ext cx="3970032" cy="685800"/>
          </a:xfrm>
          <a:prstGeom prst="round2DiagRect">
            <a:avLst>
              <a:gd name="adj1" fmla="val 0"/>
              <a:gd name="adj2" fmla="val 0"/>
            </a:avLst>
          </a:prstGeom>
          <a:solidFill>
            <a:schemeClr val="accent2">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lnSpc>
                <a:spcPct val="120000"/>
              </a:lnSpc>
              <a:buFont typeface="Wingdings" panose="05000000000000000000" pitchFamily="2" charset="2"/>
              <a:buChar char="Ø"/>
            </a:pPr>
            <a:r>
              <a:rPr lang="en-US" altLang="ko-KR" sz="2200" b="1" dirty="0">
                <a:solidFill>
                  <a:schemeClr val="tx1"/>
                </a:solidFill>
                <a:latin typeface="Helvetica Neue"/>
                <a:ea typeface="Gulim" pitchFamily="34" charset="-127"/>
                <a:cs typeface="Helvetica" panose="020B0604020202020204" pitchFamily="34" charset="0"/>
              </a:rPr>
              <a:t>The population variances </a:t>
            </a:r>
            <a:endParaRPr lang="en-US" altLang="ko-KR" sz="2200" b="1" dirty="0" smtClean="0">
              <a:solidFill>
                <a:schemeClr val="tx1"/>
              </a:solidFill>
              <a:latin typeface="Helvetica Neue"/>
              <a:ea typeface="Gulim" pitchFamily="34" charset="-127"/>
              <a:cs typeface="Helvetica" panose="020B0604020202020204" pitchFamily="34" charset="0"/>
            </a:endParaRPr>
          </a:p>
          <a:p>
            <a:pPr>
              <a:lnSpc>
                <a:spcPct val="120000"/>
              </a:lnSpc>
            </a:pPr>
            <a:r>
              <a:rPr lang="en-US" altLang="ko-KR" sz="2200" b="1" dirty="0" smtClean="0">
                <a:solidFill>
                  <a:schemeClr val="tx1"/>
                </a:solidFill>
                <a:latin typeface="Helvetica Neue"/>
                <a:ea typeface="Gulim" pitchFamily="34" charset="-127"/>
                <a:cs typeface="Helvetica" panose="020B0604020202020204" pitchFamily="34" charset="0"/>
              </a:rPr>
              <a:t>     should </a:t>
            </a:r>
            <a:r>
              <a:rPr lang="en-US" altLang="ko-KR" sz="2200" b="1" dirty="0">
                <a:solidFill>
                  <a:schemeClr val="tx1"/>
                </a:solidFill>
                <a:latin typeface="Helvetica Neue"/>
                <a:ea typeface="Gulim" pitchFamily="34" charset="-127"/>
                <a:cs typeface="Helvetica" panose="020B0604020202020204" pitchFamily="34" charset="0"/>
              </a:rPr>
              <a:t>be </a:t>
            </a:r>
            <a:r>
              <a:rPr lang="en-US" altLang="ko-KR" sz="2200" b="1" dirty="0" smtClean="0">
                <a:solidFill>
                  <a:schemeClr val="tx1"/>
                </a:solidFill>
                <a:latin typeface="Helvetica Neue"/>
                <a:ea typeface="Gulim" pitchFamily="34" charset="-127"/>
                <a:cs typeface="Helvetica" panose="020B0604020202020204" pitchFamily="34" charset="0"/>
              </a:rPr>
              <a:t>equal</a:t>
            </a:r>
            <a:endParaRPr lang="en-US" altLang="ko-KR" sz="2200" b="1" dirty="0">
              <a:solidFill>
                <a:schemeClr val="tx1"/>
              </a:solidFill>
              <a:latin typeface="Helvetica Neue"/>
              <a:ea typeface="Gulim" pitchFamily="34" charset="-127"/>
              <a:cs typeface="Helvetica" panose="020B0604020202020204" pitchFamily="34" charset="0"/>
            </a:endParaRPr>
          </a:p>
        </p:txBody>
      </p:sp>
      <p:sp>
        <p:nvSpPr>
          <p:cNvPr id="26" name="Down Arrow 25"/>
          <p:cNvSpPr/>
          <p:nvPr/>
        </p:nvSpPr>
        <p:spPr>
          <a:xfrm rot="5400000" flipV="1">
            <a:off x="8798539" y="4001244"/>
            <a:ext cx="368421" cy="9321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b="1">
              <a:solidFill>
                <a:schemeClr val="tx1">
                  <a:lumMod val="75000"/>
                  <a:lumOff val="25000"/>
                </a:schemeClr>
              </a:solidFill>
              <a:latin typeface="Helvetica Neue"/>
            </a:endParaRPr>
          </a:p>
        </p:txBody>
      </p:sp>
      <p:sp>
        <p:nvSpPr>
          <p:cNvPr id="27" name="Round Diagonal Corner Rectangle 26"/>
          <p:cNvSpPr/>
          <p:nvPr/>
        </p:nvSpPr>
        <p:spPr>
          <a:xfrm>
            <a:off x="279421" y="4058010"/>
            <a:ext cx="4187072" cy="833899"/>
          </a:xfrm>
          <a:prstGeom prst="round2DiagRect">
            <a:avLst>
              <a:gd name="adj1" fmla="val 0"/>
              <a:gd name="adj2" fmla="val 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342900" indent="-342900">
              <a:lnSpc>
                <a:spcPct val="120000"/>
              </a:lnSpc>
              <a:buFont typeface="Wingdings" panose="05000000000000000000" pitchFamily="2" charset="2"/>
              <a:buChar char="Ø"/>
            </a:pPr>
            <a:r>
              <a:rPr lang="en-US" altLang="ko-KR" sz="2200" b="1" dirty="0">
                <a:solidFill>
                  <a:schemeClr val="tx1"/>
                </a:solidFill>
                <a:latin typeface="Helvetica Neue"/>
                <a:ea typeface="Gulim" pitchFamily="34" charset="-127"/>
                <a:cs typeface="Helvetica" panose="020B0604020202020204" pitchFamily="34" charset="0"/>
              </a:rPr>
              <a:t>The sample size should be </a:t>
            </a:r>
            <a:r>
              <a:rPr lang="en-US" altLang="ko-KR" sz="2200" b="1" dirty="0" smtClean="0">
                <a:solidFill>
                  <a:schemeClr val="tx1"/>
                </a:solidFill>
                <a:latin typeface="Helvetica Neue"/>
                <a:ea typeface="Gulim" pitchFamily="34" charset="-127"/>
                <a:cs typeface="Helvetica" panose="020B0604020202020204" pitchFamily="34" charset="0"/>
              </a:rPr>
              <a:t>less </a:t>
            </a:r>
            <a:r>
              <a:rPr lang="en-US" altLang="ko-KR" sz="2200" b="1" dirty="0">
                <a:solidFill>
                  <a:schemeClr val="tx1"/>
                </a:solidFill>
                <a:latin typeface="Helvetica Neue"/>
                <a:ea typeface="Gulim" pitchFamily="34" charset="-127"/>
                <a:cs typeface="Helvetica" panose="020B0604020202020204" pitchFamily="34" charset="0"/>
              </a:rPr>
              <a:t>than 30 (i.e., n </a:t>
            </a:r>
            <a:r>
              <a:rPr lang="en-US" altLang="ko-KR" sz="2200" b="1" dirty="0" smtClean="0">
                <a:solidFill>
                  <a:schemeClr val="tx1"/>
                </a:solidFill>
                <a:latin typeface="Helvetica Neue"/>
                <a:ea typeface="Gulim" pitchFamily="34" charset="-127"/>
                <a:cs typeface="Helvetica" panose="020B0604020202020204" pitchFamily="34" charset="0"/>
              </a:rPr>
              <a:t>&lt; </a:t>
            </a:r>
            <a:r>
              <a:rPr lang="en-US" altLang="ko-KR" sz="2200" b="1" dirty="0">
                <a:solidFill>
                  <a:schemeClr val="tx1"/>
                </a:solidFill>
                <a:latin typeface="Helvetica Neue"/>
                <a:ea typeface="Gulim" pitchFamily="34" charset="-127"/>
                <a:cs typeface="Helvetica" panose="020B0604020202020204" pitchFamily="34" charset="0"/>
              </a:rPr>
              <a:t>30)</a:t>
            </a:r>
          </a:p>
        </p:txBody>
      </p:sp>
      <p:sp>
        <p:nvSpPr>
          <p:cNvPr id="28" name="Down Arrow 27"/>
          <p:cNvSpPr/>
          <p:nvPr/>
        </p:nvSpPr>
        <p:spPr>
          <a:xfrm rot="16200000" flipV="1">
            <a:off x="4916537" y="3997465"/>
            <a:ext cx="389563" cy="9321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200" b="1">
              <a:solidFill>
                <a:schemeClr val="tx1">
                  <a:lumMod val="75000"/>
                  <a:lumOff val="25000"/>
                </a:schemeClr>
              </a:solidFill>
              <a:latin typeface="Helvetica Neue"/>
            </a:endParaRPr>
          </a:p>
        </p:txBody>
      </p:sp>
    </p:spTree>
    <p:extLst>
      <p:ext uri="{BB962C8B-B14F-4D97-AF65-F5344CB8AC3E}">
        <p14:creationId xmlns:p14="http://schemas.microsoft.com/office/powerpoint/2010/main" val="9002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00"/>
                                        <p:tgtEl>
                                          <p:spTgt spid="4"/>
                                        </p:tgtEl>
                                      </p:cBhvr>
                                    </p:animEffect>
                                  </p:childTnLst>
                                </p:cTn>
                              </p:par>
                            </p:childTnLst>
                          </p:cTn>
                        </p:par>
                        <p:par>
                          <p:cTn id="15" fill="hold">
                            <p:stCondLst>
                              <p:cond delay="12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500"/>
                                        <p:tgtEl>
                                          <p:spTgt spid="26"/>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up)">
                                      <p:cBhvr>
                                        <p:cTn id="56" dur="500"/>
                                        <p:tgtEl>
                                          <p:spTgt spid="22"/>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up)">
                                      <p:cBhvr>
                                        <p:cTn id="65" dur="500"/>
                                        <p:tgtEl>
                                          <p:spTgt spid="23"/>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left)">
                                      <p:cBhvr>
                                        <p:cTn id="74" dur="500"/>
                                        <p:tgtEl>
                                          <p:spTgt spid="28"/>
                                        </p:tgtEl>
                                      </p:cBhvr>
                                    </p:animEffect>
                                  </p:childTnLst>
                                </p:cTn>
                              </p:par>
                              <p:par>
                                <p:cTn id="75" presetID="47"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anim calcmode="lin" valueType="num">
                                      <p:cBhvr>
                                        <p:cTn id="78" dur="1000" fill="hold"/>
                                        <p:tgtEl>
                                          <p:spTgt spid="27"/>
                                        </p:tgtEl>
                                        <p:attrNameLst>
                                          <p:attrName>ppt_x</p:attrName>
                                        </p:attrNameLst>
                                      </p:cBhvr>
                                      <p:tavLst>
                                        <p:tav tm="0">
                                          <p:val>
                                            <p:strVal val="#ppt_x"/>
                                          </p:val>
                                        </p:tav>
                                        <p:tav tm="100000">
                                          <p:val>
                                            <p:strVal val="#ppt_x"/>
                                          </p:val>
                                        </p:tav>
                                      </p:tavLst>
                                    </p:anim>
                                    <p:anim calcmode="lin" valueType="num">
                                      <p:cBhvr>
                                        <p:cTn id="7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up)">
                                      <p:cBhvr>
                                        <p:cTn id="84" dur="500"/>
                                        <p:tgtEl>
                                          <p:spTgt spid="24"/>
                                        </p:tgtEl>
                                      </p:cBhvr>
                                    </p:animEffect>
                                  </p:childTnLst>
                                </p:cTn>
                              </p:par>
                            </p:childTnLst>
                          </p:cTn>
                        </p:par>
                        <p:par>
                          <p:cTn id="85" fill="hold">
                            <p:stCondLst>
                              <p:cond delay="500"/>
                            </p:stCondLst>
                            <p:childTnLst>
                              <p:par>
                                <p:cTn id="86" presetID="47" presetClass="entr" presetSubtype="0"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anim calcmode="lin" valueType="num">
                                      <p:cBhvr>
                                        <p:cTn id="89" dur="1000" fill="hold"/>
                                        <p:tgtEl>
                                          <p:spTgt spid="19"/>
                                        </p:tgtEl>
                                        <p:attrNameLst>
                                          <p:attrName>ppt_x</p:attrName>
                                        </p:attrNameLst>
                                      </p:cBhvr>
                                      <p:tavLst>
                                        <p:tav tm="0">
                                          <p:val>
                                            <p:strVal val="#ppt_x"/>
                                          </p:val>
                                        </p:tav>
                                        <p:tav tm="100000">
                                          <p:val>
                                            <p:strVal val="#ppt_x"/>
                                          </p:val>
                                        </p:tav>
                                      </p:tavLst>
                                    </p:anim>
                                    <p:anim calcmode="lin" valueType="num">
                                      <p:cBhvr>
                                        <p:cTn id="9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a:solidFill>
                  <a:srgbClr val="FF0000"/>
                </a:solidFill>
              </a:rPr>
              <a:t>Testing the difference between means</a:t>
            </a:r>
          </a:p>
        </p:txBody>
      </p:sp>
      <p:grpSp>
        <p:nvGrpSpPr>
          <p:cNvPr id="4" name="Group 3"/>
          <p:cNvGrpSpPr/>
          <p:nvPr/>
        </p:nvGrpSpPr>
        <p:grpSpPr>
          <a:xfrm>
            <a:off x="1075763" y="1140619"/>
            <a:ext cx="7940050" cy="844486"/>
            <a:chOff x="375557" y="1947820"/>
            <a:chExt cx="12847313" cy="609801"/>
          </a:xfrm>
        </p:grpSpPr>
        <p:sp>
          <p:nvSpPr>
            <p:cNvPr id="5" name="Rectangle 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6" name="TextBox 5"/>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State null and alternative hypothesis</a:t>
              </a:r>
              <a:endParaRPr lang="en-IN" sz="3200" b="1" dirty="0">
                <a:latin typeface="Helvetica Neue"/>
                <a:cs typeface="Helvetica" panose="020B0604020202020204" pitchFamily="34" charset="0"/>
              </a:endParaRPr>
            </a:p>
          </p:txBody>
        </p:sp>
      </p:grpSp>
      <p:sp>
        <p:nvSpPr>
          <p:cNvPr id="7" name="Rectangle 6"/>
          <p:cNvSpPr/>
          <p:nvPr/>
        </p:nvSpPr>
        <p:spPr>
          <a:xfrm>
            <a:off x="421547" y="1140619"/>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1</a:t>
            </a:r>
            <a:endParaRPr lang="en-IN" sz="3200" b="1" dirty="0">
              <a:solidFill>
                <a:schemeClr val="bg1"/>
              </a:solidFill>
              <a:latin typeface="Helvetica Neue"/>
              <a:cs typeface="Helvetica" panose="020B0604020202020204" pitchFamily="34" charset="0"/>
            </a:endParaRPr>
          </a:p>
        </p:txBody>
      </p:sp>
      <p:grpSp>
        <p:nvGrpSpPr>
          <p:cNvPr id="8" name="Group 7"/>
          <p:cNvGrpSpPr/>
          <p:nvPr/>
        </p:nvGrpSpPr>
        <p:grpSpPr>
          <a:xfrm>
            <a:off x="1081202" y="2125798"/>
            <a:ext cx="7940050" cy="844486"/>
            <a:chOff x="375557" y="1947820"/>
            <a:chExt cx="12847313" cy="609801"/>
          </a:xfrm>
        </p:grpSpPr>
        <p:sp>
          <p:nvSpPr>
            <p:cNvPr id="9" name="Rectangle 8"/>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0" name="TextBox 9"/>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Specify the level of significance ‘</a:t>
              </a:r>
              <a:r>
                <a:rPr lang="el-GR" sz="3200" b="1" dirty="0" smtClean="0">
                  <a:latin typeface="Helvetica Neue"/>
                  <a:cs typeface="Helvetica" panose="020B0604020202020204" pitchFamily="34" charset="0"/>
                </a:rPr>
                <a:t>α</a:t>
              </a:r>
              <a:r>
                <a:rPr lang="en-US" sz="3200" b="1" dirty="0" smtClean="0">
                  <a:latin typeface="Helvetica Neue"/>
                  <a:cs typeface="Helvetica" panose="020B0604020202020204" pitchFamily="34" charset="0"/>
                </a:rPr>
                <a:t>’</a:t>
              </a:r>
              <a:endParaRPr lang="en-IN" sz="3200" b="1" dirty="0">
                <a:latin typeface="Helvetica Neue"/>
                <a:cs typeface="Helvetica" panose="020B0604020202020204" pitchFamily="34" charset="0"/>
              </a:endParaRPr>
            </a:p>
          </p:txBody>
        </p:sp>
      </p:grpSp>
      <p:sp>
        <p:nvSpPr>
          <p:cNvPr id="11" name="Rectangle 10"/>
          <p:cNvSpPr/>
          <p:nvPr/>
        </p:nvSpPr>
        <p:spPr>
          <a:xfrm>
            <a:off x="426986" y="2125798"/>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2</a:t>
            </a:r>
            <a:endParaRPr lang="en-IN" sz="3200" b="1" dirty="0">
              <a:solidFill>
                <a:schemeClr val="bg1"/>
              </a:solidFill>
              <a:latin typeface="Helvetica Neue"/>
              <a:cs typeface="Helvetica" panose="020B0604020202020204" pitchFamily="34" charset="0"/>
            </a:endParaRPr>
          </a:p>
        </p:txBody>
      </p:sp>
      <p:grpSp>
        <p:nvGrpSpPr>
          <p:cNvPr id="12" name="Group 11"/>
          <p:cNvGrpSpPr/>
          <p:nvPr/>
        </p:nvGrpSpPr>
        <p:grpSpPr>
          <a:xfrm>
            <a:off x="1070312" y="3127306"/>
            <a:ext cx="7940050" cy="844486"/>
            <a:chOff x="375557" y="1947820"/>
            <a:chExt cx="12847313" cy="609801"/>
          </a:xfrm>
        </p:grpSpPr>
        <p:sp>
          <p:nvSpPr>
            <p:cNvPr id="13" name="Rectangle 1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4" name="TextBox 13"/>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Standard Normal Distribution</a:t>
              </a:r>
              <a:endParaRPr lang="en-IN" sz="3200" b="1" dirty="0">
                <a:latin typeface="Helvetica Neue"/>
                <a:cs typeface="Helvetica" panose="020B0604020202020204" pitchFamily="34" charset="0"/>
              </a:endParaRPr>
            </a:p>
          </p:txBody>
        </p:sp>
      </p:grpSp>
      <p:sp>
        <p:nvSpPr>
          <p:cNvPr id="15" name="Rectangle 14"/>
          <p:cNvSpPr/>
          <p:nvPr/>
        </p:nvSpPr>
        <p:spPr>
          <a:xfrm>
            <a:off x="416096" y="3127306"/>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3</a:t>
            </a:r>
            <a:endParaRPr lang="en-IN" sz="3200" b="1" dirty="0">
              <a:solidFill>
                <a:schemeClr val="bg1"/>
              </a:solidFill>
              <a:latin typeface="Helvetica Neue"/>
              <a:cs typeface="Helvetica" panose="020B0604020202020204" pitchFamily="34" charset="0"/>
            </a:endParaRPr>
          </a:p>
        </p:txBody>
      </p:sp>
      <p:grpSp>
        <p:nvGrpSpPr>
          <p:cNvPr id="16" name="Group 15"/>
          <p:cNvGrpSpPr/>
          <p:nvPr/>
        </p:nvGrpSpPr>
        <p:grpSpPr>
          <a:xfrm>
            <a:off x="1075751" y="4145143"/>
            <a:ext cx="7940050" cy="844486"/>
            <a:chOff x="375557" y="1947820"/>
            <a:chExt cx="12847313" cy="609801"/>
          </a:xfrm>
        </p:grpSpPr>
        <p:sp>
          <p:nvSpPr>
            <p:cNvPr id="17" name="Rectangle 1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18" name="TextBox 17"/>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Compute the test statistic</a:t>
              </a:r>
              <a:endParaRPr lang="en-IN" sz="3200" b="1" dirty="0">
                <a:latin typeface="Helvetica Neue"/>
                <a:cs typeface="Helvetica" panose="020B0604020202020204" pitchFamily="34" charset="0"/>
              </a:endParaRPr>
            </a:p>
          </p:txBody>
        </p:sp>
      </p:grpSp>
      <p:sp>
        <p:nvSpPr>
          <p:cNvPr id="19" name="Rectangle 18"/>
          <p:cNvSpPr/>
          <p:nvPr/>
        </p:nvSpPr>
        <p:spPr>
          <a:xfrm>
            <a:off x="421535" y="4145143"/>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4</a:t>
            </a:r>
            <a:endParaRPr lang="en-IN" sz="3200" b="1" dirty="0">
              <a:solidFill>
                <a:schemeClr val="bg1"/>
              </a:solidFill>
              <a:latin typeface="Helvetica Neue"/>
              <a:cs typeface="Helvetica" panose="020B0604020202020204" pitchFamily="34" charset="0"/>
            </a:endParaRPr>
          </a:p>
        </p:txBody>
      </p:sp>
      <p:grpSp>
        <p:nvGrpSpPr>
          <p:cNvPr id="20" name="Group 19"/>
          <p:cNvGrpSpPr/>
          <p:nvPr/>
        </p:nvGrpSpPr>
        <p:grpSpPr>
          <a:xfrm>
            <a:off x="1081190" y="5130322"/>
            <a:ext cx="7940050" cy="844486"/>
            <a:chOff x="375557" y="1947820"/>
            <a:chExt cx="12847313" cy="609801"/>
          </a:xfrm>
        </p:grpSpPr>
        <p:sp>
          <p:nvSpPr>
            <p:cNvPr id="21" name="Rectangle 20"/>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22" name="TextBox 21"/>
            <p:cNvSpPr txBox="1"/>
            <p:nvPr/>
          </p:nvSpPr>
          <p:spPr>
            <a:xfrm>
              <a:off x="417333" y="1947820"/>
              <a:ext cx="12805537" cy="504912"/>
            </a:xfrm>
            <a:prstGeom prst="rect">
              <a:avLst/>
            </a:prstGeom>
            <a:noFill/>
          </p:spPr>
          <p:txBody>
            <a:bodyPr wrap="square" rtlCol="0">
              <a:spAutoFit/>
            </a:bodyPr>
            <a:lstStyle/>
            <a:p>
              <a:pPr>
                <a:lnSpc>
                  <a:spcPct val="150000"/>
                </a:lnSpc>
              </a:pPr>
              <a:r>
                <a:rPr lang="en-US" sz="3000" b="1" dirty="0" smtClean="0">
                  <a:latin typeface="Helvetica Neue"/>
                  <a:cs typeface="Helvetica" panose="020B0604020202020204" pitchFamily="34" charset="0"/>
                </a:rPr>
                <a:t>Define the critical region/ rejection criteria</a:t>
              </a:r>
              <a:endParaRPr lang="en-IN" sz="3000" b="1" dirty="0">
                <a:latin typeface="Helvetica Neue"/>
                <a:cs typeface="Helvetica" panose="020B0604020202020204" pitchFamily="34" charset="0"/>
              </a:endParaRPr>
            </a:p>
          </p:txBody>
        </p:sp>
      </p:grpSp>
      <p:sp>
        <p:nvSpPr>
          <p:cNvPr id="23" name="Rectangle 22"/>
          <p:cNvSpPr/>
          <p:nvPr/>
        </p:nvSpPr>
        <p:spPr>
          <a:xfrm>
            <a:off x="426974" y="5130322"/>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5</a:t>
            </a:r>
            <a:endParaRPr lang="en-IN" sz="3200" b="1" dirty="0">
              <a:solidFill>
                <a:schemeClr val="bg1"/>
              </a:solidFill>
              <a:latin typeface="Helvetica Neue"/>
              <a:cs typeface="Helvetica" panose="020B0604020202020204" pitchFamily="34" charset="0"/>
            </a:endParaRPr>
          </a:p>
        </p:txBody>
      </p:sp>
      <p:grpSp>
        <p:nvGrpSpPr>
          <p:cNvPr id="24" name="Group 23"/>
          <p:cNvGrpSpPr/>
          <p:nvPr/>
        </p:nvGrpSpPr>
        <p:grpSpPr>
          <a:xfrm>
            <a:off x="1070300" y="6148159"/>
            <a:ext cx="2845269" cy="844486"/>
            <a:chOff x="375557" y="1947820"/>
            <a:chExt cx="12847313" cy="609801"/>
          </a:xfrm>
        </p:grpSpPr>
        <p:sp>
          <p:nvSpPr>
            <p:cNvPr id="25" name="Rectangle 2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26" name="TextBox 25"/>
            <p:cNvSpPr txBox="1"/>
            <p:nvPr/>
          </p:nvSpPr>
          <p:spPr>
            <a:xfrm>
              <a:off x="417333" y="1947820"/>
              <a:ext cx="12805537" cy="600061"/>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Conclusion</a:t>
              </a:r>
              <a:endParaRPr lang="en-IN" sz="3200" b="1" dirty="0">
                <a:latin typeface="Helvetica Neue"/>
                <a:cs typeface="Helvetica" panose="020B0604020202020204" pitchFamily="34" charset="0"/>
              </a:endParaRPr>
            </a:p>
          </p:txBody>
        </p:sp>
      </p:grpSp>
      <p:sp>
        <p:nvSpPr>
          <p:cNvPr id="27" name="Rectangle 26"/>
          <p:cNvSpPr/>
          <p:nvPr/>
        </p:nvSpPr>
        <p:spPr>
          <a:xfrm>
            <a:off x="416084" y="6148159"/>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6</a:t>
            </a:r>
            <a:endParaRPr lang="en-IN" sz="3200" b="1" dirty="0">
              <a:solidFill>
                <a:schemeClr val="bg1"/>
              </a:solidFill>
              <a:latin typeface="Helvetica Neue"/>
              <a:cs typeface="Helvetica" panose="020B0604020202020204" pitchFamily="34" charset="0"/>
            </a:endParaRPr>
          </a:p>
        </p:txBody>
      </p:sp>
      <p:grpSp>
        <p:nvGrpSpPr>
          <p:cNvPr id="28" name="Group 27"/>
          <p:cNvGrpSpPr/>
          <p:nvPr/>
        </p:nvGrpSpPr>
        <p:grpSpPr>
          <a:xfrm>
            <a:off x="9853997" y="1165718"/>
            <a:ext cx="3804555" cy="1961587"/>
            <a:chOff x="3877434" y="2723236"/>
            <a:chExt cx="2380171" cy="1208799"/>
          </a:xfrm>
          <a:blipFill>
            <a:blip r:embed="rId3"/>
            <a:tile tx="0" ty="0" sx="100000" sy="100000" flip="none" algn="tl"/>
          </a:blipFill>
        </p:grpSpPr>
        <p:sp>
          <p:nvSpPr>
            <p:cNvPr id="29" name="Round Diagonal Corner Rectangle 28"/>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2639218511"/>
                </p:ext>
              </p:extLst>
            </p:nvPr>
          </p:nvGraphicFramePr>
          <p:xfrm>
            <a:off x="3942399" y="2822690"/>
            <a:ext cx="2313079" cy="967139"/>
          </p:xfrm>
          <a:graphic>
            <a:graphicData uri="http://schemas.openxmlformats.org/presentationml/2006/ole">
              <mc:AlternateContent xmlns:mc="http://schemas.openxmlformats.org/markup-compatibility/2006">
                <mc:Choice xmlns:v="urn:schemas-microsoft-com:vml" Requires="v">
                  <p:oleObj spid="_x0000_s22540" name="Equation" r:id="rId4" imgW="1587240" imgH="685800" progId="Equation.3">
                    <p:embed/>
                  </p:oleObj>
                </mc:Choice>
                <mc:Fallback>
                  <p:oleObj name="Equation" r:id="rId4" imgW="1587240" imgH="685800" progId="Equation.3">
                    <p:embed/>
                    <p:pic>
                      <p:nvPicPr>
                        <p:cNvPr id="0" name=""/>
                        <p:cNvPicPr/>
                        <p:nvPr/>
                      </p:nvPicPr>
                      <p:blipFill>
                        <a:blip r:embed="rId5"/>
                        <a:stretch>
                          <a:fillRect/>
                        </a:stretch>
                      </p:blipFill>
                      <p:spPr>
                        <a:xfrm>
                          <a:off x="3942399" y="2822690"/>
                          <a:ext cx="2313079" cy="967139"/>
                        </a:xfrm>
                        <a:prstGeom prst="rect">
                          <a:avLst/>
                        </a:prstGeom>
                      </p:spPr>
                    </p:pic>
                  </p:oleObj>
                </mc:Fallback>
              </mc:AlternateContent>
            </a:graphicData>
          </a:graphic>
        </p:graphicFrame>
      </p:grpSp>
      <p:sp>
        <p:nvSpPr>
          <p:cNvPr id="31" name="Right Arrow 30"/>
          <p:cNvSpPr/>
          <p:nvPr/>
        </p:nvSpPr>
        <p:spPr>
          <a:xfrm>
            <a:off x="9004923" y="1333096"/>
            <a:ext cx="7184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9723367" y="3232433"/>
            <a:ext cx="4003221" cy="1847636"/>
            <a:chOff x="3446266" y="2723236"/>
            <a:chExt cx="3205075" cy="1436380"/>
          </a:xfrm>
          <a:blipFill>
            <a:blip r:embed="rId3"/>
            <a:tile tx="0" ty="0" sx="100000" sy="100000" flip="none" algn="tl"/>
          </a:blipFill>
        </p:grpSpPr>
        <p:sp>
          <p:nvSpPr>
            <p:cNvPr id="33" name="Round Diagonal Corner Rectangle 32"/>
            <p:cNvSpPr/>
            <p:nvPr/>
          </p:nvSpPr>
          <p:spPr>
            <a:xfrm>
              <a:off x="3446266" y="2723236"/>
              <a:ext cx="3150603" cy="1432565"/>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34" name="Object 33"/>
            <p:cNvGraphicFramePr>
              <a:graphicFrameLocks noChangeAspect="1"/>
            </p:cNvGraphicFramePr>
            <p:nvPr>
              <p:extLst/>
            </p:nvPr>
          </p:nvGraphicFramePr>
          <p:xfrm>
            <a:off x="3447174" y="2779841"/>
            <a:ext cx="3204167" cy="1379775"/>
          </p:xfrm>
          <a:graphic>
            <a:graphicData uri="http://schemas.openxmlformats.org/presentationml/2006/ole">
              <mc:AlternateContent xmlns:mc="http://schemas.openxmlformats.org/markup-compatibility/2006">
                <mc:Choice xmlns:v="urn:schemas-microsoft-com:vml" Requires="v">
                  <p:oleObj spid="_x0000_s22541" name="Equation" r:id="rId6" imgW="1650960" imgH="711000" progId="Equation.3">
                    <p:embed/>
                  </p:oleObj>
                </mc:Choice>
                <mc:Fallback>
                  <p:oleObj name="Equation" r:id="rId6" imgW="1650960" imgH="711000" progId="Equation.3">
                    <p:embed/>
                    <p:pic>
                      <p:nvPicPr>
                        <p:cNvPr id="0" name=""/>
                        <p:cNvPicPr/>
                        <p:nvPr/>
                      </p:nvPicPr>
                      <p:blipFill>
                        <a:blip r:embed="rId7"/>
                        <a:stretch>
                          <a:fillRect/>
                        </a:stretch>
                      </p:blipFill>
                      <p:spPr>
                        <a:xfrm>
                          <a:off x="3447174" y="2779841"/>
                          <a:ext cx="3204167" cy="1379775"/>
                        </a:xfrm>
                        <a:prstGeom prst="rect">
                          <a:avLst/>
                        </a:prstGeom>
                      </p:spPr>
                    </p:pic>
                  </p:oleObj>
                </mc:Fallback>
              </mc:AlternateContent>
            </a:graphicData>
          </a:graphic>
        </p:graphicFrame>
      </p:grpSp>
      <p:sp>
        <p:nvSpPr>
          <p:cNvPr id="35" name="Right Arrow 34"/>
          <p:cNvSpPr/>
          <p:nvPr/>
        </p:nvSpPr>
        <p:spPr>
          <a:xfrm>
            <a:off x="9026691" y="4408387"/>
            <a:ext cx="57965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4372769" y="6347321"/>
            <a:ext cx="8990052" cy="819386"/>
            <a:chOff x="375557" y="1965945"/>
            <a:chExt cx="12847313" cy="591676"/>
          </a:xfrm>
        </p:grpSpPr>
        <p:sp>
          <p:nvSpPr>
            <p:cNvPr id="37" name="Rectangle 3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38" name="TextBox 37"/>
            <p:cNvSpPr txBox="1"/>
            <p:nvPr/>
          </p:nvSpPr>
          <p:spPr>
            <a:xfrm>
              <a:off x="417333" y="2064679"/>
              <a:ext cx="12805537" cy="433377"/>
            </a:xfrm>
            <a:prstGeom prst="rect">
              <a:avLst/>
            </a:prstGeom>
            <a:noFill/>
          </p:spPr>
          <p:txBody>
            <a:bodyPr wrap="square" rtlCol="0">
              <a:spAutoFit/>
            </a:bodyPr>
            <a:lstStyle/>
            <a:p>
              <a:pPr>
                <a:lnSpc>
                  <a:spcPct val="150000"/>
                </a:lnSpc>
              </a:pPr>
              <a:r>
                <a:rPr lang="en-US" sz="2200" b="1" dirty="0" smtClean="0">
                  <a:solidFill>
                    <a:srgbClr val="FF0000"/>
                  </a:solidFill>
                  <a:latin typeface="Helvetica Neue"/>
                  <a:cs typeface="Helvetica" panose="020B0604020202020204" pitchFamily="34" charset="0"/>
                </a:rPr>
                <a:t>Note: Rejection criteria may be based on critical value or P-value</a:t>
              </a:r>
              <a:endParaRPr lang="en-IN" sz="2200" b="1" dirty="0">
                <a:solidFill>
                  <a:srgbClr val="FF0000"/>
                </a:solidFill>
                <a:latin typeface="Helvetica Neue"/>
                <a:cs typeface="Helvetica" panose="020B0604020202020204" pitchFamily="34" charset="0"/>
              </a:endParaRPr>
            </a:p>
          </p:txBody>
        </p:sp>
      </p:grpSp>
      <p:grpSp>
        <p:nvGrpSpPr>
          <p:cNvPr id="42" name="Group 41"/>
          <p:cNvGrpSpPr/>
          <p:nvPr/>
        </p:nvGrpSpPr>
        <p:grpSpPr>
          <a:xfrm>
            <a:off x="9434589" y="5224829"/>
            <a:ext cx="4490646" cy="923330"/>
            <a:chOff x="375557" y="1934408"/>
            <a:chExt cx="12847313" cy="666734"/>
          </a:xfrm>
        </p:grpSpPr>
        <p:sp>
          <p:nvSpPr>
            <p:cNvPr id="43" name="Rectangle 4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44" name="TextBox 43"/>
            <p:cNvSpPr txBox="1"/>
            <p:nvPr/>
          </p:nvSpPr>
          <p:spPr>
            <a:xfrm>
              <a:off x="417332" y="1934408"/>
              <a:ext cx="12805538" cy="666734"/>
            </a:xfrm>
            <a:prstGeom prst="rect">
              <a:avLst/>
            </a:prstGeom>
            <a:noFill/>
          </p:spPr>
          <p:txBody>
            <a:bodyPr wrap="square" rtlCol="0">
              <a:spAutoFit/>
            </a:bodyPr>
            <a:lstStyle/>
            <a:p>
              <a:pPr>
                <a:lnSpc>
                  <a:spcPct val="150000"/>
                </a:lnSpc>
              </a:pPr>
              <a:r>
                <a:rPr lang="en-US" sz="1800" b="1" dirty="0" smtClean="0">
                  <a:solidFill>
                    <a:srgbClr val="0000FF"/>
                  </a:solidFill>
                  <a:latin typeface="Helvetica Neue"/>
                  <a:cs typeface="Helvetica" panose="020B0604020202020204" pitchFamily="34" charset="0"/>
                </a:rPr>
                <a:t>Note: If sample sizes are unequal compute pooled SE</a:t>
              </a:r>
              <a:endParaRPr lang="en-IN" sz="1800" b="1" dirty="0">
                <a:solidFill>
                  <a:srgbClr val="0000FF"/>
                </a:solidFill>
                <a:latin typeface="Helvetica Neue"/>
                <a:cs typeface="Helvetica" panose="020B0604020202020204" pitchFamily="34" charset="0"/>
              </a:endParaRPr>
            </a:p>
          </p:txBody>
        </p:sp>
      </p:grpSp>
    </p:spTree>
    <p:extLst>
      <p:ext uri="{BB962C8B-B14F-4D97-AF65-F5344CB8AC3E}">
        <p14:creationId xmlns:p14="http://schemas.microsoft.com/office/powerpoint/2010/main" val="31650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0-#ppt_w/2"/>
                                          </p:val>
                                        </p:tav>
                                        <p:tav tm="100000">
                                          <p:val>
                                            <p:strVal val="#ppt_x"/>
                                          </p:val>
                                        </p:tav>
                                      </p:tavLst>
                                    </p:anim>
                                    <p:anim calcmode="lin" valueType="num">
                                      <p:cBhvr additive="base">
                                        <p:cTn id="56" dur="500" fill="hold"/>
                                        <p:tgtEl>
                                          <p:spTgt spid="35"/>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0-#ppt_w/2"/>
                                          </p:val>
                                        </p:tav>
                                        <p:tav tm="100000">
                                          <p:val>
                                            <p:strVal val="#ppt_x"/>
                                          </p:val>
                                        </p:tav>
                                      </p:tavLst>
                                    </p:anim>
                                    <p:anim calcmode="lin" valueType="num">
                                      <p:cBhvr additive="base">
                                        <p:cTn id="68" dur="500" fill="hold"/>
                                        <p:tgtEl>
                                          <p:spTgt spid="23"/>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0-#ppt_w/2"/>
                                          </p:val>
                                        </p:tav>
                                        <p:tav tm="100000">
                                          <p:val>
                                            <p:strVal val="#ppt_x"/>
                                          </p:val>
                                        </p:tav>
                                      </p:tavLst>
                                    </p:anim>
                                    <p:anim calcmode="lin" valueType="num">
                                      <p:cBhvr additive="base">
                                        <p:cTn id="7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0-#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0-#ppt_w/2"/>
                                          </p:val>
                                        </p:tav>
                                        <p:tav tm="100000">
                                          <p:val>
                                            <p:strVal val="#ppt_x"/>
                                          </p:val>
                                        </p:tav>
                                      </p:tavLst>
                                    </p:anim>
                                    <p:anim calcmode="lin" valueType="num">
                                      <p:cBhvr additive="base">
                                        <p:cTn id="82" dur="500" fill="hold"/>
                                        <p:tgtEl>
                                          <p:spTgt spid="24"/>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500" fill="hold"/>
                                        <p:tgtEl>
                                          <p:spTgt spid="36"/>
                                        </p:tgtEl>
                                        <p:attrNameLst>
                                          <p:attrName>ppt_x</p:attrName>
                                        </p:attrNameLst>
                                      </p:cBhvr>
                                      <p:tavLst>
                                        <p:tav tm="0">
                                          <p:val>
                                            <p:strVal val="0-#ppt_w/2"/>
                                          </p:val>
                                        </p:tav>
                                        <p:tav tm="100000">
                                          <p:val>
                                            <p:strVal val="#ppt_x"/>
                                          </p:val>
                                        </p:tav>
                                      </p:tavLst>
                                    </p:anim>
                                    <p:anim calcmode="lin" valueType="num">
                                      <p:cBhvr additive="base">
                                        <p:cTn id="86" dur="500" fill="hold"/>
                                        <p:tgtEl>
                                          <p:spTgt spid="36"/>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additive="base">
                                        <p:cTn id="89" dur="500" fill="hold"/>
                                        <p:tgtEl>
                                          <p:spTgt spid="42"/>
                                        </p:tgtEl>
                                        <p:attrNameLst>
                                          <p:attrName>ppt_x</p:attrName>
                                        </p:attrNameLst>
                                      </p:cBhvr>
                                      <p:tavLst>
                                        <p:tav tm="0">
                                          <p:val>
                                            <p:strVal val="0-#ppt_w/2"/>
                                          </p:val>
                                        </p:tav>
                                        <p:tav tm="100000">
                                          <p:val>
                                            <p:strVal val="#ppt_x"/>
                                          </p:val>
                                        </p:tav>
                                      </p:tavLst>
                                    </p:anim>
                                    <p:anim calcmode="lin" valueType="num">
                                      <p:cBhvr additive="base">
                                        <p:cTn id="90"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animBg="1"/>
      <p:bldP spid="27" grpId="0" animBg="1"/>
      <p:bldP spid="31" grpId="0" animBg="1"/>
      <p:bldP spid="3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sp>
        <p:nvSpPr>
          <p:cNvPr id="4" name="Text Placeholder 3"/>
          <p:cNvSpPr txBox="1">
            <a:spLocks/>
          </p:cNvSpPr>
          <p:nvPr/>
        </p:nvSpPr>
        <p:spPr>
          <a:xfrm>
            <a:off x="489858" y="1064419"/>
            <a:ext cx="13177156" cy="6066710"/>
          </a:xfrm>
          <a:prstGeom prst="rect">
            <a:avLst/>
          </a:prstGeom>
        </p:spPr>
        <p:txBody>
          <a:bodyPr>
            <a:no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lnSpc>
                <a:spcPct val="150000"/>
              </a:lnSpc>
              <a:buNone/>
            </a:pPr>
            <a:r>
              <a:rPr lang="en-US" sz="3600" b="1" dirty="0">
                <a:latin typeface="Helvetica Neue"/>
              </a:rPr>
              <a:t>Random samples of </a:t>
            </a:r>
            <a:r>
              <a:rPr lang="en-US" sz="3600" b="1" dirty="0" smtClean="0">
                <a:latin typeface="Helvetica Neue"/>
              </a:rPr>
              <a:t>15 </a:t>
            </a:r>
            <a:r>
              <a:rPr lang="en-US" sz="3600" b="1" dirty="0">
                <a:latin typeface="Helvetica Neue"/>
              </a:rPr>
              <a:t>and </a:t>
            </a:r>
            <a:r>
              <a:rPr lang="en-US" sz="3600" b="1" dirty="0" smtClean="0">
                <a:latin typeface="Helvetica Neue"/>
              </a:rPr>
              <a:t>10 </a:t>
            </a:r>
            <a:r>
              <a:rPr lang="en-US" sz="3600" b="1" dirty="0">
                <a:latin typeface="Helvetica Neue"/>
              </a:rPr>
              <a:t>were selected from two thermocouples. The sample means were 315, 303 and </a:t>
            </a:r>
            <a:r>
              <a:rPr lang="en-US" sz="3600" b="1" dirty="0" smtClean="0">
                <a:latin typeface="Helvetica Neue"/>
              </a:rPr>
              <a:t>sample standard deviations </a:t>
            </a:r>
            <a:r>
              <a:rPr lang="en-US" sz="3600" b="1" dirty="0">
                <a:latin typeface="Helvetica Neue"/>
              </a:rPr>
              <a:t>were </a:t>
            </a:r>
            <a:r>
              <a:rPr lang="en-US" sz="3600" b="1" dirty="0" smtClean="0">
                <a:latin typeface="Helvetica Neue"/>
              </a:rPr>
              <a:t>3.8, 4.9 </a:t>
            </a:r>
            <a:r>
              <a:rPr lang="en-US" sz="3600" b="1" dirty="0">
                <a:latin typeface="Helvetica Neue"/>
              </a:rPr>
              <a:t>respectively. </a:t>
            </a:r>
          </a:p>
          <a:p>
            <a:pPr marL="742950" indent="-742950">
              <a:lnSpc>
                <a:spcPct val="150000"/>
              </a:lnSpc>
              <a:buAutoNum type="alphaLcParenBoth"/>
            </a:pPr>
            <a:r>
              <a:rPr lang="en-US" sz="3600" b="1" dirty="0">
                <a:latin typeface="Helvetica Neue"/>
              </a:rPr>
              <a:t>Construct 95% CI for difference in </a:t>
            </a:r>
            <a:r>
              <a:rPr lang="en-US" sz="3600" b="1" dirty="0" smtClean="0">
                <a:latin typeface="Helvetica Neue"/>
              </a:rPr>
              <a:t>means</a:t>
            </a:r>
          </a:p>
          <a:p>
            <a:pPr marL="742950" indent="-742950">
              <a:lnSpc>
                <a:spcPct val="150000"/>
              </a:lnSpc>
              <a:buAutoNum type="alphaLcParenBoth"/>
            </a:pPr>
            <a:r>
              <a:rPr lang="en-US" sz="3600" b="1" dirty="0" smtClean="0">
                <a:latin typeface="Helvetica Neue"/>
              </a:rPr>
              <a:t>Test </a:t>
            </a:r>
            <a:r>
              <a:rPr lang="en-US" sz="3600" b="1" dirty="0">
                <a:latin typeface="Helvetica Neue"/>
              </a:rPr>
              <a:t>whether there is any significant difference in the means of two </a:t>
            </a:r>
            <a:r>
              <a:rPr lang="en-US" sz="3600" b="1" dirty="0" smtClean="0">
                <a:latin typeface="Helvetica Neue"/>
              </a:rPr>
              <a:t>thermocouples </a:t>
            </a:r>
            <a:r>
              <a:rPr lang="en-US" sz="3600" b="1" dirty="0">
                <a:latin typeface="Helvetica Neue"/>
              </a:rPr>
              <a:t>at 5% level of </a:t>
            </a:r>
            <a:r>
              <a:rPr lang="en-US" sz="3600" b="1" dirty="0" smtClean="0">
                <a:latin typeface="Helvetica Neue"/>
              </a:rPr>
              <a:t>significance</a:t>
            </a:r>
          </a:p>
          <a:p>
            <a:pPr marL="742950" indent="-742950">
              <a:lnSpc>
                <a:spcPct val="150000"/>
              </a:lnSpc>
              <a:buAutoNum type="alphaLcParenBoth"/>
            </a:pPr>
            <a:r>
              <a:rPr lang="en-US" sz="3600" b="1" dirty="0" smtClean="0">
                <a:latin typeface="Helvetica Neue"/>
              </a:rPr>
              <a:t>Find the P-value</a:t>
            </a:r>
            <a:endParaRPr lang="en-US" sz="3600" b="1" dirty="0">
              <a:latin typeface="Helvetica Neue"/>
            </a:endParaRPr>
          </a:p>
          <a:p>
            <a:pPr marL="742950" indent="-742950">
              <a:lnSpc>
                <a:spcPct val="150000"/>
              </a:lnSpc>
              <a:buAutoNum type="alphaLcParenBoth"/>
            </a:pPr>
            <a:endParaRPr lang="en-US" sz="3600" b="1" dirty="0">
              <a:latin typeface="Helvetica Neue"/>
            </a:endParaRPr>
          </a:p>
          <a:p>
            <a:pPr marL="0" indent="0">
              <a:lnSpc>
                <a:spcPct val="150000"/>
              </a:lnSpc>
              <a:buNone/>
            </a:pPr>
            <a:endParaRPr lang="en-US" sz="3600" b="1" dirty="0">
              <a:latin typeface="Helvetica Neue"/>
            </a:endParaRPr>
          </a:p>
        </p:txBody>
      </p:sp>
    </p:spTree>
    <p:extLst>
      <p:ext uri="{BB962C8B-B14F-4D97-AF65-F5344CB8AC3E}">
        <p14:creationId xmlns:p14="http://schemas.microsoft.com/office/powerpoint/2010/main" val="164030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grpSp>
        <p:nvGrpSpPr>
          <p:cNvPr id="4" name="Group 3"/>
          <p:cNvGrpSpPr/>
          <p:nvPr/>
        </p:nvGrpSpPr>
        <p:grpSpPr>
          <a:xfrm>
            <a:off x="520700" y="1282976"/>
            <a:ext cx="1359975" cy="1320800"/>
            <a:chOff x="520700" y="1879600"/>
            <a:chExt cx="927100" cy="800100"/>
          </a:xfrm>
        </p:grpSpPr>
        <p:sp>
          <p:nvSpPr>
            <p:cNvPr id="5" name="Oval 4"/>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6" name="Object 5"/>
            <p:cNvGraphicFramePr>
              <a:graphicFrameLocks noChangeAspect="1"/>
            </p:cNvGraphicFramePr>
            <p:nvPr>
              <p:extLst/>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23570"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7" name="Round Diagonal Corner Rectangle 6"/>
          <p:cNvSpPr/>
          <p:nvPr/>
        </p:nvSpPr>
        <p:spPr>
          <a:xfrm>
            <a:off x="2735050" y="1484957"/>
            <a:ext cx="10695200" cy="901913"/>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b="1" dirty="0" smtClean="0">
                <a:solidFill>
                  <a:schemeClr val="tx1"/>
                </a:solidFill>
                <a:latin typeface="Helvetica Neue"/>
                <a:cs typeface="Helvetica" panose="020B0604020202020204" pitchFamily="34" charset="0"/>
              </a:rPr>
              <a:t>The mean of two thermocouples may be same </a:t>
            </a:r>
            <a:endParaRPr lang="en-US" sz="3600" b="1" dirty="0">
              <a:solidFill>
                <a:schemeClr val="tx1"/>
              </a:solidFill>
              <a:latin typeface="Helvetica Neue"/>
              <a:cs typeface="Helvetica" panose="020B0604020202020204" pitchFamily="34" charset="0"/>
            </a:endParaRPr>
          </a:p>
        </p:txBody>
      </p:sp>
      <p:grpSp>
        <p:nvGrpSpPr>
          <p:cNvPr id="8" name="Group 7"/>
          <p:cNvGrpSpPr/>
          <p:nvPr/>
        </p:nvGrpSpPr>
        <p:grpSpPr>
          <a:xfrm>
            <a:off x="520700" y="4036146"/>
            <a:ext cx="1359975" cy="1384300"/>
            <a:chOff x="520700" y="3987800"/>
            <a:chExt cx="927100" cy="800100"/>
          </a:xfrm>
        </p:grpSpPr>
        <p:sp>
          <p:nvSpPr>
            <p:cNvPr id="9" name="Oval 8"/>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aphicFrame>
          <p:nvGraphicFramePr>
            <p:cNvPr id="10" name="Object 9"/>
            <p:cNvGraphicFramePr>
              <a:graphicFrameLocks noChangeAspect="1"/>
            </p:cNvGraphicFramePr>
            <p:nvPr>
              <p:extLst/>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23571" name="Equation" r:id="rId5" imgW="203040" imgH="215640" progId="Equation.3">
                    <p:embed/>
                  </p:oleObj>
                </mc:Choice>
                <mc:Fallback>
                  <p:oleObj name="Equation" r:id="rId5" imgW="203040" imgH="215640" progId="Equation.3">
                    <p:embed/>
                    <p:pic>
                      <p:nvPicPr>
                        <p:cNvPr id="0" name=""/>
                        <p:cNvPicPr/>
                        <p:nvPr/>
                      </p:nvPicPr>
                      <p:blipFill>
                        <a:blip r:embed="rId6"/>
                        <a:stretch>
                          <a:fillRect/>
                        </a:stretch>
                      </p:blipFill>
                      <p:spPr>
                        <a:xfrm>
                          <a:off x="749300" y="4189413"/>
                          <a:ext cx="444500" cy="473075"/>
                        </a:xfrm>
                        <a:prstGeom prst="rect">
                          <a:avLst/>
                        </a:prstGeom>
                      </p:spPr>
                    </p:pic>
                  </p:oleObj>
                </mc:Fallback>
              </mc:AlternateContent>
            </a:graphicData>
          </a:graphic>
        </p:graphicFrame>
      </p:grpSp>
      <p:sp>
        <p:nvSpPr>
          <p:cNvPr id="11" name="Round Diagonal Corner Rectangle 10"/>
          <p:cNvSpPr/>
          <p:nvPr/>
        </p:nvSpPr>
        <p:spPr>
          <a:xfrm>
            <a:off x="2735050" y="4256525"/>
            <a:ext cx="10695200" cy="1062295"/>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3600" b="1" dirty="0">
                <a:solidFill>
                  <a:schemeClr val="tx1"/>
                </a:solidFill>
                <a:latin typeface="Helvetica Neue"/>
                <a:cs typeface="Helvetica" panose="020B0604020202020204" pitchFamily="34" charset="0"/>
              </a:rPr>
              <a:t>The mean of two thermocouples may be </a:t>
            </a:r>
            <a:r>
              <a:rPr lang="en-AU" altLang="en-US" sz="3600" b="1" dirty="0" smtClean="0">
                <a:solidFill>
                  <a:schemeClr val="tx1"/>
                </a:solidFill>
                <a:latin typeface="Helvetica Neue"/>
                <a:cs typeface="Helvetica" panose="020B0604020202020204" pitchFamily="34" charset="0"/>
              </a:rPr>
              <a:t>different</a:t>
            </a:r>
            <a:endParaRPr lang="en-US" sz="3600" b="1" dirty="0">
              <a:solidFill>
                <a:schemeClr val="tx1"/>
              </a:solidFill>
              <a:latin typeface="Helvetica Neue"/>
              <a:cs typeface="Helvetica" panose="020B0604020202020204" pitchFamily="34" charset="0"/>
            </a:endParaRPr>
          </a:p>
        </p:txBody>
      </p:sp>
      <p:sp>
        <p:nvSpPr>
          <p:cNvPr id="12" name="Left Arrow 11"/>
          <p:cNvSpPr/>
          <p:nvPr/>
        </p:nvSpPr>
        <p:spPr>
          <a:xfrm rot="10800000">
            <a:off x="1993159" y="1688432"/>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13" name="Left Arrow 12"/>
          <p:cNvSpPr/>
          <p:nvPr/>
        </p:nvSpPr>
        <p:spPr>
          <a:xfrm rot="10800000">
            <a:off x="1974108" y="4479702"/>
            <a:ext cx="6132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grpSp>
        <p:nvGrpSpPr>
          <p:cNvPr id="15" name="Group 14"/>
          <p:cNvGrpSpPr/>
          <p:nvPr/>
        </p:nvGrpSpPr>
        <p:grpSpPr>
          <a:xfrm>
            <a:off x="5088885" y="2720785"/>
            <a:ext cx="2993765" cy="1137564"/>
            <a:chOff x="3779629" y="2723236"/>
            <a:chExt cx="1938724" cy="636184"/>
          </a:xfrm>
          <a:blipFill>
            <a:blip r:embed="rId7"/>
            <a:tile tx="0" ty="0" sx="100000" sy="100000" flip="none" algn="tl"/>
          </a:blipFill>
        </p:grpSpPr>
        <p:sp>
          <p:nvSpPr>
            <p:cNvPr id="16" name="Round Diagonal Corner Rectangle 15"/>
            <p:cNvSpPr/>
            <p:nvPr/>
          </p:nvSpPr>
          <p:spPr>
            <a:xfrm>
              <a:off x="3779629" y="2723236"/>
              <a:ext cx="1938724"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17" name="Object 16"/>
            <p:cNvGraphicFramePr>
              <a:graphicFrameLocks noChangeAspect="1"/>
            </p:cNvGraphicFramePr>
            <p:nvPr>
              <p:extLst/>
            </p:nvPr>
          </p:nvGraphicFramePr>
          <p:xfrm>
            <a:off x="3823805" y="2796411"/>
            <a:ext cx="1819931" cy="535612"/>
          </p:xfrm>
          <a:graphic>
            <a:graphicData uri="http://schemas.openxmlformats.org/presentationml/2006/ole">
              <mc:AlternateContent xmlns:mc="http://schemas.openxmlformats.org/markup-compatibility/2006">
                <mc:Choice xmlns:v="urn:schemas-microsoft-com:vml" Requires="v">
                  <p:oleObj spid="_x0000_s23572" name="Equation" r:id="rId8" imgW="736560" imgH="228600" progId="Equation.3">
                    <p:embed/>
                  </p:oleObj>
                </mc:Choice>
                <mc:Fallback>
                  <p:oleObj name="Equation" r:id="rId8" imgW="736560" imgH="228600" progId="Equation.3">
                    <p:embed/>
                    <p:pic>
                      <p:nvPicPr>
                        <p:cNvPr id="0" name=""/>
                        <p:cNvPicPr/>
                        <p:nvPr/>
                      </p:nvPicPr>
                      <p:blipFill>
                        <a:blip r:embed="rId9"/>
                        <a:stretch>
                          <a:fillRect/>
                        </a:stretch>
                      </p:blipFill>
                      <p:spPr>
                        <a:xfrm>
                          <a:off x="3823805" y="2796411"/>
                          <a:ext cx="1819931" cy="535612"/>
                        </a:xfrm>
                        <a:prstGeom prst="rect">
                          <a:avLst/>
                        </a:prstGeom>
                      </p:spPr>
                    </p:pic>
                  </p:oleObj>
                </mc:Fallback>
              </mc:AlternateContent>
            </a:graphicData>
          </a:graphic>
        </p:graphicFrame>
      </p:grpSp>
      <p:grpSp>
        <p:nvGrpSpPr>
          <p:cNvPr id="18" name="Group 17"/>
          <p:cNvGrpSpPr/>
          <p:nvPr/>
        </p:nvGrpSpPr>
        <p:grpSpPr>
          <a:xfrm>
            <a:off x="4984751" y="5866768"/>
            <a:ext cx="3212203" cy="1206770"/>
            <a:chOff x="3759968" y="2723236"/>
            <a:chExt cx="2399333" cy="636184"/>
          </a:xfrm>
          <a:blipFill>
            <a:blip r:embed="rId7"/>
            <a:tile tx="0" ty="0" sx="100000" sy="100000" flip="none" algn="tl"/>
          </a:blipFill>
        </p:grpSpPr>
        <p:sp>
          <p:nvSpPr>
            <p:cNvPr id="19" name="Round Diagonal Corner Rectangle 18"/>
            <p:cNvSpPr/>
            <p:nvPr/>
          </p:nvSpPr>
          <p:spPr>
            <a:xfrm>
              <a:off x="3779628" y="2723236"/>
              <a:ext cx="2379673"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20" name="Object 19"/>
            <p:cNvGraphicFramePr>
              <a:graphicFrameLocks noChangeAspect="1"/>
            </p:cNvGraphicFramePr>
            <p:nvPr>
              <p:extLst/>
            </p:nvPr>
          </p:nvGraphicFramePr>
          <p:xfrm>
            <a:off x="3759968" y="2774766"/>
            <a:ext cx="2339529" cy="507996"/>
          </p:xfrm>
          <a:graphic>
            <a:graphicData uri="http://schemas.openxmlformats.org/presentationml/2006/ole">
              <mc:AlternateContent xmlns:mc="http://schemas.openxmlformats.org/markup-compatibility/2006">
                <mc:Choice xmlns:v="urn:schemas-microsoft-com:vml" Requires="v">
                  <p:oleObj spid="_x0000_s23573" name="Equation" r:id="rId10" imgW="736560" imgH="215640" progId="Equation.3">
                    <p:embed/>
                  </p:oleObj>
                </mc:Choice>
                <mc:Fallback>
                  <p:oleObj name="Equation" r:id="rId10" imgW="736560" imgH="215640" progId="Equation.3">
                    <p:embed/>
                    <p:pic>
                      <p:nvPicPr>
                        <p:cNvPr id="0" name=""/>
                        <p:cNvPicPr/>
                        <p:nvPr/>
                      </p:nvPicPr>
                      <p:blipFill>
                        <a:blip r:embed="rId11"/>
                        <a:stretch>
                          <a:fillRect/>
                        </a:stretch>
                      </p:blipFill>
                      <p:spPr>
                        <a:xfrm>
                          <a:off x="3759968" y="2774766"/>
                          <a:ext cx="2339529" cy="507996"/>
                        </a:xfrm>
                        <a:prstGeom prst="rect">
                          <a:avLst/>
                        </a:prstGeom>
                      </p:spPr>
                    </p:pic>
                  </p:oleObj>
                </mc:Fallback>
              </mc:AlternateContent>
            </a:graphicData>
          </a:graphic>
        </p:graphicFrame>
      </p:grpSp>
    </p:spTree>
    <p:extLst>
      <p:ext uri="{BB962C8B-B14F-4D97-AF65-F5344CB8AC3E}">
        <p14:creationId xmlns:p14="http://schemas.microsoft.com/office/powerpoint/2010/main" val="2021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childTnLst>
                          </p:cTn>
                        </p:par>
                        <p:par>
                          <p:cTn id="37" fill="hold">
                            <p:stCondLst>
                              <p:cond delay="2000"/>
                            </p:stCondLst>
                            <p:childTnLst>
                              <p:par>
                                <p:cTn id="38" presetID="53"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sp>
        <p:nvSpPr>
          <p:cNvPr id="4" name="Title 2"/>
          <p:cNvSpPr txBox="1">
            <a:spLocks/>
          </p:cNvSpPr>
          <p:nvPr/>
        </p:nvSpPr>
        <p:spPr>
          <a:xfrm>
            <a:off x="271251" y="1064419"/>
            <a:ext cx="12815083" cy="6323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200" dirty="0" smtClean="0">
                <a:latin typeface="Helvetica Neue"/>
                <a:cs typeface="Helvetica" panose="020B0604020202020204" pitchFamily="34" charset="0"/>
              </a:rPr>
              <a:t>At 5% (0.05) level </a:t>
            </a:r>
            <a:r>
              <a:rPr lang="en-US" altLang="en-US" sz="3200" dirty="0">
                <a:latin typeface="Helvetica Neue"/>
                <a:cs typeface="Helvetica" panose="020B0604020202020204" pitchFamily="34" charset="0"/>
              </a:rPr>
              <a:t>of significance with critical </a:t>
            </a:r>
            <a:r>
              <a:rPr lang="en-US" altLang="en-US" sz="3200" dirty="0" smtClean="0">
                <a:latin typeface="Helvetica Neue"/>
                <a:cs typeface="Helvetica" panose="020B0604020202020204" pitchFamily="34" charset="0"/>
              </a:rPr>
              <a:t>value</a:t>
            </a:r>
            <a:endParaRPr lang="en-US" altLang="en-US" sz="3200" dirty="0">
              <a:latin typeface="Helvetica Neue"/>
              <a:cs typeface="Helvetica" panose="020B0604020202020204" pitchFamily="34" charset="0"/>
            </a:endParaRPr>
          </a:p>
        </p:txBody>
      </p:sp>
      <p:sp>
        <p:nvSpPr>
          <p:cNvPr id="5" name="Rectangle 10"/>
          <p:cNvSpPr>
            <a:spLocks noChangeArrowheads="1"/>
          </p:cNvSpPr>
          <p:nvPr/>
        </p:nvSpPr>
        <p:spPr bwMode="auto">
          <a:xfrm>
            <a:off x="6810773" y="1884448"/>
            <a:ext cx="304121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en-US" sz="2800" dirty="0" smtClean="0">
                <a:latin typeface="Arial" panose="020B0604020202020204" pitchFamily="34" charset="0"/>
                <a:cs typeface="Arial" panose="020B0604020202020204" pitchFamily="34" charset="0"/>
                <a:sym typeface="Mathematica1" pitchFamily="2" charset="2"/>
              </a:rPr>
              <a:t>Hypothesis to test</a:t>
            </a:r>
          </a:p>
          <a:p>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H</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0</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a:t>
            </a:r>
            <a:r>
              <a:rPr lang="el-GR" altLang="en-US" sz="2800" b="1" dirty="0" smtClean="0">
                <a:solidFill>
                  <a:srgbClr val="FF0000"/>
                </a:solidFill>
                <a:latin typeface="Arial" panose="020B0604020202020204" pitchFamily="34" charset="0"/>
                <a:cs typeface="Arial" panose="020B0604020202020204" pitchFamily="34" charset="0"/>
                <a:sym typeface="Mathematica1" pitchFamily="2" charset="2"/>
              </a:rPr>
              <a:t>μ</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1</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 - </a:t>
            </a:r>
            <a:r>
              <a:rPr lang="el-GR" altLang="en-US" sz="2800" b="1" dirty="0" smtClean="0">
                <a:solidFill>
                  <a:srgbClr val="FF0000"/>
                </a:solidFill>
                <a:latin typeface="Arial" panose="020B0604020202020204" pitchFamily="34" charset="0"/>
                <a:cs typeface="Arial" panose="020B0604020202020204" pitchFamily="34" charset="0"/>
                <a:sym typeface="Mathematica1" pitchFamily="2" charset="2"/>
              </a:rPr>
              <a:t>μ</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2 </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 0</a:t>
            </a:r>
            <a:r>
              <a:rPr lang="en-US" altLang="en-US" sz="2800" b="1" baseline="-25000" dirty="0" smtClean="0">
                <a:latin typeface="Arial" panose="020B0604020202020204" pitchFamily="34" charset="0"/>
                <a:cs typeface="Arial" panose="020B0604020202020204" pitchFamily="34" charset="0"/>
                <a:sym typeface="Mathematica1" pitchFamily="2" charset="2"/>
              </a:rPr>
              <a:t> </a:t>
            </a:r>
          </a:p>
          <a:p>
            <a:r>
              <a:rPr lang="en-US" altLang="en-US" sz="2800" dirty="0" smtClean="0">
                <a:latin typeface="Arial" panose="020B0604020202020204" pitchFamily="34" charset="0"/>
                <a:cs typeface="Arial" panose="020B0604020202020204" pitchFamily="34" charset="0"/>
                <a:sym typeface="Mathematica1" pitchFamily="2" charset="2"/>
              </a:rPr>
              <a:t>vs</a:t>
            </a:r>
            <a:r>
              <a:rPr lang="en-US" altLang="en-US" sz="2800" b="1" dirty="0" smtClean="0">
                <a:latin typeface="Arial" panose="020B0604020202020204" pitchFamily="34" charset="0"/>
                <a:cs typeface="Arial" panose="020B0604020202020204" pitchFamily="34" charset="0"/>
                <a:sym typeface="Mathematica1" pitchFamily="2" charset="2"/>
              </a:rPr>
              <a:t> </a:t>
            </a:r>
          </a:p>
          <a:p>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H</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1</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a:t>
            </a:r>
            <a:r>
              <a:rPr lang="el-GR" altLang="en-US" sz="2800" b="1" dirty="0" smtClean="0">
                <a:solidFill>
                  <a:srgbClr val="FF0000"/>
                </a:solidFill>
                <a:latin typeface="Arial" panose="020B0604020202020204" pitchFamily="34" charset="0"/>
                <a:cs typeface="Arial" panose="020B0604020202020204" pitchFamily="34" charset="0"/>
                <a:sym typeface="Mathematica1" pitchFamily="2" charset="2"/>
              </a:rPr>
              <a:t>μ</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1</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 – </a:t>
            </a:r>
            <a:r>
              <a:rPr lang="el-GR" altLang="en-US" sz="2800" b="1" dirty="0" smtClean="0">
                <a:solidFill>
                  <a:srgbClr val="FF0000"/>
                </a:solidFill>
                <a:latin typeface="Arial" panose="020B0604020202020204" pitchFamily="34" charset="0"/>
                <a:cs typeface="Arial" panose="020B0604020202020204" pitchFamily="34" charset="0"/>
                <a:sym typeface="Mathematica1" pitchFamily="2" charset="2"/>
              </a:rPr>
              <a:t>μ</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2 </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&gt; 0</a:t>
            </a:r>
            <a:endParaRPr lang="en-US" altLang="en-US" sz="2800" b="1" dirty="0">
              <a:solidFill>
                <a:srgbClr val="FF0000"/>
              </a:solidFill>
              <a:latin typeface="Arial" panose="020B0604020202020204" pitchFamily="34" charset="0"/>
              <a:cs typeface="Arial" panose="020B0604020202020204" pitchFamily="34" charset="0"/>
              <a:sym typeface="Mathematica1" pitchFamily="2" charset="2"/>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129649827"/>
              </p:ext>
            </p:extLst>
          </p:nvPr>
        </p:nvGraphicFramePr>
        <p:xfrm>
          <a:off x="463550" y="1815907"/>
          <a:ext cx="6060342" cy="1884423"/>
        </p:xfrm>
        <a:graphic>
          <a:graphicData uri="http://schemas.openxmlformats.org/presentationml/2006/ole">
            <mc:AlternateContent xmlns:mc="http://schemas.openxmlformats.org/markup-compatibility/2006">
              <mc:Choice xmlns:v="urn:schemas-microsoft-com:vml" Requires="v">
                <p:oleObj spid="_x0000_s24582" name="Equation" r:id="rId3" imgW="2692080" imgH="711000" progId="Equation.3">
                  <p:embed/>
                </p:oleObj>
              </mc:Choice>
              <mc:Fallback>
                <p:oleObj name="Equation" r:id="rId3" imgW="2692080" imgH="711000" progId="Equation.3">
                  <p:embed/>
                  <p:pic>
                    <p:nvPicPr>
                      <p:cNvPr id="0" name=""/>
                      <p:cNvPicPr>
                        <a:picLocks noChangeAspect="1" noChangeArrowheads="1"/>
                      </p:cNvPicPr>
                      <p:nvPr/>
                    </p:nvPicPr>
                    <p:blipFill>
                      <a:blip r:embed="rId4"/>
                      <a:srcRect/>
                      <a:stretch>
                        <a:fillRect/>
                      </a:stretch>
                    </p:blipFill>
                    <p:spPr bwMode="auto">
                      <a:xfrm>
                        <a:off x="463550" y="1815907"/>
                        <a:ext cx="6060342" cy="1884423"/>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7" name="Group 6"/>
          <p:cNvGrpSpPr/>
          <p:nvPr/>
        </p:nvGrpSpPr>
        <p:grpSpPr>
          <a:xfrm>
            <a:off x="344737" y="5933044"/>
            <a:ext cx="13447464" cy="1110343"/>
            <a:chOff x="752217" y="2168154"/>
            <a:chExt cx="4936366" cy="1534482"/>
          </a:xfrm>
        </p:grpSpPr>
        <p:sp>
          <p:nvSpPr>
            <p:cNvPr id="8" name="Vertical Scroll 7"/>
            <p:cNvSpPr/>
            <p:nvPr/>
          </p:nvSpPr>
          <p:spPr>
            <a:xfrm>
              <a:off x="752217" y="2168154"/>
              <a:ext cx="4936366" cy="1534482"/>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9" name="Round Diagonal Corner Rectangle 8"/>
            <p:cNvSpPr/>
            <p:nvPr/>
          </p:nvSpPr>
          <p:spPr>
            <a:xfrm>
              <a:off x="907387" y="2550639"/>
              <a:ext cx="4663314" cy="930164"/>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10" name="Title 2"/>
          <p:cNvSpPr txBox="1">
            <a:spLocks/>
          </p:cNvSpPr>
          <p:nvPr/>
        </p:nvSpPr>
        <p:spPr>
          <a:xfrm>
            <a:off x="767445" y="6226137"/>
            <a:ext cx="12703626" cy="67306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2600" dirty="0">
                <a:latin typeface="Helvetica Neue"/>
                <a:ea typeface="Gulim" pitchFamily="34" charset="-127"/>
                <a:cs typeface="Times New Roman" pitchFamily="18" charset="0"/>
              </a:rPr>
              <a:t>Critical </a:t>
            </a:r>
            <a:r>
              <a:rPr lang="en-US" altLang="ko-KR" sz="2600" dirty="0" smtClean="0">
                <a:latin typeface="Helvetica Neue"/>
                <a:ea typeface="Gulim" pitchFamily="34" charset="-127"/>
                <a:cs typeface="Times New Roman" pitchFamily="18" charset="0"/>
              </a:rPr>
              <a:t>value for </a:t>
            </a:r>
            <a:r>
              <a:rPr lang="el-GR" altLang="ko-KR" sz="2600" dirty="0" smtClean="0">
                <a:latin typeface="Helvetica Neue"/>
                <a:ea typeface="Gulim" pitchFamily="34" charset="-127"/>
                <a:cs typeface="Times New Roman" pitchFamily="18" charset="0"/>
              </a:rPr>
              <a:t>α</a:t>
            </a:r>
            <a:r>
              <a:rPr lang="en-US" altLang="ko-KR" sz="2600" dirty="0" smtClean="0">
                <a:latin typeface="Helvetica Neue"/>
                <a:ea typeface="Gulim" pitchFamily="34" charset="-127"/>
                <a:cs typeface="Times New Roman" pitchFamily="18" charset="0"/>
              </a:rPr>
              <a:t> </a:t>
            </a:r>
            <a:r>
              <a:rPr lang="en-US" altLang="ko-KR" sz="2600" dirty="0">
                <a:latin typeface="Helvetica Neue"/>
                <a:ea typeface="Gulim" pitchFamily="34" charset="-127"/>
                <a:cs typeface="Times New Roman" pitchFamily="18" charset="0"/>
              </a:rPr>
              <a:t>= </a:t>
            </a:r>
            <a:r>
              <a:rPr lang="en-US" altLang="ko-KR" sz="2600" dirty="0" smtClean="0">
                <a:latin typeface="Helvetica Neue"/>
                <a:ea typeface="Gulim" pitchFamily="34" charset="-127"/>
                <a:cs typeface="Times New Roman" pitchFamily="18" charset="0"/>
              </a:rPr>
              <a:t>0.05 </a:t>
            </a:r>
            <a:r>
              <a:rPr lang="en-US" altLang="ko-KR" sz="2600" dirty="0">
                <a:latin typeface="Helvetica Neue"/>
                <a:ea typeface="Gulim" pitchFamily="34" charset="-127"/>
                <a:cs typeface="Times New Roman" pitchFamily="18" charset="0"/>
              </a:rPr>
              <a:t>is </a:t>
            </a:r>
            <a:r>
              <a:rPr lang="en-US" altLang="ko-KR" sz="2600" dirty="0" smtClean="0">
                <a:latin typeface="Helvetica Neue"/>
                <a:ea typeface="Gulim" pitchFamily="34" charset="-127"/>
                <a:cs typeface="Times New Roman" pitchFamily="18" charset="0"/>
              </a:rPr>
              <a:t>1.714. Since </a:t>
            </a:r>
            <a:r>
              <a:rPr lang="en-US" altLang="ko-KR" sz="2600" dirty="0" smtClean="0">
                <a:latin typeface="Times New Roman"/>
                <a:ea typeface="Gulim" pitchFamily="34" charset="-127"/>
                <a:cs typeface="Times New Roman"/>
              </a:rPr>
              <a:t>ǀ </a:t>
            </a:r>
            <a:r>
              <a:rPr lang="en-US" altLang="ko-KR" sz="2600" dirty="0" smtClean="0">
                <a:latin typeface="Helvetica Neue"/>
                <a:ea typeface="Gulim" pitchFamily="34" charset="-127"/>
                <a:cs typeface="Times New Roman" pitchFamily="18" charset="0"/>
              </a:rPr>
              <a:t>t </a:t>
            </a:r>
            <a:r>
              <a:rPr lang="en-US" altLang="ko-KR" sz="2600" dirty="0" smtClean="0">
                <a:latin typeface="Times New Roman"/>
                <a:ea typeface="Gulim" pitchFamily="34" charset="-127"/>
                <a:cs typeface="Times New Roman"/>
              </a:rPr>
              <a:t>ǀ</a:t>
            </a:r>
            <a:r>
              <a:rPr lang="en-US" altLang="ko-KR" sz="2600" dirty="0" smtClean="0">
                <a:latin typeface="Helvetica Neue"/>
                <a:ea typeface="Gulim" pitchFamily="34" charset="-127"/>
                <a:cs typeface="Times New Roman" pitchFamily="18" charset="0"/>
              </a:rPr>
              <a:t> = 3.571 &gt; 1.714, Reject  </a:t>
            </a:r>
            <a:r>
              <a:rPr lang="en-US" altLang="ko-KR" sz="2600" dirty="0">
                <a:latin typeface="Helvetica Neue"/>
                <a:ea typeface="Gulim" pitchFamily="34" charset="-127"/>
                <a:cs typeface="Times New Roman" pitchFamily="18" charset="0"/>
              </a:rPr>
              <a:t>H</a:t>
            </a:r>
            <a:r>
              <a:rPr lang="en-US" altLang="ko-KR" sz="2600" baseline="-25000" dirty="0">
                <a:latin typeface="Helvetica Neue"/>
                <a:ea typeface="Gulim" pitchFamily="34" charset="-127"/>
                <a:cs typeface="Times New Roman" pitchFamily="18" charset="0"/>
              </a:rPr>
              <a:t>0 </a:t>
            </a:r>
            <a:r>
              <a:rPr lang="en-US" altLang="ko-KR" sz="2600" dirty="0" smtClean="0">
                <a:latin typeface="Helvetica Neue"/>
                <a:ea typeface="Gulim" pitchFamily="34" charset="-127"/>
                <a:cs typeface="Times New Roman" pitchFamily="18" charset="0"/>
              </a:rPr>
              <a:t>&amp;</a:t>
            </a:r>
            <a:r>
              <a:rPr lang="en-US" altLang="ko-KR" sz="2600" baseline="-25000" dirty="0" smtClean="0">
                <a:latin typeface="Helvetica Neue"/>
                <a:ea typeface="Gulim" pitchFamily="34" charset="-127"/>
                <a:cs typeface="Times New Roman" pitchFamily="18" charset="0"/>
              </a:rPr>
              <a:t> </a:t>
            </a:r>
            <a:r>
              <a:rPr lang="en-US" altLang="ko-KR" sz="2600" dirty="0" smtClean="0">
                <a:latin typeface="Helvetica Neue"/>
                <a:ea typeface="Gulim" pitchFamily="34" charset="-127"/>
                <a:cs typeface="Times New Roman" pitchFamily="18" charset="0"/>
              </a:rPr>
              <a:t>Accept </a:t>
            </a:r>
            <a:r>
              <a:rPr lang="en-US" altLang="ko-KR" sz="2600" dirty="0">
                <a:latin typeface="Helvetica Neue"/>
                <a:ea typeface="Gulim" pitchFamily="34" charset="-127"/>
                <a:cs typeface="Times New Roman" pitchFamily="18" charset="0"/>
              </a:rPr>
              <a:t>H</a:t>
            </a:r>
            <a:r>
              <a:rPr lang="en-US" altLang="ko-KR" sz="2600" baseline="-25000" dirty="0">
                <a:latin typeface="Helvetica Neue"/>
                <a:ea typeface="Gulim" pitchFamily="34" charset="-127"/>
                <a:cs typeface="Times New Roman" pitchFamily="18" charset="0"/>
              </a:rPr>
              <a:t>1</a:t>
            </a:r>
            <a:endParaRPr lang="en-US" sz="2600" dirty="0">
              <a:latin typeface="Helvetica Neue"/>
              <a:cs typeface="Helvetica" panose="020B0604020202020204" pitchFamily="34" charset="0"/>
            </a:endParaRPr>
          </a:p>
        </p:txBody>
      </p:sp>
      <p:sp>
        <p:nvSpPr>
          <p:cNvPr id="11" name="Rectangle 10"/>
          <p:cNvSpPr>
            <a:spLocks noChangeArrowheads="1"/>
          </p:cNvSpPr>
          <p:nvPr/>
        </p:nvSpPr>
        <p:spPr bwMode="auto">
          <a:xfrm>
            <a:off x="6772806" y="4790171"/>
            <a:ext cx="2996333" cy="1077218"/>
          </a:xfrm>
          <a:prstGeom prst="rect">
            <a:avLst/>
          </a:prstGeom>
          <a:solidFill>
            <a:srgbClr val="C00000"/>
          </a:solidFill>
          <a:ln w="9525" algn="ctr">
            <a:solidFill>
              <a:srgbClr val="0000FF"/>
            </a:solidFill>
            <a:miter lim="800000"/>
            <a:headEnd/>
            <a:tailEnd/>
          </a:ln>
          <a:effectLst/>
        </p:spPr>
        <p:txBody>
          <a:bodyPr wrap="none" anchor="b">
            <a:spAutoFit/>
          </a:bodyPr>
          <a:lstStyle/>
          <a:p>
            <a:r>
              <a:rPr lang="en-US" altLang="en-US" sz="3200" b="1" dirty="0" smtClean="0">
                <a:solidFill>
                  <a:schemeClr val="bg1"/>
                </a:solidFill>
                <a:latin typeface="Helvetica Neue"/>
                <a:cs typeface="Times New Roman" panose="02020603050405020304" pitchFamily="18" charset="0"/>
                <a:sym typeface="Mathematica1" pitchFamily="2" charset="2"/>
              </a:rPr>
              <a:t>95% CI for µ is</a:t>
            </a:r>
          </a:p>
          <a:p>
            <a:r>
              <a:rPr lang="en-US" altLang="en-US" sz="3200" b="1" dirty="0" smtClean="0">
                <a:solidFill>
                  <a:schemeClr val="bg1"/>
                </a:solidFill>
                <a:latin typeface="Helvetica Neue"/>
                <a:cs typeface="Times New Roman" panose="02020603050405020304" pitchFamily="18" charset="0"/>
                <a:sym typeface="Mathematica1" pitchFamily="2" charset="2"/>
              </a:rPr>
              <a:t>[6.24, 17.76]</a:t>
            </a:r>
            <a:endParaRPr lang="en-US" altLang="en-US" sz="3200" b="1" dirty="0">
              <a:solidFill>
                <a:schemeClr val="bg1"/>
              </a:solidFill>
              <a:latin typeface="Helvetica Neue"/>
              <a:cs typeface="Times New Roman" panose="02020603050405020304" pitchFamily="18" charset="0"/>
              <a:sym typeface="Mathematica1" pitchFamily="2" charset="2"/>
            </a:endParaRPr>
          </a:p>
        </p:txBody>
      </p:sp>
      <p:cxnSp>
        <p:nvCxnSpPr>
          <p:cNvPr id="12" name="Elbow Connector 11"/>
          <p:cNvCxnSpPr/>
          <p:nvPr/>
        </p:nvCxnSpPr>
        <p:spPr>
          <a:xfrm rot="16200000" flipV="1">
            <a:off x="8185638" y="3420138"/>
            <a:ext cx="2114364" cy="756333"/>
          </a:xfrm>
          <a:prstGeom prst="bentConnector3">
            <a:avLst>
              <a:gd name="adj1" fmla="val 82435"/>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itle 2"/>
          <p:cNvSpPr txBox="1">
            <a:spLocks/>
          </p:cNvSpPr>
          <p:nvPr/>
        </p:nvSpPr>
        <p:spPr>
          <a:xfrm>
            <a:off x="8180653" y="3731043"/>
            <a:ext cx="1226312" cy="6323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4000" b="1" dirty="0" smtClean="0">
                <a:solidFill>
                  <a:srgbClr val="0033CC"/>
                </a:solidFill>
                <a:latin typeface="Helvetica Neue"/>
                <a:cs typeface="Helvetica" panose="020B0604020202020204" pitchFamily="34" charset="0"/>
              </a:rPr>
              <a:t>???</a:t>
            </a:r>
            <a:endParaRPr lang="en-US" altLang="en-US" sz="4000" b="1" dirty="0">
              <a:solidFill>
                <a:srgbClr val="0033CC"/>
              </a:solidFill>
              <a:latin typeface="Helvetica Neue"/>
              <a:cs typeface="Helvetica" panose="020B0604020202020204" pitchFamily="34" charset="0"/>
            </a:endParaRPr>
          </a:p>
        </p:txBody>
      </p:sp>
      <p:sp>
        <p:nvSpPr>
          <p:cNvPr id="14" name="Rectangle 10"/>
          <p:cNvSpPr>
            <a:spLocks noChangeArrowheads="1"/>
          </p:cNvSpPr>
          <p:nvPr/>
        </p:nvSpPr>
        <p:spPr bwMode="auto">
          <a:xfrm>
            <a:off x="10174816" y="1884448"/>
            <a:ext cx="3296255" cy="1569660"/>
          </a:xfrm>
          <a:prstGeom prst="rect">
            <a:avLst/>
          </a:prstGeom>
          <a:solidFill>
            <a:srgbClr val="C00000"/>
          </a:solidFill>
          <a:ln w="9525" algn="ctr">
            <a:solidFill>
              <a:srgbClr val="0000FF"/>
            </a:solidFill>
            <a:miter lim="800000"/>
            <a:headEnd/>
            <a:tailEnd/>
          </a:ln>
          <a:effectLst/>
        </p:spPr>
        <p:txBody>
          <a:bodyPr wrap="square" anchor="b">
            <a:spAutoFit/>
          </a:bodyPr>
          <a:lstStyle/>
          <a:p>
            <a:r>
              <a:rPr lang="en-US" altLang="en-US" sz="3200" b="1" dirty="0" smtClean="0">
                <a:solidFill>
                  <a:schemeClr val="bg1"/>
                </a:solidFill>
                <a:latin typeface="Helvetica Neue"/>
                <a:cs typeface="Times New Roman" panose="02020603050405020304" pitchFamily="18" charset="0"/>
                <a:sym typeface="Mathematica1" pitchFamily="2" charset="2"/>
              </a:rPr>
              <a:t>95% CI for µ is</a:t>
            </a:r>
          </a:p>
          <a:p>
            <a:r>
              <a:rPr lang="en-US" altLang="en-US" sz="3200" b="1" dirty="0" smtClean="0">
                <a:solidFill>
                  <a:schemeClr val="bg1"/>
                </a:solidFill>
                <a:latin typeface="Helvetica Neue"/>
                <a:cs typeface="Times New Roman" panose="02020603050405020304" pitchFamily="18" charset="0"/>
                <a:sym typeface="Mathematica1" pitchFamily="2" charset="2"/>
              </a:rPr>
              <a:t>[6.24, 17.76] not includes 0</a:t>
            </a:r>
            <a:endParaRPr lang="en-US" altLang="en-US" sz="3200" b="1" dirty="0">
              <a:solidFill>
                <a:schemeClr val="bg1"/>
              </a:solidFill>
              <a:latin typeface="Helvetica Neue"/>
              <a:cs typeface="Times New Roman" panose="02020603050405020304" pitchFamily="18" charset="0"/>
              <a:sym typeface="Mathematica1" pitchFamily="2" charset="2"/>
            </a:endParaRPr>
          </a:p>
        </p:txBody>
      </p:sp>
    </p:spTree>
    <p:extLst>
      <p:ext uri="{BB962C8B-B14F-4D97-AF65-F5344CB8AC3E}">
        <p14:creationId xmlns:p14="http://schemas.microsoft.com/office/powerpoint/2010/main" val="182230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53" presetClass="entr" presetSubtype="1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2" presetClass="entr" presetSubtype="8"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1" grpId="0" animBg="1"/>
      <p:bldP spid="13" grpId="0"/>
      <p:bldP spid="1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Student’s paired t-test</a:t>
            </a:r>
            <a:endParaRPr lang="en-US" sz="4000" b="1" kern="0" dirty="0">
              <a:solidFill>
                <a:srgbClr val="FF0000"/>
              </a:solidFill>
            </a:endParaRPr>
          </a:p>
        </p:txBody>
      </p:sp>
      <p:grpSp>
        <p:nvGrpSpPr>
          <p:cNvPr id="4" name="Group 3"/>
          <p:cNvGrpSpPr/>
          <p:nvPr/>
        </p:nvGrpSpPr>
        <p:grpSpPr>
          <a:xfrm>
            <a:off x="2573126" y="1140619"/>
            <a:ext cx="11219074" cy="1923192"/>
            <a:chOff x="241300" y="2191661"/>
            <a:chExt cx="7086600" cy="2426018"/>
          </a:xfrm>
        </p:grpSpPr>
        <p:sp>
          <p:nvSpPr>
            <p:cNvPr id="5" name="Vertical Scroll 4"/>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6" name="Round Diagonal Corner Rectangle 5"/>
            <p:cNvSpPr/>
            <p:nvPr/>
          </p:nvSpPr>
          <p:spPr>
            <a:xfrm>
              <a:off x="524067" y="2668353"/>
              <a:ext cx="6580361" cy="162636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7" name="Title 2"/>
          <p:cNvSpPr txBox="1">
            <a:spLocks/>
          </p:cNvSpPr>
          <p:nvPr/>
        </p:nvSpPr>
        <p:spPr>
          <a:xfrm>
            <a:off x="3102431" y="1455589"/>
            <a:ext cx="10260258" cy="1352200"/>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r>
              <a:rPr lang="en-US" sz="3600" b="1" dirty="0" smtClean="0">
                <a:solidFill>
                  <a:schemeClr val="tx1">
                    <a:lumMod val="75000"/>
                    <a:lumOff val="25000"/>
                  </a:schemeClr>
                </a:solidFill>
                <a:latin typeface="Helvetica Neue"/>
                <a:cs typeface="Helvetica" panose="020B0604020202020204" pitchFamily="34" charset="0"/>
              </a:rPr>
              <a:t>Testing mean before and after observations of </a:t>
            </a:r>
            <a:r>
              <a:rPr lang="en-US" sz="3600" b="1" dirty="0">
                <a:solidFill>
                  <a:schemeClr val="tx1">
                    <a:lumMod val="75000"/>
                    <a:lumOff val="25000"/>
                  </a:schemeClr>
                </a:solidFill>
                <a:latin typeface="Helvetica Neue"/>
                <a:cs typeface="Helvetica" panose="020B0604020202020204" pitchFamily="34" charset="0"/>
              </a:rPr>
              <a:t>a single population (</a:t>
            </a:r>
            <a:r>
              <a:rPr lang="en-US" sz="3600" b="1" dirty="0" smtClean="0">
                <a:solidFill>
                  <a:schemeClr val="tx1">
                    <a:lumMod val="75000"/>
                    <a:lumOff val="25000"/>
                  </a:schemeClr>
                </a:solidFill>
                <a:latin typeface="Helvetica Neue"/>
                <a:cs typeface="Helvetica" panose="020B0604020202020204" pitchFamily="34" charset="0"/>
              </a:rPr>
              <a:t>µ</a:t>
            </a:r>
            <a:r>
              <a:rPr lang="en-US" sz="3600" b="1" baseline="-25000" dirty="0" smtClean="0">
                <a:solidFill>
                  <a:schemeClr val="tx1">
                    <a:lumMod val="75000"/>
                    <a:lumOff val="25000"/>
                  </a:schemeClr>
                </a:solidFill>
                <a:latin typeface="Helvetica Neue"/>
                <a:cs typeface="Helvetica" panose="020B0604020202020204" pitchFamily="34" charset="0"/>
              </a:rPr>
              <a:t>d</a:t>
            </a:r>
            <a:r>
              <a:rPr lang="en-US" sz="3600" b="1" dirty="0" smtClean="0">
                <a:solidFill>
                  <a:schemeClr val="tx1">
                    <a:lumMod val="75000"/>
                    <a:lumOff val="25000"/>
                  </a:schemeClr>
                </a:solidFill>
                <a:latin typeface="Helvetica Neue"/>
                <a:cs typeface="Helvetica" panose="020B0604020202020204" pitchFamily="34" charset="0"/>
              </a:rPr>
              <a:t>)</a:t>
            </a:r>
            <a:endParaRPr lang="en-US" sz="3600" b="1" dirty="0">
              <a:solidFill>
                <a:schemeClr val="tx1">
                  <a:lumMod val="75000"/>
                  <a:lumOff val="25000"/>
                </a:schemeClr>
              </a:solidFill>
              <a:latin typeface="Helvetica Neue"/>
              <a:cs typeface="Helvetica" panose="020B0604020202020204" pitchFamily="34" charset="0"/>
            </a:endParaRPr>
          </a:p>
        </p:txBody>
      </p:sp>
      <p:grpSp>
        <p:nvGrpSpPr>
          <p:cNvPr id="8" name="Group 7"/>
          <p:cNvGrpSpPr/>
          <p:nvPr/>
        </p:nvGrpSpPr>
        <p:grpSpPr>
          <a:xfrm>
            <a:off x="230433" y="1386961"/>
            <a:ext cx="1825784" cy="904373"/>
            <a:chOff x="9768114" y="3251199"/>
            <a:chExt cx="2376369" cy="904373"/>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35089" t="31952" r="5251" b="33383"/>
            <a:stretch/>
          </p:blipFill>
          <p:spPr>
            <a:xfrm>
              <a:off x="9768114" y="3251199"/>
              <a:ext cx="2376369" cy="904373"/>
            </a:xfrm>
            <a:prstGeom prst="rect">
              <a:avLst/>
            </a:prstGeom>
          </p:spPr>
        </p:pic>
        <p:sp>
          <p:nvSpPr>
            <p:cNvPr id="10" name="Title 2"/>
            <p:cNvSpPr txBox="1">
              <a:spLocks/>
            </p:cNvSpPr>
            <p:nvPr/>
          </p:nvSpPr>
          <p:spPr>
            <a:xfrm>
              <a:off x="9946301" y="3458103"/>
              <a:ext cx="2107146" cy="425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chemeClr val="bg1"/>
                  </a:solidFill>
                  <a:latin typeface="Helvetica Neue"/>
                  <a:cs typeface="Helvetica" panose="020B0604020202020204" pitchFamily="34" charset="0"/>
                </a:rPr>
                <a:t>t-test</a:t>
              </a:r>
              <a:endParaRPr lang="en-US" sz="3600" b="1" dirty="0">
                <a:solidFill>
                  <a:schemeClr val="bg1"/>
                </a:solidFill>
                <a:latin typeface="Helvetica Neue"/>
                <a:cs typeface="Helvetica" panose="020B0604020202020204" pitchFamily="34" charset="0"/>
              </a:endParaRPr>
            </a:p>
          </p:txBody>
        </p:sp>
      </p:grpSp>
      <p:sp>
        <p:nvSpPr>
          <p:cNvPr id="11" name="Down Arrow 10"/>
          <p:cNvSpPr/>
          <p:nvPr/>
        </p:nvSpPr>
        <p:spPr>
          <a:xfrm rot="16200000">
            <a:off x="2182589" y="1506568"/>
            <a:ext cx="586696" cy="599842"/>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681373" y="4133678"/>
            <a:ext cx="13105385" cy="1233726"/>
            <a:chOff x="3640669" y="2479790"/>
            <a:chExt cx="3513392" cy="1162779"/>
          </a:xfrm>
        </p:grpSpPr>
        <p:grpSp>
          <p:nvGrpSpPr>
            <p:cNvPr id="13" name="Group 12"/>
            <p:cNvGrpSpPr/>
            <p:nvPr/>
          </p:nvGrpSpPr>
          <p:grpSpPr>
            <a:xfrm>
              <a:off x="3640669" y="2479790"/>
              <a:ext cx="3513392" cy="1162779"/>
              <a:chOff x="396229" y="3029857"/>
              <a:chExt cx="6994901" cy="1411961"/>
            </a:xfrm>
            <a:effectLst>
              <a:outerShdw blurRad="101600" sx="102000" sy="102000" algn="ctr" rotWithShape="0">
                <a:prstClr val="black">
                  <a:alpha val="26000"/>
                </a:prstClr>
              </a:outerShdw>
            </a:effectLst>
          </p:grpSpPr>
          <p:sp>
            <p:nvSpPr>
              <p:cNvPr id="15" name="Rectangle 14"/>
              <p:cNvSpPr/>
              <p:nvPr/>
            </p:nvSpPr>
            <p:spPr>
              <a:xfrm rot="16200000">
                <a:off x="3172701" y="261754"/>
                <a:ext cx="1411958"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16" name="Rectangle 15"/>
              <p:cNvSpPr/>
              <p:nvPr/>
            </p:nvSpPr>
            <p:spPr>
              <a:xfrm rot="16200000">
                <a:off x="-287936" y="3714025"/>
                <a:ext cx="1411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17" name="Rectangle 16"/>
              <p:cNvSpPr/>
              <p:nvPr/>
            </p:nvSpPr>
            <p:spPr>
              <a:xfrm rot="16200000">
                <a:off x="6661913" y="3712600"/>
                <a:ext cx="1411953" cy="4648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14" name="Rectangle 13"/>
            <p:cNvSpPr/>
            <p:nvPr/>
          </p:nvSpPr>
          <p:spPr>
            <a:xfrm>
              <a:off x="3686054" y="2536132"/>
              <a:ext cx="3448736" cy="1073286"/>
            </a:xfrm>
            <a:prstGeom prst="rect">
              <a:avLst/>
            </a:prstGeom>
          </p:spPr>
          <p:txBody>
            <a:bodyPr wrap="square">
              <a:spAutoFit/>
            </a:bodyPr>
            <a:lstStyle/>
            <a:p>
              <a:pPr marL="0" lvl="1"/>
              <a:r>
                <a:rPr lang="en-US" altLang="ko-KR" sz="3400" b="1" dirty="0">
                  <a:solidFill>
                    <a:srgbClr val="FF0000"/>
                  </a:solidFill>
                  <a:latin typeface="Helvetica Neue"/>
                  <a:ea typeface="Gulim" pitchFamily="34" charset="-127"/>
                  <a:cs typeface="Times New Roman" pitchFamily="18" charset="0"/>
                </a:rPr>
                <a:t>Assume that the </a:t>
              </a:r>
              <a:r>
                <a:rPr lang="en-US" altLang="ko-KR" sz="3400" b="1" dirty="0" smtClean="0">
                  <a:solidFill>
                    <a:srgbClr val="FF0000"/>
                  </a:solidFill>
                  <a:latin typeface="Helvetica Neue"/>
                  <a:ea typeface="Gulim" pitchFamily="34" charset="-127"/>
                  <a:cs typeface="Times New Roman" pitchFamily="18" charset="0"/>
                </a:rPr>
                <a:t>difference between before and after observations follow </a:t>
              </a:r>
              <a:r>
                <a:rPr lang="en-US" altLang="ko-KR" sz="3400" b="1" dirty="0">
                  <a:solidFill>
                    <a:srgbClr val="FF0000"/>
                  </a:solidFill>
                  <a:latin typeface="Helvetica Neue"/>
                  <a:ea typeface="Gulim" pitchFamily="34" charset="-127"/>
                  <a:cs typeface="Times New Roman" pitchFamily="18" charset="0"/>
                </a:rPr>
                <a:t>normal </a:t>
              </a:r>
              <a:r>
                <a:rPr lang="en-US" altLang="ko-KR" sz="3400" b="1" dirty="0" smtClean="0">
                  <a:solidFill>
                    <a:srgbClr val="FF0000"/>
                  </a:solidFill>
                  <a:latin typeface="Helvetica Neue"/>
                  <a:ea typeface="Gulim" pitchFamily="34" charset="-127"/>
                  <a:cs typeface="Times New Roman" pitchFamily="18" charset="0"/>
                </a:rPr>
                <a:t>distribution</a:t>
              </a:r>
              <a:endParaRPr lang="en-US" sz="3400" b="1" dirty="0">
                <a:solidFill>
                  <a:srgbClr val="FF0000"/>
                </a:solidFill>
                <a:latin typeface="Helvetica Neue"/>
                <a:cs typeface="Helvetica" panose="020B0604020202020204" pitchFamily="34" charset="0"/>
              </a:endParaRPr>
            </a:p>
          </p:txBody>
        </p:sp>
      </p:grpSp>
      <p:grpSp>
        <p:nvGrpSpPr>
          <p:cNvPr id="18" name="Group 17"/>
          <p:cNvGrpSpPr/>
          <p:nvPr/>
        </p:nvGrpSpPr>
        <p:grpSpPr>
          <a:xfrm>
            <a:off x="373257" y="3227602"/>
            <a:ext cx="11301661" cy="646331"/>
            <a:chOff x="2087592" y="3587557"/>
            <a:chExt cx="2398144" cy="681047"/>
          </a:xfrm>
          <a:noFill/>
        </p:grpSpPr>
        <p:sp>
          <p:nvSpPr>
            <p:cNvPr id="19" name="Rounded Rectangle 18"/>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schemeClr val="tx1">
                    <a:lumMod val="75000"/>
                    <a:lumOff val="25000"/>
                  </a:schemeClr>
                </a:solidFill>
                <a:latin typeface="Helvetica Neue"/>
              </a:endParaRPr>
            </a:p>
          </p:txBody>
        </p:sp>
        <p:sp>
          <p:nvSpPr>
            <p:cNvPr id="20" name="Rectangle 19"/>
            <p:cNvSpPr/>
            <p:nvPr/>
          </p:nvSpPr>
          <p:spPr>
            <a:xfrm>
              <a:off x="2132185" y="3587557"/>
              <a:ext cx="2353551" cy="681047"/>
            </a:xfrm>
            <a:prstGeom prst="rect">
              <a:avLst/>
            </a:prstGeom>
            <a:grpFill/>
          </p:spPr>
          <p:txBody>
            <a:bodyPr wrap="square">
              <a:spAutoFit/>
            </a:bodyPr>
            <a:lstStyle/>
            <a:p>
              <a:r>
                <a:rPr lang="en-US" sz="3600" b="1" dirty="0" smtClean="0">
                  <a:solidFill>
                    <a:srgbClr val="0000FF"/>
                  </a:solidFill>
                  <a:latin typeface="Helvetica Neue"/>
                  <a:cs typeface="Helvetica" panose="020B0604020202020204" pitchFamily="34" charset="0"/>
                </a:rPr>
                <a:t>Assumptions</a:t>
              </a:r>
              <a:endParaRPr lang="en-US" sz="3600" b="1" dirty="0">
                <a:solidFill>
                  <a:srgbClr val="0000FF"/>
                </a:solidFill>
                <a:latin typeface="Helvetica Neue"/>
                <a:cs typeface="Helvetica" panose="020B0604020202020204" pitchFamily="34" charset="0"/>
              </a:endParaRPr>
            </a:p>
          </p:txBody>
        </p:sp>
      </p:grpSp>
      <p:grpSp>
        <p:nvGrpSpPr>
          <p:cNvPr id="21" name="Group 20"/>
          <p:cNvGrpSpPr/>
          <p:nvPr/>
        </p:nvGrpSpPr>
        <p:grpSpPr>
          <a:xfrm>
            <a:off x="675931" y="5534528"/>
            <a:ext cx="13121708" cy="767492"/>
            <a:chOff x="3636294" y="2479790"/>
            <a:chExt cx="3517768" cy="821840"/>
          </a:xfrm>
        </p:grpSpPr>
        <p:grpSp>
          <p:nvGrpSpPr>
            <p:cNvPr id="22" name="Group 21"/>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24" name="Rectangle 23"/>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25" name="Rectangle 24"/>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26" name="Rectangle 25"/>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23" name="Rectangle 22"/>
            <p:cNvSpPr/>
            <p:nvPr/>
          </p:nvSpPr>
          <p:spPr>
            <a:xfrm>
              <a:off x="3686054" y="2532083"/>
              <a:ext cx="3441745" cy="692099"/>
            </a:xfrm>
            <a:prstGeom prst="rect">
              <a:avLst/>
            </a:prstGeom>
          </p:spPr>
          <p:txBody>
            <a:bodyPr wrap="square">
              <a:spAutoFit/>
            </a:bodyPr>
            <a:lstStyle/>
            <a:p>
              <a:pPr marL="0" lvl="1">
                <a:buNone/>
              </a:pPr>
              <a:r>
                <a:rPr lang="en-US" sz="3600" b="1" dirty="0" smtClean="0">
                  <a:solidFill>
                    <a:srgbClr val="C00000"/>
                  </a:solidFill>
                  <a:latin typeface="Helvetica Neue"/>
                  <a:cs typeface="Helvetica" panose="020B0604020202020204" pitchFamily="34" charset="0"/>
                </a:rPr>
                <a:t>The sample size should be less than 30 (n &lt; 30)</a:t>
              </a:r>
              <a:endParaRPr lang="en-US" sz="3600" b="1" dirty="0">
                <a:solidFill>
                  <a:srgbClr val="C00000"/>
                </a:solidFill>
                <a:latin typeface="Helvetica Neue"/>
                <a:cs typeface="Helvetica" panose="020B0604020202020204" pitchFamily="34" charset="0"/>
              </a:endParaRPr>
            </a:p>
          </p:txBody>
        </p:sp>
      </p:grpSp>
      <p:grpSp>
        <p:nvGrpSpPr>
          <p:cNvPr id="27" name="Group 26"/>
          <p:cNvGrpSpPr/>
          <p:nvPr/>
        </p:nvGrpSpPr>
        <p:grpSpPr>
          <a:xfrm>
            <a:off x="681370" y="6483277"/>
            <a:ext cx="13121708" cy="665504"/>
            <a:chOff x="3636294" y="2479790"/>
            <a:chExt cx="3517768" cy="827987"/>
          </a:xfrm>
        </p:grpSpPr>
        <p:grpSp>
          <p:nvGrpSpPr>
            <p:cNvPr id="28" name="Group 27"/>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0" name="Rectangle 29"/>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rgbClr val="0033CC"/>
                  </a:solidFill>
                  <a:latin typeface="Helvetica Neue"/>
                  <a:cs typeface="Helvetica" panose="020B0604020202020204" pitchFamily="34" charset="0"/>
                </a:endParaRPr>
              </a:p>
            </p:txBody>
          </p:sp>
          <p:sp>
            <p:nvSpPr>
              <p:cNvPr id="31" name="Rectangle 30"/>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sp>
            <p:nvSpPr>
              <p:cNvPr id="32" name="Rectangle 31"/>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lumMod val="75000"/>
                      <a:lumOff val="25000"/>
                    </a:schemeClr>
                  </a:solidFill>
                  <a:latin typeface="Helvetica Neue"/>
                  <a:cs typeface="Helvetica" panose="020B0604020202020204" pitchFamily="34" charset="0"/>
                </a:endParaRPr>
              </a:p>
            </p:txBody>
          </p:sp>
        </p:grpSp>
        <p:sp>
          <p:nvSpPr>
            <p:cNvPr id="29" name="Rectangle 28"/>
            <p:cNvSpPr/>
            <p:nvPr/>
          </p:nvSpPr>
          <p:spPr>
            <a:xfrm>
              <a:off x="3686054" y="2503645"/>
              <a:ext cx="3444362" cy="804132"/>
            </a:xfrm>
            <a:prstGeom prst="rect">
              <a:avLst/>
            </a:prstGeom>
          </p:spPr>
          <p:txBody>
            <a:bodyPr wrap="square">
              <a:spAutoFit/>
            </a:bodyPr>
            <a:lstStyle/>
            <a:p>
              <a:pPr marL="0" lvl="1"/>
              <a:r>
                <a:rPr lang="en-US" sz="3600" b="1" dirty="0" smtClean="0">
                  <a:solidFill>
                    <a:srgbClr val="0033CC"/>
                  </a:solidFill>
                  <a:latin typeface="Helvetica Neue"/>
                  <a:cs typeface="Helvetica" panose="020B0604020202020204" pitchFamily="34" charset="0"/>
                </a:rPr>
                <a:t>Subjects should be selected randomly</a:t>
              </a:r>
              <a:endParaRPr lang="en-US" sz="3600" b="1" dirty="0">
                <a:solidFill>
                  <a:srgbClr val="0033CC"/>
                </a:solidFill>
                <a:latin typeface="Helvetica Neue"/>
                <a:cs typeface="Helvetica" panose="020B0604020202020204" pitchFamily="34" charset="0"/>
              </a:endParaRPr>
            </a:p>
          </p:txBody>
        </p:sp>
      </p:grpSp>
    </p:spTree>
    <p:extLst>
      <p:ext uri="{BB962C8B-B14F-4D97-AF65-F5344CB8AC3E}">
        <p14:creationId xmlns:p14="http://schemas.microsoft.com/office/powerpoint/2010/main" val="391918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00"/>
                                        <p:tgtEl>
                                          <p:spTgt spid="4"/>
                                        </p:tgtEl>
                                      </p:cBhvr>
                                    </p:animEffect>
                                  </p:childTnLst>
                                </p:cTn>
                              </p:par>
                            </p:childTnLst>
                          </p:cTn>
                        </p:par>
                        <p:par>
                          <p:cTn id="15" fill="hold">
                            <p:stCondLst>
                              <p:cond delay="12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Hypothesis</a:t>
            </a:r>
            <a:endParaRPr lang="en-US" sz="5400" b="1" kern="0" dirty="0">
              <a:solidFill>
                <a:srgbClr val="FF0000"/>
              </a:solidFill>
            </a:endParaRPr>
          </a:p>
        </p:txBody>
      </p:sp>
      <p:grpSp>
        <p:nvGrpSpPr>
          <p:cNvPr id="6" name="Group 5"/>
          <p:cNvGrpSpPr/>
          <p:nvPr/>
        </p:nvGrpSpPr>
        <p:grpSpPr>
          <a:xfrm>
            <a:off x="626533" y="1064419"/>
            <a:ext cx="12750800" cy="2749357"/>
            <a:chOff x="241300" y="2191661"/>
            <a:chExt cx="7086600" cy="2104219"/>
          </a:xfrm>
        </p:grpSpPr>
        <p:sp>
          <p:nvSpPr>
            <p:cNvPr id="7" name="Vertical Scroll 6"/>
            <p:cNvSpPr/>
            <p:nvPr/>
          </p:nvSpPr>
          <p:spPr>
            <a:xfrm>
              <a:off x="241300" y="2191661"/>
              <a:ext cx="7086600" cy="2104219"/>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Helvetica Neue"/>
              </a:endParaRPr>
            </a:p>
          </p:txBody>
        </p:sp>
        <p:sp>
          <p:nvSpPr>
            <p:cNvPr id="8" name="Round Diagonal Corner Rectangle 7"/>
            <p:cNvSpPr/>
            <p:nvPr/>
          </p:nvSpPr>
          <p:spPr>
            <a:xfrm>
              <a:off x="630676" y="2517515"/>
              <a:ext cx="6323095" cy="147857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4000" dirty="0" smtClean="0">
                <a:solidFill>
                  <a:schemeClr val="tx1"/>
                </a:solidFill>
                <a:latin typeface="Helvetica Neue"/>
                <a:cs typeface="Helvetica" panose="020B0604020202020204" pitchFamily="34" charset="0"/>
              </a:endParaRPr>
            </a:p>
          </p:txBody>
        </p:sp>
      </p:grpSp>
      <p:sp>
        <p:nvSpPr>
          <p:cNvPr id="9" name="Title 2"/>
          <p:cNvSpPr txBox="1">
            <a:spLocks/>
          </p:cNvSpPr>
          <p:nvPr/>
        </p:nvSpPr>
        <p:spPr>
          <a:xfrm>
            <a:off x="1362320" y="1526213"/>
            <a:ext cx="11341849" cy="1895860"/>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en-US" sz="3600" b="1" dirty="0">
                <a:latin typeface="Helvetica Neue"/>
                <a:cs typeface="Times New Roman" pitchFamily="18" charset="0"/>
              </a:rPr>
              <a:t>A statement which is yet to be proved/ established or a statement on the parameter(s) </a:t>
            </a:r>
            <a:r>
              <a:rPr lang="en-US" altLang="en-US" sz="3600" b="1" dirty="0">
                <a:latin typeface="Helvetica Neue"/>
                <a:cs typeface="Helvetica" panose="020B0604020202020204" pitchFamily="34" charset="0"/>
              </a:rPr>
              <a:t>of the Probability </a:t>
            </a:r>
            <a:r>
              <a:rPr lang="en-US" altLang="en-US" sz="3600" b="1" dirty="0" smtClean="0">
                <a:latin typeface="Helvetica Neue"/>
                <a:cs typeface="Helvetica" panose="020B0604020202020204" pitchFamily="34" charset="0"/>
              </a:rPr>
              <a:t>distribution to be tested</a:t>
            </a:r>
            <a:endParaRPr lang="en-US" sz="3600" b="1" dirty="0">
              <a:latin typeface="Helvetica Neue"/>
              <a:cs typeface="Helvetica" panose="020B0604020202020204" pitchFamily="34" charset="0"/>
            </a:endParaRPr>
          </a:p>
        </p:txBody>
      </p:sp>
      <p:sp>
        <p:nvSpPr>
          <p:cNvPr id="10" name="Round Diagonal Corner Rectangle 9"/>
          <p:cNvSpPr/>
          <p:nvPr/>
        </p:nvSpPr>
        <p:spPr>
          <a:xfrm>
            <a:off x="626534" y="5356736"/>
            <a:ext cx="6093602" cy="184794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3200" b="1" dirty="0">
                <a:solidFill>
                  <a:schemeClr val="tx1"/>
                </a:solidFill>
                <a:latin typeface="Helvetica Neue"/>
                <a:cs typeface="Helvetica" panose="020B0604020202020204" pitchFamily="34" charset="0"/>
              </a:rPr>
              <a:t>Hypothesis of no difference or neutral or may be due to Sampling </a:t>
            </a:r>
            <a:r>
              <a:rPr lang="en-US" altLang="en-US" sz="3200" b="1" dirty="0" smtClean="0">
                <a:solidFill>
                  <a:schemeClr val="tx1"/>
                </a:solidFill>
                <a:latin typeface="Helvetica Neue"/>
                <a:cs typeface="Helvetica" panose="020B0604020202020204" pitchFamily="34" charset="0"/>
              </a:rPr>
              <a:t>variation</a:t>
            </a:r>
            <a:endParaRPr lang="en-US" sz="3200" b="1" dirty="0">
              <a:solidFill>
                <a:schemeClr val="tx1"/>
              </a:solidFill>
              <a:latin typeface="Helvetica Neue"/>
              <a:cs typeface="Helvetica" panose="020B0604020202020204" pitchFamily="34" charset="0"/>
            </a:endParaRPr>
          </a:p>
        </p:txBody>
      </p:sp>
      <p:grpSp>
        <p:nvGrpSpPr>
          <p:cNvPr id="11" name="Group 10"/>
          <p:cNvGrpSpPr/>
          <p:nvPr/>
        </p:nvGrpSpPr>
        <p:grpSpPr>
          <a:xfrm>
            <a:off x="1642874" y="4417219"/>
            <a:ext cx="4357935" cy="852937"/>
            <a:chOff x="895804" y="4766722"/>
            <a:chExt cx="3032375" cy="852937"/>
          </a:xfrm>
        </p:grpSpPr>
        <p:sp>
          <p:nvSpPr>
            <p:cNvPr id="15" name="Rectangle 14"/>
            <p:cNvSpPr/>
            <p:nvPr/>
          </p:nvSpPr>
          <p:spPr>
            <a:xfrm>
              <a:off x="983179" y="4766722"/>
              <a:ext cx="2936607" cy="852937"/>
            </a:xfrm>
            <a:prstGeom prst="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Helvetica Neue"/>
              </a:endParaRPr>
            </a:p>
          </p:txBody>
        </p:sp>
        <p:sp>
          <p:nvSpPr>
            <p:cNvPr id="16" name="TextBox 15"/>
            <p:cNvSpPr txBox="1"/>
            <p:nvPr/>
          </p:nvSpPr>
          <p:spPr>
            <a:xfrm>
              <a:off x="895804" y="4900802"/>
              <a:ext cx="3032375" cy="646331"/>
            </a:xfrm>
            <a:prstGeom prst="rect">
              <a:avLst/>
            </a:prstGeom>
            <a:noFill/>
          </p:spPr>
          <p:txBody>
            <a:bodyPr wrap="square" rtlCol="0">
              <a:spAutoFit/>
            </a:bodyPr>
            <a:lstStyle/>
            <a:p>
              <a:pPr algn="ctr"/>
              <a:r>
                <a:rPr lang="en-US" altLang="en-US" sz="3600" b="1" dirty="0">
                  <a:latin typeface="Helvetica Neue"/>
                  <a:cs typeface="Helvetica" panose="020B0604020202020204" pitchFamily="34" charset="0"/>
                </a:rPr>
                <a:t>Null Hypothesis</a:t>
              </a:r>
              <a:endParaRPr lang="en-US" sz="3600" dirty="0">
                <a:latin typeface="Helvetica Neue"/>
                <a:cs typeface="Helvetica" panose="020B0604020202020204" pitchFamily="34" charset="0"/>
              </a:endParaRPr>
            </a:p>
          </p:txBody>
        </p:sp>
      </p:grpSp>
      <p:sp>
        <p:nvSpPr>
          <p:cNvPr id="17" name="Left Arrow 16"/>
          <p:cNvSpPr/>
          <p:nvPr/>
        </p:nvSpPr>
        <p:spPr>
          <a:xfrm rot="16200000">
            <a:off x="3510809" y="3882428"/>
            <a:ext cx="5497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18" name="Round Diagonal Corner Rectangle 17"/>
          <p:cNvSpPr/>
          <p:nvPr/>
        </p:nvSpPr>
        <p:spPr>
          <a:xfrm>
            <a:off x="7164965" y="5356736"/>
            <a:ext cx="6212368" cy="184794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3200" b="1" dirty="0">
                <a:solidFill>
                  <a:schemeClr val="tx1"/>
                </a:solidFill>
                <a:latin typeface="Helvetica Neue"/>
                <a:cs typeface="Helvetica" panose="020B0604020202020204" pitchFamily="34" charset="0"/>
              </a:rPr>
              <a:t>Hypothesis of difference which is yet to be proved/    established</a:t>
            </a:r>
          </a:p>
        </p:txBody>
      </p:sp>
      <p:grpSp>
        <p:nvGrpSpPr>
          <p:cNvPr id="19" name="Group 18"/>
          <p:cNvGrpSpPr/>
          <p:nvPr/>
        </p:nvGrpSpPr>
        <p:grpSpPr>
          <a:xfrm>
            <a:off x="7272179" y="4455553"/>
            <a:ext cx="5586570" cy="799866"/>
            <a:chOff x="3309646" y="4759523"/>
            <a:chExt cx="5290154" cy="799866"/>
          </a:xfrm>
        </p:grpSpPr>
        <p:sp>
          <p:nvSpPr>
            <p:cNvPr id="20" name="Rectangle 19"/>
            <p:cNvSpPr/>
            <p:nvPr/>
          </p:nvSpPr>
          <p:spPr>
            <a:xfrm>
              <a:off x="3309646" y="4759523"/>
              <a:ext cx="5290154" cy="799866"/>
            </a:xfrm>
            <a:prstGeom prst="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21" name="TextBox 20"/>
            <p:cNvSpPr txBox="1"/>
            <p:nvPr/>
          </p:nvSpPr>
          <p:spPr>
            <a:xfrm>
              <a:off x="3514786" y="4804822"/>
              <a:ext cx="4905314" cy="646331"/>
            </a:xfrm>
            <a:prstGeom prst="rect">
              <a:avLst/>
            </a:prstGeom>
            <a:noFill/>
          </p:spPr>
          <p:txBody>
            <a:bodyPr wrap="square" rtlCol="0">
              <a:spAutoFit/>
            </a:bodyPr>
            <a:lstStyle/>
            <a:p>
              <a:pPr algn="ctr"/>
              <a:r>
                <a:rPr lang="en-US" altLang="en-US" sz="3600" b="1" dirty="0" smtClean="0">
                  <a:latin typeface="Helvetica Neue"/>
                  <a:cs typeface="Times New Roman" pitchFamily="18" charset="0"/>
                </a:rPr>
                <a:t>Alternative </a:t>
              </a:r>
              <a:r>
                <a:rPr lang="en-US" altLang="en-US" sz="3600" b="1" dirty="0">
                  <a:latin typeface="Helvetica Neue"/>
                  <a:cs typeface="Times New Roman" pitchFamily="18" charset="0"/>
                </a:rPr>
                <a:t>Hypothesis</a:t>
              </a:r>
              <a:endParaRPr lang="en-US" sz="3600" dirty="0">
                <a:latin typeface="Helvetica Neue"/>
                <a:cs typeface="Helvetica" panose="020B0604020202020204" pitchFamily="34" charset="0"/>
              </a:endParaRPr>
            </a:p>
          </p:txBody>
        </p:sp>
      </p:grpSp>
      <p:sp>
        <p:nvSpPr>
          <p:cNvPr id="22" name="Left Arrow 21"/>
          <p:cNvSpPr/>
          <p:nvPr/>
        </p:nvSpPr>
        <p:spPr>
          <a:xfrm rot="16200000">
            <a:off x="9797309" y="3903664"/>
            <a:ext cx="5497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Tree>
    <p:extLst>
      <p:ext uri="{BB962C8B-B14F-4D97-AF65-F5344CB8AC3E}">
        <p14:creationId xmlns:p14="http://schemas.microsoft.com/office/powerpoint/2010/main" val="156761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500"/>
                                        <p:tgtEl>
                                          <p:spTgt spid="2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7" grpId="0" animBg="1"/>
      <p:bldP spid="18" grpId="0" animBg="1"/>
      <p:bldP spid="2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Student’s paired t-test</a:t>
            </a:r>
            <a:endParaRPr lang="en-US" sz="4000" b="1" kern="0" dirty="0">
              <a:solidFill>
                <a:srgbClr val="FF0000"/>
              </a:solidFill>
            </a:endParaRPr>
          </a:p>
        </p:txBody>
      </p:sp>
      <p:grpSp>
        <p:nvGrpSpPr>
          <p:cNvPr id="33" name="Group 32"/>
          <p:cNvGrpSpPr/>
          <p:nvPr/>
        </p:nvGrpSpPr>
        <p:grpSpPr>
          <a:xfrm>
            <a:off x="1109629" y="1064419"/>
            <a:ext cx="7940050" cy="844486"/>
            <a:chOff x="375557" y="1947820"/>
            <a:chExt cx="12847313" cy="609801"/>
          </a:xfrm>
        </p:grpSpPr>
        <p:sp>
          <p:nvSpPr>
            <p:cNvPr id="34" name="Rectangle 3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35" name="TextBox 34"/>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State null and alternative hypothesis</a:t>
              </a:r>
              <a:endParaRPr lang="en-IN" sz="3200" b="1" dirty="0">
                <a:latin typeface="Helvetica Neue"/>
                <a:cs typeface="Helvetica" panose="020B0604020202020204" pitchFamily="34" charset="0"/>
              </a:endParaRPr>
            </a:p>
          </p:txBody>
        </p:sp>
      </p:grpSp>
      <p:sp>
        <p:nvSpPr>
          <p:cNvPr id="36" name="Rectangle 35"/>
          <p:cNvSpPr/>
          <p:nvPr/>
        </p:nvSpPr>
        <p:spPr>
          <a:xfrm>
            <a:off x="455413" y="1064419"/>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1</a:t>
            </a:r>
            <a:endParaRPr lang="en-IN" sz="3200" b="1" dirty="0">
              <a:solidFill>
                <a:schemeClr val="bg1"/>
              </a:solidFill>
              <a:latin typeface="Helvetica Neue"/>
              <a:cs typeface="Helvetica" panose="020B0604020202020204" pitchFamily="34" charset="0"/>
            </a:endParaRPr>
          </a:p>
        </p:txBody>
      </p:sp>
      <p:grpSp>
        <p:nvGrpSpPr>
          <p:cNvPr id="37" name="Group 36"/>
          <p:cNvGrpSpPr/>
          <p:nvPr/>
        </p:nvGrpSpPr>
        <p:grpSpPr>
          <a:xfrm>
            <a:off x="1115068" y="2049598"/>
            <a:ext cx="7940050" cy="844486"/>
            <a:chOff x="375557" y="1947820"/>
            <a:chExt cx="12847313" cy="609801"/>
          </a:xfrm>
        </p:grpSpPr>
        <p:sp>
          <p:nvSpPr>
            <p:cNvPr id="38" name="Rectangle 37"/>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39" name="TextBox 38"/>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Specify the level of significance ‘</a:t>
              </a:r>
              <a:r>
                <a:rPr lang="el-GR" sz="3200" b="1" dirty="0" smtClean="0">
                  <a:latin typeface="Helvetica Neue"/>
                  <a:cs typeface="Helvetica" panose="020B0604020202020204" pitchFamily="34" charset="0"/>
                </a:rPr>
                <a:t>α</a:t>
              </a:r>
              <a:r>
                <a:rPr lang="en-US" sz="3200" b="1" dirty="0" smtClean="0">
                  <a:latin typeface="Helvetica Neue"/>
                  <a:cs typeface="Helvetica" panose="020B0604020202020204" pitchFamily="34" charset="0"/>
                </a:rPr>
                <a:t>’</a:t>
              </a:r>
              <a:endParaRPr lang="en-IN" sz="3200" b="1" dirty="0">
                <a:latin typeface="Helvetica Neue"/>
                <a:cs typeface="Helvetica" panose="020B0604020202020204" pitchFamily="34" charset="0"/>
              </a:endParaRPr>
            </a:p>
          </p:txBody>
        </p:sp>
      </p:grpSp>
      <p:sp>
        <p:nvSpPr>
          <p:cNvPr id="40" name="Rectangle 39"/>
          <p:cNvSpPr/>
          <p:nvPr/>
        </p:nvSpPr>
        <p:spPr>
          <a:xfrm>
            <a:off x="460852" y="2049598"/>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2</a:t>
            </a:r>
            <a:endParaRPr lang="en-IN" sz="3200" b="1" dirty="0">
              <a:solidFill>
                <a:schemeClr val="bg1"/>
              </a:solidFill>
              <a:latin typeface="Helvetica Neue"/>
              <a:cs typeface="Helvetica" panose="020B0604020202020204" pitchFamily="34" charset="0"/>
            </a:endParaRPr>
          </a:p>
        </p:txBody>
      </p:sp>
      <p:grpSp>
        <p:nvGrpSpPr>
          <p:cNvPr id="41" name="Group 40"/>
          <p:cNvGrpSpPr/>
          <p:nvPr/>
        </p:nvGrpSpPr>
        <p:grpSpPr>
          <a:xfrm>
            <a:off x="1104178" y="3051106"/>
            <a:ext cx="7940050" cy="844486"/>
            <a:chOff x="375557" y="1947820"/>
            <a:chExt cx="12847313" cy="609801"/>
          </a:xfrm>
        </p:grpSpPr>
        <p:sp>
          <p:nvSpPr>
            <p:cNvPr id="42" name="Rectangle 41"/>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43" name="TextBox 42"/>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Student’s t-distribution</a:t>
              </a:r>
              <a:endParaRPr lang="en-IN" sz="3200" b="1" dirty="0">
                <a:latin typeface="Helvetica Neue"/>
                <a:cs typeface="Helvetica" panose="020B0604020202020204" pitchFamily="34" charset="0"/>
              </a:endParaRPr>
            </a:p>
          </p:txBody>
        </p:sp>
      </p:grpSp>
      <p:sp>
        <p:nvSpPr>
          <p:cNvPr id="44" name="Rectangle 43"/>
          <p:cNvSpPr/>
          <p:nvPr/>
        </p:nvSpPr>
        <p:spPr>
          <a:xfrm>
            <a:off x="449962" y="3051106"/>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3</a:t>
            </a:r>
            <a:endParaRPr lang="en-IN" sz="3200" b="1" dirty="0">
              <a:solidFill>
                <a:schemeClr val="bg1"/>
              </a:solidFill>
              <a:latin typeface="Helvetica Neue"/>
              <a:cs typeface="Helvetica" panose="020B0604020202020204" pitchFamily="34" charset="0"/>
            </a:endParaRPr>
          </a:p>
        </p:txBody>
      </p:sp>
      <p:grpSp>
        <p:nvGrpSpPr>
          <p:cNvPr id="45" name="Group 44"/>
          <p:cNvGrpSpPr/>
          <p:nvPr/>
        </p:nvGrpSpPr>
        <p:grpSpPr>
          <a:xfrm>
            <a:off x="1109617" y="4068943"/>
            <a:ext cx="7940050" cy="844486"/>
            <a:chOff x="375557" y="1947820"/>
            <a:chExt cx="12847313" cy="609801"/>
          </a:xfrm>
        </p:grpSpPr>
        <p:sp>
          <p:nvSpPr>
            <p:cNvPr id="46" name="Rectangle 45"/>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47" name="TextBox 46"/>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Compute the test statistic</a:t>
              </a:r>
              <a:endParaRPr lang="en-IN" sz="3200" b="1" dirty="0">
                <a:latin typeface="Helvetica Neue"/>
                <a:cs typeface="Helvetica" panose="020B0604020202020204" pitchFamily="34" charset="0"/>
              </a:endParaRPr>
            </a:p>
          </p:txBody>
        </p:sp>
      </p:grpSp>
      <p:sp>
        <p:nvSpPr>
          <p:cNvPr id="48" name="Rectangle 47"/>
          <p:cNvSpPr/>
          <p:nvPr/>
        </p:nvSpPr>
        <p:spPr>
          <a:xfrm>
            <a:off x="455401" y="4068943"/>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4</a:t>
            </a:r>
            <a:endParaRPr lang="en-IN" sz="3200" b="1" dirty="0">
              <a:solidFill>
                <a:schemeClr val="bg1"/>
              </a:solidFill>
              <a:latin typeface="Helvetica Neue"/>
              <a:cs typeface="Helvetica" panose="020B0604020202020204" pitchFamily="34" charset="0"/>
            </a:endParaRPr>
          </a:p>
        </p:txBody>
      </p:sp>
      <p:grpSp>
        <p:nvGrpSpPr>
          <p:cNvPr id="49" name="Group 48"/>
          <p:cNvGrpSpPr/>
          <p:nvPr/>
        </p:nvGrpSpPr>
        <p:grpSpPr>
          <a:xfrm>
            <a:off x="1115056" y="5054122"/>
            <a:ext cx="7940050" cy="844486"/>
            <a:chOff x="375557" y="1947820"/>
            <a:chExt cx="12847313" cy="609801"/>
          </a:xfrm>
        </p:grpSpPr>
        <p:sp>
          <p:nvSpPr>
            <p:cNvPr id="50" name="Rectangle 49"/>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51" name="TextBox 50"/>
            <p:cNvSpPr txBox="1"/>
            <p:nvPr/>
          </p:nvSpPr>
          <p:spPr>
            <a:xfrm>
              <a:off x="417333" y="1947820"/>
              <a:ext cx="12805537" cy="566724"/>
            </a:xfrm>
            <a:prstGeom prst="rect">
              <a:avLst/>
            </a:prstGeom>
            <a:noFill/>
          </p:spPr>
          <p:txBody>
            <a:bodyPr wrap="square" rtlCol="0">
              <a:spAutoFit/>
            </a:bodyPr>
            <a:lstStyle/>
            <a:p>
              <a:pPr>
                <a:lnSpc>
                  <a:spcPct val="150000"/>
                </a:lnSpc>
              </a:pPr>
              <a:r>
                <a:rPr lang="en-US" sz="3000" b="1" dirty="0" smtClean="0">
                  <a:latin typeface="Helvetica Neue"/>
                  <a:cs typeface="Helvetica" panose="020B0604020202020204" pitchFamily="34" charset="0"/>
                </a:rPr>
                <a:t>Define the critical region/ rejection criteria</a:t>
              </a:r>
              <a:endParaRPr lang="en-IN" sz="3000" b="1" dirty="0">
                <a:latin typeface="Helvetica Neue"/>
                <a:cs typeface="Helvetica" panose="020B0604020202020204" pitchFamily="34" charset="0"/>
              </a:endParaRPr>
            </a:p>
          </p:txBody>
        </p:sp>
      </p:grpSp>
      <p:sp>
        <p:nvSpPr>
          <p:cNvPr id="52" name="Rectangle 51"/>
          <p:cNvSpPr/>
          <p:nvPr/>
        </p:nvSpPr>
        <p:spPr>
          <a:xfrm>
            <a:off x="460840" y="5054122"/>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5</a:t>
            </a:r>
            <a:endParaRPr lang="en-IN" sz="3200" b="1" dirty="0">
              <a:solidFill>
                <a:schemeClr val="bg1"/>
              </a:solidFill>
              <a:latin typeface="Helvetica Neue"/>
              <a:cs typeface="Helvetica" panose="020B0604020202020204" pitchFamily="34" charset="0"/>
            </a:endParaRPr>
          </a:p>
        </p:txBody>
      </p:sp>
      <p:grpSp>
        <p:nvGrpSpPr>
          <p:cNvPr id="53" name="Group 52"/>
          <p:cNvGrpSpPr/>
          <p:nvPr/>
        </p:nvGrpSpPr>
        <p:grpSpPr>
          <a:xfrm>
            <a:off x="1104166" y="6071959"/>
            <a:ext cx="2811403" cy="844486"/>
            <a:chOff x="375557" y="1947820"/>
            <a:chExt cx="12847313" cy="609801"/>
          </a:xfrm>
        </p:grpSpPr>
        <p:sp>
          <p:nvSpPr>
            <p:cNvPr id="54" name="Rectangle 5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55" name="TextBox 54"/>
            <p:cNvSpPr txBox="1"/>
            <p:nvPr/>
          </p:nvSpPr>
          <p:spPr>
            <a:xfrm>
              <a:off x="417333" y="1947820"/>
              <a:ext cx="12805537" cy="534174"/>
            </a:xfrm>
            <a:prstGeom prst="rect">
              <a:avLst/>
            </a:prstGeom>
            <a:noFill/>
          </p:spPr>
          <p:txBody>
            <a:bodyPr wrap="square" rtlCol="0">
              <a:spAutoFit/>
            </a:bodyPr>
            <a:lstStyle/>
            <a:p>
              <a:pPr>
                <a:lnSpc>
                  <a:spcPct val="150000"/>
                </a:lnSpc>
              </a:pPr>
              <a:r>
                <a:rPr lang="en-US" sz="3200" b="1" dirty="0" smtClean="0">
                  <a:latin typeface="Helvetica Neue"/>
                  <a:cs typeface="Helvetica" panose="020B0604020202020204" pitchFamily="34" charset="0"/>
                </a:rPr>
                <a:t>Conclusion</a:t>
              </a:r>
              <a:endParaRPr lang="en-IN" sz="3200" b="1" dirty="0">
                <a:latin typeface="Helvetica Neue"/>
                <a:cs typeface="Helvetica" panose="020B0604020202020204" pitchFamily="34" charset="0"/>
              </a:endParaRPr>
            </a:p>
          </p:txBody>
        </p:sp>
      </p:grpSp>
      <p:sp>
        <p:nvSpPr>
          <p:cNvPr id="56" name="Rectangle 55"/>
          <p:cNvSpPr/>
          <p:nvPr/>
        </p:nvSpPr>
        <p:spPr>
          <a:xfrm>
            <a:off x="449950" y="6071959"/>
            <a:ext cx="676700" cy="84448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solidFill>
                <a:latin typeface="Helvetica Neue"/>
                <a:cs typeface="Helvetica" panose="020B0604020202020204" pitchFamily="34" charset="0"/>
              </a:rPr>
              <a:t>6</a:t>
            </a:r>
            <a:endParaRPr lang="en-IN" sz="3200" b="1" dirty="0">
              <a:solidFill>
                <a:schemeClr val="bg1"/>
              </a:solidFill>
              <a:latin typeface="Helvetica Neue"/>
              <a:cs typeface="Helvetica" panose="020B0604020202020204" pitchFamily="34" charset="0"/>
            </a:endParaRPr>
          </a:p>
        </p:txBody>
      </p:sp>
      <p:grpSp>
        <p:nvGrpSpPr>
          <p:cNvPr id="57" name="Group 56"/>
          <p:cNvGrpSpPr/>
          <p:nvPr/>
        </p:nvGrpSpPr>
        <p:grpSpPr>
          <a:xfrm>
            <a:off x="9858380" y="1089518"/>
            <a:ext cx="3834036" cy="1961587"/>
            <a:chOff x="3858990" y="2723236"/>
            <a:chExt cx="2398615" cy="1208799"/>
          </a:xfrm>
          <a:blipFill>
            <a:blip r:embed="rId3"/>
            <a:tile tx="0" ty="0" sx="100000" sy="100000" flip="none" algn="tl"/>
          </a:blipFill>
        </p:grpSpPr>
        <p:sp>
          <p:nvSpPr>
            <p:cNvPr id="58" name="Round Diagonal Corner Rectangle 57"/>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59" name="Object 58"/>
            <p:cNvGraphicFramePr>
              <a:graphicFrameLocks noChangeAspect="1"/>
            </p:cNvGraphicFramePr>
            <p:nvPr>
              <p:extLst/>
            </p:nvPr>
          </p:nvGraphicFramePr>
          <p:xfrm>
            <a:off x="3858990" y="2822690"/>
            <a:ext cx="2337893" cy="1004687"/>
          </p:xfrm>
          <a:graphic>
            <a:graphicData uri="http://schemas.openxmlformats.org/presentationml/2006/ole">
              <mc:AlternateContent xmlns:mc="http://schemas.openxmlformats.org/markup-compatibility/2006">
                <mc:Choice xmlns:v="urn:schemas-microsoft-com:vml" Requires="v">
                  <p:oleObj spid="_x0000_s25610" name="Equation" r:id="rId4" imgW="1511280" imgH="685800" progId="Equation.3">
                    <p:embed/>
                  </p:oleObj>
                </mc:Choice>
                <mc:Fallback>
                  <p:oleObj name="Equation" r:id="rId4" imgW="1511280" imgH="685800" progId="Equation.3">
                    <p:embed/>
                    <p:pic>
                      <p:nvPicPr>
                        <p:cNvPr id="0" name=""/>
                        <p:cNvPicPr/>
                        <p:nvPr/>
                      </p:nvPicPr>
                      <p:blipFill>
                        <a:blip r:embed="rId5"/>
                        <a:stretch>
                          <a:fillRect/>
                        </a:stretch>
                      </p:blipFill>
                      <p:spPr>
                        <a:xfrm>
                          <a:off x="3858990" y="2822690"/>
                          <a:ext cx="2337893" cy="1004687"/>
                        </a:xfrm>
                        <a:prstGeom prst="rect">
                          <a:avLst/>
                        </a:prstGeom>
                      </p:spPr>
                    </p:pic>
                  </p:oleObj>
                </mc:Fallback>
              </mc:AlternateContent>
            </a:graphicData>
          </a:graphic>
        </p:graphicFrame>
      </p:grpSp>
      <p:sp>
        <p:nvSpPr>
          <p:cNvPr id="60" name="Right Arrow 59"/>
          <p:cNvSpPr/>
          <p:nvPr/>
        </p:nvSpPr>
        <p:spPr>
          <a:xfrm>
            <a:off x="9038789" y="1256896"/>
            <a:ext cx="83274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871532" y="3609623"/>
            <a:ext cx="3842651" cy="1961587"/>
            <a:chOff x="3853600" y="2723236"/>
            <a:chExt cx="2404005" cy="1208799"/>
          </a:xfrm>
          <a:blipFill>
            <a:blip r:embed="rId3"/>
            <a:tile tx="0" ty="0" sx="100000" sy="100000" flip="none" algn="tl"/>
          </a:blipFill>
        </p:grpSpPr>
        <p:sp>
          <p:nvSpPr>
            <p:cNvPr id="62" name="Round Diagonal Corner Rectangle 61"/>
            <p:cNvSpPr/>
            <p:nvPr/>
          </p:nvSpPr>
          <p:spPr>
            <a:xfrm>
              <a:off x="3853600" y="2723236"/>
              <a:ext cx="2404005"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3600" dirty="0">
                <a:solidFill>
                  <a:schemeClr val="tx1"/>
                </a:solidFill>
                <a:latin typeface="Helvetica Neue"/>
                <a:cs typeface="Helvetica" panose="020B0604020202020204" pitchFamily="34" charset="0"/>
              </a:endParaRPr>
            </a:p>
          </p:txBody>
        </p:sp>
        <p:graphicFrame>
          <p:nvGraphicFramePr>
            <p:cNvPr id="63" name="Object 62"/>
            <p:cNvGraphicFramePr>
              <a:graphicFrameLocks noChangeAspect="1"/>
            </p:cNvGraphicFramePr>
            <p:nvPr>
              <p:extLst/>
            </p:nvPr>
          </p:nvGraphicFramePr>
          <p:xfrm>
            <a:off x="3939722" y="2723427"/>
            <a:ext cx="2217721" cy="1208168"/>
          </p:xfrm>
          <a:graphic>
            <a:graphicData uri="http://schemas.openxmlformats.org/presentationml/2006/ole">
              <mc:AlternateContent xmlns:mc="http://schemas.openxmlformats.org/markup-compatibility/2006">
                <mc:Choice xmlns:v="urn:schemas-microsoft-com:vml" Requires="v">
                  <p:oleObj spid="_x0000_s25611" name="Equation" r:id="rId6" imgW="1143000" imgH="622080" progId="Equation.3">
                    <p:embed/>
                  </p:oleObj>
                </mc:Choice>
                <mc:Fallback>
                  <p:oleObj name="Equation" r:id="rId6" imgW="1143000" imgH="622080" progId="Equation.3">
                    <p:embed/>
                    <p:pic>
                      <p:nvPicPr>
                        <p:cNvPr id="0" name=""/>
                        <p:cNvPicPr/>
                        <p:nvPr/>
                      </p:nvPicPr>
                      <p:blipFill>
                        <a:blip r:embed="rId7"/>
                        <a:stretch>
                          <a:fillRect/>
                        </a:stretch>
                      </p:blipFill>
                      <p:spPr>
                        <a:xfrm>
                          <a:off x="3939722" y="2723427"/>
                          <a:ext cx="2217721" cy="1208168"/>
                        </a:xfrm>
                        <a:prstGeom prst="rect">
                          <a:avLst/>
                        </a:prstGeom>
                      </p:spPr>
                    </p:pic>
                  </p:oleObj>
                </mc:Fallback>
              </mc:AlternateContent>
            </a:graphicData>
          </a:graphic>
        </p:graphicFrame>
      </p:grpSp>
      <p:sp>
        <p:nvSpPr>
          <p:cNvPr id="64" name="Right Arrow 63"/>
          <p:cNvSpPr/>
          <p:nvPr/>
        </p:nvSpPr>
        <p:spPr>
          <a:xfrm>
            <a:off x="9060557" y="4332187"/>
            <a:ext cx="83274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2"/>
          <p:cNvSpPr txBox="1">
            <a:spLocks/>
          </p:cNvSpPr>
          <p:nvPr/>
        </p:nvSpPr>
        <p:spPr>
          <a:xfrm>
            <a:off x="9871532" y="5698162"/>
            <a:ext cx="3842651" cy="569573"/>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2400" b="1" dirty="0" smtClean="0">
                <a:solidFill>
                  <a:srgbClr val="FF0000"/>
                </a:solidFill>
                <a:latin typeface="Helvetica Neue"/>
                <a:cs typeface="Helvetica" panose="020B0604020202020204" pitchFamily="34" charset="0"/>
              </a:rPr>
              <a:t>But µ</a:t>
            </a:r>
            <a:r>
              <a:rPr lang="en-US" altLang="en-US" sz="2400" b="1" baseline="-25000" dirty="0" smtClean="0">
                <a:solidFill>
                  <a:srgbClr val="FF0000"/>
                </a:solidFill>
                <a:latin typeface="Helvetica Neue"/>
                <a:cs typeface="Helvetica" panose="020B0604020202020204" pitchFamily="34" charset="0"/>
              </a:rPr>
              <a:t>d</a:t>
            </a:r>
            <a:r>
              <a:rPr lang="en-US" altLang="en-US" sz="2400" b="1" dirty="0" smtClean="0">
                <a:solidFill>
                  <a:srgbClr val="FF0000"/>
                </a:solidFill>
                <a:latin typeface="Helvetica Neue"/>
                <a:cs typeface="Helvetica" panose="020B0604020202020204" pitchFamily="34" charset="0"/>
              </a:rPr>
              <a:t> under H</a:t>
            </a:r>
            <a:r>
              <a:rPr lang="en-US" altLang="en-US" sz="2400" b="1" baseline="-25000" dirty="0" smtClean="0">
                <a:solidFill>
                  <a:srgbClr val="FF0000"/>
                </a:solidFill>
                <a:latin typeface="Helvetica Neue"/>
                <a:cs typeface="Helvetica" panose="020B0604020202020204" pitchFamily="34" charset="0"/>
              </a:rPr>
              <a:t>0 </a:t>
            </a:r>
            <a:r>
              <a:rPr lang="en-US" altLang="en-US" sz="2400" b="1" dirty="0" smtClean="0">
                <a:solidFill>
                  <a:srgbClr val="FF0000"/>
                </a:solidFill>
                <a:latin typeface="Helvetica Neue"/>
                <a:cs typeface="Helvetica" panose="020B0604020202020204" pitchFamily="34" charset="0"/>
              </a:rPr>
              <a:t>will be 0</a:t>
            </a:r>
            <a:endParaRPr lang="en-US" altLang="en-US" sz="2400" b="1" dirty="0">
              <a:solidFill>
                <a:srgbClr val="FF0000"/>
              </a:solidFill>
              <a:latin typeface="Helvetica Neue"/>
              <a:cs typeface="Helvetica" panose="020B0604020202020204" pitchFamily="34" charset="0"/>
            </a:endParaRPr>
          </a:p>
        </p:txBody>
      </p:sp>
      <p:grpSp>
        <p:nvGrpSpPr>
          <p:cNvPr id="66" name="Group 65"/>
          <p:cNvGrpSpPr/>
          <p:nvPr/>
        </p:nvGrpSpPr>
        <p:grpSpPr>
          <a:xfrm>
            <a:off x="4372769" y="6322219"/>
            <a:ext cx="8990052" cy="819386"/>
            <a:chOff x="375557" y="1965945"/>
            <a:chExt cx="12847313" cy="591676"/>
          </a:xfrm>
        </p:grpSpPr>
        <p:sp>
          <p:nvSpPr>
            <p:cNvPr id="67" name="Rectangle 6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Helvetica Neue"/>
                <a:cs typeface="Helvetica" panose="020B0604020202020204" pitchFamily="34" charset="0"/>
              </a:endParaRPr>
            </a:p>
          </p:txBody>
        </p:sp>
        <p:sp>
          <p:nvSpPr>
            <p:cNvPr id="68" name="TextBox 67"/>
            <p:cNvSpPr txBox="1"/>
            <p:nvPr/>
          </p:nvSpPr>
          <p:spPr>
            <a:xfrm>
              <a:off x="417333" y="2064679"/>
              <a:ext cx="12805537" cy="433377"/>
            </a:xfrm>
            <a:prstGeom prst="rect">
              <a:avLst/>
            </a:prstGeom>
            <a:noFill/>
          </p:spPr>
          <p:txBody>
            <a:bodyPr wrap="square" rtlCol="0">
              <a:spAutoFit/>
            </a:bodyPr>
            <a:lstStyle/>
            <a:p>
              <a:pPr>
                <a:lnSpc>
                  <a:spcPct val="150000"/>
                </a:lnSpc>
              </a:pPr>
              <a:r>
                <a:rPr lang="en-US" sz="2200" b="1" dirty="0" smtClean="0">
                  <a:solidFill>
                    <a:srgbClr val="FF0000"/>
                  </a:solidFill>
                  <a:latin typeface="Helvetica Neue"/>
                  <a:cs typeface="Helvetica" panose="020B0604020202020204" pitchFamily="34" charset="0"/>
                </a:rPr>
                <a:t>Note: Rejection criteria may be based on critical value or P-value</a:t>
              </a:r>
              <a:endParaRPr lang="en-IN" sz="2200" b="1" dirty="0">
                <a:solidFill>
                  <a:srgbClr val="FF0000"/>
                </a:solidFill>
                <a:latin typeface="Helvetica Neue"/>
                <a:cs typeface="Helvetica" panose="020B0604020202020204" pitchFamily="34" charset="0"/>
              </a:endParaRPr>
            </a:p>
          </p:txBody>
        </p:sp>
      </p:grpSp>
    </p:spTree>
    <p:extLst>
      <p:ext uri="{BB962C8B-B14F-4D97-AF65-F5344CB8AC3E}">
        <p14:creationId xmlns:p14="http://schemas.microsoft.com/office/powerpoint/2010/main" val="348699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0-#ppt_w/2"/>
                                          </p:val>
                                        </p:tav>
                                        <p:tav tm="100000">
                                          <p:val>
                                            <p:strVal val="#ppt_x"/>
                                          </p:val>
                                        </p:tav>
                                      </p:tavLst>
                                    </p:anim>
                                    <p:anim calcmode="lin" valueType="num">
                                      <p:cBhvr additive="base">
                                        <p:cTn id="16" dur="500" fill="hold"/>
                                        <p:tgtEl>
                                          <p:spTgt spid="60"/>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57"/>
                                        </p:tgtEl>
                                        <p:attrNameLst>
                                          <p:attrName>style.visibility</p:attrName>
                                        </p:attrNameLst>
                                      </p:cBhvr>
                                      <p:to>
                                        <p:strVal val="visible"/>
                                      </p:to>
                                    </p:set>
                                    <p:anim calcmode="lin" valueType="num">
                                      <p:cBhvr>
                                        <p:cTn id="20" dur="500" fill="hold"/>
                                        <p:tgtEl>
                                          <p:spTgt spid="57"/>
                                        </p:tgtEl>
                                        <p:attrNameLst>
                                          <p:attrName>ppt_w</p:attrName>
                                        </p:attrNameLst>
                                      </p:cBhvr>
                                      <p:tavLst>
                                        <p:tav tm="0">
                                          <p:val>
                                            <p:fltVal val="0"/>
                                          </p:val>
                                        </p:tav>
                                        <p:tav tm="100000">
                                          <p:val>
                                            <p:strVal val="#ppt_w"/>
                                          </p:val>
                                        </p:tav>
                                      </p:tavLst>
                                    </p:anim>
                                    <p:anim calcmode="lin" valueType="num">
                                      <p:cBhvr>
                                        <p:cTn id="21" dur="500" fill="hold"/>
                                        <p:tgtEl>
                                          <p:spTgt spid="57"/>
                                        </p:tgtEl>
                                        <p:attrNameLst>
                                          <p:attrName>ppt_h</p:attrName>
                                        </p:attrNameLst>
                                      </p:cBhvr>
                                      <p:tavLst>
                                        <p:tav tm="0">
                                          <p:val>
                                            <p:fltVal val="0"/>
                                          </p:val>
                                        </p:tav>
                                        <p:tav tm="100000">
                                          <p:val>
                                            <p:strVal val="#ppt_h"/>
                                          </p:val>
                                        </p:tav>
                                      </p:tavLst>
                                    </p:anim>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0-#ppt_w/2"/>
                                          </p:val>
                                        </p:tav>
                                        <p:tav tm="100000">
                                          <p:val>
                                            <p:strVal val="#ppt_x"/>
                                          </p:val>
                                        </p:tav>
                                      </p:tavLst>
                                    </p:anim>
                                    <p:anim calcmode="lin" valueType="num">
                                      <p:cBhvr additive="base">
                                        <p:cTn id="28" dur="500" fill="hold"/>
                                        <p:tgtEl>
                                          <p:spTgt spid="40"/>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0-#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0-#ppt_w/2"/>
                                          </p:val>
                                        </p:tav>
                                        <p:tav tm="100000">
                                          <p:val>
                                            <p:strVal val="#ppt_x"/>
                                          </p:val>
                                        </p:tav>
                                      </p:tavLst>
                                    </p:anim>
                                    <p:anim calcmode="lin" valueType="num">
                                      <p:cBhvr additive="base">
                                        <p:cTn id="38" dur="500" fill="hold"/>
                                        <p:tgtEl>
                                          <p:spTgt spid="44"/>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0-#ppt_w/2"/>
                                          </p:val>
                                        </p:tav>
                                        <p:tav tm="100000">
                                          <p:val>
                                            <p:strVal val="#ppt_x"/>
                                          </p:val>
                                        </p:tav>
                                      </p:tavLst>
                                    </p:anim>
                                    <p:anim calcmode="lin" valueType="num">
                                      <p:cBhvr additive="base">
                                        <p:cTn id="42"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0-#ppt_w/2"/>
                                          </p:val>
                                        </p:tav>
                                        <p:tav tm="100000">
                                          <p:val>
                                            <p:strVal val="#ppt_x"/>
                                          </p:val>
                                        </p:tav>
                                      </p:tavLst>
                                    </p:anim>
                                    <p:anim calcmode="lin" valueType="num">
                                      <p:cBhvr additive="base">
                                        <p:cTn id="48" dur="500" fill="hold"/>
                                        <p:tgtEl>
                                          <p:spTgt spid="48"/>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0-#ppt_w/2"/>
                                          </p:val>
                                        </p:tav>
                                        <p:tav tm="100000">
                                          <p:val>
                                            <p:strVal val="#ppt_x"/>
                                          </p:val>
                                        </p:tav>
                                      </p:tavLst>
                                    </p:anim>
                                    <p:anim calcmode="lin" valueType="num">
                                      <p:cBhvr additive="base">
                                        <p:cTn id="52" dur="500" fill="hold"/>
                                        <p:tgtEl>
                                          <p:spTgt spid="4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 calcmode="lin" valueType="num">
                                      <p:cBhvr additive="base">
                                        <p:cTn id="55" dur="500" fill="hold"/>
                                        <p:tgtEl>
                                          <p:spTgt spid="64"/>
                                        </p:tgtEl>
                                        <p:attrNameLst>
                                          <p:attrName>ppt_x</p:attrName>
                                        </p:attrNameLst>
                                      </p:cBhvr>
                                      <p:tavLst>
                                        <p:tav tm="0">
                                          <p:val>
                                            <p:strVal val="0-#ppt_w/2"/>
                                          </p:val>
                                        </p:tav>
                                        <p:tav tm="100000">
                                          <p:val>
                                            <p:strVal val="#ppt_x"/>
                                          </p:val>
                                        </p:tav>
                                      </p:tavLst>
                                    </p:anim>
                                    <p:anim calcmode="lin" valueType="num">
                                      <p:cBhvr additive="base">
                                        <p:cTn id="56" dur="500" fill="hold"/>
                                        <p:tgtEl>
                                          <p:spTgt spid="64"/>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61"/>
                                        </p:tgtEl>
                                        <p:attrNameLst>
                                          <p:attrName>style.visibility</p:attrName>
                                        </p:attrNameLst>
                                      </p:cBhvr>
                                      <p:to>
                                        <p:strVal val="visible"/>
                                      </p:to>
                                    </p:set>
                                    <p:anim calcmode="lin" valueType="num">
                                      <p:cBhvr>
                                        <p:cTn id="60" dur="500" fill="hold"/>
                                        <p:tgtEl>
                                          <p:spTgt spid="61"/>
                                        </p:tgtEl>
                                        <p:attrNameLst>
                                          <p:attrName>ppt_w</p:attrName>
                                        </p:attrNameLst>
                                      </p:cBhvr>
                                      <p:tavLst>
                                        <p:tav tm="0">
                                          <p:val>
                                            <p:fltVal val="0"/>
                                          </p:val>
                                        </p:tav>
                                        <p:tav tm="100000">
                                          <p:val>
                                            <p:strVal val="#ppt_w"/>
                                          </p:val>
                                        </p:tav>
                                      </p:tavLst>
                                    </p:anim>
                                    <p:anim calcmode="lin" valueType="num">
                                      <p:cBhvr>
                                        <p:cTn id="61" dur="500" fill="hold"/>
                                        <p:tgtEl>
                                          <p:spTgt spid="61"/>
                                        </p:tgtEl>
                                        <p:attrNameLst>
                                          <p:attrName>ppt_h</p:attrName>
                                        </p:attrNameLst>
                                      </p:cBhvr>
                                      <p:tavLst>
                                        <p:tav tm="0">
                                          <p:val>
                                            <p:fltVal val="0"/>
                                          </p:val>
                                        </p:tav>
                                        <p:tav tm="100000">
                                          <p:val>
                                            <p:strVal val="#ppt_h"/>
                                          </p:val>
                                        </p:tav>
                                      </p:tavLst>
                                    </p:anim>
                                    <p:animEffect transition="in" filter="fade">
                                      <p:cBhvr>
                                        <p:cTn id="62" dur="500"/>
                                        <p:tgtEl>
                                          <p:spTgt spid="61"/>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 calcmode="lin" valueType="num">
                                      <p:cBhvr additive="base">
                                        <p:cTn id="65" dur="500" fill="hold"/>
                                        <p:tgtEl>
                                          <p:spTgt spid="65"/>
                                        </p:tgtEl>
                                        <p:attrNameLst>
                                          <p:attrName>ppt_x</p:attrName>
                                        </p:attrNameLst>
                                      </p:cBhvr>
                                      <p:tavLst>
                                        <p:tav tm="0">
                                          <p:val>
                                            <p:strVal val="#ppt_x"/>
                                          </p:val>
                                        </p:tav>
                                        <p:tav tm="100000">
                                          <p:val>
                                            <p:strVal val="#ppt_x"/>
                                          </p:val>
                                        </p:tav>
                                      </p:tavLst>
                                    </p:anim>
                                    <p:anim calcmode="lin" valueType="num">
                                      <p:cBhvr additive="base">
                                        <p:cTn id="6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500" fill="hold"/>
                                        <p:tgtEl>
                                          <p:spTgt spid="52"/>
                                        </p:tgtEl>
                                        <p:attrNameLst>
                                          <p:attrName>ppt_x</p:attrName>
                                        </p:attrNameLst>
                                      </p:cBhvr>
                                      <p:tavLst>
                                        <p:tav tm="0">
                                          <p:val>
                                            <p:strVal val="0-#ppt_w/2"/>
                                          </p:val>
                                        </p:tav>
                                        <p:tav tm="100000">
                                          <p:val>
                                            <p:strVal val="#ppt_x"/>
                                          </p:val>
                                        </p:tav>
                                      </p:tavLst>
                                    </p:anim>
                                    <p:anim calcmode="lin" valueType="num">
                                      <p:cBhvr additive="base">
                                        <p:cTn id="72" dur="500" fill="hold"/>
                                        <p:tgtEl>
                                          <p:spTgt spid="52"/>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49"/>
                                        </p:tgtEl>
                                        <p:attrNameLst>
                                          <p:attrName>style.visibility</p:attrName>
                                        </p:attrNameLst>
                                      </p:cBhvr>
                                      <p:to>
                                        <p:strVal val="visible"/>
                                      </p:to>
                                    </p:set>
                                    <p:anim calcmode="lin" valueType="num">
                                      <p:cBhvr additive="base">
                                        <p:cTn id="75" dur="500" fill="hold"/>
                                        <p:tgtEl>
                                          <p:spTgt spid="49"/>
                                        </p:tgtEl>
                                        <p:attrNameLst>
                                          <p:attrName>ppt_x</p:attrName>
                                        </p:attrNameLst>
                                      </p:cBhvr>
                                      <p:tavLst>
                                        <p:tav tm="0">
                                          <p:val>
                                            <p:strVal val="0-#ppt_w/2"/>
                                          </p:val>
                                        </p:tav>
                                        <p:tav tm="100000">
                                          <p:val>
                                            <p:strVal val="#ppt_x"/>
                                          </p:val>
                                        </p:tav>
                                      </p:tavLst>
                                    </p:anim>
                                    <p:anim calcmode="lin" valueType="num">
                                      <p:cBhvr additive="base">
                                        <p:cTn id="76"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500" fill="hold"/>
                                        <p:tgtEl>
                                          <p:spTgt spid="56"/>
                                        </p:tgtEl>
                                        <p:attrNameLst>
                                          <p:attrName>ppt_x</p:attrName>
                                        </p:attrNameLst>
                                      </p:cBhvr>
                                      <p:tavLst>
                                        <p:tav tm="0">
                                          <p:val>
                                            <p:strVal val="0-#ppt_w/2"/>
                                          </p:val>
                                        </p:tav>
                                        <p:tav tm="100000">
                                          <p:val>
                                            <p:strVal val="#ppt_x"/>
                                          </p:val>
                                        </p:tav>
                                      </p:tavLst>
                                    </p:anim>
                                    <p:anim calcmode="lin" valueType="num">
                                      <p:cBhvr additive="base">
                                        <p:cTn id="82" dur="500" fill="hold"/>
                                        <p:tgtEl>
                                          <p:spTgt spid="56"/>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 calcmode="lin" valueType="num">
                                      <p:cBhvr additive="base">
                                        <p:cTn id="85" dur="500" fill="hold"/>
                                        <p:tgtEl>
                                          <p:spTgt spid="53"/>
                                        </p:tgtEl>
                                        <p:attrNameLst>
                                          <p:attrName>ppt_x</p:attrName>
                                        </p:attrNameLst>
                                      </p:cBhvr>
                                      <p:tavLst>
                                        <p:tav tm="0">
                                          <p:val>
                                            <p:strVal val="0-#ppt_w/2"/>
                                          </p:val>
                                        </p:tav>
                                        <p:tav tm="100000">
                                          <p:val>
                                            <p:strVal val="#ppt_x"/>
                                          </p:val>
                                        </p:tav>
                                      </p:tavLst>
                                    </p:anim>
                                    <p:anim calcmode="lin" valueType="num">
                                      <p:cBhvr additive="base">
                                        <p:cTn id="86" dur="500" fill="hold"/>
                                        <p:tgtEl>
                                          <p:spTgt spid="53"/>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stCondLst>
                                    <p:cond delay="0"/>
                                  </p:stCondLst>
                                  <p:childTnLst>
                                    <p:set>
                                      <p:cBhvr>
                                        <p:cTn id="88" dur="1" fill="hold">
                                          <p:stCondLst>
                                            <p:cond delay="0"/>
                                          </p:stCondLst>
                                        </p:cTn>
                                        <p:tgtEl>
                                          <p:spTgt spid="66"/>
                                        </p:tgtEl>
                                        <p:attrNameLst>
                                          <p:attrName>style.visibility</p:attrName>
                                        </p:attrNameLst>
                                      </p:cBhvr>
                                      <p:to>
                                        <p:strVal val="visible"/>
                                      </p:to>
                                    </p:set>
                                    <p:anim calcmode="lin" valueType="num">
                                      <p:cBhvr additive="base">
                                        <p:cTn id="89" dur="500" fill="hold"/>
                                        <p:tgtEl>
                                          <p:spTgt spid="66"/>
                                        </p:tgtEl>
                                        <p:attrNameLst>
                                          <p:attrName>ppt_x</p:attrName>
                                        </p:attrNameLst>
                                      </p:cBhvr>
                                      <p:tavLst>
                                        <p:tav tm="0">
                                          <p:val>
                                            <p:strVal val="0-#ppt_w/2"/>
                                          </p:val>
                                        </p:tav>
                                        <p:tav tm="100000">
                                          <p:val>
                                            <p:strVal val="#ppt_x"/>
                                          </p:val>
                                        </p:tav>
                                      </p:tavLst>
                                    </p:anim>
                                    <p:anim calcmode="lin" valueType="num">
                                      <p:cBhvr additive="base">
                                        <p:cTn id="90"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0" grpId="0" animBg="1"/>
      <p:bldP spid="44" grpId="0" animBg="1"/>
      <p:bldP spid="48" grpId="0" animBg="1"/>
      <p:bldP spid="52" grpId="0" animBg="1"/>
      <p:bldP spid="56" grpId="0" animBg="1"/>
      <p:bldP spid="60" grpId="0" animBg="1"/>
      <p:bldP spid="64" grpId="0" animBg="1"/>
      <p:bldP spid="6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Student’s paired t-test</a:t>
            </a:r>
            <a:endParaRPr lang="en-US" sz="4000" b="1" kern="0" dirty="0">
              <a:solidFill>
                <a:srgbClr val="FF0000"/>
              </a:solidFill>
            </a:endParaRPr>
          </a:p>
        </p:txBody>
      </p:sp>
      <p:sp>
        <p:nvSpPr>
          <p:cNvPr id="4" name="Text Placeholder 3"/>
          <p:cNvSpPr txBox="1">
            <a:spLocks/>
          </p:cNvSpPr>
          <p:nvPr/>
        </p:nvSpPr>
        <p:spPr>
          <a:xfrm>
            <a:off x="196245" y="1064419"/>
            <a:ext cx="13699369" cy="6066710"/>
          </a:xfrm>
          <a:prstGeom prst="rect">
            <a:avLst/>
          </a:prstGeom>
        </p:spPr>
        <p:txBody>
          <a:bodyPr>
            <a:no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lnSpc>
                <a:spcPct val="100000"/>
              </a:lnSpc>
              <a:buNone/>
            </a:pPr>
            <a:r>
              <a:rPr lang="en-US" sz="2800" b="1" dirty="0" smtClean="0">
                <a:latin typeface="Helvetica Neue"/>
              </a:rPr>
              <a:t>The HRD manager wishes to see if there has been any change in the ability of trainees after a specific training </a:t>
            </a:r>
            <a:r>
              <a:rPr lang="en-US" sz="2800" b="1" dirty="0" err="1" smtClean="0">
                <a:latin typeface="Helvetica Neue"/>
              </a:rPr>
              <a:t>programme</a:t>
            </a:r>
            <a:r>
              <a:rPr lang="en-US" sz="2800" b="1" dirty="0" smtClean="0">
                <a:latin typeface="Helvetica Neue"/>
              </a:rPr>
              <a:t>. The trainees take a aptitude test before and after training </a:t>
            </a:r>
            <a:r>
              <a:rPr lang="en-US" sz="2800" b="1" dirty="0" err="1" smtClean="0">
                <a:latin typeface="Helvetica Neue"/>
              </a:rPr>
              <a:t>programme</a:t>
            </a:r>
            <a:r>
              <a:rPr lang="en-US" sz="2800" b="1" dirty="0" smtClean="0">
                <a:latin typeface="Helvetica Neue"/>
              </a:rPr>
              <a:t>.</a:t>
            </a:r>
            <a:endParaRPr lang="en-US" sz="2800" b="1" dirty="0">
              <a:latin typeface="Helvetica Neue"/>
            </a:endParaRPr>
          </a:p>
        </p:txBody>
      </p:sp>
      <p:graphicFrame>
        <p:nvGraphicFramePr>
          <p:cNvPr id="5" name="Group 6"/>
          <p:cNvGraphicFramePr>
            <a:graphicFrameLocks/>
          </p:cNvGraphicFramePr>
          <p:nvPr>
            <p:extLst>
              <p:ext uri="{D42A27DB-BD31-4B8C-83A1-F6EECF244321}">
                <p14:modId xmlns:p14="http://schemas.microsoft.com/office/powerpoint/2010/main" val="392614648"/>
              </p:ext>
            </p:extLst>
          </p:nvPr>
        </p:nvGraphicFramePr>
        <p:xfrm>
          <a:off x="6889307" y="2245276"/>
          <a:ext cx="5945407" cy="4713600"/>
        </p:xfrm>
        <a:graphic>
          <a:graphicData uri="http://schemas.openxmlformats.org/drawingml/2006/table">
            <a:tbl>
              <a:tblPr/>
              <a:tblGrid>
                <a:gridCol w="2742215">
                  <a:extLst>
                    <a:ext uri="{9D8B030D-6E8A-4147-A177-3AD203B41FA5}">
                      <a16:colId xmlns="" xmlns:a16="http://schemas.microsoft.com/office/drawing/2014/main" val="20000"/>
                    </a:ext>
                  </a:extLst>
                </a:gridCol>
                <a:gridCol w="1723040">
                  <a:extLst>
                    <a:ext uri="{9D8B030D-6E8A-4147-A177-3AD203B41FA5}">
                      <a16:colId xmlns="" xmlns:a16="http://schemas.microsoft.com/office/drawing/2014/main" val="20001"/>
                    </a:ext>
                  </a:extLst>
                </a:gridCol>
                <a:gridCol w="1480152">
                  <a:extLst>
                    <a:ext uri="{9D8B030D-6E8A-4147-A177-3AD203B41FA5}">
                      <a16:colId xmlns="" xmlns:a16="http://schemas.microsoft.com/office/drawing/2014/main" val="20002"/>
                    </a:ext>
                  </a:extLst>
                </a:gridCol>
              </a:tblGrid>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Subjects</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Before (x)</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Helvetica Neue"/>
                          <a:cs typeface="Adobe Arabic" pitchFamily="18" charset="-78"/>
                        </a:rPr>
                        <a:t>After (y)</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Helvetica Neue"/>
                          <a:cs typeface="Adobe Arabic" pitchFamily="18" charset="-78"/>
                        </a:rPr>
                        <a:t>1</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75</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70</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2</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70</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77</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Helvetica Neue"/>
                          <a:cs typeface="Adobe Arabic" pitchFamily="18" charset="-78"/>
                        </a:rPr>
                        <a:t>3</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46</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57</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4</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68</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60</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Helvetica Neue"/>
                          <a:cs typeface="Adobe Arabic" pitchFamily="18" charset="-78"/>
                        </a:rPr>
                        <a:t>5</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68</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79</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Helvetica Neue"/>
                          <a:cs typeface="Adobe Arabic" pitchFamily="18" charset="-78"/>
                        </a:rPr>
                        <a:t>6</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43</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64</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7</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55</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55</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Helvetica Neue"/>
                          <a:cs typeface="Adobe Arabic" pitchFamily="18" charset="-78"/>
                        </a:rPr>
                        <a:t>8</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68</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77</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9</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77</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Neue"/>
                          <a:cs typeface="Adobe Arabic" pitchFamily="18" charset="-78"/>
                        </a:rPr>
                        <a:t>76</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180309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graphicFrame>
        <p:nvGraphicFramePr>
          <p:cNvPr id="4" name="Group 6"/>
          <p:cNvGraphicFramePr>
            <a:graphicFrameLocks/>
          </p:cNvGraphicFramePr>
          <p:nvPr>
            <p:extLst>
              <p:ext uri="{D42A27DB-BD31-4B8C-83A1-F6EECF244321}">
                <p14:modId xmlns:p14="http://schemas.microsoft.com/office/powerpoint/2010/main" val="588865496"/>
              </p:ext>
            </p:extLst>
          </p:nvPr>
        </p:nvGraphicFramePr>
        <p:xfrm>
          <a:off x="501861" y="1140619"/>
          <a:ext cx="9156538" cy="5866308"/>
        </p:xfrm>
        <a:graphic>
          <a:graphicData uri="http://schemas.openxmlformats.org/drawingml/2006/table">
            <a:tbl>
              <a:tblPr/>
              <a:tblGrid>
                <a:gridCol w="1864327">
                  <a:extLst>
                    <a:ext uri="{9D8B030D-6E8A-4147-A177-3AD203B41FA5}">
                      <a16:colId xmlns="" xmlns:a16="http://schemas.microsoft.com/office/drawing/2014/main" val="20000"/>
                    </a:ext>
                  </a:extLst>
                </a:gridCol>
                <a:gridCol w="2043715">
                  <a:extLst>
                    <a:ext uri="{9D8B030D-6E8A-4147-A177-3AD203B41FA5}">
                      <a16:colId xmlns="" xmlns:a16="http://schemas.microsoft.com/office/drawing/2014/main" val="20001"/>
                    </a:ext>
                  </a:extLst>
                </a:gridCol>
                <a:gridCol w="1746853">
                  <a:extLst>
                    <a:ext uri="{9D8B030D-6E8A-4147-A177-3AD203B41FA5}">
                      <a16:colId xmlns="" xmlns:a16="http://schemas.microsoft.com/office/drawing/2014/main" val="20002"/>
                    </a:ext>
                  </a:extLst>
                </a:gridCol>
                <a:gridCol w="1518253">
                  <a:extLst>
                    <a:ext uri="{9D8B030D-6E8A-4147-A177-3AD203B41FA5}">
                      <a16:colId xmlns="" xmlns:a16="http://schemas.microsoft.com/office/drawing/2014/main" val="20003"/>
                    </a:ext>
                  </a:extLst>
                </a:gridCol>
                <a:gridCol w="1983390">
                  <a:extLst>
                    <a:ext uri="{9D8B030D-6E8A-4147-A177-3AD203B41FA5}">
                      <a16:colId xmlns="" xmlns:a16="http://schemas.microsoft.com/office/drawing/2014/main" val="20004"/>
                    </a:ext>
                  </a:extLst>
                </a:gridCol>
              </a:tblGrid>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Helvetica Neue"/>
                          <a:cs typeface="Adobe Arabic" pitchFamily="18" charset="-78"/>
                        </a:rPr>
                        <a:t>Subjects</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Helvetica Neue"/>
                          <a:cs typeface="Adobe Arabic" pitchFamily="18" charset="-78"/>
                        </a:rPr>
                        <a:t>Before (x)</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Helvetica Neue"/>
                          <a:cs typeface="Adobe Arabic" pitchFamily="18" charset="-78"/>
                        </a:rPr>
                        <a:t>After (y)</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Helvetica Neue"/>
                          <a:cs typeface="Adobe Arabic" pitchFamily="18" charset="-78"/>
                        </a:rPr>
                        <a:t>d = y-x</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Helvetica Neue"/>
                          <a:cs typeface="Adobe Arabic" pitchFamily="18" charset="-78"/>
                        </a:rPr>
                        <a:t>(d-mean)</a:t>
                      </a:r>
                      <a:r>
                        <a:rPr kumimoji="0" lang="en-US" sz="2800" b="1" i="0" u="none" strike="noStrike" cap="none" normalizeH="0" baseline="30000" dirty="0" smtClean="0">
                          <a:ln>
                            <a:noFill/>
                          </a:ln>
                          <a:solidFill>
                            <a:schemeClr val="tx1"/>
                          </a:solidFill>
                          <a:effectLst/>
                          <a:latin typeface="Helvetica Neue"/>
                          <a:cs typeface="Adobe Arabic" pitchFamily="18" charset="-78"/>
                        </a:rPr>
                        <a:t>2</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Helvetica Neue"/>
                          <a:cs typeface="Adobe Arabic" pitchFamily="18" charset="-78"/>
                        </a:rPr>
                        <a:t>1</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75</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70</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dirty="0">
                          <a:solidFill>
                            <a:srgbClr val="000000"/>
                          </a:solidFill>
                          <a:effectLst/>
                          <a:latin typeface="Helvetica Neue"/>
                        </a:rPr>
                        <a:t>-5</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100</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Helvetica Neue"/>
                          <a:cs typeface="Adobe Arabic" pitchFamily="18" charset="-78"/>
                        </a:rPr>
                        <a:t>2</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70</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77</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dirty="0">
                          <a:solidFill>
                            <a:srgbClr val="000000"/>
                          </a:solidFill>
                          <a:effectLst/>
                          <a:latin typeface="Helvetica Neue"/>
                        </a:rPr>
                        <a:t>7</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4</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Helvetica Neue"/>
                          <a:cs typeface="Adobe Arabic" pitchFamily="18" charset="-78"/>
                        </a:rPr>
                        <a:t>3</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46</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57</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11</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36</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Helvetica Neue"/>
                          <a:cs typeface="Adobe Arabic" pitchFamily="18" charset="-78"/>
                        </a:rPr>
                        <a:t>4</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68</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60</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-8</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169</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Helvetica Neue"/>
                          <a:cs typeface="Adobe Arabic" pitchFamily="18" charset="-78"/>
                        </a:rPr>
                        <a:t>5</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68</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79</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11</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36</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Helvetica Neue"/>
                          <a:cs typeface="Adobe Arabic" pitchFamily="18" charset="-78"/>
                        </a:rPr>
                        <a:t>6</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43</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64</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21</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256</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Helvetica Neue"/>
                          <a:cs typeface="Adobe Arabic" pitchFamily="18" charset="-78"/>
                        </a:rPr>
                        <a:t>7</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55</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55</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0</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25</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Helvetica Neue"/>
                          <a:cs typeface="Adobe Arabic" pitchFamily="18" charset="-78"/>
                        </a:rPr>
                        <a:t>8</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68</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77</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9</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16</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457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Helvetica Neue"/>
                          <a:cs typeface="Adobe Arabic" pitchFamily="18" charset="-78"/>
                        </a:rPr>
                        <a:t>9</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77</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2800" b="1" i="0" u="none" strike="noStrike">
                          <a:solidFill>
                            <a:srgbClr val="000000"/>
                          </a:solidFill>
                          <a:effectLst/>
                          <a:latin typeface="Helvetica Neue"/>
                        </a:rPr>
                        <a:t>76</a:t>
                      </a:r>
                    </a:p>
                  </a:txBody>
                  <a:tcPr marL="7620" marR="7620" marT="762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a:solidFill>
                            <a:srgbClr val="000000"/>
                          </a:solidFill>
                          <a:effectLst/>
                          <a:latin typeface="Helvetica Neue"/>
                        </a:rPr>
                        <a:t>-1</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dirty="0">
                          <a:solidFill>
                            <a:srgbClr val="000000"/>
                          </a:solidFill>
                          <a:effectLst/>
                          <a:latin typeface="Helvetica Neue"/>
                        </a:rPr>
                        <a:t>36</a:t>
                      </a: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r h="5431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Helvetica Neue"/>
                          <a:cs typeface="Adobe Arabic" pitchFamily="18" charset="-78"/>
                        </a:rPr>
                        <a:t>Total </a:t>
                      </a:r>
                    </a:p>
                  </a:txBody>
                  <a:tcPr marL="140795" marR="140795" marT="52800" marB="52800"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l" fontAlgn="b"/>
                      <a:endParaRPr lang="en-US" sz="2800" b="0" i="0" u="none" strike="noStrike">
                        <a:solidFill>
                          <a:srgbClr val="000000"/>
                        </a:solidFill>
                        <a:effectLst/>
                        <a:latin typeface="Helvetica Neue"/>
                      </a:endParaRP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l" fontAlgn="b"/>
                      <a:endParaRPr lang="en-US" sz="2800" b="0" i="0" u="none" strike="noStrike">
                        <a:solidFill>
                          <a:srgbClr val="000000"/>
                        </a:solidFill>
                        <a:effectLst/>
                        <a:latin typeface="Helvetica Neue"/>
                      </a:endParaRP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1" i="0" u="none" strike="noStrike" dirty="0" smtClean="0">
                          <a:solidFill>
                            <a:srgbClr val="000000"/>
                          </a:solidFill>
                          <a:effectLst/>
                          <a:latin typeface="Helvetica Neue"/>
                        </a:rPr>
                        <a:t>45</a:t>
                      </a:r>
                      <a:endParaRPr lang="en-US" sz="2800" b="1" i="0" u="none" strike="noStrike" dirty="0">
                        <a:solidFill>
                          <a:srgbClr val="000000"/>
                        </a:solidFill>
                        <a:effectLst/>
                        <a:latin typeface="Helvetica Neue"/>
                      </a:endParaRP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2800" b="0" i="0" u="none" strike="noStrike" dirty="0" smtClean="0">
                          <a:solidFill>
                            <a:srgbClr val="000000"/>
                          </a:solidFill>
                          <a:effectLst/>
                          <a:latin typeface="Helvetica Neue"/>
                        </a:rPr>
                        <a:t>678</a:t>
                      </a:r>
                      <a:endParaRPr lang="en-US" sz="2800" b="0" i="0" u="none" strike="noStrike" dirty="0">
                        <a:solidFill>
                          <a:srgbClr val="000000"/>
                        </a:solidFill>
                        <a:effectLst/>
                        <a:latin typeface="Helvetica Neue"/>
                      </a:endParaRPr>
                    </a:p>
                  </a:txBody>
                  <a:tcPr marL="7620" marR="7620" marT="7620"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53088399"/>
              </p:ext>
            </p:extLst>
          </p:nvPr>
        </p:nvGraphicFramePr>
        <p:xfrm>
          <a:off x="10477500" y="1379396"/>
          <a:ext cx="3115408" cy="1614488"/>
        </p:xfrm>
        <a:graphic>
          <a:graphicData uri="http://schemas.openxmlformats.org/presentationml/2006/ole">
            <mc:AlternateContent xmlns:mc="http://schemas.openxmlformats.org/markup-compatibility/2006">
              <mc:Choice xmlns:v="urn:schemas-microsoft-com:vml" Requires="v">
                <p:oleObj spid="_x0000_s26634" name="Equation" r:id="rId3" imgW="1155600" imgH="609480" progId="Equation.3">
                  <p:embed/>
                </p:oleObj>
              </mc:Choice>
              <mc:Fallback>
                <p:oleObj name="Equation" r:id="rId3" imgW="1155600" imgH="609480" progId="Equation.3">
                  <p:embed/>
                  <p:pic>
                    <p:nvPicPr>
                      <p:cNvPr id="0" name=""/>
                      <p:cNvPicPr>
                        <a:picLocks noChangeAspect="1" noChangeArrowheads="1"/>
                      </p:cNvPicPr>
                      <p:nvPr/>
                    </p:nvPicPr>
                    <p:blipFill>
                      <a:blip r:embed="rId4"/>
                      <a:srcRect/>
                      <a:stretch>
                        <a:fillRect/>
                      </a:stretch>
                    </p:blipFill>
                    <p:spPr bwMode="auto">
                      <a:xfrm>
                        <a:off x="10477500" y="1379396"/>
                        <a:ext cx="3115408" cy="1614488"/>
                      </a:xfrm>
                      <a:prstGeom prst="rect">
                        <a:avLst/>
                      </a:prstGeom>
                      <a:solidFill>
                        <a:srgbClr val="FFB9DC"/>
                      </a:solidFill>
                      <a:ln w="9525">
                        <a:solidFill>
                          <a:schemeClr val="bg1"/>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93571684"/>
              </p:ext>
            </p:extLst>
          </p:nvPr>
        </p:nvGraphicFramePr>
        <p:xfrm>
          <a:off x="10391775" y="3336784"/>
          <a:ext cx="3241675" cy="2894012"/>
        </p:xfrm>
        <a:graphic>
          <a:graphicData uri="http://schemas.openxmlformats.org/presentationml/2006/ole">
            <mc:AlternateContent xmlns:mc="http://schemas.openxmlformats.org/markup-compatibility/2006">
              <mc:Choice xmlns:v="urn:schemas-microsoft-com:vml" Requires="v">
                <p:oleObj spid="_x0000_s26635" name="Equation" r:id="rId5" imgW="1168200" imgH="1091880" progId="Equation.3">
                  <p:embed/>
                </p:oleObj>
              </mc:Choice>
              <mc:Fallback>
                <p:oleObj name="Equation" r:id="rId5" imgW="1168200" imgH="1091880" progId="Equation.3">
                  <p:embed/>
                  <p:pic>
                    <p:nvPicPr>
                      <p:cNvPr id="0" name=""/>
                      <p:cNvPicPr>
                        <a:picLocks noChangeAspect="1" noChangeArrowheads="1"/>
                      </p:cNvPicPr>
                      <p:nvPr/>
                    </p:nvPicPr>
                    <p:blipFill>
                      <a:blip r:embed="rId6"/>
                      <a:srcRect/>
                      <a:stretch>
                        <a:fillRect/>
                      </a:stretch>
                    </p:blipFill>
                    <p:spPr bwMode="auto">
                      <a:xfrm>
                        <a:off x="10391775" y="3336784"/>
                        <a:ext cx="3241675" cy="2894012"/>
                      </a:xfrm>
                      <a:prstGeom prst="rect">
                        <a:avLst/>
                      </a:prstGeom>
                      <a:solidFill>
                        <a:srgbClr val="FFB9DC"/>
                      </a:solidFill>
                      <a:ln w="9525">
                        <a:solidFill>
                          <a:schemeClr val="bg1"/>
                        </a:solidFill>
                        <a:miter lim="800000"/>
                        <a:headEnd/>
                        <a:tailEnd/>
                      </a:ln>
                    </p:spPr>
                  </p:pic>
                </p:oleObj>
              </mc:Fallback>
            </mc:AlternateContent>
          </a:graphicData>
        </a:graphic>
      </p:graphicFrame>
    </p:spTree>
    <p:extLst>
      <p:ext uri="{BB962C8B-B14F-4D97-AF65-F5344CB8AC3E}">
        <p14:creationId xmlns:p14="http://schemas.microsoft.com/office/powerpoint/2010/main" val="214455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Example</a:t>
            </a:r>
            <a:endParaRPr lang="en-US" sz="4000" b="1" kern="0" dirty="0">
              <a:solidFill>
                <a:srgbClr val="FF0000"/>
              </a:solidFill>
            </a:endParaRPr>
          </a:p>
        </p:txBody>
      </p:sp>
      <p:sp>
        <p:nvSpPr>
          <p:cNvPr id="14" name="Title 2"/>
          <p:cNvSpPr txBox="1">
            <a:spLocks/>
          </p:cNvSpPr>
          <p:nvPr/>
        </p:nvSpPr>
        <p:spPr>
          <a:xfrm>
            <a:off x="271251" y="1064419"/>
            <a:ext cx="12815083" cy="6323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200" dirty="0" smtClean="0">
                <a:latin typeface="Helvetica Neue"/>
                <a:cs typeface="Helvetica" panose="020B0604020202020204" pitchFamily="34" charset="0"/>
              </a:rPr>
              <a:t>At 5% (0.05) level </a:t>
            </a:r>
            <a:r>
              <a:rPr lang="en-US" altLang="en-US" sz="3200" dirty="0">
                <a:latin typeface="Helvetica Neue"/>
                <a:cs typeface="Helvetica" panose="020B0604020202020204" pitchFamily="34" charset="0"/>
              </a:rPr>
              <a:t>of significance with critical </a:t>
            </a:r>
            <a:r>
              <a:rPr lang="en-US" altLang="en-US" sz="3200" dirty="0" smtClean="0">
                <a:latin typeface="Helvetica Neue"/>
                <a:cs typeface="Helvetica" panose="020B0604020202020204" pitchFamily="34" charset="0"/>
              </a:rPr>
              <a:t>value is 3.31</a:t>
            </a:r>
            <a:endParaRPr lang="en-US" altLang="en-US" sz="3200" dirty="0">
              <a:latin typeface="Helvetica Neue"/>
              <a:cs typeface="Helvetica" panose="020B0604020202020204" pitchFamily="34" charset="0"/>
            </a:endParaRPr>
          </a:p>
        </p:txBody>
      </p:sp>
      <p:sp>
        <p:nvSpPr>
          <p:cNvPr id="15" name="Rectangle 10"/>
          <p:cNvSpPr>
            <a:spLocks noChangeArrowheads="1"/>
          </p:cNvSpPr>
          <p:nvPr/>
        </p:nvSpPr>
        <p:spPr bwMode="auto">
          <a:xfrm>
            <a:off x="6810773" y="1884448"/>
            <a:ext cx="304121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en-US" sz="2800" dirty="0" smtClean="0">
                <a:latin typeface="Arial" panose="020B0604020202020204" pitchFamily="34" charset="0"/>
                <a:cs typeface="Arial" panose="020B0604020202020204" pitchFamily="34" charset="0"/>
                <a:sym typeface="Mathematica1" pitchFamily="2" charset="2"/>
              </a:rPr>
              <a:t>Hypothesis to test</a:t>
            </a:r>
          </a:p>
          <a:p>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H</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0</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a:t>
            </a:r>
            <a:r>
              <a:rPr lang="el-GR" altLang="en-US" sz="2800" b="1" dirty="0" smtClean="0">
                <a:solidFill>
                  <a:srgbClr val="FF0000"/>
                </a:solidFill>
                <a:latin typeface="Arial" panose="020B0604020202020204" pitchFamily="34" charset="0"/>
                <a:cs typeface="Arial" panose="020B0604020202020204" pitchFamily="34" charset="0"/>
                <a:sym typeface="Mathematica1" pitchFamily="2" charset="2"/>
              </a:rPr>
              <a:t>μ</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d </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 0</a:t>
            </a:r>
            <a:r>
              <a:rPr lang="en-US" altLang="en-US" sz="2800" b="1" baseline="-25000" dirty="0" smtClean="0">
                <a:latin typeface="Arial" panose="020B0604020202020204" pitchFamily="34" charset="0"/>
                <a:cs typeface="Arial" panose="020B0604020202020204" pitchFamily="34" charset="0"/>
                <a:sym typeface="Mathematica1" pitchFamily="2" charset="2"/>
              </a:rPr>
              <a:t> </a:t>
            </a:r>
          </a:p>
          <a:p>
            <a:r>
              <a:rPr lang="en-US" altLang="en-US" sz="2800" dirty="0" smtClean="0">
                <a:latin typeface="Arial" panose="020B0604020202020204" pitchFamily="34" charset="0"/>
                <a:cs typeface="Arial" panose="020B0604020202020204" pitchFamily="34" charset="0"/>
                <a:sym typeface="Mathematica1" pitchFamily="2" charset="2"/>
              </a:rPr>
              <a:t>vs</a:t>
            </a:r>
            <a:r>
              <a:rPr lang="en-US" altLang="en-US" sz="2800" b="1" dirty="0" smtClean="0">
                <a:latin typeface="Arial" panose="020B0604020202020204" pitchFamily="34" charset="0"/>
                <a:cs typeface="Arial" panose="020B0604020202020204" pitchFamily="34" charset="0"/>
                <a:sym typeface="Mathematica1" pitchFamily="2" charset="2"/>
              </a:rPr>
              <a:t> </a:t>
            </a:r>
          </a:p>
          <a:p>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H</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1</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a:t>
            </a:r>
            <a:r>
              <a:rPr lang="el-GR" altLang="en-US" sz="2800" b="1" dirty="0" smtClean="0">
                <a:solidFill>
                  <a:srgbClr val="FF0000"/>
                </a:solidFill>
                <a:latin typeface="Arial" panose="020B0604020202020204" pitchFamily="34" charset="0"/>
                <a:cs typeface="Arial" panose="020B0604020202020204" pitchFamily="34" charset="0"/>
                <a:sym typeface="Mathematica1" pitchFamily="2" charset="2"/>
              </a:rPr>
              <a:t>μ</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d</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 </a:t>
            </a:r>
            <a:r>
              <a:rPr lang="en-US" altLang="en-US" sz="2800" b="1" baseline="-25000" dirty="0" smtClean="0">
                <a:solidFill>
                  <a:srgbClr val="FF0000"/>
                </a:solidFill>
                <a:latin typeface="Arial" panose="020B0604020202020204" pitchFamily="34" charset="0"/>
                <a:cs typeface="Arial" panose="020B0604020202020204" pitchFamily="34" charset="0"/>
                <a:sym typeface="Mathematica1" pitchFamily="2" charset="2"/>
              </a:rPr>
              <a:t> </a:t>
            </a:r>
            <a:r>
              <a:rPr lang="en-US" altLang="en-US" sz="2800" b="1" dirty="0">
                <a:solidFill>
                  <a:srgbClr val="FF0000"/>
                </a:solidFill>
                <a:latin typeface="Arial" panose="020B0604020202020204" pitchFamily="34" charset="0"/>
                <a:cs typeface="Arial" panose="020B0604020202020204" pitchFamily="34" charset="0"/>
                <a:sym typeface="Mathematica1" pitchFamily="2" charset="2"/>
              </a:rPr>
              <a:t>&gt;</a:t>
            </a:r>
            <a:r>
              <a:rPr lang="en-US" altLang="en-US" sz="2800" b="1" dirty="0" smtClean="0">
                <a:solidFill>
                  <a:srgbClr val="FF0000"/>
                </a:solidFill>
                <a:latin typeface="Arial" panose="020B0604020202020204" pitchFamily="34" charset="0"/>
                <a:cs typeface="Arial" panose="020B0604020202020204" pitchFamily="34" charset="0"/>
                <a:sym typeface="Mathematica1" pitchFamily="2" charset="2"/>
              </a:rPr>
              <a:t> 0</a:t>
            </a:r>
            <a:endParaRPr lang="en-US" altLang="en-US" sz="2800" b="1" dirty="0">
              <a:solidFill>
                <a:srgbClr val="FF0000"/>
              </a:solidFill>
              <a:latin typeface="Arial" panose="020B0604020202020204" pitchFamily="34" charset="0"/>
              <a:cs typeface="Arial" panose="020B0604020202020204" pitchFamily="34" charset="0"/>
              <a:sym typeface="Mathematica1" pitchFamily="2" charset="2"/>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3082807878"/>
              </p:ext>
            </p:extLst>
          </p:nvPr>
        </p:nvGraphicFramePr>
        <p:xfrm>
          <a:off x="919163" y="1845225"/>
          <a:ext cx="4743450" cy="1952625"/>
        </p:xfrm>
        <a:graphic>
          <a:graphicData uri="http://schemas.openxmlformats.org/presentationml/2006/ole">
            <mc:AlternateContent xmlns:mc="http://schemas.openxmlformats.org/markup-compatibility/2006">
              <mc:Choice xmlns:v="urn:schemas-microsoft-com:vml" Requires="v">
                <p:oleObj spid="_x0000_s27653" name="Equation" r:id="rId3" imgW="1562040" imgH="622080" progId="Equation.3">
                  <p:embed/>
                </p:oleObj>
              </mc:Choice>
              <mc:Fallback>
                <p:oleObj name="Equation" r:id="rId3" imgW="1562040" imgH="622080" progId="Equation.3">
                  <p:embed/>
                  <p:pic>
                    <p:nvPicPr>
                      <p:cNvPr id="0" name=""/>
                      <p:cNvPicPr>
                        <a:picLocks noChangeAspect="1" noChangeArrowheads="1"/>
                      </p:cNvPicPr>
                      <p:nvPr/>
                    </p:nvPicPr>
                    <p:blipFill>
                      <a:blip r:embed="rId4"/>
                      <a:srcRect/>
                      <a:stretch>
                        <a:fillRect/>
                      </a:stretch>
                    </p:blipFill>
                    <p:spPr bwMode="auto">
                      <a:xfrm>
                        <a:off x="919163" y="1845225"/>
                        <a:ext cx="4743450" cy="1952625"/>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17" name="Group 16"/>
          <p:cNvGrpSpPr/>
          <p:nvPr/>
        </p:nvGrpSpPr>
        <p:grpSpPr>
          <a:xfrm>
            <a:off x="344737" y="5933044"/>
            <a:ext cx="13447464" cy="1110343"/>
            <a:chOff x="752217" y="2168154"/>
            <a:chExt cx="4936366" cy="1534482"/>
          </a:xfrm>
        </p:grpSpPr>
        <p:sp>
          <p:nvSpPr>
            <p:cNvPr id="18" name="Vertical Scroll 17"/>
            <p:cNvSpPr/>
            <p:nvPr/>
          </p:nvSpPr>
          <p:spPr>
            <a:xfrm>
              <a:off x="752217" y="2168154"/>
              <a:ext cx="4936366" cy="1534482"/>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Helvetica Neue"/>
              </a:endParaRPr>
            </a:p>
          </p:txBody>
        </p:sp>
        <p:sp>
          <p:nvSpPr>
            <p:cNvPr id="19" name="Round Diagonal Corner Rectangle 18"/>
            <p:cNvSpPr/>
            <p:nvPr/>
          </p:nvSpPr>
          <p:spPr>
            <a:xfrm>
              <a:off x="907387" y="2550639"/>
              <a:ext cx="4663314" cy="930164"/>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3200" dirty="0" smtClean="0">
                <a:solidFill>
                  <a:schemeClr val="tx1"/>
                </a:solidFill>
                <a:latin typeface="Helvetica Neue"/>
                <a:cs typeface="Helvetica" panose="020B0604020202020204" pitchFamily="34" charset="0"/>
              </a:endParaRPr>
            </a:p>
          </p:txBody>
        </p:sp>
      </p:grpSp>
      <p:sp>
        <p:nvSpPr>
          <p:cNvPr id="20" name="Title 2"/>
          <p:cNvSpPr txBox="1">
            <a:spLocks/>
          </p:cNvSpPr>
          <p:nvPr/>
        </p:nvSpPr>
        <p:spPr>
          <a:xfrm>
            <a:off x="767445" y="6226137"/>
            <a:ext cx="12703626" cy="67306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2600" dirty="0">
                <a:latin typeface="Helvetica Neue"/>
                <a:ea typeface="Gulim" pitchFamily="34" charset="-127"/>
                <a:cs typeface="Times New Roman" pitchFamily="18" charset="0"/>
              </a:rPr>
              <a:t>Critical </a:t>
            </a:r>
            <a:r>
              <a:rPr lang="en-US" altLang="ko-KR" sz="2600" dirty="0" smtClean="0">
                <a:latin typeface="Helvetica Neue"/>
                <a:ea typeface="Gulim" pitchFamily="34" charset="-127"/>
                <a:cs typeface="Times New Roman" pitchFamily="18" charset="0"/>
              </a:rPr>
              <a:t>value for </a:t>
            </a:r>
            <a:r>
              <a:rPr lang="el-GR" altLang="ko-KR" sz="2600" dirty="0" smtClean="0">
                <a:latin typeface="Helvetica Neue"/>
                <a:ea typeface="Gulim" pitchFamily="34" charset="-127"/>
                <a:cs typeface="Times New Roman" pitchFamily="18" charset="0"/>
              </a:rPr>
              <a:t>α</a:t>
            </a:r>
            <a:r>
              <a:rPr lang="en-US" altLang="ko-KR" sz="2600" dirty="0" smtClean="0">
                <a:latin typeface="Helvetica Neue"/>
                <a:ea typeface="Gulim" pitchFamily="34" charset="-127"/>
                <a:cs typeface="Times New Roman" pitchFamily="18" charset="0"/>
              </a:rPr>
              <a:t> </a:t>
            </a:r>
            <a:r>
              <a:rPr lang="en-US" altLang="ko-KR" sz="2600" dirty="0">
                <a:latin typeface="Helvetica Neue"/>
                <a:ea typeface="Gulim" pitchFamily="34" charset="-127"/>
                <a:cs typeface="Times New Roman" pitchFamily="18" charset="0"/>
              </a:rPr>
              <a:t>= </a:t>
            </a:r>
            <a:r>
              <a:rPr lang="en-US" altLang="ko-KR" sz="2600" dirty="0" smtClean="0">
                <a:latin typeface="Helvetica Neue"/>
                <a:ea typeface="Gulim" pitchFamily="34" charset="-127"/>
                <a:cs typeface="Times New Roman" pitchFamily="18" charset="0"/>
              </a:rPr>
              <a:t>0.05 </a:t>
            </a:r>
            <a:r>
              <a:rPr lang="en-US" altLang="ko-KR" sz="2600" dirty="0">
                <a:latin typeface="Helvetica Neue"/>
                <a:ea typeface="Gulim" pitchFamily="34" charset="-127"/>
                <a:cs typeface="Times New Roman" pitchFamily="18" charset="0"/>
              </a:rPr>
              <a:t>is </a:t>
            </a:r>
            <a:r>
              <a:rPr lang="en-US" altLang="ko-KR" sz="2600" dirty="0" smtClean="0">
                <a:latin typeface="Helvetica Neue"/>
                <a:ea typeface="Gulim" pitchFamily="34" charset="-127"/>
                <a:cs typeface="Times New Roman" pitchFamily="18" charset="0"/>
              </a:rPr>
              <a:t>1.895. Since </a:t>
            </a:r>
            <a:r>
              <a:rPr lang="en-US" altLang="ko-KR" sz="2600" dirty="0" smtClean="0">
                <a:latin typeface="Times New Roman"/>
                <a:ea typeface="Gulim" pitchFamily="34" charset="-127"/>
                <a:cs typeface="Times New Roman"/>
              </a:rPr>
              <a:t>ǀ </a:t>
            </a:r>
            <a:r>
              <a:rPr lang="en-US" altLang="ko-KR" sz="2600" dirty="0" smtClean="0">
                <a:latin typeface="Helvetica Neue"/>
                <a:ea typeface="Gulim" pitchFamily="34" charset="-127"/>
                <a:cs typeface="Times New Roman" pitchFamily="18" charset="0"/>
              </a:rPr>
              <a:t>t </a:t>
            </a:r>
            <a:r>
              <a:rPr lang="en-US" altLang="ko-KR" sz="2600" dirty="0" smtClean="0">
                <a:latin typeface="Times New Roman"/>
                <a:ea typeface="Gulim" pitchFamily="34" charset="-127"/>
                <a:cs typeface="Times New Roman"/>
              </a:rPr>
              <a:t>ǀ</a:t>
            </a:r>
            <a:r>
              <a:rPr lang="en-US" altLang="ko-KR" sz="2600" dirty="0" smtClean="0">
                <a:latin typeface="Helvetica Neue"/>
                <a:ea typeface="Gulim" pitchFamily="34" charset="-127"/>
                <a:cs typeface="Times New Roman" pitchFamily="18" charset="0"/>
              </a:rPr>
              <a:t> = 1.63 &lt; 2.31, Accept  </a:t>
            </a:r>
            <a:r>
              <a:rPr lang="en-US" altLang="ko-KR" sz="2600" dirty="0">
                <a:latin typeface="Helvetica Neue"/>
                <a:ea typeface="Gulim" pitchFamily="34" charset="-127"/>
                <a:cs typeface="Times New Roman" pitchFamily="18" charset="0"/>
              </a:rPr>
              <a:t>H</a:t>
            </a:r>
            <a:r>
              <a:rPr lang="en-US" altLang="ko-KR" sz="2600" baseline="-25000" dirty="0">
                <a:latin typeface="Helvetica Neue"/>
                <a:ea typeface="Gulim" pitchFamily="34" charset="-127"/>
                <a:cs typeface="Times New Roman" pitchFamily="18" charset="0"/>
              </a:rPr>
              <a:t>0 </a:t>
            </a:r>
            <a:r>
              <a:rPr lang="en-US" altLang="ko-KR" sz="2600" dirty="0" smtClean="0">
                <a:latin typeface="Helvetica Neue"/>
                <a:ea typeface="Gulim" pitchFamily="34" charset="-127"/>
                <a:cs typeface="Times New Roman" pitchFamily="18" charset="0"/>
              </a:rPr>
              <a:t>&amp;</a:t>
            </a:r>
            <a:r>
              <a:rPr lang="en-US" altLang="ko-KR" sz="2600" baseline="-25000" dirty="0" smtClean="0">
                <a:latin typeface="Helvetica Neue"/>
                <a:ea typeface="Gulim" pitchFamily="34" charset="-127"/>
                <a:cs typeface="Times New Roman" pitchFamily="18" charset="0"/>
              </a:rPr>
              <a:t> </a:t>
            </a:r>
            <a:r>
              <a:rPr lang="en-US" altLang="ko-KR" sz="2600" dirty="0" smtClean="0">
                <a:latin typeface="Helvetica Neue"/>
                <a:ea typeface="Gulim" pitchFamily="34" charset="-127"/>
                <a:cs typeface="Times New Roman" pitchFamily="18" charset="0"/>
              </a:rPr>
              <a:t>Reject </a:t>
            </a:r>
            <a:r>
              <a:rPr lang="en-US" altLang="ko-KR" sz="2600" dirty="0">
                <a:latin typeface="Helvetica Neue"/>
                <a:ea typeface="Gulim" pitchFamily="34" charset="-127"/>
                <a:cs typeface="Times New Roman" pitchFamily="18" charset="0"/>
              </a:rPr>
              <a:t>H</a:t>
            </a:r>
            <a:r>
              <a:rPr lang="en-US" altLang="ko-KR" sz="2600" baseline="-25000" dirty="0">
                <a:latin typeface="Helvetica Neue"/>
                <a:ea typeface="Gulim" pitchFamily="34" charset="-127"/>
                <a:cs typeface="Times New Roman" pitchFamily="18" charset="0"/>
              </a:rPr>
              <a:t>1</a:t>
            </a:r>
            <a:endParaRPr lang="en-US" sz="2600" dirty="0">
              <a:latin typeface="Helvetica Neue"/>
              <a:cs typeface="Helvetica" panose="020B0604020202020204" pitchFamily="34" charset="0"/>
            </a:endParaRPr>
          </a:p>
        </p:txBody>
      </p:sp>
      <p:sp>
        <p:nvSpPr>
          <p:cNvPr id="21" name="Rectangle 10"/>
          <p:cNvSpPr>
            <a:spLocks noChangeArrowheads="1"/>
          </p:cNvSpPr>
          <p:nvPr/>
        </p:nvSpPr>
        <p:spPr bwMode="auto">
          <a:xfrm>
            <a:off x="6772806" y="4790171"/>
            <a:ext cx="2996333" cy="1077218"/>
          </a:xfrm>
          <a:prstGeom prst="rect">
            <a:avLst/>
          </a:prstGeom>
          <a:solidFill>
            <a:srgbClr val="C00000"/>
          </a:solidFill>
          <a:ln w="9525" algn="ctr">
            <a:solidFill>
              <a:srgbClr val="0000FF"/>
            </a:solidFill>
            <a:miter lim="800000"/>
            <a:headEnd/>
            <a:tailEnd/>
          </a:ln>
          <a:effectLst/>
        </p:spPr>
        <p:txBody>
          <a:bodyPr wrap="none" anchor="b">
            <a:spAutoFit/>
          </a:bodyPr>
          <a:lstStyle/>
          <a:p>
            <a:r>
              <a:rPr lang="en-US" altLang="en-US" sz="3200" b="1" dirty="0" smtClean="0">
                <a:solidFill>
                  <a:schemeClr val="bg1"/>
                </a:solidFill>
                <a:latin typeface="Helvetica Neue"/>
                <a:cs typeface="Times New Roman" panose="02020603050405020304" pitchFamily="18" charset="0"/>
                <a:sym typeface="Mathematica1" pitchFamily="2" charset="2"/>
              </a:rPr>
              <a:t>95% CI for µ is</a:t>
            </a:r>
          </a:p>
          <a:p>
            <a:r>
              <a:rPr lang="en-US" altLang="en-US" sz="3200" b="1" dirty="0" smtClean="0">
                <a:solidFill>
                  <a:schemeClr val="bg1"/>
                </a:solidFill>
                <a:latin typeface="Helvetica Neue"/>
                <a:cs typeface="Times New Roman" panose="02020603050405020304" pitchFamily="18" charset="0"/>
                <a:sym typeface="Mathematica1" pitchFamily="2" charset="2"/>
              </a:rPr>
              <a:t>[-2.52, 12.52]</a:t>
            </a:r>
            <a:endParaRPr lang="en-US" altLang="en-US" sz="3200" b="1" dirty="0">
              <a:solidFill>
                <a:schemeClr val="bg1"/>
              </a:solidFill>
              <a:latin typeface="Helvetica Neue"/>
              <a:cs typeface="Times New Roman" panose="02020603050405020304" pitchFamily="18" charset="0"/>
              <a:sym typeface="Mathematica1" pitchFamily="2" charset="2"/>
            </a:endParaRPr>
          </a:p>
        </p:txBody>
      </p:sp>
      <p:cxnSp>
        <p:nvCxnSpPr>
          <p:cNvPr id="22" name="Elbow Connector 21"/>
          <p:cNvCxnSpPr/>
          <p:nvPr/>
        </p:nvCxnSpPr>
        <p:spPr>
          <a:xfrm rot="16200000" flipV="1">
            <a:off x="7605333" y="3420138"/>
            <a:ext cx="2114364" cy="756333"/>
          </a:xfrm>
          <a:prstGeom prst="bentConnector3">
            <a:avLst>
              <a:gd name="adj1" fmla="val 82435"/>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itle 2"/>
          <p:cNvSpPr txBox="1">
            <a:spLocks/>
          </p:cNvSpPr>
          <p:nvPr/>
        </p:nvSpPr>
        <p:spPr>
          <a:xfrm>
            <a:off x="7389328" y="3731043"/>
            <a:ext cx="1226312" cy="6323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4000" b="1" dirty="0" smtClean="0">
                <a:solidFill>
                  <a:srgbClr val="0033CC"/>
                </a:solidFill>
                <a:latin typeface="Helvetica Neue"/>
                <a:cs typeface="Helvetica" panose="020B0604020202020204" pitchFamily="34" charset="0"/>
              </a:rPr>
              <a:t>???</a:t>
            </a:r>
            <a:endParaRPr lang="en-US" altLang="en-US" sz="4000" b="1" dirty="0">
              <a:solidFill>
                <a:srgbClr val="0033CC"/>
              </a:solidFill>
              <a:latin typeface="Helvetica Neue"/>
              <a:cs typeface="Helvetica" panose="020B0604020202020204" pitchFamily="34" charset="0"/>
            </a:endParaRPr>
          </a:p>
        </p:txBody>
      </p:sp>
      <p:sp>
        <p:nvSpPr>
          <p:cNvPr id="24" name="Rectangle 10"/>
          <p:cNvSpPr>
            <a:spLocks noChangeArrowheads="1"/>
          </p:cNvSpPr>
          <p:nvPr/>
        </p:nvSpPr>
        <p:spPr bwMode="auto">
          <a:xfrm>
            <a:off x="10174816" y="1884448"/>
            <a:ext cx="3296255" cy="1569660"/>
          </a:xfrm>
          <a:prstGeom prst="rect">
            <a:avLst/>
          </a:prstGeom>
          <a:solidFill>
            <a:srgbClr val="C00000"/>
          </a:solidFill>
          <a:ln w="9525" algn="ctr">
            <a:solidFill>
              <a:srgbClr val="0000FF"/>
            </a:solidFill>
            <a:miter lim="800000"/>
            <a:headEnd/>
            <a:tailEnd/>
          </a:ln>
          <a:effectLst/>
        </p:spPr>
        <p:txBody>
          <a:bodyPr wrap="square" anchor="b">
            <a:spAutoFit/>
          </a:bodyPr>
          <a:lstStyle/>
          <a:p>
            <a:r>
              <a:rPr lang="en-US" altLang="en-US" sz="3200" b="1" dirty="0" smtClean="0">
                <a:solidFill>
                  <a:schemeClr val="bg1"/>
                </a:solidFill>
                <a:latin typeface="Helvetica Neue"/>
                <a:cs typeface="Times New Roman" panose="02020603050405020304" pitchFamily="18" charset="0"/>
                <a:sym typeface="Mathematica1" pitchFamily="2" charset="2"/>
              </a:rPr>
              <a:t>95% CI for µ is</a:t>
            </a:r>
          </a:p>
          <a:p>
            <a:r>
              <a:rPr lang="en-US" altLang="en-US" sz="3200" b="1" dirty="0">
                <a:solidFill>
                  <a:schemeClr val="bg1"/>
                </a:solidFill>
                <a:latin typeface="Helvetica Neue"/>
                <a:cs typeface="Times New Roman" panose="02020603050405020304" pitchFamily="18" charset="0"/>
                <a:sym typeface="Mathematica1" pitchFamily="2" charset="2"/>
              </a:rPr>
              <a:t>[[-2.52, 12.52] </a:t>
            </a:r>
            <a:r>
              <a:rPr lang="en-US" altLang="en-US" sz="3200" b="1" dirty="0" smtClean="0">
                <a:solidFill>
                  <a:schemeClr val="bg1"/>
                </a:solidFill>
                <a:latin typeface="Helvetica Neue"/>
                <a:cs typeface="Times New Roman" panose="02020603050405020304" pitchFamily="18" charset="0"/>
                <a:sym typeface="Mathematica1" pitchFamily="2" charset="2"/>
              </a:rPr>
              <a:t>not includes 0</a:t>
            </a:r>
            <a:endParaRPr lang="en-US" altLang="en-US" sz="3200" b="1" dirty="0">
              <a:solidFill>
                <a:schemeClr val="bg1"/>
              </a:solidFill>
              <a:latin typeface="Helvetica Neue"/>
              <a:cs typeface="Times New Roman" panose="02020603050405020304" pitchFamily="18" charset="0"/>
              <a:sym typeface="Mathematica1" pitchFamily="2" charset="2"/>
            </a:endParaRPr>
          </a:p>
        </p:txBody>
      </p:sp>
    </p:spTree>
    <p:extLst>
      <p:ext uri="{BB962C8B-B14F-4D97-AF65-F5344CB8AC3E}">
        <p14:creationId xmlns:p14="http://schemas.microsoft.com/office/powerpoint/2010/main" val="20614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53" presetClass="entr" presetSubtype="16"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P spid="21" grpId="0" animBg="1"/>
      <p:bldP spid="23" grpId="0"/>
      <p:bldP spid="2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Exercise</a:t>
            </a:r>
            <a:endParaRPr lang="en-US" sz="4000" b="1" kern="0" dirty="0">
              <a:solidFill>
                <a:srgbClr val="FF0000"/>
              </a:solidFill>
            </a:endParaRPr>
          </a:p>
        </p:txBody>
      </p:sp>
      <p:grpSp>
        <p:nvGrpSpPr>
          <p:cNvPr id="26" name="Group 25"/>
          <p:cNvGrpSpPr/>
          <p:nvPr/>
        </p:nvGrpSpPr>
        <p:grpSpPr>
          <a:xfrm>
            <a:off x="3057653" y="1638899"/>
            <a:ext cx="6391148" cy="614499"/>
            <a:chOff x="2093606" y="3608000"/>
            <a:chExt cx="2681362" cy="641377"/>
          </a:xfrm>
          <a:solidFill>
            <a:schemeClr val="bg1">
              <a:lumMod val="95000"/>
            </a:schemeClr>
          </a:solidFill>
        </p:grpSpPr>
        <p:sp>
          <p:nvSpPr>
            <p:cNvPr id="27" name="Rounded Rectangle 26"/>
            <p:cNvSpPr/>
            <p:nvPr/>
          </p:nvSpPr>
          <p:spPr>
            <a:xfrm>
              <a:off x="2093606" y="3608000"/>
              <a:ext cx="2681362" cy="641377"/>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lumMod val="75000"/>
                    <a:lumOff val="25000"/>
                  </a:schemeClr>
                </a:solidFill>
                <a:latin typeface="Helvetica Neue"/>
              </a:endParaRPr>
            </a:p>
          </p:txBody>
        </p:sp>
        <p:sp>
          <p:nvSpPr>
            <p:cNvPr id="28" name="Rectangle 27"/>
            <p:cNvSpPr/>
            <p:nvPr/>
          </p:nvSpPr>
          <p:spPr>
            <a:xfrm>
              <a:off x="2126285" y="3681204"/>
              <a:ext cx="2648683" cy="546105"/>
            </a:xfrm>
            <a:prstGeom prst="rect">
              <a:avLst/>
            </a:prstGeom>
            <a:grpFill/>
          </p:spPr>
          <p:txBody>
            <a:bodyPr wrap="square">
              <a:spAutoFit/>
            </a:bodyPr>
            <a:lstStyle/>
            <a:p>
              <a:r>
                <a:rPr lang="en-US" sz="2800" b="1" dirty="0">
                  <a:solidFill>
                    <a:schemeClr val="tx1">
                      <a:lumMod val="75000"/>
                      <a:lumOff val="25000"/>
                    </a:schemeClr>
                  </a:solidFill>
                  <a:latin typeface="Helvetica Neue"/>
                  <a:cs typeface="Helvetica" panose="020B0604020202020204" pitchFamily="34" charset="0"/>
                </a:rPr>
                <a:t>Ten individuals have participated</a:t>
              </a:r>
            </a:p>
          </p:txBody>
        </p:sp>
      </p:grpSp>
      <p:sp>
        <p:nvSpPr>
          <p:cNvPr id="29" name="Down Arrow 28"/>
          <p:cNvSpPr/>
          <p:nvPr/>
        </p:nvSpPr>
        <p:spPr>
          <a:xfrm>
            <a:off x="7213158" y="2351470"/>
            <a:ext cx="586696" cy="505337"/>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75000"/>
                  <a:lumOff val="25000"/>
                </a:schemeClr>
              </a:solidFill>
            </a:endParaRPr>
          </a:p>
        </p:txBody>
      </p:sp>
      <p:sp>
        <p:nvSpPr>
          <p:cNvPr id="30" name="Flowchart: Alternate Process 29"/>
          <p:cNvSpPr/>
          <p:nvPr/>
        </p:nvSpPr>
        <p:spPr>
          <a:xfrm>
            <a:off x="3330946" y="5615377"/>
            <a:ext cx="10505266" cy="672110"/>
          </a:xfrm>
          <a:prstGeom prst="flowChartAlternateProcess">
            <a:avLst/>
          </a:prstGeom>
          <a:solidFill>
            <a:schemeClr val="bg1"/>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lumMod val="75000"/>
                    <a:lumOff val="25000"/>
                  </a:schemeClr>
                </a:solidFill>
                <a:latin typeface="Helvetica" panose="020B0604020202020204" pitchFamily="34" charset="0"/>
                <a:cs typeface="Helvetica" panose="020B0604020202020204" pitchFamily="34" charset="0"/>
              </a:rPr>
              <a:t>Is there sufficient evidence to  support claim that this </a:t>
            </a:r>
            <a:r>
              <a:rPr lang="en-US" sz="2400" b="1" dirty="0" smtClean="0">
                <a:solidFill>
                  <a:schemeClr val="tx1">
                    <a:lumMod val="75000"/>
                    <a:lumOff val="25000"/>
                  </a:schemeClr>
                </a:solidFill>
                <a:latin typeface="Helvetica" panose="020B0604020202020204" pitchFamily="34" charset="0"/>
                <a:cs typeface="Helvetica" panose="020B0604020202020204" pitchFamily="34" charset="0"/>
              </a:rPr>
              <a:t>program </a:t>
            </a:r>
            <a:r>
              <a:rPr lang="en-US" sz="2400" b="1" dirty="0">
                <a:solidFill>
                  <a:schemeClr val="tx1">
                    <a:lumMod val="75000"/>
                    <a:lumOff val="25000"/>
                  </a:schemeClr>
                </a:solidFill>
                <a:latin typeface="Helvetica" panose="020B0604020202020204" pitchFamily="34" charset="0"/>
                <a:cs typeface="Helvetica" panose="020B0604020202020204" pitchFamily="34" charset="0"/>
              </a:rPr>
              <a:t>is effective in reducing weight?</a:t>
            </a:r>
            <a:endParaRPr lang="en-US" altLang="en-US" sz="2400" b="1" dirty="0">
              <a:solidFill>
                <a:schemeClr val="tx1">
                  <a:lumMod val="75000"/>
                  <a:lumOff val="25000"/>
                </a:schemeClr>
              </a:solidFill>
              <a:latin typeface="Helvetica" pitchFamily="34" charset="0"/>
              <a:cs typeface="Helvetica" panose="020B0604020202020204" pitchFamily="34" charset="0"/>
            </a:endParaRPr>
          </a:p>
        </p:txBody>
      </p:sp>
      <p:sp>
        <p:nvSpPr>
          <p:cNvPr id="31" name="Down Arrow 30"/>
          <p:cNvSpPr/>
          <p:nvPr/>
        </p:nvSpPr>
        <p:spPr>
          <a:xfrm>
            <a:off x="3451451" y="5137920"/>
            <a:ext cx="586696" cy="445664"/>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75000"/>
                  <a:lumOff val="25000"/>
                </a:schemeClr>
              </a:solidFill>
            </a:endParaRPr>
          </a:p>
        </p:txBody>
      </p:sp>
      <p:sp>
        <p:nvSpPr>
          <p:cNvPr id="32" name="Rectangle 31"/>
          <p:cNvSpPr/>
          <p:nvPr/>
        </p:nvSpPr>
        <p:spPr>
          <a:xfrm>
            <a:off x="489873" y="1464380"/>
            <a:ext cx="2365591" cy="707886"/>
          </a:xfrm>
          <a:prstGeom prst="rect">
            <a:avLst/>
          </a:prstGeom>
          <a:solidFill>
            <a:srgbClr val="F1F8EC"/>
          </a:solidFill>
          <a:effectLst>
            <a:outerShdw blurRad="50800" dist="38100" dir="8100000" algn="tr" rotWithShape="0">
              <a:prstClr val="black">
                <a:alpha val="40000"/>
              </a:prstClr>
            </a:outerShdw>
          </a:effectLst>
        </p:spPr>
        <p:txBody>
          <a:bodyPr wrap="square">
            <a:spAutoFit/>
          </a:bodyPr>
          <a:lstStyle/>
          <a:p>
            <a:pPr algn="ctr"/>
            <a:r>
              <a:rPr lang="en-US" sz="2000" b="1" dirty="0">
                <a:solidFill>
                  <a:schemeClr val="tx1">
                    <a:lumMod val="75000"/>
                    <a:lumOff val="25000"/>
                  </a:schemeClr>
                </a:solidFill>
                <a:latin typeface="Helvetica" panose="020B0604020202020204" pitchFamily="34" charset="0"/>
                <a:cs typeface="Helvetica" panose="020B0604020202020204" pitchFamily="34" charset="0"/>
              </a:rPr>
              <a:t>D</a:t>
            </a:r>
            <a:r>
              <a:rPr lang="en-US" sz="2000" b="1" dirty="0" smtClean="0">
                <a:solidFill>
                  <a:schemeClr val="tx1">
                    <a:lumMod val="75000"/>
                    <a:lumOff val="25000"/>
                  </a:schemeClr>
                </a:solidFill>
                <a:latin typeface="Helvetica" panose="020B0604020202020204" pitchFamily="34" charset="0"/>
                <a:cs typeface="Helvetica" panose="020B0604020202020204" pitchFamily="34" charset="0"/>
              </a:rPr>
              <a:t>iet-modification </a:t>
            </a:r>
            <a:r>
              <a:rPr lang="en-US" sz="2000" b="1" dirty="0">
                <a:solidFill>
                  <a:schemeClr val="tx1">
                    <a:lumMod val="75000"/>
                    <a:lumOff val="25000"/>
                  </a:schemeClr>
                </a:solidFill>
                <a:latin typeface="Helvetica" panose="020B0604020202020204" pitchFamily="34" charset="0"/>
                <a:cs typeface="Helvetica" panose="020B0604020202020204" pitchFamily="34" charset="0"/>
              </a:rPr>
              <a:t>P</a:t>
            </a:r>
            <a:r>
              <a:rPr lang="en-US" sz="2000" b="1" dirty="0" smtClean="0">
                <a:solidFill>
                  <a:schemeClr val="tx1">
                    <a:lumMod val="75000"/>
                    <a:lumOff val="25000"/>
                  </a:schemeClr>
                </a:solidFill>
                <a:latin typeface="Helvetica" panose="020B0604020202020204" pitchFamily="34" charset="0"/>
                <a:cs typeface="Helvetica" panose="020B0604020202020204" pitchFamily="34" charset="0"/>
              </a:rPr>
              <a:t>rogram</a:t>
            </a:r>
            <a:endParaRPr lang="en-US" sz="2000" b="1" dirty="0">
              <a:solidFill>
                <a:schemeClr val="tx1">
                  <a:lumMod val="75000"/>
                  <a:lumOff val="25000"/>
                </a:schemeClr>
              </a:solidFill>
              <a:latin typeface="Helvetica" panose="020B0604020202020204" pitchFamily="34" charset="0"/>
              <a:cs typeface="Helvetica" panose="020B0604020202020204" pitchFamily="34" charset="0"/>
            </a:endParaRPr>
          </a:p>
        </p:txBody>
      </p:sp>
      <p:graphicFrame>
        <p:nvGraphicFramePr>
          <p:cNvPr id="33" name="Table 32"/>
          <p:cNvGraphicFramePr>
            <a:graphicFrameLocks noGrp="1"/>
          </p:cNvGraphicFramePr>
          <p:nvPr>
            <p:extLst>
              <p:ext uri="{D42A27DB-BD31-4B8C-83A1-F6EECF244321}">
                <p14:modId xmlns:p14="http://schemas.microsoft.com/office/powerpoint/2010/main" val="1762258698"/>
              </p:ext>
            </p:extLst>
          </p:nvPr>
        </p:nvGraphicFramePr>
        <p:xfrm>
          <a:off x="3144163" y="2955212"/>
          <a:ext cx="10786641" cy="2088482"/>
        </p:xfrm>
        <a:graphic>
          <a:graphicData uri="http://schemas.openxmlformats.org/drawingml/2006/table">
            <a:tbl>
              <a:tblPr firstRow="1" bandRow="1">
                <a:tableStyleId>{EB344D84-9AFB-497E-A393-DC336BA19D2E}</a:tableStyleId>
              </a:tblPr>
              <a:tblGrid>
                <a:gridCol w="1327331">
                  <a:extLst>
                    <a:ext uri="{9D8B030D-6E8A-4147-A177-3AD203B41FA5}">
                      <a16:colId xmlns="" xmlns:a16="http://schemas.microsoft.com/office/drawing/2014/main" val="20000"/>
                    </a:ext>
                  </a:extLst>
                </a:gridCol>
                <a:gridCol w="930165">
                  <a:extLst>
                    <a:ext uri="{9D8B030D-6E8A-4147-A177-3AD203B41FA5}">
                      <a16:colId xmlns="" xmlns:a16="http://schemas.microsoft.com/office/drawing/2014/main" val="20001"/>
                    </a:ext>
                  </a:extLst>
                </a:gridCol>
                <a:gridCol w="1024759">
                  <a:extLst>
                    <a:ext uri="{9D8B030D-6E8A-4147-A177-3AD203B41FA5}">
                      <a16:colId xmlns="" xmlns:a16="http://schemas.microsoft.com/office/drawing/2014/main" val="20002"/>
                    </a:ext>
                  </a:extLst>
                </a:gridCol>
                <a:gridCol w="977462">
                  <a:extLst>
                    <a:ext uri="{9D8B030D-6E8A-4147-A177-3AD203B41FA5}">
                      <a16:colId xmlns="" xmlns:a16="http://schemas.microsoft.com/office/drawing/2014/main" val="20003"/>
                    </a:ext>
                  </a:extLst>
                </a:gridCol>
                <a:gridCol w="945931">
                  <a:extLst>
                    <a:ext uri="{9D8B030D-6E8A-4147-A177-3AD203B41FA5}">
                      <a16:colId xmlns="" xmlns:a16="http://schemas.microsoft.com/office/drawing/2014/main" val="20004"/>
                    </a:ext>
                  </a:extLst>
                </a:gridCol>
                <a:gridCol w="965639">
                  <a:extLst>
                    <a:ext uri="{9D8B030D-6E8A-4147-A177-3AD203B41FA5}">
                      <a16:colId xmlns="" xmlns:a16="http://schemas.microsoft.com/office/drawing/2014/main" val="20005"/>
                    </a:ext>
                  </a:extLst>
                </a:gridCol>
                <a:gridCol w="1036582">
                  <a:extLst>
                    <a:ext uri="{9D8B030D-6E8A-4147-A177-3AD203B41FA5}">
                      <a16:colId xmlns="" xmlns:a16="http://schemas.microsoft.com/office/drawing/2014/main" val="20006"/>
                    </a:ext>
                  </a:extLst>
                </a:gridCol>
                <a:gridCol w="914400">
                  <a:extLst>
                    <a:ext uri="{9D8B030D-6E8A-4147-A177-3AD203B41FA5}">
                      <a16:colId xmlns="" xmlns:a16="http://schemas.microsoft.com/office/drawing/2014/main" val="20007"/>
                    </a:ext>
                  </a:extLst>
                </a:gridCol>
                <a:gridCol w="993227">
                  <a:extLst>
                    <a:ext uri="{9D8B030D-6E8A-4147-A177-3AD203B41FA5}">
                      <a16:colId xmlns="" xmlns:a16="http://schemas.microsoft.com/office/drawing/2014/main" val="20008"/>
                    </a:ext>
                  </a:extLst>
                </a:gridCol>
                <a:gridCol w="867104">
                  <a:extLst>
                    <a:ext uri="{9D8B030D-6E8A-4147-A177-3AD203B41FA5}">
                      <a16:colId xmlns="" xmlns:a16="http://schemas.microsoft.com/office/drawing/2014/main" val="20009"/>
                    </a:ext>
                  </a:extLst>
                </a:gridCol>
                <a:gridCol w="804041">
                  <a:extLst>
                    <a:ext uri="{9D8B030D-6E8A-4147-A177-3AD203B41FA5}">
                      <a16:colId xmlns="" xmlns:a16="http://schemas.microsoft.com/office/drawing/2014/main" val="20010"/>
                    </a:ext>
                  </a:extLst>
                </a:gridCol>
              </a:tblGrid>
              <a:tr h="563370">
                <a:tc>
                  <a:txBody>
                    <a:bodyPr/>
                    <a:lstStyle/>
                    <a:p>
                      <a:pPr algn="l"/>
                      <a:r>
                        <a:rPr lang="en-US" sz="2000" b="1" dirty="0" smtClean="0">
                          <a:latin typeface="Helvetica Neue"/>
                        </a:rPr>
                        <a:t>Subject</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1</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2</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3</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4</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5</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6</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7</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8</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9</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10</a:t>
                      </a:r>
                      <a:endParaRPr lang="en-US" sz="2000" b="1" dirty="0">
                        <a:latin typeface="Helvetica Neue"/>
                        <a:cs typeface="Helvetica" panose="020B0604020202020204" pitchFamily="34" charset="0"/>
                      </a:endParaRPr>
                    </a:p>
                  </a:txBody>
                  <a:tcPr/>
                </a:tc>
                <a:extLst>
                  <a:ext uri="{0D108BD9-81ED-4DB2-BD59-A6C34878D82A}">
                    <a16:rowId xmlns="" xmlns:a16="http://schemas.microsoft.com/office/drawing/2014/main" val="10000"/>
                  </a:ext>
                </a:extLst>
              </a:tr>
              <a:tr h="762556">
                <a:tc>
                  <a:txBody>
                    <a:bodyPr/>
                    <a:lstStyle/>
                    <a:p>
                      <a:pPr algn="l"/>
                      <a:r>
                        <a:rPr lang="en-US" sz="2000" b="1" dirty="0" smtClean="0">
                          <a:solidFill>
                            <a:schemeClr val="tx1">
                              <a:lumMod val="75000"/>
                              <a:lumOff val="25000"/>
                            </a:schemeClr>
                          </a:solidFill>
                          <a:latin typeface="Helvetica Neue"/>
                        </a:rPr>
                        <a:t>Weight Before</a:t>
                      </a:r>
                      <a:endParaRPr lang="en-US" sz="2000" b="1" dirty="0">
                        <a:solidFill>
                          <a:schemeClr val="tx1">
                            <a:lumMod val="75000"/>
                            <a:lumOff val="25000"/>
                          </a:schemeClr>
                        </a:solidFill>
                        <a:latin typeface="Helvetica Neue"/>
                        <a:cs typeface="Helvetica" panose="020B0604020202020204" pitchFamily="34" charset="0"/>
                      </a:endParaRPr>
                    </a:p>
                  </a:txBody>
                  <a:tcPr/>
                </a:tc>
                <a:tc>
                  <a:txBody>
                    <a:bodyPr/>
                    <a:lstStyle/>
                    <a:p>
                      <a:pPr algn="ctr"/>
                      <a:r>
                        <a:rPr lang="en-US" sz="2000" b="1" dirty="0" smtClean="0">
                          <a:latin typeface="Helvetica Neue"/>
                        </a:rPr>
                        <a:t>195</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213</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247</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201</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187</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210</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215</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246</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294</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310</a:t>
                      </a:r>
                      <a:endParaRPr lang="en-US" sz="2000" b="1" dirty="0">
                        <a:latin typeface="Helvetica Neue"/>
                        <a:cs typeface="Helvetica" panose="020B0604020202020204" pitchFamily="34" charset="0"/>
                      </a:endParaRPr>
                    </a:p>
                  </a:txBody>
                  <a:tcPr/>
                </a:tc>
                <a:extLst>
                  <a:ext uri="{0D108BD9-81ED-4DB2-BD59-A6C34878D82A}">
                    <a16:rowId xmlns="" xmlns:a16="http://schemas.microsoft.com/office/drawing/2014/main" val="10001"/>
                  </a:ext>
                </a:extLst>
              </a:tr>
              <a:tr h="762556">
                <a:tc>
                  <a:txBody>
                    <a:bodyPr/>
                    <a:lstStyle/>
                    <a:p>
                      <a:pPr algn="l"/>
                      <a:r>
                        <a:rPr lang="en-US" sz="2000" b="1" dirty="0" smtClean="0">
                          <a:solidFill>
                            <a:schemeClr val="tx1">
                              <a:lumMod val="75000"/>
                              <a:lumOff val="25000"/>
                            </a:schemeClr>
                          </a:solidFill>
                          <a:latin typeface="Helvetica Neue"/>
                        </a:rPr>
                        <a:t>Weight After</a:t>
                      </a:r>
                      <a:endParaRPr lang="en-US" sz="2000" b="1" dirty="0">
                        <a:solidFill>
                          <a:schemeClr val="tx1">
                            <a:lumMod val="75000"/>
                            <a:lumOff val="25000"/>
                          </a:schemeClr>
                        </a:solidFill>
                        <a:latin typeface="Helvetica Neue"/>
                        <a:cs typeface="Helvetica" panose="020B0604020202020204" pitchFamily="34" charset="0"/>
                      </a:endParaRPr>
                    </a:p>
                  </a:txBody>
                  <a:tcPr/>
                </a:tc>
                <a:tc>
                  <a:txBody>
                    <a:bodyPr/>
                    <a:lstStyle/>
                    <a:p>
                      <a:pPr algn="ctr"/>
                      <a:r>
                        <a:rPr lang="en-US" sz="2000" b="1" dirty="0" smtClean="0">
                          <a:latin typeface="Helvetica Neue"/>
                        </a:rPr>
                        <a:t>187</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195</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221</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190</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175</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197</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199</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221</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278</a:t>
                      </a:r>
                      <a:endParaRPr lang="en-US" sz="2000" b="1" dirty="0">
                        <a:latin typeface="Helvetica Neue"/>
                        <a:cs typeface="Helvetica" panose="020B0604020202020204" pitchFamily="34" charset="0"/>
                      </a:endParaRPr>
                    </a:p>
                  </a:txBody>
                  <a:tcPr/>
                </a:tc>
                <a:tc>
                  <a:txBody>
                    <a:bodyPr/>
                    <a:lstStyle/>
                    <a:p>
                      <a:pPr algn="ctr"/>
                      <a:r>
                        <a:rPr lang="en-US" sz="2000" b="1" dirty="0" smtClean="0">
                          <a:latin typeface="Helvetica Neue"/>
                        </a:rPr>
                        <a:t>285</a:t>
                      </a:r>
                      <a:endParaRPr lang="en-US" sz="2000" b="1" dirty="0">
                        <a:latin typeface="Helvetica Neue"/>
                        <a:cs typeface="Helvetica" panose="020B0604020202020204" pitchFamily="34" charset="0"/>
                      </a:endParaRPr>
                    </a:p>
                  </a:txBody>
                  <a:tcPr/>
                </a:tc>
                <a:extLst>
                  <a:ext uri="{0D108BD9-81ED-4DB2-BD59-A6C34878D82A}">
                    <a16:rowId xmlns="" xmlns:a16="http://schemas.microsoft.com/office/drawing/2014/main" val="10002"/>
                  </a:ext>
                </a:extLst>
              </a:tr>
            </a:tbl>
          </a:graphicData>
        </a:graphic>
      </p:graphicFrame>
      <p:sp>
        <p:nvSpPr>
          <p:cNvPr id="34" name="Flowchart: Alternate Process 33"/>
          <p:cNvSpPr/>
          <p:nvPr/>
        </p:nvSpPr>
        <p:spPr>
          <a:xfrm>
            <a:off x="4378010" y="6450971"/>
            <a:ext cx="8387014" cy="709448"/>
          </a:xfrm>
          <a:prstGeom prst="flowChartAlternateProcess">
            <a:avLst/>
          </a:prstGeom>
          <a:solidFill>
            <a:srgbClr val="CAE3BB"/>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buNone/>
            </a:pPr>
            <a:r>
              <a:rPr lang="en-US" sz="2400" b="1" dirty="0" smtClean="0">
                <a:solidFill>
                  <a:schemeClr val="tx1">
                    <a:lumMod val="75000"/>
                    <a:lumOff val="25000"/>
                  </a:schemeClr>
                </a:solidFill>
                <a:latin typeface="Helvetica" panose="020B0604020202020204" pitchFamily="34" charset="0"/>
                <a:cs typeface="Helvetica" panose="020B0604020202020204" pitchFamily="34" charset="0"/>
              </a:rPr>
              <a:t>Use </a:t>
            </a:r>
            <a:r>
              <a:rPr lang="el-GR" sz="2400" b="1" dirty="0">
                <a:solidFill>
                  <a:schemeClr val="tx1">
                    <a:lumMod val="75000"/>
                    <a:lumOff val="25000"/>
                  </a:schemeClr>
                </a:solidFill>
                <a:latin typeface="Helvetica" panose="020B0604020202020204" pitchFamily="34" charset="0"/>
                <a:cs typeface="Helvetica" panose="020B0604020202020204" pitchFamily="34" charset="0"/>
              </a:rPr>
              <a:t>α</a:t>
            </a:r>
            <a:r>
              <a:rPr lang="en-US" sz="2400" b="1" dirty="0">
                <a:solidFill>
                  <a:schemeClr val="tx1">
                    <a:lumMod val="75000"/>
                    <a:lumOff val="25000"/>
                  </a:schemeClr>
                </a:solidFill>
                <a:latin typeface="Helvetica" panose="020B0604020202020204" pitchFamily="34" charset="0"/>
                <a:cs typeface="Helvetica" panose="020B0604020202020204" pitchFamily="34" charset="0"/>
              </a:rPr>
              <a:t> = 0.05</a:t>
            </a:r>
            <a:r>
              <a:rPr lang="en-US" sz="2400" b="1" dirty="0" smtClean="0">
                <a:solidFill>
                  <a:schemeClr val="tx1">
                    <a:lumMod val="75000"/>
                    <a:lumOff val="25000"/>
                  </a:schemeClr>
                </a:solidFill>
                <a:latin typeface="Helvetica" panose="020B0604020202020204" pitchFamily="34" charset="0"/>
                <a:cs typeface="Helvetica" panose="020B0604020202020204" pitchFamily="34" charset="0"/>
              </a:rPr>
              <a:t>.</a:t>
            </a:r>
          </a:p>
          <a:p>
            <a:pPr>
              <a:spcBef>
                <a:spcPct val="0"/>
              </a:spcBef>
              <a:buNone/>
            </a:pPr>
            <a:r>
              <a:rPr lang="en-US" sz="2400" b="1" dirty="0">
                <a:solidFill>
                  <a:schemeClr val="tx1">
                    <a:lumMod val="75000"/>
                    <a:lumOff val="25000"/>
                  </a:schemeClr>
                </a:solidFill>
                <a:latin typeface="Helvetica" panose="020B0604020202020204" pitchFamily="34" charset="0"/>
                <a:cs typeface="Helvetica" panose="020B0604020202020204" pitchFamily="34" charset="0"/>
              </a:rPr>
              <a:t>Construct 95% confidence interval for mean difference.</a:t>
            </a:r>
            <a:endParaRPr lang="en-IN" sz="24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35" name="Curved Right Arrow 34"/>
          <p:cNvSpPr/>
          <p:nvPr/>
        </p:nvSpPr>
        <p:spPr>
          <a:xfrm rot="20449813">
            <a:off x="3823143" y="6411376"/>
            <a:ext cx="404374" cy="595086"/>
          </a:xfrm>
          <a:prstGeom prst="curvedRightArrow">
            <a:avLst/>
          </a:prstGeom>
          <a:solidFill>
            <a:srgbClr val="9DD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9873" y="2172266"/>
            <a:ext cx="2365591" cy="242988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82" y="4745000"/>
            <a:ext cx="2172847" cy="1542487"/>
          </a:xfrm>
          <a:prstGeom prst="rect">
            <a:avLst/>
          </a:prstGeom>
          <a:ln>
            <a:noFill/>
          </a:ln>
          <a:effectLst>
            <a:outerShdw blurRad="190500" algn="tl" rotWithShape="0">
              <a:srgbClr val="000000">
                <a:alpha val="70000"/>
              </a:srgbClr>
            </a:outerShdw>
          </a:effectLst>
        </p:spPr>
      </p:pic>
      <p:sp>
        <p:nvSpPr>
          <p:cNvPr id="38" name="Down Arrow 37"/>
          <p:cNvSpPr/>
          <p:nvPr/>
        </p:nvSpPr>
        <p:spPr>
          <a:xfrm rot="16200000">
            <a:off x="2608952" y="4736407"/>
            <a:ext cx="586696" cy="432492"/>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75000"/>
                  <a:lumOff val="25000"/>
                </a:schemeClr>
              </a:solidFill>
            </a:endParaRPr>
          </a:p>
        </p:txBody>
      </p:sp>
    </p:spTree>
    <p:extLst>
      <p:ext uri="{BB962C8B-B14F-4D97-AF65-F5344CB8AC3E}">
        <p14:creationId xmlns:p14="http://schemas.microsoft.com/office/powerpoint/2010/main" val="138458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up)">
                                      <p:cBhvr>
                                        <p:cTn id="21" dur="500"/>
                                        <p:tgtEl>
                                          <p:spTgt spid="29"/>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1000"/>
                                        <p:tgtEl>
                                          <p:spTgt spid="33"/>
                                        </p:tgtEl>
                                      </p:cBhvr>
                                    </p:animEffect>
                                  </p:childTnLst>
                                </p:cTn>
                              </p:par>
                              <p:par>
                                <p:cTn id="26" presetID="22" presetClass="entr" presetSubtype="1"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0-#ppt_w/2"/>
                                          </p:val>
                                        </p:tav>
                                        <p:tav tm="100000">
                                          <p:val>
                                            <p:strVal val="#ppt_x"/>
                                          </p:val>
                                        </p:tav>
                                      </p:tavLst>
                                    </p:anim>
                                    <p:anim calcmode="lin" valueType="num">
                                      <p:cBhvr additive="base">
                                        <p:cTn id="3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up)">
                                      <p:cBhvr>
                                        <p:cTn id="37" dur="500"/>
                                        <p:tgtEl>
                                          <p:spTgt spid="31"/>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animBg="1"/>
      <p:bldP spid="35" grpId="0" animBg="1"/>
      <p:bldP spid="3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Autofit/>
          </a:bodyPr>
          <a:lstStyle/>
          <a:p>
            <a:pPr algn="l" eaLnBrk="0" hangingPunct="0">
              <a:lnSpc>
                <a:spcPct val="150000"/>
              </a:lnSpc>
              <a:spcBef>
                <a:spcPct val="20000"/>
              </a:spcBef>
              <a:defRPr/>
            </a:pPr>
            <a:r>
              <a:rPr lang="en-US" sz="4000" b="1" kern="0" dirty="0" smtClean="0">
                <a:solidFill>
                  <a:srgbClr val="FF0000"/>
                </a:solidFill>
              </a:rPr>
              <a:t>Exercise</a:t>
            </a:r>
            <a:endParaRPr lang="en-US" sz="4000" b="1" kern="0" dirty="0">
              <a:solidFill>
                <a:srgbClr val="FF0000"/>
              </a:solidFill>
            </a:endParaRPr>
          </a:p>
        </p:txBody>
      </p:sp>
      <p:sp>
        <p:nvSpPr>
          <p:cNvPr id="4" name="Text Placeholder 3"/>
          <p:cNvSpPr txBox="1">
            <a:spLocks/>
          </p:cNvSpPr>
          <p:nvPr/>
        </p:nvSpPr>
        <p:spPr>
          <a:xfrm>
            <a:off x="196246" y="1105400"/>
            <a:ext cx="13282688" cy="6066710"/>
          </a:xfrm>
          <a:prstGeom prst="rect">
            <a:avLst/>
          </a:prstGeom>
        </p:spPr>
        <p:txBody>
          <a:bodyPr>
            <a:no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lnSpc>
                <a:spcPct val="150000"/>
              </a:lnSpc>
              <a:buNone/>
            </a:pPr>
            <a:endParaRPr lang="en-US" sz="3600" b="1" dirty="0">
              <a:latin typeface="Helvetica Neue"/>
            </a:endParaRPr>
          </a:p>
        </p:txBody>
      </p:sp>
      <p:sp>
        <p:nvSpPr>
          <p:cNvPr id="5" name="Rectangle 4"/>
          <p:cNvSpPr/>
          <p:nvPr/>
        </p:nvSpPr>
        <p:spPr>
          <a:xfrm>
            <a:off x="2764374" y="988219"/>
            <a:ext cx="2293639" cy="400110"/>
          </a:xfrm>
          <a:prstGeom prst="rect">
            <a:avLst/>
          </a:prstGeom>
          <a:solidFill>
            <a:schemeClr val="accent4">
              <a:lumMod val="20000"/>
              <a:lumOff val="80000"/>
            </a:schemeClr>
          </a:solidFill>
          <a:effectLst>
            <a:outerShdw blurRad="50800" dist="38100" dir="8100000" algn="tr" rotWithShape="0">
              <a:prstClr val="black">
                <a:alpha val="40000"/>
              </a:prstClr>
            </a:outerShdw>
          </a:effectLst>
        </p:spPr>
        <p:txBody>
          <a:bodyPr wrap="square">
            <a:spAutoFit/>
          </a:bodyPr>
          <a:lstStyle/>
          <a:p>
            <a:pPr algn="ctr"/>
            <a:r>
              <a:rPr lang="en-US" sz="2000" b="1" dirty="0" smtClean="0">
                <a:solidFill>
                  <a:schemeClr val="tx1">
                    <a:lumMod val="75000"/>
                    <a:lumOff val="25000"/>
                  </a:schemeClr>
                </a:solidFill>
                <a:latin typeface="Helvetica" panose="020B0604020202020204" pitchFamily="34" charset="0"/>
                <a:cs typeface="Helvetica" panose="020B0604020202020204" pitchFamily="34" charset="0"/>
              </a:rPr>
              <a:t>Test 1</a:t>
            </a:r>
            <a:endParaRPr lang="en-US" sz="20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6" name="Rectangle 5"/>
          <p:cNvSpPr/>
          <p:nvPr/>
        </p:nvSpPr>
        <p:spPr>
          <a:xfrm>
            <a:off x="9196036" y="993743"/>
            <a:ext cx="2293639" cy="400110"/>
          </a:xfrm>
          <a:prstGeom prst="rect">
            <a:avLst/>
          </a:prstGeom>
          <a:solidFill>
            <a:schemeClr val="accent4">
              <a:lumMod val="20000"/>
              <a:lumOff val="80000"/>
            </a:schemeClr>
          </a:solidFill>
          <a:effectLst>
            <a:outerShdw blurRad="50800" dist="38100" dir="8100000" algn="tr" rotWithShape="0">
              <a:prstClr val="black">
                <a:alpha val="40000"/>
              </a:prstClr>
            </a:outerShdw>
          </a:effectLst>
        </p:spPr>
        <p:txBody>
          <a:bodyPr wrap="square">
            <a:spAutoFit/>
          </a:bodyPr>
          <a:lstStyle/>
          <a:p>
            <a:pPr algn="ctr"/>
            <a:r>
              <a:rPr lang="en-US" sz="2000" b="1" dirty="0" smtClean="0">
                <a:solidFill>
                  <a:schemeClr val="tx1">
                    <a:lumMod val="75000"/>
                    <a:lumOff val="25000"/>
                  </a:schemeClr>
                </a:solidFill>
                <a:latin typeface="Helvetica" panose="020B0604020202020204" pitchFamily="34" charset="0"/>
                <a:cs typeface="Helvetica" panose="020B0604020202020204" pitchFamily="34" charset="0"/>
              </a:rPr>
              <a:t>Test 2</a:t>
            </a:r>
            <a:endParaRPr lang="en-US" sz="20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7" name="Round Diagonal Corner Rectangle 6"/>
          <p:cNvSpPr/>
          <p:nvPr/>
        </p:nvSpPr>
        <p:spPr>
          <a:xfrm>
            <a:off x="344734" y="4129065"/>
            <a:ext cx="13134200" cy="66799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pPr>
            <a:r>
              <a:rPr lang="en-US" sz="2400" b="1" dirty="0">
                <a:solidFill>
                  <a:schemeClr val="tx1">
                    <a:lumMod val="75000"/>
                    <a:lumOff val="25000"/>
                  </a:schemeClr>
                </a:solidFill>
                <a:latin typeface="Helvetica Neue"/>
              </a:rPr>
              <a:t>Is there sufficient evidence to conclude that both tests give the same mean impurity level</a:t>
            </a:r>
            <a:endParaRPr lang="en-US" sz="2400" b="1" kern="0" baseline="-25000" dirty="0">
              <a:solidFill>
                <a:schemeClr val="tx1">
                  <a:lumMod val="75000"/>
                  <a:lumOff val="25000"/>
                </a:schemeClr>
              </a:solidFill>
              <a:latin typeface="Helvetica Neue"/>
              <a:cs typeface="Helvetica" panose="020B0604020202020204" pitchFamily="34" charset="0"/>
            </a:endParaRPr>
          </a:p>
        </p:txBody>
      </p:sp>
      <p:grpSp>
        <p:nvGrpSpPr>
          <p:cNvPr id="8" name="Group 7"/>
          <p:cNvGrpSpPr/>
          <p:nvPr/>
        </p:nvGrpSpPr>
        <p:grpSpPr>
          <a:xfrm>
            <a:off x="9940153" y="6096453"/>
            <a:ext cx="3375557" cy="555504"/>
            <a:chOff x="3636294" y="2479786"/>
            <a:chExt cx="3743616" cy="636760"/>
          </a:xfrm>
        </p:grpSpPr>
        <p:grpSp>
          <p:nvGrpSpPr>
            <p:cNvPr id="9" name="Group 8"/>
            <p:cNvGrpSpPr/>
            <p:nvPr/>
          </p:nvGrpSpPr>
          <p:grpSpPr>
            <a:xfrm>
              <a:off x="3636294" y="2479786"/>
              <a:ext cx="3537041" cy="518695"/>
              <a:chOff x="387518" y="3029865"/>
              <a:chExt cx="7041983" cy="629853"/>
            </a:xfrm>
            <a:effectLst>
              <a:outerShdw blurRad="101600" sx="102000" sy="102000" algn="ctr" rotWithShape="0">
                <a:prstClr val="black">
                  <a:alpha val="26000"/>
                </a:prstClr>
              </a:outerShdw>
            </a:effectLst>
          </p:grpSpPr>
          <p:sp>
            <p:nvSpPr>
              <p:cNvPr id="11" name="Rectangle 10"/>
              <p:cNvSpPr/>
              <p:nvPr/>
            </p:nvSpPr>
            <p:spPr>
              <a:xfrm rot="16200000">
                <a:off x="3563754" y="-129290"/>
                <a:ext cx="629852"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lumMod val="75000"/>
                      <a:lumOff val="25000"/>
                    </a:schemeClr>
                  </a:solidFill>
                  <a:latin typeface="Helvetica Neue"/>
                  <a:cs typeface="Helvetica" panose="020B0604020202020204" pitchFamily="34" charset="0"/>
                </a:endParaRPr>
              </a:p>
            </p:txBody>
          </p:sp>
          <p:sp>
            <p:nvSpPr>
              <p:cNvPr id="12" name="Rectangle 11"/>
              <p:cNvSpPr/>
              <p:nvPr/>
            </p:nvSpPr>
            <p:spPr>
              <a:xfrm rot="16200000">
                <a:off x="155876" y="3261507"/>
                <a:ext cx="629852" cy="166567"/>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lumMod val="75000"/>
                      <a:lumOff val="25000"/>
                    </a:schemeClr>
                  </a:solidFill>
                  <a:latin typeface="Helvetica Neue"/>
                  <a:cs typeface="Helvetica" panose="020B0604020202020204" pitchFamily="34" charset="0"/>
                </a:endParaRPr>
              </a:p>
            </p:txBody>
          </p:sp>
          <p:sp>
            <p:nvSpPr>
              <p:cNvPr id="13" name="Rectangle 12"/>
              <p:cNvSpPr/>
              <p:nvPr/>
            </p:nvSpPr>
            <p:spPr>
              <a:xfrm rot="16200000">
                <a:off x="7031292" y="3261507"/>
                <a:ext cx="629851" cy="166567"/>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lumMod val="75000"/>
                      <a:lumOff val="25000"/>
                    </a:schemeClr>
                  </a:solidFill>
                  <a:latin typeface="Helvetica Neue"/>
                  <a:cs typeface="Helvetica" panose="020B0604020202020204" pitchFamily="34" charset="0"/>
                </a:endParaRPr>
              </a:p>
            </p:txBody>
          </p:sp>
        </p:grpSp>
        <p:sp>
          <p:nvSpPr>
            <p:cNvPr id="10" name="Rectangle 9"/>
            <p:cNvSpPr/>
            <p:nvPr/>
          </p:nvSpPr>
          <p:spPr>
            <a:xfrm>
              <a:off x="3719956" y="2516792"/>
              <a:ext cx="3659954" cy="599754"/>
            </a:xfrm>
            <a:prstGeom prst="rect">
              <a:avLst/>
            </a:prstGeom>
          </p:spPr>
          <p:txBody>
            <a:bodyPr wrap="square">
              <a:spAutoFit/>
            </a:bodyPr>
            <a:lstStyle/>
            <a:p>
              <a:pPr algn="ctr"/>
              <a:r>
                <a:rPr lang="en-US" sz="2800" b="1" dirty="0" smtClean="0">
                  <a:solidFill>
                    <a:schemeClr val="tx1">
                      <a:lumMod val="75000"/>
                      <a:lumOff val="25000"/>
                    </a:schemeClr>
                  </a:solidFill>
                  <a:latin typeface="Helvetica Neue"/>
                  <a:cs typeface="Helvetica" panose="020B0604020202020204" pitchFamily="34" charset="0"/>
                </a:rPr>
                <a:t>Using </a:t>
              </a:r>
              <a:r>
                <a:rPr lang="el-GR" sz="2800" b="1" dirty="0">
                  <a:solidFill>
                    <a:schemeClr val="tx1">
                      <a:lumMod val="75000"/>
                      <a:lumOff val="25000"/>
                    </a:schemeClr>
                  </a:solidFill>
                  <a:latin typeface="Helvetica Neue"/>
                  <a:cs typeface="Helvetica" panose="020B0604020202020204" pitchFamily="34" charset="0"/>
                </a:rPr>
                <a:t>α</a:t>
              </a:r>
              <a:r>
                <a:rPr lang="en-US" sz="2800" b="1" dirty="0">
                  <a:solidFill>
                    <a:schemeClr val="tx1">
                      <a:lumMod val="75000"/>
                      <a:lumOff val="25000"/>
                    </a:schemeClr>
                  </a:solidFill>
                  <a:latin typeface="Helvetica Neue"/>
                  <a:cs typeface="Helvetica" panose="020B0604020202020204" pitchFamily="34" charset="0"/>
                </a:rPr>
                <a:t> = </a:t>
              </a:r>
              <a:r>
                <a:rPr lang="en-US" sz="2800" b="1" dirty="0" smtClean="0">
                  <a:solidFill>
                    <a:schemeClr val="tx1">
                      <a:lumMod val="75000"/>
                      <a:lumOff val="25000"/>
                    </a:schemeClr>
                  </a:solidFill>
                  <a:latin typeface="Helvetica Neue"/>
                  <a:cs typeface="Helvetica" panose="020B0604020202020204" pitchFamily="34" charset="0"/>
                </a:rPr>
                <a:t>0.01</a:t>
              </a:r>
              <a:endParaRPr lang="en-US" sz="2800" b="1" dirty="0">
                <a:solidFill>
                  <a:schemeClr val="tx1">
                    <a:lumMod val="75000"/>
                    <a:lumOff val="25000"/>
                  </a:schemeClr>
                </a:solidFill>
                <a:latin typeface="Helvetica Neue"/>
                <a:cs typeface="Helvetica" panose="020B0604020202020204" pitchFamily="34" charset="0"/>
              </a:endParaRPr>
            </a:p>
          </p:txBody>
        </p:sp>
      </p:gr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2547" y="1528559"/>
            <a:ext cx="3606140" cy="24695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1103" y="1528558"/>
            <a:ext cx="3762854" cy="24695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6" name="Group 15"/>
          <p:cNvGrpSpPr/>
          <p:nvPr/>
        </p:nvGrpSpPr>
        <p:grpSpPr>
          <a:xfrm>
            <a:off x="1590249" y="6619965"/>
            <a:ext cx="7433555" cy="453057"/>
            <a:chOff x="2087592" y="3608001"/>
            <a:chExt cx="2398144" cy="647854"/>
          </a:xfrm>
          <a:solidFill>
            <a:srgbClr val="F1F8EC"/>
          </a:solidFill>
        </p:grpSpPr>
        <p:sp>
          <p:nvSpPr>
            <p:cNvPr id="17" name="Rounded Rectangle 16"/>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rgbClr val="FF0000"/>
                </a:solidFill>
              </a:endParaRPr>
            </a:p>
          </p:txBody>
        </p:sp>
        <p:sp>
          <p:nvSpPr>
            <p:cNvPr id="18" name="Rectangle 17"/>
            <p:cNvSpPr/>
            <p:nvPr/>
          </p:nvSpPr>
          <p:spPr>
            <a:xfrm>
              <a:off x="2087592" y="3661707"/>
              <a:ext cx="2398144" cy="594148"/>
            </a:xfrm>
            <a:prstGeom prst="rect">
              <a:avLst/>
            </a:prstGeom>
            <a:grpFill/>
          </p:spPr>
          <p:txBody>
            <a:bodyPr wrap="square">
              <a:spAutoFit/>
            </a:bodyPr>
            <a:lstStyle/>
            <a:p>
              <a:pPr>
                <a:defRPr/>
              </a:pPr>
              <a:r>
                <a:rPr lang="en-US" sz="2100" b="1" dirty="0">
                  <a:solidFill>
                    <a:srgbClr val="FF0000"/>
                  </a:solidFill>
                  <a:latin typeface="Helvetica" panose="020B0604020202020204" pitchFamily="34" charset="0"/>
                  <a:cs typeface="Helvetica" panose="020B0604020202020204" pitchFamily="34" charset="0"/>
                </a:rPr>
                <a:t>Construct 99% confidence interval for mean difference</a:t>
              </a:r>
            </a:p>
          </p:txBody>
        </p:sp>
      </p:grpSp>
      <p:graphicFrame>
        <p:nvGraphicFramePr>
          <p:cNvPr id="19" name="Table 18"/>
          <p:cNvGraphicFramePr>
            <a:graphicFrameLocks noGrp="1"/>
          </p:cNvGraphicFramePr>
          <p:nvPr>
            <p:extLst>
              <p:ext uri="{D42A27DB-BD31-4B8C-83A1-F6EECF244321}">
                <p14:modId xmlns:p14="http://schemas.microsoft.com/office/powerpoint/2010/main" val="4114526349"/>
              </p:ext>
            </p:extLst>
          </p:nvPr>
        </p:nvGraphicFramePr>
        <p:xfrm>
          <a:off x="594959" y="4912821"/>
          <a:ext cx="8998877" cy="1554480"/>
        </p:xfrm>
        <a:graphic>
          <a:graphicData uri="http://schemas.openxmlformats.org/drawingml/2006/table">
            <a:tbl>
              <a:tblPr firstRow="1" bandRow="1">
                <a:tableStyleId>{85BE263C-DBD7-4A20-BB59-AAB30ACAA65A}</a:tableStyleId>
              </a:tblPr>
              <a:tblGrid>
                <a:gridCol w="1962468">
                  <a:extLst>
                    <a:ext uri="{9D8B030D-6E8A-4147-A177-3AD203B41FA5}">
                      <a16:colId xmlns="" xmlns:a16="http://schemas.microsoft.com/office/drawing/2014/main" val="20000"/>
                    </a:ext>
                  </a:extLst>
                </a:gridCol>
                <a:gridCol w="1083607">
                  <a:extLst>
                    <a:ext uri="{9D8B030D-6E8A-4147-A177-3AD203B41FA5}">
                      <a16:colId xmlns="" xmlns:a16="http://schemas.microsoft.com/office/drawing/2014/main" val="20001"/>
                    </a:ext>
                  </a:extLst>
                </a:gridCol>
                <a:gridCol w="1013242">
                  <a:extLst>
                    <a:ext uri="{9D8B030D-6E8A-4147-A177-3AD203B41FA5}">
                      <a16:colId xmlns="" xmlns:a16="http://schemas.microsoft.com/office/drawing/2014/main" val="20002"/>
                    </a:ext>
                  </a:extLst>
                </a:gridCol>
                <a:gridCol w="816224">
                  <a:extLst>
                    <a:ext uri="{9D8B030D-6E8A-4147-A177-3AD203B41FA5}">
                      <a16:colId xmlns="" xmlns:a16="http://schemas.microsoft.com/office/drawing/2014/main" val="20003"/>
                    </a:ext>
                  </a:extLst>
                </a:gridCol>
                <a:gridCol w="844369">
                  <a:extLst>
                    <a:ext uri="{9D8B030D-6E8A-4147-A177-3AD203B41FA5}">
                      <a16:colId xmlns="" xmlns:a16="http://schemas.microsoft.com/office/drawing/2014/main" val="20004"/>
                    </a:ext>
                  </a:extLst>
                </a:gridCol>
                <a:gridCol w="802150">
                  <a:extLst>
                    <a:ext uri="{9D8B030D-6E8A-4147-A177-3AD203B41FA5}">
                      <a16:colId xmlns="" xmlns:a16="http://schemas.microsoft.com/office/drawing/2014/main" val="20005"/>
                    </a:ext>
                  </a:extLst>
                </a:gridCol>
                <a:gridCol w="914734">
                  <a:extLst>
                    <a:ext uri="{9D8B030D-6E8A-4147-A177-3AD203B41FA5}">
                      <a16:colId xmlns="" xmlns:a16="http://schemas.microsoft.com/office/drawing/2014/main" val="20006"/>
                    </a:ext>
                  </a:extLst>
                </a:gridCol>
                <a:gridCol w="717713">
                  <a:extLst>
                    <a:ext uri="{9D8B030D-6E8A-4147-A177-3AD203B41FA5}">
                      <a16:colId xmlns="" xmlns:a16="http://schemas.microsoft.com/office/drawing/2014/main" val="20007"/>
                    </a:ext>
                  </a:extLst>
                </a:gridCol>
                <a:gridCol w="844370">
                  <a:extLst>
                    <a:ext uri="{9D8B030D-6E8A-4147-A177-3AD203B41FA5}">
                      <a16:colId xmlns="" xmlns:a16="http://schemas.microsoft.com/office/drawing/2014/main" val="20008"/>
                    </a:ext>
                  </a:extLst>
                </a:gridCol>
              </a:tblGrid>
              <a:tr h="252187">
                <a:tc>
                  <a:txBody>
                    <a:bodyPr/>
                    <a:lstStyle/>
                    <a:p>
                      <a:pPr algn="l"/>
                      <a:r>
                        <a:rPr lang="en-US" sz="2800" b="1" dirty="0" smtClean="0">
                          <a:latin typeface="Helvetica Neue"/>
                          <a:cs typeface="Helvetica" panose="020B0604020202020204" pitchFamily="34" charset="0"/>
                        </a:rPr>
                        <a:t>Specimen</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2</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3</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4</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5</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6</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7</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8</a:t>
                      </a:r>
                      <a:endParaRPr lang="en-US" sz="2800" b="1" dirty="0">
                        <a:latin typeface="Helvetica Neue"/>
                        <a:cs typeface="Helvetica" panose="020B0604020202020204" pitchFamily="34" charset="0"/>
                      </a:endParaRPr>
                    </a:p>
                  </a:txBody>
                  <a:tcPr/>
                </a:tc>
                <a:extLst>
                  <a:ext uri="{0D108BD9-81ED-4DB2-BD59-A6C34878D82A}">
                    <a16:rowId xmlns="" xmlns:a16="http://schemas.microsoft.com/office/drawing/2014/main" val="10000"/>
                  </a:ext>
                </a:extLst>
              </a:tr>
              <a:tr h="189050">
                <a:tc>
                  <a:txBody>
                    <a:bodyPr/>
                    <a:lstStyle/>
                    <a:p>
                      <a:pPr algn="l"/>
                      <a:r>
                        <a:rPr lang="en-US" sz="2800" b="1" dirty="0" smtClean="0">
                          <a:latin typeface="Helvetica Neue"/>
                          <a:cs typeface="Helvetica" panose="020B0604020202020204" pitchFamily="34" charset="0"/>
                        </a:rPr>
                        <a:t>Test 1</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1.2</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1.3</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1.5</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1.4</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1.7</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1.8</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1.4</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1.3</a:t>
                      </a:r>
                      <a:endParaRPr lang="en-US" sz="2800" b="1" dirty="0">
                        <a:latin typeface="Helvetica Neue"/>
                        <a:cs typeface="Helvetica" panose="020B0604020202020204" pitchFamily="34" charset="0"/>
                      </a:endParaRPr>
                    </a:p>
                  </a:txBody>
                  <a:tcPr/>
                </a:tc>
                <a:extLst>
                  <a:ext uri="{0D108BD9-81ED-4DB2-BD59-A6C34878D82A}">
                    <a16:rowId xmlns="" xmlns:a16="http://schemas.microsoft.com/office/drawing/2014/main" val="10001"/>
                  </a:ext>
                </a:extLst>
              </a:tr>
              <a:tr h="270030">
                <a:tc>
                  <a:txBody>
                    <a:bodyPr/>
                    <a:lstStyle/>
                    <a:p>
                      <a:pPr algn="l"/>
                      <a:r>
                        <a:rPr lang="en-US" sz="2800" b="1" dirty="0" smtClean="0">
                          <a:latin typeface="Helvetica Neue"/>
                          <a:cs typeface="Helvetica" panose="020B0604020202020204" pitchFamily="34" charset="0"/>
                        </a:rPr>
                        <a:t>Test 2</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1.4</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1.7</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1.5</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1.3</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2.0</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2.1</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1.7</a:t>
                      </a:r>
                      <a:endParaRPr lang="en-US" sz="2800" b="1" dirty="0">
                        <a:latin typeface="Helvetica Neue"/>
                        <a:cs typeface="Helvetica" panose="020B0604020202020204" pitchFamily="34" charset="0"/>
                      </a:endParaRPr>
                    </a:p>
                  </a:txBody>
                  <a:tcPr/>
                </a:tc>
                <a:tc>
                  <a:txBody>
                    <a:bodyPr/>
                    <a:lstStyle/>
                    <a:p>
                      <a:pPr algn="ctr"/>
                      <a:r>
                        <a:rPr lang="en-US" sz="2800" b="1" dirty="0" smtClean="0">
                          <a:latin typeface="Helvetica Neue"/>
                          <a:cs typeface="Helvetica" panose="020B0604020202020204" pitchFamily="34" charset="0"/>
                        </a:rPr>
                        <a:t>1.6</a:t>
                      </a:r>
                      <a:endParaRPr lang="en-US" sz="2800" b="1" dirty="0">
                        <a:latin typeface="Helvetica Neue"/>
                        <a:cs typeface="Helvetica" panose="020B0604020202020204" pitchFamily="34"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6417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500"/>
                            </p:stCondLst>
                            <p:childTnLst>
                              <p:par>
                                <p:cTn id="37" presetID="53" presetClass="entr" presetSubtype="1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32"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ircle(out)">
                                      <p:cBhvr>
                                        <p:cTn id="46" dur="20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37"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arn(outVertical)">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ormal_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4079539" cy="792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920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Hypothesis</a:t>
            </a:r>
            <a:endParaRPr lang="en-US" sz="5400" b="1" kern="0" dirty="0">
              <a:solidFill>
                <a:srgbClr val="FF0000"/>
              </a:solidFill>
            </a:endParaRPr>
          </a:p>
        </p:txBody>
      </p:sp>
      <p:sp>
        <p:nvSpPr>
          <p:cNvPr id="23" name="Rectangle 3"/>
          <p:cNvSpPr txBox="1">
            <a:spLocks noChangeArrowheads="1"/>
          </p:cNvSpPr>
          <p:nvPr/>
        </p:nvSpPr>
        <p:spPr bwMode="auto">
          <a:xfrm>
            <a:off x="562769" y="988219"/>
            <a:ext cx="12874310" cy="914400"/>
          </a:xfrm>
          <a:prstGeom prst="rect">
            <a:avLst/>
          </a:prstGeom>
          <a:noFill/>
          <a:ln w="9525">
            <a:noFill/>
            <a:miter lim="800000"/>
            <a:headEnd/>
            <a:tailEnd/>
          </a:ln>
        </p:spPr>
        <p:txBody>
          <a:bodyPr lIns="125508" tIns="62754" rIns="125508" bIns="62754"/>
          <a:lstStyle/>
          <a:p>
            <a:pPr eaLnBrk="0" hangingPunct="0">
              <a:spcBef>
                <a:spcPct val="20000"/>
              </a:spcBef>
              <a:defRPr/>
            </a:pPr>
            <a:r>
              <a:rPr lang="en-US" sz="4000" b="1" kern="0" dirty="0" smtClean="0">
                <a:latin typeface="Helvetica Neue"/>
              </a:rPr>
              <a:t>Hypothesis testing (Non-statistical)</a:t>
            </a:r>
          </a:p>
          <a:p>
            <a:pPr eaLnBrk="0" hangingPunct="0">
              <a:spcBef>
                <a:spcPct val="20000"/>
              </a:spcBef>
              <a:defRPr/>
            </a:pPr>
            <a:endParaRPr lang="en-US" sz="4000" b="1" kern="0" dirty="0">
              <a:latin typeface="Helvetica Neue"/>
            </a:endParaRPr>
          </a:p>
        </p:txBody>
      </p:sp>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518" y="1790795"/>
            <a:ext cx="3048000" cy="203301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0" name="Round Diagonal Corner Rectangle 39"/>
          <p:cNvSpPr/>
          <p:nvPr/>
        </p:nvSpPr>
        <p:spPr>
          <a:xfrm>
            <a:off x="1816100" y="3655219"/>
            <a:ext cx="1816418" cy="325083"/>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2000" b="1" dirty="0" smtClean="0">
                <a:solidFill>
                  <a:srgbClr val="000000"/>
                </a:solidFill>
                <a:latin typeface="Helvetica" panose="020B0604020202020204" pitchFamily="34" charset="0"/>
                <a:cs typeface="Helvetica" panose="020B0604020202020204" pitchFamily="34" charset="0"/>
              </a:rPr>
              <a:t>Criminal Trial</a:t>
            </a:r>
            <a:endParaRPr lang="en-US" sz="2000" b="1" dirty="0">
              <a:solidFill>
                <a:schemeClr val="tx1"/>
              </a:solidFill>
              <a:latin typeface="Helvetica" panose="020B0604020202020204" pitchFamily="34" charset="0"/>
              <a:cs typeface="Helvetica" panose="020B0604020202020204" pitchFamily="34" charset="0"/>
            </a:endParaRPr>
          </a:p>
        </p:txBody>
      </p:sp>
      <p:sp>
        <p:nvSpPr>
          <p:cNvPr id="41" name="Left Arrow 40"/>
          <p:cNvSpPr/>
          <p:nvPr/>
        </p:nvSpPr>
        <p:spPr>
          <a:xfrm rot="10800000">
            <a:off x="3798232" y="2452576"/>
            <a:ext cx="5497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 Diagonal Corner Rectangle 41"/>
          <p:cNvSpPr/>
          <p:nvPr/>
        </p:nvSpPr>
        <p:spPr>
          <a:xfrm>
            <a:off x="4398109" y="1790795"/>
            <a:ext cx="9063891" cy="2045716"/>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pPr>
            <a:r>
              <a:rPr lang="en-US" altLang="en-US" sz="3600" b="1" dirty="0">
                <a:solidFill>
                  <a:schemeClr val="tx1"/>
                </a:solidFill>
                <a:latin typeface="Helvetica Neue"/>
                <a:cs typeface="Helvetica" panose="020B0604020202020204" pitchFamily="34" charset="0"/>
              </a:rPr>
              <a:t>A suspected criminal is produced before jury. The Jury has to decide whether the defendant is  innocent or </a:t>
            </a:r>
            <a:r>
              <a:rPr lang="en-US" altLang="en-US" sz="3600" b="1" dirty="0" smtClean="0">
                <a:solidFill>
                  <a:schemeClr val="tx1"/>
                </a:solidFill>
                <a:latin typeface="Helvetica Neue"/>
                <a:cs typeface="Helvetica" panose="020B0604020202020204" pitchFamily="34" charset="0"/>
              </a:rPr>
              <a:t>guilty.</a:t>
            </a:r>
            <a:endParaRPr lang="en-US" sz="3600" b="1" dirty="0">
              <a:solidFill>
                <a:schemeClr val="tx1"/>
              </a:solidFill>
              <a:latin typeface="Helvetica Neue"/>
              <a:cs typeface="Helvetica" panose="020B0604020202020204" pitchFamily="34" charset="0"/>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156" y="4080886"/>
            <a:ext cx="3048000" cy="20330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4" name="Round Diagonal Corner Rectangle 43"/>
          <p:cNvSpPr/>
          <p:nvPr/>
        </p:nvSpPr>
        <p:spPr>
          <a:xfrm>
            <a:off x="2616200" y="5739833"/>
            <a:ext cx="1068256" cy="325083"/>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2000" b="1" dirty="0" smtClean="0">
                <a:solidFill>
                  <a:srgbClr val="000000"/>
                </a:solidFill>
                <a:latin typeface="Helvetica" panose="020B0604020202020204" pitchFamily="34" charset="0"/>
                <a:cs typeface="Helvetica" panose="020B0604020202020204" pitchFamily="34" charset="0"/>
              </a:rPr>
              <a:t>Jury</a:t>
            </a:r>
            <a:endParaRPr lang="en-US" sz="2000" b="1" dirty="0">
              <a:solidFill>
                <a:schemeClr val="tx1"/>
              </a:solidFill>
              <a:latin typeface="Helvetica" panose="020B0604020202020204" pitchFamily="34" charset="0"/>
              <a:cs typeface="Helvetica" panose="020B0604020202020204" pitchFamily="34" charset="0"/>
            </a:endParaRPr>
          </a:p>
        </p:txBody>
      </p:sp>
      <p:sp>
        <p:nvSpPr>
          <p:cNvPr id="45" name="Left Arrow 44"/>
          <p:cNvSpPr/>
          <p:nvPr/>
        </p:nvSpPr>
        <p:spPr>
          <a:xfrm rot="10800000">
            <a:off x="3810319" y="4820681"/>
            <a:ext cx="549734" cy="522588"/>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 Diagonal Corner Rectangle 45"/>
          <p:cNvSpPr/>
          <p:nvPr/>
        </p:nvSpPr>
        <p:spPr>
          <a:xfrm>
            <a:off x="4435595" y="4376181"/>
            <a:ext cx="9025295" cy="1363651"/>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3600" b="1" dirty="0">
                <a:solidFill>
                  <a:schemeClr val="tx1"/>
                </a:solidFill>
                <a:latin typeface="Helvetica Neue"/>
                <a:cs typeface="Helvetica" panose="020B0604020202020204" pitchFamily="34" charset="0"/>
              </a:rPr>
              <a:t>Jury must decide between two hypotheses</a:t>
            </a:r>
          </a:p>
        </p:txBody>
      </p:sp>
      <p:sp>
        <p:nvSpPr>
          <p:cNvPr id="47" name="Round Diagonal Corner Rectangle 46"/>
          <p:cNvSpPr/>
          <p:nvPr/>
        </p:nvSpPr>
        <p:spPr>
          <a:xfrm>
            <a:off x="579620" y="6273289"/>
            <a:ext cx="4174149" cy="472892"/>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3200" dirty="0">
                <a:solidFill>
                  <a:schemeClr val="tx1"/>
                </a:solidFill>
                <a:latin typeface="Helvetica Neue"/>
                <a:cs typeface="Helvetica" panose="020B0604020202020204" pitchFamily="34" charset="0"/>
              </a:rPr>
              <a:t>The null hypothesis </a:t>
            </a:r>
            <a:endParaRPr lang="en-US" sz="3200" dirty="0">
              <a:solidFill>
                <a:schemeClr val="tx1"/>
              </a:solidFill>
              <a:latin typeface="Helvetica Neue"/>
              <a:cs typeface="Helvetica" panose="020B0604020202020204" pitchFamily="34" charset="0"/>
            </a:endParaRPr>
          </a:p>
        </p:txBody>
      </p:sp>
      <p:grpSp>
        <p:nvGrpSpPr>
          <p:cNvPr id="48" name="Group 47"/>
          <p:cNvGrpSpPr/>
          <p:nvPr/>
        </p:nvGrpSpPr>
        <p:grpSpPr>
          <a:xfrm>
            <a:off x="5618723" y="6064917"/>
            <a:ext cx="7604330" cy="709062"/>
            <a:chOff x="3636295" y="2478692"/>
            <a:chExt cx="5117039" cy="584775"/>
          </a:xfrm>
        </p:grpSpPr>
        <p:grpSp>
          <p:nvGrpSpPr>
            <p:cNvPr id="49" name="Group 48"/>
            <p:cNvGrpSpPr/>
            <p:nvPr/>
          </p:nvGrpSpPr>
          <p:grpSpPr>
            <a:xfrm>
              <a:off x="3636295" y="2479784"/>
              <a:ext cx="4574038" cy="518697"/>
              <a:chOff x="387520" y="3029865"/>
              <a:chExt cx="9106606" cy="629856"/>
            </a:xfrm>
            <a:effectLst>
              <a:outerShdw blurRad="101600" sx="102000" sy="102000" algn="ctr" rotWithShape="0">
                <a:prstClr val="black">
                  <a:alpha val="26000"/>
                </a:prstClr>
              </a:outerShdw>
            </a:effectLst>
          </p:grpSpPr>
          <p:sp>
            <p:nvSpPr>
              <p:cNvPr id="51" name="Rectangle 50"/>
              <p:cNvSpPr/>
              <p:nvPr/>
            </p:nvSpPr>
            <p:spPr>
              <a:xfrm rot="16200000">
                <a:off x="4627643" y="-1193178"/>
                <a:ext cx="629852" cy="90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latin typeface="Helvetica Neue"/>
                  <a:cs typeface="Helvetica" panose="020B0604020202020204" pitchFamily="34" charset="0"/>
                </a:endParaRPr>
              </a:p>
            </p:txBody>
          </p:sp>
          <p:sp>
            <p:nvSpPr>
              <p:cNvPr id="52" name="Rectangle 51"/>
              <p:cNvSpPr/>
              <p:nvPr/>
            </p:nvSpPr>
            <p:spPr>
              <a:xfrm rot="16200000">
                <a:off x="107005" y="3310380"/>
                <a:ext cx="629852" cy="6882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latin typeface="Helvetica Neue"/>
                  <a:cs typeface="Helvetica" panose="020B0604020202020204" pitchFamily="34" charset="0"/>
                </a:endParaRPr>
              </a:p>
            </p:txBody>
          </p:sp>
          <p:sp>
            <p:nvSpPr>
              <p:cNvPr id="53" name="Rectangle 52"/>
              <p:cNvSpPr/>
              <p:nvPr/>
            </p:nvSpPr>
            <p:spPr>
              <a:xfrm rot="16200000">
                <a:off x="9140830" y="3306420"/>
                <a:ext cx="629851" cy="7674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latin typeface="Helvetica Neue"/>
                  <a:cs typeface="Helvetica" panose="020B0604020202020204" pitchFamily="34" charset="0"/>
                </a:endParaRPr>
              </a:p>
            </p:txBody>
          </p:sp>
        </p:grpSp>
        <p:sp>
          <p:nvSpPr>
            <p:cNvPr id="50" name="Rectangle 49"/>
            <p:cNvSpPr/>
            <p:nvPr/>
          </p:nvSpPr>
          <p:spPr>
            <a:xfrm>
              <a:off x="3736185" y="2478692"/>
              <a:ext cx="5017149" cy="584775"/>
            </a:xfrm>
            <a:prstGeom prst="rect">
              <a:avLst/>
            </a:prstGeom>
          </p:spPr>
          <p:txBody>
            <a:bodyPr wrap="none">
              <a:spAutoFit/>
            </a:bodyPr>
            <a:lstStyle/>
            <a:p>
              <a:pPr>
                <a:defRPr/>
              </a:pPr>
              <a:r>
                <a:rPr lang="en-US" sz="3200" b="1" dirty="0">
                  <a:latin typeface="Helvetica Neue"/>
                  <a:cs typeface="Helvetica" panose="020B0604020202020204" pitchFamily="34" charset="0"/>
                </a:rPr>
                <a:t>H</a:t>
              </a:r>
              <a:r>
                <a:rPr lang="en-US" sz="3200" b="1" baseline="-25000" dirty="0">
                  <a:latin typeface="Helvetica Neue"/>
                  <a:cs typeface="Helvetica" panose="020B0604020202020204" pitchFamily="34" charset="0"/>
                </a:rPr>
                <a:t>0</a:t>
              </a:r>
              <a:r>
                <a:rPr lang="en-US" sz="3200" b="1" dirty="0">
                  <a:latin typeface="Helvetica Neue"/>
                  <a:cs typeface="Helvetica" panose="020B0604020202020204" pitchFamily="34" charset="0"/>
                </a:rPr>
                <a:t>:</a:t>
              </a:r>
              <a:r>
                <a:rPr lang="en-US" sz="3200" dirty="0">
                  <a:latin typeface="Helvetica Neue"/>
                  <a:cs typeface="Helvetica" panose="020B0604020202020204" pitchFamily="34" charset="0"/>
                </a:rPr>
                <a:t> The defendant </a:t>
              </a:r>
              <a:r>
                <a:rPr lang="en-US" sz="3200" dirty="0" smtClean="0">
                  <a:latin typeface="Helvetica Neue"/>
                  <a:cs typeface="Helvetica" panose="020B0604020202020204" pitchFamily="34" charset="0"/>
                </a:rPr>
                <a:t>may be </a:t>
              </a:r>
              <a:r>
                <a:rPr lang="en-US" sz="3200" dirty="0">
                  <a:latin typeface="Helvetica Neue"/>
                  <a:cs typeface="Helvetica" panose="020B0604020202020204" pitchFamily="34" charset="0"/>
                </a:rPr>
                <a:t>innocent</a:t>
              </a:r>
            </a:p>
          </p:txBody>
        </p:sp>
      </p:grpSp>
      <p:sp>
        <p:nvSpPr>
          <p:cNvPr id="54" name="Left Arrow 53"/>
          <p:cNvSpPr/>
          <p:nvPr/>
        </p:nvSpPr>
        <p:spPr>
          <a:xfrm rot="10800000">
            <a:off x="4906170" y="6360335"/>
            <a:ext cx="549734" cy="316492"/>
          </a:xfrm>
          <a:prstGeom prst="leftArrow">
            <a:avLst/>
          </a:prstGeom>
          <a:solidFill>
            <a:schemeClr val="accent6">
              <a:lumMod val="5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 name="Group 54"/>
          <p:cNvGrpSpPr/>
          <p:nvPr/>
        </p:nvGrpSpPr>
        <p:grpSpPr>
          <a:xfrm>
            <a:off x="6475208" y="6773982"/>
            <a:ext cx="6747845" cy="615035"/>
            <a:chOff x="3636295" y="2383442"/>
            <a:chExt cx="4645161" cy="615035"/>
          </a:xfrm>
        </p:grpSpPr>
        <p:grpSp>
          <p:nvGrpSpPr>
            <p:cNvPr id="56" name="Group 55"/>
            <p:cNvGrpSpPr/>
            <p:nvPr/>
          </p:nvGrpSpPr>
          <p:grpSpPr>
            <a:xfrm>
              <a:off x="3636295" y="2479782"/>
              <a:ext cx="4300037" cy="518695"/>
              <a:chOff x="387520" y="3029865"/>
              <a:chExt cx="8561104" cy="629854"/>
            </a:xfrm>
            <a:effectLst>
              <a:outerShdw blurRad="101600" sx="102000" sy="102000" algn="ctr" rotWithShape="0">
                <a:prstClr val="black">
                  <a:alpha val="26000"/>
                </a:prstClr>
              </a:outerShdw>
            </a:effectLst>
          </p:grpSpPr>
          <p:sp>
            <p:nvSpPr>
              <p:cNvPr id="58" name="Rectangle 57"/>
              <p:cNvSpPr/>
              <p:nvPr/>
            </p:nvSpPr>
            <p:spPr>
              <a:xfrm rot="16200000">
                <a:off x="4323314" y="-888851"/>
                <a:ext cx="629854" cy="84672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latin typeface="Helvetica Neue"/>
                  <a:cs typeface="Helvetica" panose="020B0604020202020204" pitchFamily="34" charset="0"/>
                </a:endParaRPr>
              </a:p>
            </p:txBody>
          </p:sp>
          <p:sp>
            <p:nvSpPr>
              <p:cNvPr id="59" name="Rectangle 58"/>
              <p:cNvSpPr/>
              <p:nvPr/>
            </p:nvSpPr>
            <p:spPr>
              <a:xfrm rot="16200000">
                <a:off x="107005" y="3310380"/>
                <a:ext cx="629852" cy="6882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latin typeface="Helvetica Neue"/>
                  <a:cs typeface="Helvetica" panose="020B0604020202020204" pitchFamily="34" charset="0"/>
                </a:endParaRPr>
              </a:p>
            </p:txBody>
          </p:sp>
          <p:sp>
            <p:nvSpPr>
              <p:cNvPr id="60" name="Rectangle 59"/>
              <p:cNvSpPr/>
              <p:nvPr/>
            </p:nvSpPr>
            <p:spPr>
              <a:xfrm rot="16200000">
                <a:off x="8595327" y="3306420"/>
                <a:ext cx="629852" cy="76742"/>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latin typeface="Helvetica Neue"/>
                  <a:cs typeface="Helvetica" panose="020B0604020202020204" pitchFamily="34" charset="0"/>
                </a:endParaRPr>
              </a:p>
            </p:txBody>
          </p:sp>
        </p:grpSp>
        <p:sp>
          <p:nvSpPr>
            <p:cNvPr id="57" name="Rectangle 56"/>
            <p:cNvSpPr/>
            <p:nvPr/>
          </p:nvSpPr>
          <p:spPr>
            <a:xfrm>
              <a:off x="3736182" y="2383442"/>
              <a:ext cx="4545274" cy="584775"/>
            </a:xfrm>
            <a:prstGeom prst="rect">
              <a:avLst/>
            </a:prstGeom>
          </p:spPr>
          <p:txBody>
            <a:bodyPr wrap="square">
              <a:spAutoFit/>
            </a:bodyPr>
            <a:lstStyle/>
            <a:p>
              <a:pPr>
                <a:defRPr/>
              </a:pPr>
              <a:r>
                <a:rPr lang="en-US" sz="3200" b="1" dirty="0">
                  <a:latin typeface="Helvetica Neue"/>
                  <a:cs typeface="Helvetica" panose="020B0604020202020204" pitchFamily="34" charset="0"/>
                </a:rPr>
                <a:t>H</a:t>
              </a:r>
              <a:r>
                <a:rPr lang="en-US" sz="3200" b="1" baseline="-25000" dirty="0">
                  <a:latin typeface="Helvetica Neue"/>
                  <a:cs typeface="Helvetica" panose="020B0604020202020204" pitchFamily="34" charset="0"/>
                </a:rPr>
                <a:t>1</a:t>
              </a:r>
              <a:r>
                <a:rPr lang="en-US" sz="3200" b="1" dirty="0">
                  <a:latin typeface="Helvetica Neue"/>
                  <a:cs typeface="Helvetica" panose="020B0604020202020204" pitchFamily="34" charset="0"/>
                </a:rPr>
                <a:t>:</a:t>
              </a:r>
              <a:r>
                <a:rPr lang="en-US" sz="3200" dirty="0">
                  <a:latin typeface="Helvetica Neue"/>
                  <a:cs typeface="Helvetica" panose="020B0604020202020204" pitchFamily="34" charset="0"/>
                </a:rPr>
                <a:t> The defendant </a:t>
              </a:r>
              <a:r>
                <a:rPr lang="en-US" sz="3200" dirty="0" smtClean="0">
                  <a:latin typeface="Helvetica Neue"/>
                  <a:cs typeface="Helvetica" panose="020B0604020202020204" pitchFamily="34" charset="0"/>
                </a:rPr>
                <a:t>may be </a:t>
              </a:r>
              <a:r>
                <a:rPr lang="en-US" sz="3200" dirty="0">
                  <a:latin typeface="Helvetica Neue"/>
                  <a:cs typeface="Helvetica" panose="020B0604020202020204" pitchFamily="34" charset="0"/>
                </a:rPr>
                <a:t>guilty</a:t>
              </a:r>
            </a:p>
          </p:txBody>
        </p:sp>
      </p:grpSp>
      <p:sp>
        <p:nvSpPr>
          <p:cNvPr id="61" name="Round Diagonal Corner Rectangle 60"/>
          <p:cNvSpPr/>
          <p:nvPr/>
        </p:nvSpPr>
        <p:spPr>
          <a:xfrm>
            <a:off x="579620" y="6854631"/>
            <a:ext cx="5002030" cy="472892"/>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3200" dirty="0">
                <a:solidFill>
                  <a:schemeClr val="tx1"/>
                </a:solidFill>
                <a:latin typeface="Helvetica Neue"/>
                <a:cs typeface="Helvetica" panose="020B0604020202020204" pitchFamily="34" charset="0"/>
              </a:rPr>
              <a:t>The </a:t>
            </a:r>
            <a:r>
              <a:rPr lang="en-US" altLang="en-US" sz="3200" dirty="0" smtClean="0">
                <a:solidFill>
                  <a:schemeClr val="tx1"/>
                </a:solidFill>
                <a:latin typeface="Helvetica Neue"/>
                <a:cs typeface="Helvetica" panose="020B0604020202020204" pitchFamily="34" charset="0"/>
              </a:rPr>
              <a:t>alternative </a:t>
            </a:r>
            <a:r>
              <a:rPr lang="en-US" altLang="en-US" sz="3200" dirty="0">
                <a:solidFill>
                  <a:schemeClr val="tx1"/>
                </a:solidFill>
                <a:latin typeface="Helvetica Neue"/>
                <a:cs typeface="Helvetica" panose="020B0604020202020204" pitchFamily="34" charset="0"/>
              </a:rPr>
              <a:t>hypothesis </a:t>
            </a:r>
            <a:endParaRPr lang="en-US" sz="3200" dirty="0">
              <a:solidFill>
                <a:schemeClr val="tx1"/>
              </a:solidFill>
              <a:latin typeface="Helvetica Neue"/>
              <a:cs typeface="Helvetica" panose="020B0604020202020204" pitchFamily="34" charset="0"/>
            </a:endParaRPr>
          </a:p>
        </p:txBody>
      </p:sp>
      <p:sp>
        <p:nvSpPr>
          <p:cNvPr id="62" name="Left Arrow 61"/>
          <p:cNvSpPr/>
          <p:nvPr/>
        </p:nvSpPr>
        <p:spPr>
          <a:xfrm rot="10800000">
            <a:off x="5762655" y="6922627"/>
            <a:ext cx="549734" cy="316492"/>
          </a:xfrm>
          <a:prstGeom prst="leftArrow">
            <a:avLst/>
          </a:prstGeom>
          <a:solidFill>
            <a:schemeClr val="accent6">
              <a:lumMod val="5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650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10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Effect transition="in" filter="fade">
                                      <p:cBhvr>
                                        <p:cTn id="28" dur="500"/>
                                        <p:tgtEl>
                                          <p:spTgt spid="43"/>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left)">
                                      <p:cBhvr>
                                        <p:cTn id="40" dur="10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1000"/>
                                        <p:tgtEl>
                                          <p:spTgt spid="47"/>
                                        </p:tgtEl>
                                      </p:cBhvr>
                                    </p:animEffect>
                                    <p:anim calcmode="lin" valueType="num">
                                      <p:cBhvr>
                                        <p:cTn id="46" dur="1000" fill="hold"/>
                                        <p:tgtEl>
                                          <p:spTgt spid="47"/>
                                        </p:tgtEl>
                                        <p:attrNameLst>
                                          <p:attrName>ppt_x</p:attrName>
                                        </p:attrNameLst>
                                      </p:cBhvr>
                                      <p:tavLst>
                                        <p:tav tm="0">
                                          <p:val>
                                            <p:strVal val="#ppt_x"/>
                                          </p:val>
                                        </p:tav>
                                        <p:tav tm="100000">
                                          <p:val>
                                            <p:strVal val="#ppt_x"/>
                                          </p:val>
                                        </p:tav>
                                      </p:tavLst>
                                    </p:anim>
                                    <p:anim calcmode="lin" valueType="num">
                                      <p:cBhvr>
                                        <p:cTn id="47" dur="1000" fill="hold"/>
                                        <p:tgtEl>
                                          <p:spTgt spid="47"/>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left)">
                                      <p:cBhvr>
                                        <p:cTn id="51" dur="500"/>
                                        <p:tgtEl>
                                          <p:spTgt spid="54"/>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1000"/>
                                        <p:tgtEl>
                                          <p:spTgt spid="61"/>
                                        </p:tgtEl>
                                      </p:cBhvr>
                                    </p:animEffect>
                                    <p:anim calcmode="lin" valueType="num">
                                      <p:cBhvr>
                                        <p:cTn id="61" dur="1000" fill="hold"/>
                                        <p:tgtEl>
                                          <p:spTgt spid="61"/>
                                        </p:tgtEl>
                                        <p:attrNameLst>
                                          <p:attrName>ppt_x</p:attrName>
                                        </p:attrNameLst>
                                      </p:cBhvr>
                                      <p:tavLst>
                                        <p:tav tm="0">
                                          <p:val>
                                            <p:strVal val="#ppt_x"/>
                                          </p:val>
                                        </p:tav>
                                        <p:tav tm="100000">
                                          <p:val>
                                            <p:strVal val="#ppt_x"/>
                                          </p:val>
                                        </p:tav>
                                      </p:tavLst>
                                    </p:anim>
                                    <p:anim calcmode="lin" valueType="num">
                                      <p:cBhvr>
                                        <p:cTn id="62" dur="1000" fill="hold"/>
                                        <p:tgtEl>
                                          <p:spTgt spid="61"/>
                                        </p:tgtEl>
                                        <p:attrNameLst>
                                          <p:attrName>ppt_y</p:attrName>
                                        </p:attrNameLst>
                                      </p:cBhvr>
                                      <p:tavLst>
                                        <p:tav tm="0">
                                          <p:val>
                                            <p:strVal val="#ppt_y-.1"/>
                                          </p:val>
                                        </p:tav>
                                        <p:tav tm="100000">
                                          <p:val>
                                            <p:strVal val="#ppt_y"/>
                                          </p:val>
                                        </p:tav>
                                      </p:tavLst>
                                    </p:anim>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wipe(left)">
                                      <p:cBhvr>
                                        <p:cTn id="66" dur="500"/>
                                        <p:tgtEl>
                                          <p:spTgt spid="6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fade">
                                      <p:cBhvr>
                                        <p:cTn id="7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animBg="1"/>
      <p:bldP spid="45" grpId="0" animBg="1"/>
      <p:bldP spid="46" grpId="0" animBg="1"/>
      <p:bldP spid="47" grpId="0" animBg="1"/>
      <p:bldP spid="54"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62769" y="73819"/>
            <a:ext cx="12671584" cy="685800"/>
          </a:xfrm>
        </p:spPr>
        <p:txBody>
          <a:bodyPr>
            <a:normAutofit fontScale="90000"/>
          </a:bodyPr>
          <a:lstStyle/>
          <a:p>
            <a:pPr algn="l" eaLnBrk="0" hangingPunct="0">
              <a:lnSpc>
                <a:spcPct val="150000"/>
              </a:lnSpc>
              <a:spcBef>
                <a:spcPct val="20000"/>
              </a:spcBef>
              <a:defRPr/>
            </a:pPr>
            <a:r>
              <a:rPr lang="en-US" sz="5400" b="1" kern="0" dirty="0" smtClean="0">
                <a:solidFill>
                  <a:srgbClr val="FF0000"/>
                </a:solidFill>
              </a:rPr>
              <a:t>Hypothesis</a:t>
            </a:r>
            <a:endParaRPr lang="en-US" sz="5400" b="1" kern="0" dirty="0">
              <a:solidFill>
                <a:srgbClr val="FF0000"/>
              </a:solidFill>
            </a:endParaRPr>
          </a:p>
        </p:txBody>
      </p:sp>
      <p:sp>
        <p:nvSpPr>
          <p:cNvPr id="28" name="Rectangle 27"/>
          <p:cNvSpPr>
            <a:spLocks noChangeArrowheads="1"/>
          </p:cNvSpPr>
          <p:nvPr/>
        </p:nvSpPr>
        <p:spPr bwMode="auto">
          <a:xfrm>
            <a:off x="466620" y="1140619"/>
            <a:ext cx="12973949" cy="281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108678" tIns="54339" rIns="108678" bIns="54339">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4400" b="1" dirty="0">
                <a:latin typeface="Helvetica Neue"/>
                <a:cs typeface="Times New Roman" pitchFamily="18" charset="0"/>
              </a:rPr>
              <a:t>The jury </a:t>
            </a:r>
            <a:r>
              <a:rPr lang="en-US" altLang="en-US" sz="4400" b="1" dirty="0" smtClean="0">
                <a:latin typeface="Helvetica Neue"/>
                <a:cs typeface="Times New Roman" pitchFamily="18" charset="0"/>
              </a:rPr>
              <a:t>do </a:t>
            </a:r>
            <a:r>
              <a:rPr lang="en-US" altLang="en-US" sz="4400" b="1" dirty="0">
                <a:latin typeface="Helvetica Neue"/>
                <a:cs typeface="Times New Roman" pitchFamily="18" charset="0"/>
              </a:rPr>
              <a:t>not know which hypothesis is true. </a:t>
            </a:r>
            <a:r>
              <a:rPr lang="en-US" altLang="en-US" sz="4400" b="1" dirty="0" smtClean="0">
                <a:latin typeface="Helvetica Neue"/>
                <a:cs typeface="Times New Roman" pitchFamily="18" charset="0"/>
              </a:rPr>
              <a:t>The jury </a:t>
            </a:r>
            <a:r>
              <a:rPr lang="en-US" altLang="en-US" sz="4400" b="1" dirty="0">
                <a:latin typeface="Helvetica Neue"/>
                <a:cs typeface="Times New Roman" pitchFamily="18" charset="0"/>
              </a:rPr>
              <a:t>should make a decision on the basis of evidence </a:t>
            </a:r>
            <a:r>
              <a:rPr lang="en-US" altLang="en-US" sz="4400" b="1" dirty="0" smtClean="0">
                <a:latin typeface="Helvetica Neue"/>
                <a:cs typeface="Times New Roman" pitchFamily="18" charset="0"/>
              </a:rPr>
              <a:t>presented before them by the advocates . </a:t>
            </a:r>
            <a:endParaRPr lang="en-US" altLang="en-US" sz="4400" b="1" dirty="0">
              <a:latin typeface="Helvetica Neue"/>
              <a:cs typeface="Times New Roman" pitchFamily="18" charset="0"/>
            </a:endParaRPr>
          </a:p>
        </p:txBody>
      </p:sp>
    </p:spTree>
    <p:extLst>
      <p:ext uri="{BB962C8B-B14F-4D97-AF65-F5344CB8AC3E}">
        <p14:creationId xmlns:p14="http://schemas.microsoft.com/office/powerpoint/2010/main" val="354209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3927</Words>
  <Application>Microsoft Office PowerPoint</Application>
  <PresentationFormat>Custom</PresentationFormat>
  <Paragraphs>691</Paragraphs>
  <Slides>76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78" baseType="lpstr">
      <vt:lpstr>Office Theme</vt:lpstr>
      <vt:lpstr>Equation</vt:lpstr>
      <vt:lpstr>M Tech(Data Science &amp; Engineering) Introduction to Statistical Methods</vt:lpstr>
      <vt:lpstr>PowerPoint Presentation</vt:lpstr>
      <vt:lpstr>Agenda</vt:lpstr>
      <vt:lpstr>Random Variable</vt:lpstr>
      <vt:lpstr>Need for testing of hypothesis</vt:lpstr>
      <vt:lpstr>Need for testing of hypothesis</vt:lpstr>
      <vt:lpstr>Hypothesis</vt:lpstr>
      <vt:lpstr>Hypothesis</vt:lpstr>
      <vt:lpstr>Hypothesis</vt:lpstr>
      <vt:lpstr>Hypothesis - Formulation</vt:lpstr>
      <vt:lpstr>Hypothesis - Formulation</vt:lpstr>
      <vt:lpstr>Hypothesis - Formulation</vt:lpstr>
      <vt:lpstr>Hypothesis - Formulation</vt:lpstr>
      <vt:lpstr>Hypothesis - Formulation</vt:lpstr>
      <vt:lpstr>Hypothesis - Formulation</vt:lpstr>
      <vt:lpstr>Hypothesis - Formulation</vt:lpstr>
      <vt:lpstr>Hypothesis - Formulation</vt:lpstr>
      <vt:lpstr>Test</vt:lpstr>
      <vt:lpstr>Test</vt:lpstr>
      <vt:lpstr>Types of test</vt:lpstr>
      <vt:lpstr>Parametric tests</vt:lpstr>
      <vt:lpstr>Non - Parametric tests</vt:lpstr>
      <vt:lpstr>Steps involved in Testing of Hypothesis</vt:lpstr>
      <vt:lpstr>Computation of test-statistic: Example</vt:lpstr>
      <vt:lpstr>Errors in decision making</vt:lpstr>
      <vt:lpstr>Errors in decision making</vt:lpstr>
      <vt:lpstr>Decision on α –error and β - error</vt:lpstr>
      <vt:lpstr>Parametric tests</vt:lpstr>
      <vt:lpstr>Assumptions on Z-test</vt:lpstr>
      <vt:lpstr>Testing mean of a single population</vt:lpstr>
      <vt:lpstr>Rejection criteria</vt:lpstr>
      <vt:lpstr>Rejection criteria</vt:lpstr>
      <vt:lpstr>Rejection criteria</vt:lpstr>
      <vt:lpstr>Rejection criteria</vt:lpstr>
      <vt:lpstr>Example</vt:lpstr>
      <vt:lpstr>Example</vt:lpstr>
      <vt:lpstr>Example</vt:lpstr>
      <vt:lpstr>Example</vt:lpstr>
      <vt:lpstr>Example</vt:lpstr>
      <vt:lpstr>P-value</vt:lpstr>
      <vt:lpstr>P-value</vt:lpstr>
      <vt:lpstr>P-value</vt:lpstr>
      <vt:lpstr>P-value</vt:lpstr>
      <vt:lpstr>Z-test for difference between means</vt:lpstr>
      <vt:lpstr>Z-test for difference between means</vt:lpstr>
      <vt:lpstr>Example</vt:lpstr>
      <vt:lpstr>Example</vt:lpstr>
      <vt:lpstr>Example</vt:lpstr>
      <vt:lpstr>Z-test for proportion of a single population</vt:lpstr>
      <vt:lpstr>Z-test for proportion of a single population</vt:lpstr>
      <vt:lpstr>Example</vt:lpstr>
      <vt:lpstr>Z-test for difference between proportions</vt:lpstr>
      <vt:lpstr>Z-test for difference between proportions</vt:lpstr>
      <vt:lpstr>Note</vt:lpstr>
      <vt:lpstr>Example</vt:lpstr>
      <vt:lpstr>Student’s t-test</vt:lpstr>
      <vt:lpstr>Mean of a single population using t-test</vt:lpstr>
      <vt:lpstr>Mean of a single population using t-test</vt:lpstr>
      <vt:lpstr>Mean of a single population using t-test</vt:lpstr>
      <vt:lpstr>Mean of a single population using t-test</vt:lpstr>
      <vt:lpstr>Example</vt:lpstr>
      <vt:lpstr>Example</vt:lpstr>
      <vt:lpstr>Example</vt:lpstr>
      <vt:lpstr>Testing the difference between means</vt:lpstr>
      <vt:lpstr>Testing the difference between means</vt:lpstr>
      <vt:lpstr>Example</vt:lpstr>
      <vt:lpstr>Example</vt:lpstr>
      <vt:lpstr>Example</vt:lpstr>
      <vt:lpstr>Student’s paired t-test</vt:lpstr>
      <vt:lpstr>Student’s paired t-test</vt:lpstr>
      <vt:lpstr>Student’s paired t-test</vt:lpstr>
      <vt:lpstr>Example</vt:lpstr>
      <vt:lpstr>Example</vt:lpstr>
      <vt:lpstr>Exercise</vt:lpstr>
      <vt:lpstr>Exercise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Computing Lectures</dc:title>
  <dc:subject>Multimedia Computing</dc:subject>
  <dc:creator/>
  <cp:keywords>Abhishek Thakur</cp:keywords>
  <dc:description>For Online / Offline series</dc:description>
  <cp:lastModifiedBy/>
  <cp:revision>44</cp:revision>
  <dcterms:created xsi:type="dcterms:W3CDTF">2014-08-22T12:03:57Z</dcterms:created>
  <dcterms:modified xsi:type="dcterms:W3CDTF">2019-06-14T22:39:47Z</dcterms:modified>
  <cp:contentStatus>Work In Progress</cp:contentStatus>
</cp:coreProperties>
</file>