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8" r:id="rId1"/>
  </p:sldMasterIdLst>
  <p:notesMasterIdLst>
    <p:notesMasterId r:id="rId62"/>
  </p:notesMasterIdLst>
  <p:handoutMasterIdLst>
    <p:handoutMasterId r:id="rId63"/>
  </p:handoutMasterIdLst>
  <p:sldIdLst>
    <p:sldId id="974" r:id="rId2"/>
    <p:sldId id="973" r:id="rId3"/>
    <p:sldId id="888" r:id="rId4"/>
    <p:sldId id="889" r:id="rId5"/>
    <p:sldId id="976" r:id="rId6"/>
    <p:sldId id="975" r:id="rId7"/>
    <p:sldId id="905" r:id="rId8"/>
    <p:sldId id="906" r:id="rId9"/>
    <p:sldId id="907" r:id="rId10"/>
    <p:sldId id="908" r:id="rId11"/>
    <p:sldId id="909" r:id="rId12"/>
    <p:sldId id="911" r:id="rId13"/>
    <p:sldId id="912" r:id="rId14"/>
    <p:sldId id="918" r:id="rId15"/>
    <p:sldId id="919" r:id="rId16"/>
    <p:sldId id="920" r:id="rId17"/>
    <p:sldId id="921" r:id="rId18"/>
    <p:sldId id="922" r:id="rId19"/>
    <p:sldId id="923" r:id="rId20"/>
    <p:sldId id="924" r:id="rId21"/>
    <p:sldId id="925" r:id="rId22"/>
    <p:sldId id="926" r:id="rId23"/>
    <p:sldId id="928" r:id="rId24"/>
    <p:sldId id="929" r:id="rId25"/>
    <p:sldId id="931" r:id="rId26"/>
    <p:sldId id="932" r:id="rId27"/>
    <p:sldId id="933" r:id="rId28"/>
    <p:sldId id="934" r:id="rId29"/>
    <p:sldId id="936" r:id="rId30"/>
    <p:sldId id="938" r:id="rId31"/>
    <p:sldId id="940" r:id="rId32"/>
    <p:sldId id="941" r:id="rId33"/>
    <p:sldId id="942" r:id="rId34"/>
    <p:sldId id="943" r:id="rId35"/>
    <p:sldId id="944" r:id="rId36"/>
    <p:sldId id="945" r:id="rId37"/>
    <p:sldId id="946" r:id="rId38"/>
    <p:sldId id="947" r:id="rId39"/>
    <p:sldId id="948" r:id="rId40"/>
    <p:sldId id="949" r:id="rId41"/>
    <p:sldId id="950" r:id="rId42"/>
    <p:sldId id="951" r:id="rId43"/>
    <p:sldId id="952" r:id="rId44"/>
    <p:sldId id="953" r:id="rId45"/>
    <p:sldId id="955" r:id="rId46"/>
    <p:sldId id="956" r:id="rId47"/>
    <p:sldId id="957" r:id="rId48"/>
    <p:sldId id="958" r:id="rId49"/>
    <p:sldId id="959" r:id="rId50"/>
    <p:sldId id="960" r:id="rId51"/>
    <p:sldId id="977" r:id="rId52"/>
    <p:sldId id="961" r:id="rId53"/>
    <p:sldId id="962" r:id="rId54"/>
    <p:sldId id="963" r:id="rId55"/>
    <p:sldId id="964" r:id="rId56"/>
    <p:sldId id="965" r:id="rId57"/>
    <p:sldId id="966" r:id="rId58"/>
    <p:sldId id="971" r:id="rId59"/>
    <p:sldId id="972" r:id="rId60"/>
    <p:sldId id="968" r:id="rId61"/>
  </p:sldIdLst>
  <p:sldSz cx="14079538" cy="7920038"/>
  <p:notesSz cx="6858000" cy="9144000"/>
  <p:defaultTextStyle>
    <a:defPPr>
      <a:defRPr lang="en-US"/>
    </a:defPPr>
    <a:lvl1pPr marL="0" algn="l" defTabSz="967337" rtl="0" eaLnBrk="1" latinLnBrk="0" hangingPunct="1">
      <a:defRPr sz="1851" kern="1200">
        <a:solidFill>
          <a:schemeClr val="tx1"/>
        </a:solidFill>
        <a:latin typeface="+mn-lt"/>
        <a:ea typeface="+mn-ea"/>
        <a:cs typeface="+mn-cs"/>
      </a:defRPr>
    </a:lvl1pPr>
    <a:lvl2pPr marL="483668" algn="l" defTabSz="967337" rtl="0" eaLnBrk="1" latinLnBrk="0" hangingPunct="1">
      <a:defRPr sz="1851" kern="1200">
        <a:solidFill>
          <a:schemeClr val="tx1"/>
        </a:solidFill>
        <a:latin typeface="+mn-lt"/>
        <a:ea typeface="+mn-ea"/>
        <a:cs typeface="+mn-cs"/>
      </a:defRPr>
    </a:lvl2pPr>
    <a:lvl3pPr marL="967337" algn="l" defTabSz="967337" rtl="0" eaLnBrk="1" latinLnBrk="0" hangingPunct="1">
      <a:defRPr sz="1851" kern="1200">
        <a:solidFill>
          <a:schemeClr val="tx1"/>
        </a:solidFill>
        <a:latin typeface="+mn-lt"/>
        <a:ea typeface="+mn-ea"/>
        <a:cs typeface="+mn-cs"/>
      </a:defRPr>
    </a:lvl3pPr>
    <a:lvl4pPr marL="1451006" algn="l" defTabSz="967337" rtl="0" eaLnBrk="1" latinLnBrk="0" hangingPunct="1">
      <a:defRPr sz="1851" kern="1200">
        <a:solidFill>
          <a:schemeClr val="tx1"/>
        </a:solidFill>
        <a:latin typeface="+mn-lt"/>
        <a:ea typeface="+mn-ea"/>
        <a:cs typeface="+mn-cs"/>
      </a:defRPr>
    </a:lvl4pPr>
    <a:lvl5pPr marL="1934674" algn="l" defTabSz="967337" rtl="0" eaLnBrk="1" latinLnBrk="0" hangingPunct="1">
      <a:defRPr sz="1851" kern="1200">
        <a:solidFill>
          <a:schemeClr val="tx1"/>
        </a:solidFill>
        <a:latin typeface="+mn-lt"/>
        <a:ea typeface="+mn-ea"/>
        <a:cs typeface="+mn-cs"/>
      </a:defRPr>
    </a:lvl5pPr>
    <a:lvl6pPr marL="2418343" algn="l" defTabSz="967337" rtl="0" eaLnBrk="1" latinLnBrk="0" hangingPunct="1">
      <a:defRPr sz="1851" kern="1200">
        <a:solidFill>
          <a:schemeClr val="tx1"/>
        </a:solidFill>
        <a:latin typeface="+mn-lt"/>
        <a:ea typeface="+mn-ea"/>
        <a:cs typeface="+mn-cs"/>
      </a:defRPr>
    </a:lvl6pPr>
    <a:lvl7pPr marL="2902012" algn="l" defTabSz="967337" rtl="0" eaLnBrk="1" latinLnBrk="0" hangingPunct="1">
      <a:defRPr sz="1851" kern="1200">
        <a:solidFill>
          <a:schemeClr val="tx1"/>
        </a:solidFill>
        <a:latin typeface="+mn-lt"/>
        <a:ea typeface="+mn-ea"/>
        <a:cs typeface="+mn-cs"/>
      </a:defRPr>
    </a:lvl7pPr>
    <a:lvl8pPr marL="3385680" algn="l" defTabSz="967337" rtl="0" eaLnBrk="1" latinLnBrk="0" hangingPunct="1">
      <a:defRPr sz="1851" kern="1200">
        <a:solidFill>
          <a:schemeClr val="tx1"/>
        </a:solidFill>
        <a:latin typeface="+mn-lt"/>
        <a:ea typeface="+mn-ea"/>
        <a:cs typeface="+mn-cs"/>
      </a:defRPr>
    </a:lvl8pPr>
    <a:lvl9pPr marL="3869350" algn="l" defTabSz="967337" rtl="0" eaLnBrk="1" latinLnBrk="0" hangingPunct="1">
      <a:defRPr sz="185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7" userDrawn="1">
          <p15:clr>
            <a:srgbClr val="A4A3A4"/>
          </p15:clr>
        </p15:guide>
        <p15:guide id="2" pos="5134" userDrawn="1">
          <p15:clr>
            <a:srgbClr val="A4A3A4"/>
          </p15:clr>
        </p15:guide>
        <p15:guide id="3" orient="horz" pos="2516" userDrawn="1">
          <p15:clr>
            <a:srgbClr val="A4A3A4"/>
          </p15:clr>
        </p15:guide>
        <p15:guide id="4" pos="443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Mazumdar [MaGE]"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F9900"/>
    <a:srgbClr val="FF4215"/>
    <a:srgbClr val="FF3300"/>
    <a:srgbClr val="FFFF00"/>
    <a:srgbClr val="00FF00"/>
    <a:srgbClr val="CC3300"/>
    <a:srgbClr val="C6E6E4"/>
    <a:srgbClr val="81C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65" autoAdjust="0"/>
    <p:restoredTop sz="95179" autoAdjust="0"/>
  </p:normalViewPr>
  <p:slideViewPr>
    <p:cSldViewPr snapToGrid="0">
      <p:cViewPr varScale="1">
        <p:scale>
          <a:sx n="65" d="100"/>
          <a:sy n="65" d="100"/>
        </p:scale>
        <p:origin x="80" y="156"/>
      </p:cViewPr>
      <p:guideLst>
        <p:guide orient="horz" pos="2907"/>
        <p:guide pos="5134"/>
        <p:guide orient="horz" pos="2516"/>
        <p:guide pos="4435"/>
      </p:guideLst>
    </p:cSldViewPr>
  </p:slideViewPr>
  <p:outlineViewPr>
    <p:cViewPr>
      <p:scale>
        <a:sx n="33" d="100"/>
        <a:sy n="33" d="100"/>
      </p:scale>
      <p:origin x="0" y="-414"/>
    </p:cViewPr>
  </p:outlineViewPr>
  <p:notesTextViewPr>
    <p:cViewPr>
      <p:scale>
        <a:sx n="3" d="2"/>
        <a:sy n="3" d="2"/>
      </p:scale>
      <p:origin x="0" y="0"/>
    </p:cViewPr>
  </p:notesTextViewPr>
  <p:sorterViewPr>
    <p:cViewPr>
      <p:scale>
        <a:sx n="74" d="100"/>
        <a:sy n="74" d="100"/>
      </p:scale>
      <p:origin x="0" y="-21354"/>
    </p:cViewPr>
  </p:sorterViewPr>
  <p:notesViewPr>
    <p:cSldViewPr snapToGrid="0" showGuides="1">
      <p:cViewPr varScale="1">
        <p:scale>
          <a:sx n="57" d="100"/>
          <a:sy n="57" d="100"/>
        </p:scale>
        <p:origin x="2808"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wmf"/><Relationship Id="rId1" Type="http://schemas.openxmlformats.org/officeDocument/2006/relationships/image" Target="../media/image37.emf"/><Relationship Id="rId4"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wmf"/><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679D0B-0409-45D9-94E9-BEDCE1E6B474}" type="datetimeFigureOut">
              <a:rPr lang="en-IN" smtClean="0"/>
              <a:t>23-11-2019</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DD86BE-16DA-45A5-ABAF-6925A1120803}" type="slidenum">
              <a:rPr lang="en-IN" smtClean="0"/>
              <a:t>‹#›</a:t>
            </a:fld>
            <a:endParaRPr lang="en-IN" dirty="0"/>
          </a:p>
        </p:txBody>
      </p:sp>
    </p:spTree>
    <p:extLst>
      <p:ext uri="{BB962C8B-B14F-4D97-AF65-F5344CB8AC3E}">
        <p14:creationId xmlns:p14="http://schemas.microsoft.com/office/powerpoint/2010/main" val="142260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D22A6-B97F-47C1-B0D4-55E54394941B}" type="datetimeFigureOut">
              <a:rPr lang="en-IN" smtClean="0"/>
              <a:t>23-11-2019</a:t>
            </a:fld>
            <a:endParaRPr lang="en-IN" dirty="0"/>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481D5-F1DD-43F1-A4F5-5EF5AD2BDCF1}" type="slidenum">
              <a:rPr lang="en-IN" smtClean="0"/>
              <a:t>‹#›</a:t>
            </a:fld>
            <a:endParaRPr lang="en-IN" dirty="0"/>
          </a:p>
        </p:txBody>
      </p:sp>
    </p:spTree>
    <p:extLst>
      <p:ext uri="{BB962C8B-B14F-4D97-AF65-F5344CB8AC3E}">
        <p14:creationId xmlns:p14="http://schemas.microsoft.com/office/powerpoint/2010/main" val="2853169244"/>
      </p:ext>
    </p:extLst>
  </p:cSld>
  <p:clrMap bg1="lt1" tx1="dk1" bg2="lt2" tx2="dk2" accent1="accent1" accent2="accent2" accent3="accent3" accent4="accent4" accent5="accent5" accent6="accent6" hlink="hlink" folHlink="folHlink"/>
  <p:notesStyle>
    <a:lvl1pPr marL="0" algn="l" defTabSz="914291" rtl="0" eaLnBrk="1" latinLnBrk="0" hangingPunct="1">
      <a:defRPr sz="1157" kern="1200">
        <a:solidFill>
          <a:schemeClr val="tx1"/>
        </a:solidFill>
        <a:latin typeface="+mn-lt"/>
        <a:ea typeface="+mn-ea"/>
        <a:cs typeface="+mn-cs"/>
      </a:defRPr>
    </a:lvl1pPr>
    <a:lvl2pPr marL="457145" algn="l" defTabSz="914291" rtl="0" eaLnBrk="1" latinLnBrk="0" hangingPunct="1">
      <a:defRPr sz="1157" kern="1200">
        <a:solidFill>
          <a:schemeClr val="tx1"/>
        </a:solidFill>
        <a:latin typeface="+mn-lt"/>
        <a:ea typeface="+mn-ea"/>
        <a:cs typeface="+mn-cs"/>
      </a:defRPr>
    </a:lvl2pPr>
    <a:lvl3pPr marL="914291" algn="l" defTabSz="914291" rtl="0" eaLnBrk="1" latinLnBrk="0" hangingPunct="1">
      <a:defRPr sz="1157" kern="1200">
        <a:solidFill>
          <a:schemeClr val="tx1"/>
        </a:solidFill>
        <a:latin typeface="+mn-lt"/>
        <a:ea typeface="+mn-ea"/>
        <a:cs typeface="+mn-cs"/>
      </a:defRPr>
    </a:lvl3pPr>
    <a:lvl4pPr marL="1371436" algn="l" defTabSz="914291" rtl="0" eaLnBrk="1" latinLnBrk="0" hangingPunct="1">
      <a:defRPr sz="1157" kern="1200">
        <a:solidFill>
          <a:schemeClr val="tx1"/>
        </a:solidFill>
        <a:latin typeface="+mn-lt"/>
        <a:ea typeface="+mn-ea"/>
        <a:cs typeface="+mn-cs"/>
      </a:defRPr>
    </a:lvl4pPr>
    <a:lvl5pPr marL="1828582" algn="l" defTabSz="914291" rtl="0" eaLnBrk="1" latinLnBrk="0" hangingPunct="1">
      <a:defRPr sz="1157" kern="1200">
        <a:solidFill>
          <a:schemeClr val="tx1"/>
        </a:solidFill>
        <a:latin typeface="+mn-lt"/>
        <a:ea typeface="+mn-ea"/>
        <a:cs typeface="+mn-cs"/>
      </a:defRPr>
    </a:lvl5pPr>
    <a:lvl6pPr marL="2285727" algn="l" defTabSz="914291" rtl="0" eaLnBrk="1" latinLnBrk="0" hangingPunct="1">
      <a:defRPr sz="1157" kern="1200">
        <a:solidFill>
          <a:schemeClr val="tx1"/>
        </a:solidFill>
        <a:latin typeface="+mn-lt"/>
        <a:ea typeface="+mn-ea"/>
        <a:cs typeface="+mn-cs"/>
      </a:defRPr>
    </a:lvl6pPr>
    <a:lvl7pPr marL="2742872" algn="l" defTabSz="914291" rtl="0" eaLnBrk="1" latinLnBrk="0" hangingPunct="1">
      <a:defRPr sz="1157" kern="1200">
        <a:solidFill>
          <a:schemeClr val="tx1"/>
        </a:solidFill>
        <a:latin typeface="+mn-lt"/>
        <a:ea typeface="+mn-ea"/>
        <a:cs typeface="+mn-cs"/>
      </a:defRPr>
    </a:lvl7pPr>
    <a:lvl8pPr marL="3200018" algn="l" defTabSz="914291" rtl="0" eaLnBrk="1" latinLnBrk="0" hangingPunct="1">
      <a:defRPr sz="1157" kern="1200">
        <a:solidFill>
          <a:schemeClr val="tx1"/>
        </a:solidFill>
        <a:latin typeface="+mn-lt"/>
        <a:ea typeface="+mn-ea"/>
        <a:cs typeface="+mn-cs"/>
      </a:defRPr>
    </a:lvl8pPr>
    <a:lvl9pPr marL="3657163" algn="l" defTabSz="914291" rtl="0" eaLnBrk="1" latinLnBrk="0" hangingPunct="1">
      <a:defRPr sz="115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14079538" cy="7920038"/>
          </a:xfrm>
          <a:prstGeom prst="rect">
            <a:avLst/>
          </a:prstGeom>
          <a:noFill/>
        </p:spPr>
      </p:pic>
      <p:sp>
        <p:nvSpPr>
          <p:cNvPr id="8" name="Rectangle 7"/>
          <p:cNvSpPr/>
          <p:nvPr userDrawn="1"/>
        </p:nvSpPr>
        <p:spPr>
          <a:xfrm>
            <a:off x="0" y="4945326"/>
            <a:ext cx="14079538" cy="29747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pic>
        <p:nvPicPr>
          <p:cNvPr id="15" name="Picture 14" descr="Picture 7.png"/>
          <p:cNvPicPr>
            <a:picLocks noChangeAspect="1"/>
          </p:cNvPicPr>
          <p:nvPr userDrawn="1"/>
        </p:nvPicPr>
        <p:blipFill>
          <a:blip r:embed="rId3" cstate="print"/>
          <a:srcRect l="1923" b="5336"/>
          <a:stretch>
            <a:fillRect/>
          </a:stretch>
        </p:blipFill>
        <p:spPr>
          <a:xfrm>
            <a:off x="10702555" y="-1"/>
            <a:ext cx="3376984" cy="799969"/>
          </a:xfrm>
          <a:prstGeom prst="rect">
            <a:avLst/>
          </a:prstGeom>
        </p:spPr>
      </p:pic>
      <p:sp>
        <p:nvSpPr>
          <p:cNvPr id="17" name="Content Placeholder 16"/>
          <p:cNvSpPr>
            <a:spLocks noGrp="1"/>
          </p:cNvSpPr>
          <p:nvPr>
            <p:ph sz="quarter" idx="10" hasCustomPrompt="1"/>
          </p:nvPr>
        </p:nvSpPr>
        <p:spPr>
          <a:xfrm>
            <a:off x="469318" y="5368026"/>
            <a:ext cx="13023573" cy="1848009"/>
          </a:xfrm>
        </p:spPr>
        <p:txBody>
          <a:bodyPr>
            <a:noAutofit/>
          </a:bodyPr>
          <a:lstStyle>
            <a:lvl1pPr marL="0" indent="0">
              <a:lnSpc>
                <a:spcPts val="4851"/>
              </a:lnSpc>
              <a:spcBef>
                <a:spcPts val="0"/>
              </a:spcBef>
              <a:buNone/>
              <a:defRPr sz="4620" b="1" spc="-173" baseline="0">
                <a:latin typeface="Helvetica Neue"/>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4438966" y="7824704"/>
            <a:ext cx="4458520" cy="880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sp>
        <p:nvSpPr>
          <p:cNvPr id="16" name="Rectangle 15"/>
          <p:cNvSpPr/>
          <p:nvPr userDrawn="1"/>
        </p:nvSpPr>
        <p:spPr>
          <a:xfrm>
            <a:off x="-19555" y="7824704"/>
            <a:ext cx="4458520" cy="880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sp>
        <p:nvSpPr>
          <p:cNvPr id="18" name="Rectangle 17"/>
          <p:cNvSpPr/>
          <p:nvPr userDrawn="1"/>
        </p:nvSpPr>
        <p:spPr>
          <a:xfrm>
            <a:off x="8897486" y="7824704"/>
            <a:ext cx="4458520" cy="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sp>
        <p:nvSpPr>
          <p:cNvPr id="19" name="TextBox 18"/>
          <p:cNvSpPr txBox="1"/>
          <p:nvPr userDrawn="1"/>
        </p:nvSpPr>
        <p:spPr>
          <a:xfrm>
            <a:off x="10559654" y="880004"/>
            <a:ext cx="3402555" cy="607730"/>
          </a:xfrm>
          <a:prstGeom prst="rect">
            <a:avLst/>
          </a:prstGeom>
          <a:noFill/>
        </p:spPr>
        <p:txBody>
          <a:bodyPr wrap="square" rtlCol="0">
            <a:spAutoFit/>
          </a:bodyPr>
          <a:lstStyle/>
          <a:p>
            <a:pPr algn="ctr"/>
            <a:r>
              <a:rPr lang="en-US" sz="3349" b="1" spc="-173" dirty="0">
                <a:solidFill>
                  <a:schemeClr val="bg1"/>
                </a:solidFill>
                <a:latin typeface="Helvetica Neue"/>
                <a:cs typeface="Arial"/>
              </a:rPr>
              <a:t>BITS</a:t>
            </a:r>
            <a:r>
              <a:rPr lang="en-US" sz="3349" spc="-173" dirty="0">
                <a:solidFill>
                  <a:schemeClr val="bg1"/>
                </a:solidFill>
                <a:latin typeface="Helvetica Neue"/>
                <a:cs typeface="Arial"/>
              </a:rPr>
              <a:t> Pilani</a:t>
            </a:r>
          </a:p>
        </p:txBody>
      </p:sp>
    </p:spTree>
    <p:extLst>
      <p:ext uri="{BB962C8B-B14F-4D97-AF65-F5344CB8AC3E}">
        <p14:creationId xmlns:p14="http://schemas.microsoft.com/office/powerpoint/2010/main" val="156453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14079538" cy="7920038"/>
          </a:xfrm>
          <a:prstGeom prst="rect">
            <a:avLst/>
          </a:prstGeom>
          <a:noFill/>
        </p:spPr>
      </p:pic>
      <p:pic>
        <p:nvPicPr>
          <p:cNvPr id="15" name="Picture 14" descr="Picture 7.png"/>
          <p:cNvPicPr>
            <a:picLocks noChangeAspect="1"/>
          </p:cNvPicPr>
          <p:nvPr userDrawn="1"/>
        </p:nvPicPr>
        <p:blipFill>
          <a:blip r:embed="rId3" cstate="print"/>
          <a:srcRect l="1923" b="5336"/>
          <a:stretch>
            <a:fillRect/>
          </a:stretch>
        </p:blipFill>
        <p:spPr>
          <a:xfrm>
            <a:off x="10702555" y="-1"/>
            <a:ext cx="3376984" cy="799969"/>
          </a:xfrm>
          <a:prstGeom prst="rect">
            <a:avLst/>
          </a:prstGeom>
        </p:spPr>
      </p:pic>
      <p:sp>
        <p:nvSpPr>
          <p:cNvPr id="19" name="TextBox 18"/>
          <p:cNvSpPr txBox="1"/>
          <p:nvPr userDrawn="1"/>
        </p:nvSpPr>
        <p:spPr>
          <a:xfrm>
            <a:off x="10559654" y="880004"/>
            <a:ext cx="3402555" cy="607730"/>
          </a:xfrm>
          <a:prstGeom prst="rect">
            <a:avLst/>
          </a:prstGeom>
          <a:noFill/>
        </p:spPr>
        <p:txBody>
          <a:bodyPr wrap="square" rtlCol="0">
            <a:spAutoFit/>
          </a:bodyPr>
          <a:lstStyle/>
          <a:p>
            <a:pPr algn="ctr"/>
            <a:r>
              <a:rPr lang="en-US" sz="3349" b="1" spc="-173" dirty="0">
                <a:solidFill>
                  <a:schemeClr val="bg1"/>
                </a:solidFill>
                <a:latin typeface="Helvetica Neue"/>
                <a:cs typeface="Arial"/>
              </a:rPr>
              <a:t>BITS</a:t>
            </a:r>
            <a:r>
              <a:rPr lang="en-US" sz="3349" spc="-173" dirty="0">
                <a:solidFill>
                  <a:schemeClr val="bg1"/>
                </a:solidFill>
                <a:latin typeface="Helvetica Neue"/>
                <a:cs typeface="Arial"/>
              </a:rPr>
              <a:t> Pilani</a:t>
            </a:r>
          </a:p>
        </p:txBody>
      </p:sp>
      <p:sp>
        <p:nvSpPr>
          <p:cNvPr id="10" name="Rectangle 9"/>
          <p:cNvSpPr/>
          <p:nvPr userDrawn="1"/>
        </p:nvSpPr>
        <p:spPr>
          <a:xfrm>
            <a:off x="0" y="3872019"/>
            <a:ext cx="14079538" cy="3168015"/>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dirty="0">
              <a:latin typeface="Helvetica Neue"/>
              <a:cs typeface="Arial" pitchFamily="34" charset="0"/>
            </a:endParaRPr>
          </a:p>
        </p:txBody>
      </p:sp>
      <p:sp>
        <p:nvSpPr>
          <p:cNvPr id="12" name="Rectangle 11"/>
          <p:cNvSpPr/>
          <p:nvPr userDrawn="1"/>
        </p:nvSpPr>
        <p:spPr>
          <a:xfrm>
            <a:off x="4458521" y="7040034"/>
            <a:ext cx="4458520" cy="880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a:p>
        </p:txBody>
      </p:sp>
      <p:sp>
        <p:nvSpPr>
          <p:cNvPr id="13" name="Rectangle 12"/>
          <p:cNvSpPr/>
          <p:nvPr userDrawn="1"/>
        </p:nvSpPr>
        <p:spPr>
          <a:xfrm>
            <a:off x="0" y="7040034"/>
            <a:ext cx="4458520" cy="880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a:p>
        </p:txBody>
      </p:sp>
      <p:sp>
        <p:nvSpPr>
          <p:cNvPr id="14" name="Rectangle 13"/>
          <p:cNvSpPr/>
          <p:nvPr userDrawn="1"/>
        </p:nvSpPr>
        <p:spPr>
          <a:xfrm>
            <a:off x="8917041" y="7040034"/>
            <a:ext cx="4458520" cy="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a:p>
        </p:txBody>
      </p:sp>
      <p:pic>
        <p:nvPicPr>
          <p:cNvPr id="20" name="Picture 10" descr="BITS_university_logo_whitevert.png"/>
          <p:cNvPicPr>
            <a:picLocks noChangeAspect="1"/>
          </p:cNvPicPr>
          <p:nvPr userDrawn="1"/>
        </p:nvPicPr>
        <p:blipFill>
          <a:blip r:embed="rId4"/>
          <a:srcRect t="2" b="28592"/>
          <a:stretch>
            <a:fillRect/>
          </a:stretch>
        </p:blipFill>
        <p:spPr bwMode="auto">
          <a:xfrm>
            <a:off x="117330" y="3872019"/>
            <a:ext cx="3167896" cy="2286178"/>
          </a:xfrm>
          <a:prstGeom prst="rect">
            <a:avLst/>
          </a:prstGeom>
          <a:noFill/>
          <a:ln w="9525">
            <a:noFill/>
            <a:miter lim="800000"/>
            <a:headEnd/>
            <a:tailEnd/>
          </a:ln>
        </p:spPr>
      </p:pic>
      <p:sp>
        <p:nvSpPr>
          <p:cNvPr id="21" name="Content Placeholder 6"/>
          <p:cNvSpPr>
            <a:spLocks noGrp="1"/>
          </p:cNvSpPr>
          <p:nvPr>
            <p:ph sz="quarter" idx="13"/>
          </p:nvPr>
        </p:nvSpPr>
        <p:spPr>
          <a:xfrm>
            <a:off x="3871873" y="6248030"/>
            <a:ext cx="9269029" cy="616003"/>
          </a:xfrm>
        </p:spPr>
        <p:txBody>
          <a:bodyPr anchor="b">
            <a:noAutofit/>
          </a:bodyPr>
          <a:lstStyle>
            <a:lvl1pPr marL="0" indent="0" algn="r">
              <a:lnSpc>
                <a:spcPts val="2079"/>
              </a:lnSpc>
              <a:spcBef>
                <a:spcPts val="0"/>
              </a:spcBef>
              <a:buNone/>
              <a:defRPr sz="2079" baseline="0">
                <a:solidFill>
                  <a:schemeClr val="bg1"/>
                </a:solidFill>
                <a:latin typeface="Helvetica Neue"/>
              </a:defRPr>
            </a:lvl1pPr>
            <a:lvl2pPr>
              <a:defRPr>
                <a:latin typeface="Helvetica Neue"/>
              </a:defRPr>
            </a:lvl2pPr>
          </a:lstStyle>
          <a:p>
            <a:pPr lvl="0"/>
            <a:r>
              <a:rPr lang="en-US" dirty="0"/>
              <a:t>Click to edit Master text styles</a:t>
            </a:r>
          </a:p>
          <a:p>
            <a:pPr lvl="1"/>
            <a:r>
              <a:rPr lang="en-US" dirty="0"/>
              <a:t>Second level</a:t>
            </a:r>
          </a:p>
        </p:txBody>
      </p:sp>
      <p:sp>
        <p:nvSpPr>
          <p:cNvPr id="22" name="Title 1"/>
          <p:cNvSpPr>
            <a:spLocks noGrp="1"/>
          </p:cNvSpPr>
          <p:nvPr>
            <p:ph type="title"/>
          </p:nvPr>
        </p:nvSpPr>
        <p:spPr>
          <a:xfrm>
            <a:off x="3871873" y="4400021"/>
            <a:ext cx="9269029" cy="1760008"/>
          </a:xfrm>
        </p:spPr>
        <p:txBody>
          <a:bodyPr>
            <a:noAutofit/>
          </a:bodyPr>
          <a:lstStyle>
            <a:lvl1pPr algn="l">
              <a:lnSpc>
                <a:spcPts val="4620"/>
              </a:lnSpc>
              <a:defRPr sz="5082" baseline="0">
                <a:solidFill>
                  <a:schemeClr val="bg1"/>
                </a:solidFill>
                <a:latin typeface="Helvetica Neue"/>
              </a:defRPr>
            </a:lvl1pPr>
          </a:lstStyle>
          <a:p>
            <a:r>
              <a:rPr lang="en-US" dirty="0"/>
              <a:t>Click to edit Master title style</a:t>
            </a:r>
          </a:p>
        </p:txBody>
      </p:sp>
    </p:spTree>
    <p:extLst>
      <p:ext uri="{BB962C8B-B14F-4D97-AF65-F5344CB8AC3E}">
        <p14:creationId xmlns:p14="http://schemas.microsoft.com/office/powerpoint/2010/main" val="192550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4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Rectangle 1"/>
          <p:cNvSpPr/>
          <p:nvPr userDrawn="1"/>
        </p:nvSpPr>
        <p:spPr>
          <a:xfrm>
            <a:off x="1" y="674222"/>
            <a:ext cx="14084711" cy="6840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92" tIns="45646" rIns="91292" bIns="45646" rtlCol="0" anchor="ctr"/>
          <a:lstStyle/>
          <a:p>
            <a:pPr algn="ctr"/>
            <a:endParaRPr lang="en-IN" sz="1848" dirty="0">
              <a:latin typeface="Helvetica LT Std Cond Light"/>
            </a:endParaRPr>
          </a:p>
        </p:txBody>
      </p:sp>
      <p:grpSp>
        <p:nvGrpSpPr>
          <p:cNvPr id="5" name="Group 4"/>
          <p:cNvGrpSpPr/>
          <p:nvPr userDrawn="1"/>
        </p:nvGrpSpPr>
        <p:grpSpPr>
          <a:xfrm>
            <a:off x="3208681" y="7389019"/>
            <a:ext cx="10870857" cy="56201"/>
            <a:chOff x="2083888" y="6550671"/>
            <a:chExt cx="7060112" cy="48665"/>
          </a:xfrm>
        </p:grpSpPr>
        <p:sp>
          <p:nvSpPr>
            <p:cNvPr id="6" name="Rectangle 5"/>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7" name="Rectangle 6"/>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8" name="Rectangle 7"/>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
        <p:nvSpPr>
          <p:cNvPr id="16" name="Slide Number Placeholder 5"/>
          <p:cNvSpPr txBox="1">
            <a:spLocks/>
          </p:cNvSpPr>
          <p:nvPr userDrawn="1"/>
        </p:nvSpPr>
        <p:spPr>
          <a:xfrm>
            <a:off x="11672349" y="7536501"/>
            <a:ext cx="2057452" cy="359714"/>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r" defTabSz="967453" rtl="0" eaLnBrk="1" fontAlgn="auto" latinLnBrk="0" hangingPunct="1">
              <a:lnSpc>
                <a:spcPct val="100000"/>
              </a:lnSpc>
              <a:spcBef>
                <a:spcPts val="0"/>
              </a:spcBef>
              <a:spcAft>
                <a:spcPts val="0"/>
              </a:spcAft>
              <a:buClrTx/>
              <a:buSzTx/>
              <a:buFontTx/>
              <a:buNone/>
              <a:tabLst/>
              <a:defRPr/>
            </a:pPr>
            <a:r>
              <a:rPr lang="en-US" sz="1900" b="1" dirty="0">
                <a:solidFill>
                  <a:schemeClr val="tx1"/>
                </a:solidFill>
                <a:latin typeface="Helvetica Neue"/>
              </a:rPr>
              <a:t>Slide </a:t>
            </a:r>
            <a:fld id="{7631EF54-1092-4AEB-8676-EECC83C6A9DC}" type="slidenum">
              <a:rPr lang="en-US" sz="1900" b="1" smtClean="0">
                <a:solidFill>
                  <a:schemeClr val="tx1"/>
                </a:solidFill>
                <a:latin typeface="Helvetica Neue"/>
              </a:rPr>
              <a:pPr marL="0" marR="0" indent="0" algn="r" defTabSz="967453" rtl="0" eaLnBrk="1" fontAlgn="auto" latinLnBrk="0" hangingPunct="1">
                <a:lnSpc>
                  <a:spcPct val="100000"/>
                </a:lnSpc>
                <a:spcBef>
                  <a:spcPts val="0"/>
                </a:spcBef>
                <a:spcAft>
                  <a:spcPts val="0"/>
                </a:spcAft>
                <a:buClrTx/>
                <a:buSzTx/>
                <a:buFontTx/>
                <a:buNone/>
                <a:tabLst/>
                <a:defRPr/>
              </a:pPr>
              <a:t>‹#›</a:t>
            </a:fld>
            <a:r>
              <a:rPr lang="en-US" sz="1900" b="1" dirty="0">
                <a:solidFill>
                  <a:schemeClr val="tx1"/>
                </a:solidFill>
                <a:latin typeface="Helvetica Neue"/>
              </a:rPr>
              <a:t> of 80</a:t>
            </a:r>
          </a:p>
          <a:p>
            <a:pPr algn="r"/>
            <a:endParaRPr lang="en-US" sz="1900" b="1" dirty="0">
              <a:solidFill>
                <a:schemeClr val="tx1"/>
              </a:solidFill>
              <a:latin typeface="Verdana" panose="020B0604030504040204" pitchFamily="34" charset="0"/>
              <a:ea typeface="Verdana" panose="020B0604030504040204" pitchFamily="34" charset="0"/>
            </a:endParaRPr>
          </a:p>
        </p:txBody>
      </p:sp>
      <p:grpSp>
        <p:nvGrpSpPr>
          <p:cNvPr id="21" name="Group 20"/>
          <p:cNvGrpSpPr/>
          <p:nvPr userDrawn="1"/>
        </p:nvGrpSpPr>
        <p:grpSpPr>
          <a:xfrm>
            <a:off x="0" y="703944"/>
            <a:ext cx="10794312" cy="52799"/>
            <a:chOff x="1905000" y="6553200"/>
            <a:chExt cx="7010400" cy="45719"/>
          </a:xfrm>
        </p:grpSpPr>
        <p:sp>
          <p:nvSpPr>
            <p:cNvPr id="22" name="Rectangle 2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3" name="Rectangle 2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4" name="Rectangle 2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Tree>
    <p:extLst>
      <p:ext uri="{BB962C8B-B14F-4D97-AF65-F5344CB8AC3E}">
        <p14:creationId xmlns:p14="http://schemas.microsoft.com/office/powerpoint/2010/main" val="7901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Layout">
    <p:spTree>
      <p:nvGrpSpPr>
        <p:cNvPr id="1" name=""/>
        <p:cNvGrpSpPr/>
        <p:nvPr/>
      </p:nvGrpSpPr>
      <p:grpSpPr>
        <a:xfrm>
          <a:off x="0" y="0"/>
          <a:ext cx="0" cy="0"/>
          <a:chOff x="0" y="0"/>
          <a:chExt cx="0" cy="0"/>
        </a:xfrm>
      </p:grpSpPr>
      <p:sp>
        <p:nvSpPr>
          <p:cNvPr id="17" name="Slide Number Placeholder 5"/>
          <p:cNvSpPr txBox="1">
            <a:spLocks/>
          </p:cNvSpPr>
          <p:nvPr userDrawn="1"/>
        </p:nvSpPr>
        <p:spPr>
          <a:xfrm>
            <a:off x="11672349" y="7536501"/>
            <a:ext cx="2057452" cy="359714"/>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r" defTabSz="967453" rtl="0" eaLnBrk="1" fontAlgn="auto" latinLnBrk="0" hangingPunct="1">
              <a:lnSpc>
                <a:spcPct val="100000"/>
              </a:lnSpc>
              <a:spcBef>
                <a:spcPts val="0"/>
              </a:spcBef>
              <a:spcAft>
                <a:spcPts val="0"/>
              </a:spcAft>
              <a:buClrTx/>
              <a:buSzTx/>
              <a:buFontTx/>
              <a:buNone/>
              <a:tabLst/>
              <a:defRPr/>
            </a:pPr>
            <a:r>
              <a:rPr lang="en-US" sz="1900" b="1" dirty="0">
                <a:solidFill>
                  <a:schemeClr val="tx1"/>
                </a:solidFill>
                <a:latin typeface="Helvetica Neue"/>
              </a:rPr>
              <a:t>Slide </a:t>
            </a:r>
            <a:fld id="{7631EF54-1092-4AEB-8676-EECC83C6A9DC}" type="slidenum">
              <a:rPr lang="en-US" sz="1900" b="1" smtClean="0">
                <a:solidFill>
                  <a:schemeClr val="tx1"/>
                </a:solidFill>
                <a:latin typeface="Helvetica Neue"/>
              </a:rPr>
              <a:pPr marL="0" marR="0" indent="0" algn="r" defTabSz="967453" rtl="0" eaLnBrk="1" fontAlgn="auto" latinLnBrk="0" hangingPunct="1">
                <a:lnSpc>
                  <a:spcPct val="100000"/>
                </a:lnSpc>
                <a:spcBef>
                  <a:spcPts val="0"/>
                </a:spcBef>
                <a:spcAft>
                  <a:spcPts val="0"/>
                </a:spcAft>
                <a:buClrTx/>
                <a:buSzTx/>
                <a:buFontTx/>
                <a:buNone/>
                <a:tabLst/>
                <a:defRPr/>
              </a:pPr>
              <a:t>‹#›</a:t>
            </a:fld>
            <a:r>
              <a:rPr lang="en-US" sz="1900" b="1" dirty="0">
                <a:solidFill>
                  <a:schemeClr val="tx1"/>
                </a:solidFill>
                <a:latin typeface="Helvetica Neue"/>
              </a:rPr>
              <a:t> of 80</a:t>
            </a:r>
          </a:p>
          <a:p>
            <a:pPr algn="r"/>
            <a:endParaRPr lang="en-US" sz="1900" b="1"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7950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Rectangle 4"/>
          <p:cNvSpPr/>
          <p:nvPr userDrawn="1"/>
        </p:nvSpPr>
        <p:spPr>
          <a:xfrm>
            <a:off x="1" y="674222"/>
            <a:ext cx="14084711" cy="6869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92" tIns="45646" rIns="91292" bIns="45646" rtlCol="0" anchor="ctr"/>
          <a:lstStyle/>
          <a:p>
            <a:pPr algn="ctr"/>
            <a:endParaRPr lang="en-IN" sz="1848" dirty="0">
              <a:latin typeface="Helvetica LT Std Cond Light"/>
            </a:endParaRPr>
          </a:p>
        </p:txBody>
      </p:sp>
      <p:grpSp>
        <p:nvGrpSpPr>
          <p:cNvPr id="6" name="Group 5"/>
          <p:cNvGrpSpPr/>
          <p:nvPr userDrawn="1"/>
        </p:nvGrpSpPr>
        <p:grpSpPr>
          <a:xfrm>
            <a:off x="3208681" y="7389019"/>
            <a:ext cx="10870857" cy="56201"/>
            <a:chOff x="2083888" y="6550671"/>
            <a:chExt cx="7060112" cy="48665"/>
          </a:xfrm>
        </p:grpSpPr>
        <p:sp>
          <p:nvSpPr>
            <p:cNvPr id="7" name="Rectangle 6"/>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8" name="Rectangle 7"/>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9" name="Rectangle 8"/>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grpSp>
        <p:nvGrpSpPr>
          <p:cNvPr id="23" name="Group 22"/>
          <p:cNvGrpSpPr/>
          <p:nvPr userDrawn="1"/>
        </p:nvGrpSpPr>
        <p:grpSpPr>
          <a:xfrm>
            <a:off x="0" y="703944"/>
            <a:ext cx="10794312" cy="5279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
        <p:nvSpPr>
          <p:cNvPr id="27" name="Slide Number Placeholder 5"/>
          <p:cNvSpPr txBox="1">
            <a:spLocks/>
          </p:cNvSpPr>
          <p:nvPr userDrawn="1"/>
        </p:nvSpPr>
        <p:spPr>
          <a:xfrm>
            <a:off x="11672349" y="7536501"/>
            <a:ext cx="2057452" cy="359714"/>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r" defTabSz="967453" rtl="0" eaLnBrk="1" fontAlgn="auto" latinLnBrk="0" hangingPunct="1">
              <a:lnSpc>
                <a:spcPct val="100000"/>
              </a:lnSpc>
              <a:spcBef>
                <a:spcPts val="0"/>
              </a:spcBef>
              <a:spcAft>
                <a:spcPts val="0"/>
              </a:spcAft>
              <a:buClrTx/>
              <a:buSzTx/>
              <a:buFontTx/>
              <a:buNone/>
              <a:tabLst/>
              <a:defRPr/>
            </a:pPr>
            <a:r>
              <a:rPr lang="en-US" sz="1900" b="1" dirty="0">
                <a:solidFill>
                  <a:schemeClr val="tx1"/>
                </a:solidFill>
                <a:latin typeface="Helvetica Neue"/>
              </a:rPr>
              <a:t>Slide </a:t>
            </a:r>
            <a:fld id="{7631EF54-1092-4AEB-8676-EECC83C6A9DC}" type="slidenum">
              <a:rPr lang="en-US" sz="1900" b="1" smtClean="0">
                <a:solidFill>
                  <a:schemeClr val="tx1"/>
                </a:solidFill>
                <a:latin typeface="Helvetica Neue"/>
              </a:rPr>
              <a:pPr marL="0" marR="0" indent="0" algn="r" defTabSz="967453" rtl="0" eaLnBrk="1" fontAlgn="auto" latinLnBrk="0" hangingPunct="1">
                <a:lnSpc>
                  <a:spcPct val="100000"/>
                </a:lnSpc>
                <a:spcBef>
                  <a:spcPts val="0"/>
                </a:spcBef>
                <a:spcAft>
                  <a:spcPts val="0"/>
                </a:spcAft>
                <a:buClrTx/>
                <a:buSzTx/>
                <a:buFontTx/>
                <a:buNone/>
                <a:tabLst/>
                <a:defRPr/>
              </a:pPr>
              <a:t>‹#›</a:t>
            </a:fld>
            <a:r>
              <a:rPr lang="en-US" sz="1900" b="1" dirty="0">
                <a:solidFill>
                  <a:schemeClr val="tx1"/>
                </a:solidFill>
                <a:latin typeface="Helvetica Neue"/>
              </a:rPr>
              <a:t> of 80</a:t>
            </a:r>
          </a:p>
          <a:p>
            <a:pPr algn="r"/>
            <a:endParaRPr lang="en-US" sz="1900" b="1"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40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Layout">
    <p:spTree>
      <p:nvGrpSpPr>
        <p:cNvPr id="1" name=""/>
        <p:cNvGrpSpPr/>
        <p:nvPr/>
      </p:nvGrpSpPr>
      <p:grpSpPr>
        <a:xfrm>
          <a:off x="0" y="0"/>
          <a:ext cx="0" cy="0"/>
          <a:chOff x="0" y="0"/>
          <a:chExt cx="0" cy="0"/>
        </a:xfrm>
      </p:grpSpPr>
      <p:sp>
        <p:nvSpPr>
          <p:cNvPr id="6" name="Rectangle 5"/>
          <p:cNvSpPr/>
          <p:nvPr userDrawn="1"/>
        </p:nvSpPr>
        <p:spPr>
          <a:xfrm>
            <a:off x="1" y="674222"/>
            <a:ext cx="14084711" cy="6840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92" tIns="45646" rIns="91292" bIns="45646" rtlCol="0" anchor="ctr"/>
          <a:lstStyle/>
          <a:p>
            <a:pPr algn="ctr"/>
            <a:endParaRPr lang="en-IN" sz="1848" dirty="0">
              <a:latin typeface="Helvetica Neue"/>
            </a:endParaRPr>
          </a:p>
        </p:txBody>
      </p:sp>
      <p:sp>
        <p:nvSpPr>
          <p:cNvPr id="8" name="Text Placeholder 6"/>
          <p:cNvSpPr>
            <a:spLocks noGrp="1"/>
          </p:cNvSpPr>
          <p:nvPr>
            <p:ph type="body" sz="quarter" idx="13"/>
          </p:nvPr>
        </p:nvSpPr>
        <p:spPr>
          <a:xfrm>
            <a:off x="931027" y="1014180"/>
            <a:ext cx="12252960" cy="6251149"/>
          </a:xfrm>
          <a:prstGeom prst="rect">
            <a:avLst/>
          </a:prstGeom>
        </p:spPr>
        <p:txBody>
          <a:bodyPr>
            <a:normAutofit/>
          </a:bodyPr>
          <a:lstStyle>
            <a:lvl1pPr marL="0" indent="0">
              <a:buNone/>
              <a:defRPr lang="en-US" sz="3580" b="1" kern="1200" dirty="0" smtClean="0">
                <a:solidFill>
                  <a:schemeClr val="tx1"/>
                </a:solidFill>
                <a:latin typeface="Helvetica Neue"/>
                <a:ea typeface="+mn-ea"/>
                <a:cs typeface="Arial" panose="020B0604020202020204" pitchFamily="34" charset="0"/>
              </a:defRPr>
            </a:lvl1pPr>
            <a:lvl2pPr>
              <a:defRPr lang="en-US" sz="3580" b="1" kern="1200" dirty="0" smtClean="0">
                <a:solidFill>
                  <a:schemeClr val="tx1"/>
                </a:solidFill>
                <a:latin typeface="Helvetica Neue"/>
                <a:ea typeface="+mn-ea"/>
                <a:cs typeface="Arial" panose="020B0604020202020204" pitchFamily="34" charset="0"/>
              </a:defRPr>
            </a:lvl2pPr>
            <a:lvl3pPr>
              <a:defRPr lang="en-US" sz="3349" b="1" kern="1200" dirty="0" smtClean="0">
                <a:solidFill>
                  <a:schemeClr val="tx1"/>
                </a:solidFill>
                <a:latin typeface="Helvetica Neue"/>
                <a:ea typeface="+mn-ea"/>
                <a:cs typeface="Arial" panose="020B0604020202020204" pitchFamily="34" charset="0"/>
              </a:defRPr>
            </a:lvl3pPr>
            <a:lvl4pPr>
              <a:defRPr lang="en-US" sz="3234" b="1" kern="1200" dirty="0" smtClean="0">
                <a:solidFill>
                  <a:schemeClr val="tx1"/>
                </a:solidFill>
                <a:latin typeface="Helvetica Neue"/>
                <a:ea typeface="+mn-ea"/>
                <a:cs typeface="Arial" panose="020B0604020202020204" pitchFamily="34" charset="0"/>
              </a:defRPr>
            </a:lvl4pPr>
            <a:lvl5pPr>
              <a:defRPr lang="en-IN" sz="3003" b="1" kern="1200" dirty="0">
                <a:solidFill>
                  <a:schemeClr val="tx1"/>
                </a:solidFill>
                <a:latin typeface="Helvetica Neue"/>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itle 1"/>
          <p:cNvSpPr>
            <a:spLocks noGrp="1"/>
          </p:cNvSpPr>
          <p:nvPr>
            <p:ph type="title"/>
          </p:nvPr>
        </p:nvSpPr>
        <p:spPr>
          <a:xfrm>
            <a:off x="947652" y="139385"/>
            <a:ext cx="12236334" cy="662606"/>
          </a:xfrm>
          <a:prstGeom prst="rect">
            <a:avLst/>
          </a:prstGeom>
        </p:spPr>
        <p:txBody>
          <a:bodyPr>
            <a:normAutofit/>
          </a:bodyPr>
          <a:lstStyle>
            <a:lvl1pPr>
              <a:defRPr lang="en-IN" sz="4042" b="1" kern="1200" dirty="0">
                <a:solidFill>
                  <a:srgbClr val="FF0000"/>
                </a:solidFill>
                <a:latin typeface="Helvetica Neue"/>
                <a:ea typeface="+mn-ea"/>
                <a:cs typeface="Arial" panose="020B0604020202020204" pitchFamily="34" charset="0"/>
              </a:defRPr>
            </a:lvl1pPr>
          </a:lstStyle>
          <a:p>
            <a:r>
              <a:rPr lang="en-US" dirty="0"/>
              <a:t>Click to edit Master title style</a:t>
            </a:r>
            <a:endParaRPr lang="en-IN" dirty="0"/>
          </a:p>
        </p:txBody>
      </p:sp>
      <p:grpSp>
        <p:nvGrpSpPr>
          <p:cNvPr id="7" name="Group 6"/>
          <p:cNvGrpSpPr/>
          <p:nvPr userDrawn="1"/>
        </p:nvGrpSpPr>
        <p:grpSpPr>
          <a:xfrm>
            <a:off x="3208681" y="7389019"/>
            <a:ext cx="10870857" cy="56201"/>
            <a:chOff x="2083888" y="6550671"/>
            <a:chExt cx="7060112" cy="48665"/>
          </a:xfrm>
        </p:grpSpPr>
        <p:sp>
          <p:nvSpPr>
            <p:cNvPr id="10" name="Rectangle 9"/>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1" name="Rectangle 10"/>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2" name="Rectangle 11"/>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grpSp>
        <p:nvGrpSpPr>
          <p:cNvPr id="24" name="Group 23"/>
          <p:cNvGrpSpPr/>
          <p:nvPr userDrawn="1"/>
        </p:nvGrpSpPr>
        <p:grpSpPr>
          <a:xfrm>
            <a:off x="0" y="703944"/>
            <a:ext cx="10794312" cy="52799"/>
            <a:chOff x="1905000" y="6553200"/>
            <a:chExt cx="7010400" cy="45719"/>
          </a:xfrm>
        </p:grpSpPr>
        <p:sp>
          <p:nvSpPr>
            <p:cNvPr id="25" name="Rectangle 2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7" name="Rectangle 2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
        <p:nvSpPr>
          <p:cNvPr id="28" name="Slide Number Placeholder 5"/>
          <p:cNvSpPr txBox="1">
            <a:spLocks/>
          </p:cNvSpPr>
          <p:nvPr userDrawn="1"/>
        </p:nvSpPr>
        <p:spPr>
          <a:xfrm>
            <a:off x="11672349" y="7536501"/>
            <a:ext cx="2057452" cy="359714"/>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r" defTabSz="967453" rtl="0" eaLnBrk="1" fontAlgn="auto" latinLnBrk="0" hangingPunct="1">
              <a:lnSpc>
                <a:spcPct val="100000"/>
              </a:lnSpc>
              <a:spcBef>
                <a:spcPts val="0"/>
              </a:spcBef>
              <a:spcAft>
                <a:spcPts val="0"/>
              </a:spcAft>
              <a:buClrTx/>
              <a:buSzTx/>
              <a:buFontTx/>
              <a:buNone/>
              <a:tabLst/>
              <a:defRPr/>
            </a:pPr>
            <a:r>
              <a:rPr lang="en-US" sz="1900" b="1" dirty="0">
                <a:solidFill>
                  <a:schemeClr val="tx1"/>
                </a:solidFill>
                <a:latin typeface="Helvetica Neue"/>
              </a:rPr>
              <a:t>Slide </a:t>
            </a:r>
            <a:fld id="{7631EF54-1092-4AEB-8676-EECC83C6A9DC}" type="slidenum">
              <a:rPr lang="en-US" sz="1900" b="1" smtClean="0">
                <a:solidFill>
                  <a:schemeClr val="tx1"/>
                </a:solidFill>
                <a:latin typeface="Helvetica Neue"/>
              </a:rPr>
              <a:pPr marL="0" marR="0" indent="0" algn="r" defTabSz="967453" rtl="0" eaLnBrk="1" fontAlgn="auto" latinLnBrk="0" hangingPunct="1">
                <a:lnSpc>
                  <a:spcPct val="100000"/>
                </a:lnSpc>
                <a:spcBef>
                  <a:spcPts val="0"/>
                </a:spcBef>
                <a:spcAft>
                  <a:spcPts val="0"/>
                </a:spcAft>
                <a:buClrTx/>
                <a:buSzTx/>
                <a:buFontTx/>
                <a:buNone/>
                <a:tabLst/>
                <a:defRPr/>
              </a:pPr>
              <a:t>‹#›</a:t>
            </a:fld>
            <a:r>
              <a:rPr lang="en-US" sz="1900" b="1" dirty="0">
                <a:solidFill>
                  <a:schemeClr val="tx1"/>
                </a:solidFill>
                <a:latin typeface="Helvetica Neue"/>
              </a:rPr>
              <a:t> of 80</a:t>
            </a:r>
          </a:p>
          <a:p>
            <a:pPr algn="r"/>
            <a:endParaRPr lang="en-US" sz="1900" b="1"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885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ankYou Layout">
    <p:spTree>
      <p:nvGrpSpPr>
        <p:cNvPr id="1" name=""/>
        <p:cNvGrpSpPr/>
        <p:nvPr/>
      </p:nvGrpSpPr>
      <p:grpSpPr>
        <a:xfrm>
          <a:off x="0" y="0"/>
          <a:ext cx="0" cy="0"/>
          <a:chOff x="0" y="0"/>
          <a:chExt cx="0" cy="0"/>
        </a:xfrm>
      </p:grpSpPr>
      <p:grpSp>
        <p:nvGrpSpPr>
          <p:cNvPr id="6" name="Group 5"/>
          <p:cNvGrpSpPr/>
          <p:nvPr userDrawn="1"/>
        </p:nvGrpSpPr>
        <p:grpSpPr>
          <a:xfrm>
            <a:off x="3285226" y="7391940"/>
            <a:ext cx="10794312" cy="5279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
        <p:nvSpPr>
          <p:cNvPr id="17" name="Slide Number Placeholder 5"/>
          <p:cNvSpPr txBox="1">
            <a:spLocks/>
          </p:cNvSpPr>
          <p:nvPr userDrawn="1"/>
        </p:nvSpPr>
        <p:spPr>
          <a:xfrm>
            <a:off x="11672349" y="7536501"/>
            <a:ext cx="2057452" cy="359714"/>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r" defTabSz="967453" rtl="0" eaLnBrk="1" fontAlgn="auto" latinLnBrk="0" hangingPunct="1">
              <a:lnSpc>
                <a:spcPct val="100000"/>
              </a:lnSpc>
              <a:spcBef>
                <a:spcPts val="0"/>
              </a:spcBef>
              <a:spcAft>
                <a:spcPts val="0"/>
              </a:spcAft>
              <a:buClrTx/>
              <a:buSzTx/>
              <a:buFontTx/>
              <a:buNone/>
              <a:tabLst/>
              <a:defRPr/>
            </a:pPr>
            <a:r>
              <a:rPr lang="en-US" sz="1900" b="1" dirty="0">
                <a:solidFill>
                  <a:schemeClr val="tx1"/>
                </a:solidFill>
                <a:latin typeface="Helvetica Neue"/>
              </a:rPr>
              <a:t>Slide </a:t>
            </a:r>
            <a:fld id="{7631EF54-1092-4AEB-8676-EECC83C6A9DC}" type="slidenum">
              <a:rPr lang="en-US" sz="1900" b="1" smtClean="0">
                <a:solidFill>
                  <a:schemeClr val="tx1"/>
                </a:solidFill>
                <a:latin typeface="Helvetica Neue"/>
              </a:rPr>
              <a:pPr marL="0" marR="0" indent="0" algn="r" defTabSz="967453" rtl="0" eaLnBrk="1" fontAlgn="auto" latinLnBrk="0" hangingPunct="1">
                <a:lnSpc>
                  <a:spcPct val="100000"/>
                </a:lnSpc>
                <a:spcBef>
                  <a:spcPts val="0"/>
                </a:spcBef>
                <a:spcAft>
                  <a:spcPts val="0"/>
                </a:spcAft>
                <a:buClrTx/>
                <a:buSzTx/>
                <a:buFontTx/>
                <a:buNone/>
                <a:tabLst/>
                <a:defRPr/>
              </a:pPr>
              <a:t>‹#›</a:t>
            </a:fld>
            <a:r>
              <a:rPr lang="en-US" sz="1900" b="1" dirty="0">
                <a:solidFill>
                  <a:schemeClr val="tx1"/>
                </a:solidFill>
                <a:latin typeface="Helvetica Neue"/>
              </a:rPr>
              <a:t> of 80</a:t>
            </a:r>
          </a:p>
          <a:p>
            <a:pPr algn="r"/>
            <a:endParaRPr lang="en-US" sz="1900" b="1"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3952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7285" y="422275"/>
            <a:ext cx="12144977" cy="1530350"/>
          </a:xfrm>
          <a:prstGeom prst="rect">
            <a:avLst/>
          </a:prstGeom>
        </p:spPr>
        <p:txBody>
          <a:bodyPr vert="horz" lIns="79050" tIns="39525" rIns="79050" bIns="39525"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967285" y="2108201"/>
            <a:ext cx="12144977" cy="5026025"/>
          </a:xfrm>
          <a:prstGeom prst="rect">
            <a:avLst/>
          </a:prstGeom>
        </p:spPr>
        <p:txBody>
          <a:bodyPr vert="horz" lIns="79050" tIns="39525" rIns="79050" bIns="3952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8" name="Group 7"/>
          <p:cNvGrpSpPr/>
          <p:nvPr userDrawn="1"/>
        </p:nvGrpSpPr>
        <p:grpSpPr>
          <a:xfrm>
            <a:off x="0" y="-23822"/>
            <a:ext cx="14080068" cy="7920038"/>
            <a:chOff x="0" y="0"/>
            <a:chExt cx="14080068" cy="7920038"/>
          </a:xfrm>
        </p:grpSpPr>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4080068" cy="7920038"/>
            </a:xfrm>
            <a:prstGeom prst="rect">
              <a:avLst/>
            </a:prstGeom>
          </p:spPr>
        </p:pic>
        <p:sp>
          <p:nvSpPr>
            <p:cNvPr id="10" name="Rectangle 9"/>
            <p:cNvSpPr/>
            <p:nvPr userDrawn="1"/>
          </p:nvSpPr>
          <p:spPr>
            <a:xfrm>
              <a:off x="8770289" y="0"/>
              <a:ext cx="5309249" cy="667910"/>
            </a:xfrm>
            <a:prstGeom prst="rect">
              <a:avLst/>
            </a:prstGeom>
            <a:gradFill flip="none" rotWithShape="1">
              <a:gsLst>
                <a:gs pos="100000">
                  <a:srgbClr val="81CFD3">
                    <a:alpha val="0"/>
                  </a:srgbClr>
                </a:gs>
                <a:gs pos="73000">
                  <a:srgbClr val="B7DEE0">
                    <a:alpha val="39000"/>
                  </a:srgbClr>
                </a:gs>
                <a:gs pos="47000">
                  <a:srgbClr val="C6E6E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48"/>
            </a:p>
          </p:txBody>
        </p:sp>
      </p:grpSp>
      <p:sp>
        <p:nvSpPr>
          <p:cNvPr id="7" name="Rectangle 6"/>
          <p:cNvSpPr/>
          <p:nvPr userDrawn="1"/>
        </p:nvSpPr>
        <p:spPr>
          <a:xfrm>
            <a:off x="0" y="-23822"/>
            <a:ext cx="14079538" cy="7943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292" tIns="45646" rIns="91292" bIns="45646" rtlCol="0" anchor="ctr"/>
          <a:lstStyle/>
          <a:p>
            <a:pPr algn="ctr"/>
            <a:endParaRPr lang="en-US" sz="1848"/>
          </a:p>
        </p:txBody>
      </p:sp>
      <p:pic>
        <p:nvPicPr>
          <p:cNvPr id="11" name="Picture 10" descr="Picture 7.png"/>
          <p:cNvPicPr>
            <a:picLocks noChangeAspect="1"/>
          </p:cNvPicPr>
          <p:nvPr userDrawn="1"/>
        </p:nvPicPr>
        <p:blipFill>
          <a:blip r:embed="rId11" cstate="print"/>
          <a:srcRect l="1923" b="5336"/>
          <a:stretch>
            <a:fillRect/>
          </a:stretch>
        </p:blipFill>
        <p:spPr>
          <a:xfrm>
            <a:off x="10702555" y="-1"/>
            <a:ext cx="3376984" cy="799969"/>
          </a:xfrm>
          <a:prstGeom prst="rect">
            <a:avLst/>
          </a:prstGeom>
        </p:spPr>
      </p:pic>
      <p:grpSp>
        <p:nvGrpSpPr>
          <p:cNvPr id="12" name="Group 11"/>
          <p:cNvGrpSpPr/>
          <p:nvPr userDrawn="1"/>
        </p:nvGrpSpPr>
        <p:grpSpPr>
          <a:xfrm>
            <a:off x="0" y="859220"/>
            <a:ext cx="10794312" cy="5279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grpSp>
        <p:nvGrpSpPr>
          <p:cNvPr id="17" name="Group 16"/>
          <p:cNvGrpSpPr/>
          <p:nvPr userDrawn="1"/>
        </p:nvGrpSpPr>
        <p:grpSpPr>
          <a:xfrm>
            <a:off x="3208681" y="7389019"/>
            <a:ext cx="10870857" cy="56201"/>
            <a:chOff x="2083888" y="6550671"/>
            <a:chExt cx="7060112" cy="48665"/>
          </a:xfrm>
        </p:grpSpPr>
        <p:sp>
          <p:nvSpPr>
            <p:cNvPr id="18" name="Rectangle 17"/>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9" name="Rectangle 18"/>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0" name="Rectangle 19"/>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grpSp>
        <p:nvGrpSpPr>
          <p:cNvPr id="21" name="Group 20"/>
          <p:cNvGrpSpPr/>
          <p:nvPr userDrawn="1"/>
        </p:nvGrpSpPr>
        <p:grpSpPr>
          <a:xfrm>
            <a:off x="3285226" y="7391940"/>
            <a:ext cx="10794312" cy="52799"/>
            <a:chOff x="1905000" y="6553200"/>
            <a:chExt cx="7010400" cy="45719"/>
          </a:xfrm>
        </p:grpSpPr>
        <p:sp>
          <p:nvSpPr>
            <p:cNvPr id="22" name="Rectangle 2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3" name="Rectangle 2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4" name="Rectangle 2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Tree>
    <p:extLst>
      <p:ext uri="{BB962C8B-B14F-4D97-AF65-F5344CB8AC3E}">
        <p14:creationId xmlns:p14="http://schemas.microsoft.com/office/powerpoint/2010/main" val="2818833316"/>
      </p:ext>
    </p:extLst>
  </p:cSld>
  <p:clrMap bg1="lt1" tx1="dk1" bg2="lt2" tx2="dk2" accent1="accent1" accent2="accent2" accent3="accent3" accent4="accent4" accent5="accent5" accent6="accent6" hlink="hlink" folHlink="folHlink"/>
  <p:sldLayoutIdLst>
    <p:sldLayoutId id="2147484077" r:id="rId1"/>
    <p:sldLayoutId id="2147484079" r:id="rId2"/>
    <p:sldLayoutId id="2147484078" r:id="rId3"/>
    <p:sldLayoutId id="2147484071" r:id="rId4"/>
    <p:sldLayoutId id="2147484072" r:id="rId5"/>
    <p:sldLayoutId id="2147484073" r:id="rId6"/>
    <p:sldLayoutId id="2147484074" r:id="rId7"/>
    <p:sldLayoutId id="2147484075" r:id="rId8"/>
  </p:sldLayoutIdLst>
  <p:hf hdr="0" ftr="0" dt="0"/>
  <p:txStyles>
    <p:title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p:titleStyle>
    <p:bodyStyle>
      <a:lvl1pPr marL="304317" indent="-304317" algn="l" defTabSz="1217268" rtl="0" eaLnBrk="1" latinLnBrk="0" hangingPunct="1">
        <a:lnSpc>
          <a:spcPct val="90000"/>
        </a:lnSpc>
        <a:spcBef>
          <a:spcPts val="1330"/>
        </a:spcBef>
        <a:buFont typeface="Arial" panose="020B0604020202020204" pitchFamily="34" charset="0"/>
        <a:buChar char="•"/>
        <a:defRPr sz="3696" kern="1200">
          <a:solidFill>
            <a:schemeClr val="tx1"/>
          </a:solidFill>
          <a:latin typeface="+mn-lt"/>
          <a:ea typeface="+mn-ea"/>
          <a:cs typeface="+mn-cs"/>
        </a:defRPr>
      </a:lvl1pPr>
      <a:lvl2pPr marL="912951" indent="-304317" algn="l" defTabSz="1217268" rtl="0" eaLnBrk="1" latinLnBrk="0" hangingPunct="1">
        <a:lnSpc>
          <a:spcPct val="90000"/>
        </a:lnSpc>
        <a:spcBef>
          <a:spcPts val="666"/>
        </a:spcBef>
        <a:buFont typeface="Arial" panose="020B0604020202020204" pitchFamily="34" charset="0"/>
        <a:buChar char="•"/>
        <a:defRPr sz="3234" kern="1200">
          <a:solidFill>
            <a:schemeClr val="tx1"/>
          </a:solidFill>
          <a:latin typeface="+mn-lt"/>
          <a:ea typeface="+mn-ea"/>
          <a:cs typeface="+mn-cs"/>
        </a:defRPr>
      </a:lvl2pPr>
      <a:lvl3pPr marL="1521585" indent="-304317" algn="l" defTabSz="1217268" rtl="0" eaLnBrk="1" latinLnBrk="0" hangingPunct="1">
        <a:lnSpc>
          <a:spcPct val="90000"/>
        </a:lnSpc>
        <a:spcBef>
          <a:spcPts val="666"/>
        </a:spcBef>
        <a:buFont typeface="Arial" panose="020B0604020202020204" pitchFamily="34" charset="0"/>
        <a:buChar char="•"/>
        <a:defRPr sz="2656" kern="1200">
          <a:solidFill>
            <a:schemeClr val="tx1"/>
          </a:solidFill>
          <a:latin typeface="+mn-lt"/>
          <a:ea typeface="+mn-ea"/>
          <a:cs typeface="+mn-cs"/>
        </a:defRPr>
      </a:lvl3pPr>
      <a:lvl4pPr marL="2130220" indent="-304317" algn="l" defTabSz="1217268" rtl="0" eaLnBrk="1" latinLnBrk="0" hangingPunct="1">
        <a:lnSpc>
          <a:spcPct val="90000"/>
        </a:lnSpc>
        <a:spcBef>
          <a:spcPts val="666"/>
        </a:spcBef>
        <a:buFont typeface="Arial" panose="020B0604020202020204" pitchFamily="34" charset="0"/>
        <a:buChar char="•"/>
        <a:defRPr sz="2425" kern="1200">
          <a:solidFill>
            <a:schemeClr val="tx1"/>
          </a:solidFill>
          <a:latin typeface="+mn-lt"/>
          <a:ea typeface="+mn-ea"/>
          <a:cs typeface="+mn-cs"/>
        </a:defRPr>
      </a:lvl4pPr>
      <a:lvl5pPr marL="2738855" indent="-304317" algn="l" defTabSz="1217268" rtl="0" eaLnBrk="1" latinLnBrk="0" hangingPunct="1">
        <a:lnSpc>
          <a:spcPct val="90000"/>
        </a:lnSpc>
        <a:spcBef>
          <a:spcPts val="666"/>
        </a:spcBef>
        <a:buFont typeface="Arial" panose="020B0604020202020204" pitchFamily="34" charset="0"/>
        <a:buChar char="•"/>
        <a:defRPr sz="2425" kern="1200">
          <a:solidFill>
            <a:schemeClr val="tx1"/>
          </a:solidFill>
          <a:latin typeface="+mn-lt"/>
          <a:ea typeface="+mn-ea"/>
          <a:cs typeface="+mn-cs"/>
        </a:defRPr>
      </a:lvl5pPr>
      <a:lvl6pPr marL="3347488" indent="-304317" algn="l" defTabSz="1217268" rtl="0" eaLnBrk="1" latinLnBrk="0" hangingPunct="1">
        <a:lnSpc>
          <a:spcPct val="90000"/>
        </a:lnSpc>
        <a:spcBef>
          <a:spcPts val="666"/>
        </a:spcBef>
        <a:buFont typeface="Arial" panose="020B0604020202020204" pitchFamily="34" charset="0"/>
        <a:buChar char="•"/>
        <a:defRPr sz="2425" kern="1200">
          <a:solidFill>
            <a:schemeClr val="tx1"/>
          </a:solidFill>
          <a:latin typeface="+mn-lt"/>
          <a:ea typeface="+mn-ea"/>
          <a:cs typeface="+mn-cs"/>
        </a:defRPr>
      </a:lvl6pPr>
      <a:lvl7pPr marL="3956123" indent="-304317" algn="l" defTabSz="1217268" rtl="0" eaLnBrk="1" latinLnBrk="0" hangingPunct="1">
        <a:lnSpc>
          <a:spcPct val="90000"/>
        </a:lnSpc>
        <a:spcBef>
          <a:spcPts val="666"/>
        </a:spcBef>
        <a:buFont typeface="Arial" panose="020B0604020202020204" pitchFamily="34" charset="0"/>
        <a:buChar char="•"/>
        <a:defRPr sz="2425" kern="1200">
          <a:solidFill>
            <a:schemeClr val="tx1"/>
          </a:solidFill>
          <a:latin typeface="+mn-lt"/>
          <a:ea typeface="+mn-ea"/>
          <a:cs typeface="+mn-cs"/>
        </a:defRPr>
      </a:lvl7pPr>
      <a:lvl8pPr marL="4564756" indent="-304317" algn="l" defTabSz="1217268" rtl="0" eaLnBrk="1" latinLnBrk="0" hangingPunct="1">
        <a:lnSpc>
          <a:spcPct val="90000"/>
        </a:lnSpc>
        <a:spcBef>
          <a:spcPts val="666"/>
        </a:spcBef>
        <a:buFont typeface="Arial" panose="020B0604020202020204" pitchFamily="34" charset="0"/>
        <a:buChar char="•"/>
        <a:defRPr sz="2425" kern="1200">
          <a:solidFill>
            <a:schemeClr val="tx1"/>
          </a:solidFill>
          <a:latin typeface="+mn-lt"/>
          <a:ea typeface="+mn-ea"/>
          <a:cs typeface="+mn-cs"/>
        </a:defRPr>
      </a:lvl8pPr>
      <a:lvl9pPr marL="5173392" indent="-304317" algn="l" defTabSz="1217268" rtl="0" eaLnBrk="1" latinLnBrk="0" hangingPunct="1">
        <a:lnSpc>
          <a:spcPct val="90000"/>
        </a:lnSpc>
        <a:spcBef>
          <a:spcPts val="666"/>
        </a:spcBef>
        <a:buFont typeface="Arial" panose="020B0604020202020204" pitchFamily="34" charset="0"/>
        <a:buChar char="•"/>
        <a:defRPr sz="2425" kern="1200">
          <a:solidFill>
            <a:schemeClr val="tx1"/>
          </a:solidFill>
          <a:latin typeface="+mn-lt"/>
          <a:ea typeface="+mn-ea"/>
          <a:cs typeface="+mn-cs"/>
        </a:defRPr>
      </a:lvl9pPr>
    </p:bodyStyle>
    <p:otherStyle>
      <a:defPPr>
        <a:defRPr lang="en-US"/>
      </a:defPPr>
      <a:lvl1pPr marL="0" algn="l" defTabSz="1217268" rtl="0" eaLnBrk="1" latinLnBrk="0" hangingPunct="1">
        <a:defRPr sz="2425" kern="1200">
          <a:solidFill>
            <a:schemeClr val="tx1"/>
          </a:solidFill>
          <a:latin typeface="+mn-lt"/>
          <a:ea typeface="+mn-ea"/>
          <a:cs typeface="+mn-cs"/>
        </a:defRPr>
      </a:lvl1pPr>
      <a:lvl2pPr marL="608633" algn="l" defTabSz="1217268" rtl="0" eaLnBrk="1" latinLnBrk="0" hangingPunct="1">
        <a:defRPr sz="2425" kern="1200">
          <a:solidFill>
            <a:schemeClr val="tx1"/>
          </a:solidFill>
          <a:latin typeface="+mn-lt"/>
          <a:ea typeface="+mn-ea"/>
          <a:cs typeface="+mn-cs"/>
        </a:defRPr>
      </a:lvl2pPr>
      <a:lvl3pPr marL="1217268" algn="l" defTabSz="1217268" rtl="0" eaLnBrk="1" latinLnBrk="0" hangingPunct="1">
        <a:defRPr sz="2425" kern="1200">
          <a:solidFill>
            <a:schemeClr val="tx1"/>
          </a:solidFill>
          <a:latin typeface="+mn-lt"/>
          <a:ea typeface="+mn-ea"/>
          <a:cs typeface="+mn-cs"/>
        </a:defRPr>
      </a:lvl3pPr>
      <a:lvl4pPr marL="1825903" algn="l" defTabSz="1217268" rtl="0" eaLnBrk="1" latinLnBrk="0" hangingPunct="1">
        <a:defRPr sz="2425" kern="1200">
          <a:solidFill>
            <a:schemeClr val="tx1"/>
          </a:solidFill>
          <a:latin typeface="+mn-lt"/>
          <a:ea typeface="+mn-ea"/>
          <a:cs typeface="+mn-cs"/>
        </a:defRPr>
      </a:lvl4pPr>
      <a:lvl5pPr marL="2434537" algn="l" defTabSz="1217268" rtl="0" eaLnBrk="1" latinLnBrk="0" hangingPunct="1">
        <a:defRPr sz="2425" kern="1200">
          <a:solidFill>
            <a:schemeClr val="tx1"/>
          </a:solidFill>
          <a:latin typeface="+mn-lt"/>
          <a:ea typeface="+mn-ea"/>
          <a:cs typeface="+mn-cs"/>
        </a:defRPr>
      </a:lvl5pPr>
      <a:lvl6pPr marL="3043171" algn="l" defTabSz="1217268" rtl="0" eaLnBrk="1" latinLnBrk="0" hangingPunct="1">
        <a:defRPr sz="2425" kern="1200">
          <a:solidFill>
            <a:schemeClr val="tx1"/>
          </a:solidFill>
          <a:latin typeface="+mn-lt"/>
          <a:ea typeface="+mn-ea"/>
          <a:cs typeface="+mn-cs"/>
        </a:defRPr>
      </a:lvl6pPr>
      <a:lvl7pPr marL="3651807" algn="l" defTabSz="1217268" rtl="0" eaLnBrk="1" latinLnBrk="0" hangingPunct="1">
        <a:defRPr sz="2425" kern="1200">
          <a:solidFill>
            <a:schemeClr val="tx1"/>
          </a:solidFill>
          <a:latin typeface="+mn-lt"/>
          <a:ea typeface="+mn-ea"/>
          <a:cs typeface="+mn-cs"/>
        </a:defRPr>
      </a:lvl7pPr>
      <a:lvl8pPr marL="4260439" algn="l" defTabSz="1217268" rtl="0" eaLnBrk="1" latinLnBrk="0" hangingPunct="1">
        <a:defRPr sz="2425" kern="1200">
          <a:solidFill>
            <a:schemeClr val="tx1"/>
          </a:solidFill>
          <a:latin typeface="+mn-lt"/>
          <a:ea typeface="+mn-ea"/>
          <a:cs typeface="+mn-cs"/>
        </a:defRPr>
      </a:lvl8pPr>
      <a:lvl9pPr marL="4869073" algn="l" defTabSz="1217268" rtl="0" eaLnBrk="1" latinLnBrk="0" hangingPunct="1">
        <a:defRPr sz="2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wmf"/><Relationship Id="rId18" Type="http://schemas.openxmlformats.org/officeDocument/2006/relationships/oleObject" Target="../embeddings/oleObject8.bin"/><Relationship Id="rId3" Type="http://schemas.openxmlformats.org/officeDocument/2006/relationships/audio" Target="../media/audio1.wav"/><Relationship Id="rId21" Type="http://schemas.openxmlformats.org/officeDocument/2006/relationships/image" Target="../media/image14.wmf"/><Relationship Id="rId7" Type="http://schemas.openxmlformats.org/officeDocument/2006/relationships/image" Target="../media/image7.wmf"/><Relationship Id="rId12" Type="http://schemas.openxmlformats.org/officeDocument/2006/relationships/oleObject" Target="../embeddings/oleObject5.bin"/><Relationship Id="rId17" Type="http://schemas.openxmlformats.org/officeDocument/2006/relationships/image" Target="../media/image12.wmf"/><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24" Type="http://schemas.openxmlformats.org/officeDocument/2006/relationships/audio" Target="../media/audio10.wav"/><Relationship Id="rId5" Type="http://schemas.openxmlformats.org/officeDocument/2006/relationships/image" Target="../media/image6.wmf"/><Relationship Id="rId15" Type="http://schemas.openxmlformats.org/officeDocument/2006/relationships/image" Target="../media/image11.wmf"/><Relationship Id="rId23" Type="http://schemas.openxmlformats.org/officeDocument/2006/relationships/image" Target="../media/image15.wmf"/><Relationship Id="rId10" Type="http://schemas.openxmlformats.org/officeDocument/2006/relationships/oleObject" Target="../embeddings/oleObject4.bin"/><Relationship Id="rId19"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8.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audio" Target="../media/audio1.wav"/><Relationship Id="rId7" Type="http://schemas.openxmlformats.org/officeDocument/2006/relationships/image" Target="../media/image17.wmf"/><Relationship Id="rId12"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audio" Target="../media/audio1.wav"/><Relationship Id="rId5" Type="http://schemas.openxmlformats.org/officeDocument/2006/relationships/image" Target="../media/image27.emf"/><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audio" Target="../media/audio1.wav"/><Relationship Id="rId5" Type="http://schemas.openxmlformats.org/officeDocument/2006/relationships/image" Target="../media/image28.e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30.wmf"/><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7" Type="http://schemas.openxmlformats.org/officeDocument/2006/relationships/image" Target="../media/image32.e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31.emf"/><Relationship Id="rId4"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33.wmf"/><Relationship Id="rId4" Type="http://schemas.openxmlformats.org/officeDocument/2006/relationships/oleObject" Target="../embeddings/oleObject28.bin"/></Relationships>
</file>

<file path=ppt/slides/_rels/slide3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7" Type="http://schemas.openxmlformats.org/officeDocument/2006/relationships/image" Target="../media/image35.e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image" Target="../media/image34.wmf"/><Relationship Id="rId4"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audio" Target="../media/audio1.wav"/><Relationship Id="rId7" Type="http://schemas.openxmlformats.org/officeDocument/2006/relationships/image" Target="../media/image38.wmf"/><Relationship Id="rId12"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2.bin"/><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9.emf"/></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audio" Target="../media/audio1.wav"/><Relationship Id="rId5" Type="http://schemas.openxmlformats.org/officeDocument/2006/relationships/image" Target="../media/image41.wmf"/><Relationship Id="rId4" Type="http://schemas.openxmlformats.org/officeDocument/2006/relationships/oleObject" Target="../embeddings/oleObject35.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audio" Target="../media/audio1.wav"/><Relationship Id="rId7" Type="http://schemas.openxmlformats.org/officeDocument/2006/relationships/image" Target="../media/image38.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image" Target="../media/image42.emf"/><Relationship Id="rId10" Type="http://schemas.openxmlformats.org/officeDocument/2006/relationships/audio" Target="../media/audio1.wav"/><Relationship Id="rId4" Type="http://schemas.openxmlformats.org/officeDocument/2006/relationships/oleObject" Target="../embeddings/oleObject36.bin"/><Relationship Id="rId9" Type="http://schemas.openxmlformats.org/officeDocument/2006/relationships/image" Target="../media/image39.emf"/></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audio" Target="../media/audio1.wav"/><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audio" Target="../media/audio1.wav"/><Relationship Id="rId5" Type="http://schemas.openxmlformats.org/officeDocument/2006/relationships/image" Target="../media/image44.emf"/><Relationship Id="rId4" Type="http://schemas.openxmlformats.org/officeDocument/2006/relationships/oleObject" Target="../embeddings/oleObject40.bin"/></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audio" Target="../media/audio1.wav"/><Relationship Id="rId7" Type="http://schemas.openxmlformats.org/officeDocument/2006/relationships/image" Target="../media/image46.wmf"/><Relationship Id="rId12"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42.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7.wmf"/></Relationships>
</file>

<file path=ppt/slides/_rels/slide48.xml.rels><?xml version="1.0" encoding="UTF-8" standalone="yes"?>
<Relationships xmlns="http://schemas.openxmlformats.org/package/2006/relationships"><Relationship Id="rId8"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7" Type="http://schemas.openxmlformats.org/officeDocument/2006/relationships/image" Target="../media/image49.e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46.bin"/><Relationship Id="rId5" Type="http://schemas.openxmlformats.org/officeDocument/2006/relationships/image" Target="../media/image42.emf"/><Relationship Id="rId4" Type="http://schemas.openxmlformats.org/officeDocument/2006/relationships/oleObject" Target="../embeddings/oleObject45.bin"/></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7"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48.bin"/><Relationship Id="rId5" Type="http://schemas.openxmlformats.org/officeDocument/2006/relationships/image" Target="../media/image51.wmf"/><Relationship Id="rId4" Type="http://schemas.openxmlformats.org/officeDocument/2006/relationships/oleObject" Target="../embeddings/oleObject47.bin"/></Relationships>
</file>

<file path=ppt/slides/_rels/slide5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7" Type="http://schemas.openxmlformats.org/officeDocument/2006/relationships/image" Target="../media/image54.e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50.bin"/><Relationship Id="rId5" Type="http://schemas.openxmlformats.org/officeDocument/2006/relationships/image" Target="../media/image53.emf"/><Relationship Id="rId4" Type="http://schemas.openxmlformats.org/officeDocument/2006/relationships/oleObject" Target="../embeddings/oleObject49.bin"/></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5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7.wmf"/><Relationship Id="rId5" Type="http://schemas.openxmlformats.org/officeDocument/2006/relationships/oleObject" Target="../embeddings/oleObject53.bin"/><Relationship Id="rId4" Type="http://schemas.openxmlformats.org/officeDocument/2006/relationships/image" Target="../media/image5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dirty="0"/>
          </a:p>
        </p:txBody>
      </p:sp>
      <p:sp>
        <p:nvSpPr>
          <p:cNvPr id="3" name="Title 2"/>
          <p:cNvSpPr>
            <a:spLocks noGrp="1"/>
          </p:cNvSpPr>
          <p:nvPr>
            <p:ph type="title"/>
          </p:nvPr>
        </p:nvSpPr>
        <p:spPr/>
        <p:txBody>
          <a:bodyPr/>
          <a:lstStyle/>
          <a:p>
            <a:r>
              <a:rPr lang="en-IN" dirty="0"/>
              <a:t>Sampling and Estimation </a:t>
            </a:r>
          </a:p>
        </p:txBody>
      </p:sp>
    </p:spTree>
    <p:extLst>
      <p:ext uri="{BB962C8B-B14F-4D97-AF65-F5344CB8AC3E}">
        <p14:creationId xmlns:p14="http://schemas.microsoft.com/office/powerpoint/2010/main" val="315416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extLst>
              <p:ext uri="{D42A27DB-BD31-4B8C-83A1-F6EECF244321}">
                <p14:modId xmlns:p14="http://schemas.microsoft.com/office/powerpoint/2010/main" val="2560655972"/>
              </p:ext>
            </p:extLst>
          </p:nvPr>
        </p:nvGraphicFramePr>
        <p:xfrm>
          <a:off x="631847" y="801196"/>
          <a:ext cx="13196456" cy="6464748"/>
        </p:xfrm>
        <a:graphic>
          <a:graphicData uri="http://schemas.openxmlformats.org/drawingml/2006/table">
            <a:tbl>
              <a:tblPr/>
              <a:tblGrid>
                <a:gridCol w="1340721">
                  <a:extLst>
                    <a:ext uri="{9D8B030D-6E8A-4147-A177-3AD203B41FA5}">
                      <a16:colId xmlns:a16="http://schemas.microsoft.com/office/drawing/2014/main" val="20000"/>
                    </a:ext>
                  </a:extLst>
                </a:gridCol>
                <a:gridCol w="1183288">
                  <a:extLst>
                    <a:ext uri="{9D8B030D-6E8A-4147-A177-3AD203B41FA5}">
                      <a16:colId xmlns:a16="http://schemas.microsoft.com/office/drawing/2014/main" val="20001"/>
                    </a:ext>
                  </a:extLst>
                </a:gridCol>
                <a:gridCol w="1188366">
                  <a:extLst>
                    <a:ext uri="{9D8B030D-6E8A-4147-A177-3AD203B41FA5}">
                      <a16:colId xmlns:a16="http://schemas.microsoft.com/office/drawing/2014/main" val="20002"/>
                    </a:ext>
                  </a:extLst>
                </a:gridCol>
                <a:gridCol w="1183288">
                  <a:extLst>
                    <a:ext uri="{9D8B030D-6E8A-4147-A177-3AD203B41FA5}">
                      <a16:colId xmlns:a16="http://schemas.microsoft.com/office/drawing/2014/main" val="20003"/>
                    </a:ext>
                  </a:extLst>
                </a:gridCol>
                <a:gridCol w="1185829">
                  <a:extLst>
                    <a:ext uri="{9D8B030D-6E8A-4147-A177-3AD203B41FA5}">
                      <a16:colId xmlns:a16="http://schemas.microsoft.com/office/drawing/2014/main" val="20004"/>
                    </a:ext>
                  </a:extLst>
                </a:gridCol>
                <a:gridCol w="1188366">
                  <a:extLst>
                    <a:ext uri="{9D8B030D-6E8A-4147-A177-3AD203B41FA5}">
                      <a16:colId xmlns:a16="http://schemas.microsoft.com/office/drawing/2014/main" val="20005"/>
                    </a:ext>
                  </a:extLst>
                </a:gridCol>
                <a:gridCol w="1183288">
                  <a:extLst>
                    <a:ext uri="{9D8B030D-6E8A-4147-A177-3AD203B41FA5}">
                      <a16:colId xmlns:a16="http://schemas.microsoft.com/office/drawing/2014/main" val="20006"/>
                    </a:ext>
                  </a:extLst>
                </a:gridCol>
                <a:gridCol w="1185826">
                  <a:extLst>
                    <a:ext uri="{9D8B030D-6E8A-4147-A177-3AD203B41FA5}">
                      <a16:colId xmlns:a16="http://schemas.microsoft.com/office/drawing/2014/main" val="20007"/>
                    </a:ext>
                  </a:extLst>
                </a:gridCol>
                <a:gridCol w="1185829">
                  <a:extLst>
                    <a:ext uri="{9D8B030D-6E8A-4147-A177-3AD203B41FA5}">
                      <a16:colId xmlns:a16="http://schemas.microsoft.com/office/drawing/2014/main" val="20008"/>
                    </a:ext>
                  </a:extLst>
                </a:gridCol>
                <a:gridCol w="1185826">
                  <a:extLst>
                    <a:ext uri="{9D8B030D-6E8A-4147-A177-3AD203B41FA5}">
                      <a16:colId xmlns:a16="http://schemas.microsoft.com/office/drawing/2014/main" val="20009"/>
                    </a:ext>
                  </a:extLst>
                </a:gridCol>
                <a:gridCol w="1185829">
                  <a:extLst>
                    <a:ext uri="{9D8B030D-6E8A-4147-A177-3AD203B41FA5}">
                      <a16:colId xmlns:a16="http://schemas.microsoft.com/office/drawing/2014/main" val="20010"/>
                    </a:ext>
                  </a:extLst>
                </a:gridCol>
              </a:tblGrid>
              <a:tr h="47582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rgbClr val="0000FF"/>
                          </a:solidFill>
                          <a:effectLst/>
                          <a:latin typeface="Helvetica Neue"/>
                          <a:cs typeface="Arial" pitchFamily="34" charset="0"/>
                        </a:rPr>
                        <a:t>Sample 6</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7454">
                <a:tc>
                  <a:txBody>
                    <a:bodyPr/>
                    <a:lstStyle/>
                    <a:p>
                      <a:pPr algn="ctr" fontAlgn="ctr"/>
                      <a:r>
                        <a:rPr lang="en-US" sz="2300" b="1" i="0" u="none" strike="noStrike">
                          <a:latin typeface="Helvetica Neue"/>
                          <a:cs typeface="Arial" pitchFamily="34" charset="0"/>
                        </a:rPr>
                        <a:t>2840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2499</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1327</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1861</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2495</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3024</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3038</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2497</a:t>
                      </a:r>
                    </a:p>
                  </a:txBody>
                  <a:tcPr marL="14630" marR="14630" marT="11000" marB="0" anchor="ctr">
                    <a:lnL>
                      <a:noFill/>
                    </a:lnL>
                    <a:lnR>
                      <a:noFill/>
                    </a:lnR>
                    <a:lnT>
                      <a:noFill/>
                    </a:lnT>
                    <a:lnB>
                      <a:noFill/>
                    </a:lnB>
                    <a:lnTlToBr>
                      <a:noFill/>
                    </a:lnTlToBr>
                    <a:lnBlToTr>
                      <a:noFill/>
                    </a:lnBlToTr>
                    <a:noFill/>
                  </a:tcPr>
                </a:tc>
                <a:tc>
                  <a:txBody>
                    <a:bodyPr/>
                    <a:lstStyle/>
                    <a:p>
                      <a:pPr algn="ctr" fontAlgn="ctr"/>
                      <a:endParaRPr lang="en-US" sz="2300" b="1" i="0" u="none" strike="noStrike" dirty="0">
                        <a:latin typeface="Helvetica Neue"/>
                        <a:cs typeface="Arial" pitchFamily="34" charset="0"/>
                      </a:endParaRPr>
                    </a:p>
                  </a:txBody>
                  <a:tcPr marL="14630" marR="14630" marT="11000" marB="0" anchor="ctr">
                    <a:lnL>
                      <a:noFill/>
                    </a:lnL>
                    <a:lnR>
                      <a:noFill/>
                    </a:lnR>
                    <a:lnT>
                      <a:noFill/>
                    </a:lnT>
                    <a:lnB>
                      <a:noFill/>
                    </a:lnB>
                    <a:lnTlToBr>
                      <a:noFill/>
                    </a:lnTlToBr>
                    <a:lnBlToTr>
                      <a:noFill/>
                    </a:lnBlToTr>
                    <a:noFill/>
                  </a:tcPr>
                </a:tc>
                <a:tc>
                  <a:txBody>
                    <a:bodyPr/>
                    <a:lstStyle/>
                    <a:p>
                      <a:pPr algn="ctr" fontAlgn="ctr"/>
                      <a:endParaRPr lang="en-US" sz="2300" b="1" i="0" u="none" strike="noStrike">
                        <a:latin typeface="Helvetica Neue"/>
                        <a:cs typeface="Arial" pitchFamily="34" charset="0"/>
                      </a:endParaRPr>
                    </a:p>
                  </a:txBody>
                  <a:tcPr marL="14630" marR="14630" marT="11000" marB="0" anchor="ctr">
                    <a:lnL>
                      <a:noFill/>
                    </a:lnL>
                    <a:lnR>
                      <a:noFill/>
                    </a:lnR>
                    <a:lnT>
                      <a:noFill/>
                    </a:lnT>
                    <a:lnB>
                      <a:noFill/>
                    </a:lnB>
                    <a:lnTlToBr>
                      <a:noFill/>
                    </a:lnTlToBr>
                    <a:lnBlToTr>
                      <a:noFill/>
                    </a:lnBlToTr>
                    <a:noFill/>
                  </a:tcPr>
                </a:tc>
                <a:tc>
                  <a:txBody>
                    <a:bodyPr/>
                    <a:lstStyle/>
                    <a:p>
                      <a:pPr algn="ctr" fontAlgn="ctr"/>
                      <a:endParaRPr lang="en-US" sz="2300" b="1" i="0" u="none" strike="noStrike">
                        <a:latin typeface="Helvetica Neue"/>
                        <a:cs typeface="Arial" pitchFamily="34" charset="0"/>
                      </a:endParaRPr>
                    </a:p>
                  </a:txBody>
                  <a:tcPr marL="14630" marR="14630" marT="1100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75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7582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rgbClr val="0000FF"/>
                          </a:solidFill>
                          <a:effectLst/>
                          <a:latin typeface="Helvetica Neue"/>
                          <a:cs typeface="Arial" pitchFamily="34" charset="0"/>
                        </a:rPr>
                        <a:t>Sample 7</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75820">
                <a:tc>
                  <a:txBody>
                    <a:bodyPr/>
                    <a:lstStyle/>
                    <a:p>
                      <a:pPr algn="ctr" fontAlgn="ctr"/>
                      <a:r>
                        <a:rPr lang="en-US" sz="2300" b="1" i="0" u="none" strike="noStrike" dirty="0">
                          <a:latin typeface="Helvetica Neue"/>
                          <a:cs typeface="Arial" pitchFamily="34" charset="0"/>
                        </a:rPr>
                        <a:t>2858</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2490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868</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1670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1480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2643</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1480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1680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2085</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dirty="0">
                          <a:latin typeface="Helvetica Neue"/>
                          <a:cs typeface="Arial" pitchFamily="34" charset="0"/>
                        </a:rPr>
                        <a:t>2490</a:t>
                      </a:r>
                    </a:p>
                  </a:txBody>
                  <a:tcPr marL="14630" marR="14630" marT="11000"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75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7582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rgbClr val="0000FF"/>
                          </a:solidFill>
                          <a:effectLst/>
                          <a:latin typeface="Helvetica Neue"/>
                          <a:cs typeface="Arial" pitchFamily="34" charset="0"/>
                        </a:rPr>
                        <a:t>Sample 8</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77454">
                <a:tc>
                  <a:txBody>
                    <a:bodyPr/>
                    <a:lstStyle/>
                    <a:p>
                      <a:pPr algn="ctr" fontAlgn="ctr"/>
                      <a:r>
                        <a:rPr lang="en-US" sz="2300" b="1" i="0" u="none" strike="noStrike" dirty="0">
                          <a:latin typeface="Helvetica Neue"/>
                          <a:cs typeface="Arial" pitchFamily="34" charset="0"/>
                        </a:rPr>
                        <a:t>2495</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2858</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1861</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2092</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2499</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3000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2660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1000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1679</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926</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dirty="0">
                          <a:latin typeface="Helvetica Neue"/>
                          <a:cs typeface="Arial" pitchFamily="34" charset="0"/>
                        </a:rPr>
                        <a:t>2660</a:t>
                      </a:r>
                    </a:p>
                  </a:txBody>
                  <a:tcPr marL="14630" marR="14630" marT="11000"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75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47582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rgbClr val="0000FF"/>
                          </a:solidFill>
                          <a:effectLst/>
                          <a:latin typeface="Helvetica Neue"/>
                          <a:cs typeface="Arial" pitchFamily="34" charset="0"/>
                        </a:rPr>
                        <a:t>Sample 9</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475820">
                <a:tc>
                  <a:txBody>
                    <a:bodyPr/>
                    <a:lstStyle/>
                    <a:p>
                      <a:pPr algn="ctr" fontAlgn="ctr"/>
                      <a:r>
                        <a:rPr lang="en-US" sz="2300" b="1" i="0" u="none" strike="noStrike" dirty="0">
                          <a:latin typeface="Helvetica Neue"/>
                          <a:cs typeface="Arial" pitchFamily="34" charset="0"/>
                        </a:rPr>
                        <a:t>795</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791</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3200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2085</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2638</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2497</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2486</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1159</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dirty="0">
                          <a:latin typeface="Helvetica Neue"/>
                          <a:cs typeface="Arial" pitchFamily="34" charset="0"/>
                        </a:rPr>
                        <a:t>2640</a:t>
                      </a:r>
                    </a:p>
                  </a:txBody>
                  <a:tcPr marL="14630" marR="14630" marT="11000"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475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47582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rgbClr val="0000FF"/>
                          </a:solidFill>
                          <a:effectLst/>
                          <a:latin typeface="Helvetica Neue"/>
                          <a:cs typeface="Arial" pitchFamily="34" charset="0"/>
                        </a:rPr>
                        <a:t>Sample 10</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475820">
                <a:tc>
                  <a:txBody>
                    <a:bodyPr/>
                    <a:lstStyle/>
                    <a:p>
                      <a:pPr algn="ctr" fontAlgn="ctr"/>
                      <a:r>
                        <a:rPr lang="en-US" sz="2300" b="1" i="0" u="none" strike="noStrike" dirty="0">
                          <a:latin typeface="Helvetica Neue"/>
                          <a:cs typeface="Arial" pitchFamily="34" charset="0"/>
                        </a:rPr>
                        <a:t>3019</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dirty="0">
                          <a:latin typeface="Helvetica Neue"/>
                          <a:cs typeface="Arial" pitchFamily="34" charset="0"/>
                        </a:rPr>
                        <a:t>3240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dirty="0">
                          <a:latin typeface="Helvetica Neue"/>
                          <a:cs typeface="Arial" pitchFamily="34" charset="0"/>
                        </a:rPr>
                        <a:t>3200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dirty="0">
                          <a:latin typeface="Helvetica Neue"/>
                          <a:cs typeface="Arial" pitchFamily="34" charset="0"/>
                        </a:rPr>
                        <a:t>3050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3000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3015</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2900</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a:latin typeface="Helvetica Neue"/>
                          <a:cs typeface="Arial" pitchFamily="34" charset="0"/>
                        </a:rPr>
                        <a:t>2896</a:t>
                      </a:r>
                    </a:p>
                  </a:txBody>
                  <a:tcPr marL="14630" marR="14630" marT="11000" marB="0" anchor="ctr">
                    <a:lnL>
                      <a:noFill/>
                    </a:lnL>
                    <a:lnR>
                      <a:noFill/>
                    </a:lnR>
                    <a:lnT>
                      <a:noFill/>
                    </a:lnT>
                    <a:lnB>
                      <a:noFill/>
                    </a:lnB>
                    <a:lnTlToBr>
                      <a:noFill/>
                    </a:lnTlToBr>
                    <a:lnBlToTr>
                      <a:noFill/>
                    </a:lnBlToTr>
                    <a:noFill/>
                  </a:tcPr>
                </a:tc>
                <a:tc>
                  <a:txBody>
                    <a:bodyPr/>
                    <a:lstStyle/>
                    <a:p>
                      <a:pPr algn="ctr" fontAlgn="ctr"/>
                      <a:r>
                        <a:rPr lang="en-US" sz="2300" b="1" i="0" u="none" strike="noStrike" dirty="0">
                          <a:latin typeface="Helvetica Neue"/>
                          <a:cs typeface="Arial" pitchFamily="34" charset="0"/>
                        </a:rPr>
                        <a:t>2998</a:t>
                      </a:r>
                    </a:p>
                  </a:txBody>
                  <a:tcPr marL="14630" marR="14630" marT="11000"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562769" y="98260"/>
            <a:ext cx="12671584" cy="609600"/>
          </a:xfrm>
          <a:prstGeom prst="rect">
            <a:avLst/>
          </a:prstGeom>
        </p:spPr>
        <p:txBody>
          <a:bodyPr vert="horz" lIns="79050" tIns="39525" rIns="79050" bIns="39525"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3200" b="1" dirty="0">
                <a:latin typeface="Helvetica Neue"/>
              </a:rPr>
              <a:t>Select different samples of varied sizes</a:t>
            </a:r>
          </a:p>
        </p:txBody>
      </p:sp>
    </p:spTree>
    <p:extLst>
      <p:ext uri="{BB962C8B-B14F-4D97-AF65-F5344CB8AC3E}">
        <p14:creationId xmlns:p14="http://schemas.microsoft.com/office/powerpoint/2010/main" val="20520869"/>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0" y="8516938"/>
            <a:ext cx="3509963" cy="441325"/>
          </a:xfrm>
          <a:prstGeom prst="rect">
            <a:avLst/>
          </a:prstGeom>
        </p:spPr>
        <p:txBody>
          <a:bodyPr lIns="125508" tIns="62754" rIns="125508" bIns="62754"/>
          <a:lstStyle/>
          <a:p>
            <a:r>
              <a:rPr lang="en-US">
                <a:latin typeface="Helvetica Neue"/>
              </a:rPr>
              <a:t>October 9, 2012</a:t>
            </a:r>
          </a:p>
        </p:txBody>
      </p:sp>
      <p:graphicFrame>
        <p:nvGraphicFramePr>
          <p:cNvPr id="6" name="Object 5"/>
          <p:cNvGraphicFramePr>
            <a:graphicFrameLocks noChangeAspect="1"/>
          </p:cNvGraphicFramePr>
          <p:nvPr/>
        </p:nvGraphicFramePr>
        <p:xfrm>
          <a:off x="623685" y="1732102"/>
          <a:ext cx="12690130" cy="958361"/>
        </p:xfrm>
        <a:graphic>
          <a:graphicData uri="http://schemas.openxmlformats.org/presentationml/2006/ole">
            <mc:AlternateContent xmlns:mc="http://schemas.openxmlformats.org/markup-compatibility/2006">
              <mc:Choice xmlns:v="urn:schemas-microsoft-com:vml" Requires="v">
                <p:oleObj spid="_x0000_s79040" name="Equation" r:id="rId4" imgW="5257800" imgH="393480" progId="Equation.3">
                  <p:embed/>
                </p:oleObj>
              </mc:Choice>
              <mc:Fallback>
                <p:oleObj name="Equation" r:id="rId4" imgW="5257800" imgH="393480" progId="Equation.3">
                  <p:embed/>
                  <p:pic>
                    <p:nvPicPr>
                      <p:cNvPr id="6" name="Object 5"/>
                      <p:cNvPicPr>
                        <a:picLocks noChangeAspect="1" noChangeArrowheads="1"/>
                      </p:cNvPicPr>
                      <p:nvPr/>
                    </p:nvPicPr>
                    <p:blipFill>
                      <a:blip r:embed="rId5"/>
                      <a:srcRect/>
                      <a:stretch>
                        <a:fillRect/>
                      </a:stretch>
                    </p:blipFill>
                    <p:spPr bwMode="auto">
                      <a:xfrm>
                        <a:off x="623685" y="1732102"/>
                        <a:ext cx="12690130" cy="958361"/>
                      </a:xfrm>
                      <a:prstGeom prst="rect">
                        <a:avLst/>
                      </a:prstGeom>
                      <a:solidFill>
                        <a:srgbClr val="FFBDDE">
                          <a:alpha val="50000"/>
                        </a:srgbClr>
                      </a:solidFill>
                      <a:ln w="9525">
                        <a:solidFill>
                          <a:srgbClr val="FFBDDE"/>
                        </a:solidFill>
                        <a:miter lim="800000"/>
                        <a:headEnd/>
                        <a:tailEnd/>
                      </a:ln>
                    </p:spPr>
                  </p:pic>
                </p:oleObj>
              </mc:Fallback>
            </mc:AlternateContent>
          </a:graphicData>
        </a:graphic>
      </p:graphicFrame>
      <p:graphicFrame>
        <p:nvGraphicFramePr>
          <p:cNvPr id="8" name="Object 8"/>
          <p:cNvGraphicFramePr>
            <a:graphicFrameLocks noChangeAspect="1"/>
          </p:cNvGraphicFramePr>
          <p:nvPr/>
        </p:nvGraphicFramePr>
        <p:xfrm>
          <a:off x="648658" y="1803908"/>
          <a:ext cx="12752867" cy="868971"/>
        </p:xfrm>
        <a:graphic>
          <a:graphicData uri="http://schemas.openxmlformats.org/presentationml/2006/ole">
            <mc:AlternateContent xmlns:mc="http://schemas.openxmlformats.org/markup-compatibility/2006">
              <mc:Choice xmlns:v="urn:schemas-microsoft-com:vml" Requires="v">
                <p:oleObj spid="_x0000_s79041" name="Equation" r:id="rId6" imgW="5460840" imgH="393480" progId="Equation.3">
                  <p:embed/>
                </p:oleObj>
              </mc:Choice>
              <mc:Fallback>
                <p:oleObj name="Equation" r:id="rId6" imgW="5460840" imgH="393480" progId="Equation.3">
                  <p:embed/>
                  <p:pic>
                    <p:nvPicPr>
                      <p:cNvPr id="8" name="Object 8"/>
                      <p:cNvPicPr>
                        <a:picLocks noChangeAspect="1" noChangeArrowheads="1"/>
                      </p:cNvPicPr>
                      <p:nvPr/>
                    </p:nvPicPr>
                    <p:blipFill>
                      <a:blip r:embed="rId7"/>
                      <a:srcRect/>
                      <a:stretch>
                        <a:fillRect/>
                      </a:stretch>
                    </p:blipFill>
                    <p:spPr bwMode="auto">
                      <a:xfrm>
                        <a:off x="648658" y="1803908"/>
                        <a:ext cx="12752867" cy="868971"/>
                      </a:xfrm>
                      <a:prstGeom prst="rect">
                        <a:avLst/>
                      </a:prstGeom>
                      <a:solidFill>
                        <a:srgbClr val="CCFFCC">
                          <a:alpha val="50000"/>
                        </a:srgbClr>
                      </a:solidFill>
                      <a:ln w="9525">
                        <a:solidFill>
                          <a:srgbClr val="CCFFCC"/>
                        </a:solidFill>
                        <a:miter lim="800000"/>
                        <a:headEnd/>
                        <a:tailEnd/>
                      </a:ln>
                    </p:spPr>
                  </p:pic>
                </p:oleObj>
              </mc:Fallback>
            </mc:AlternateContent>
          </a:graphicData>
        </a:graphic>
      </p:graphicFrame>
      <p:graphicFrame>
        <p:nvGraphicFramePr>
          <p:cNvPr id="9" name="Object 9"/>
          <p:cNvGraphicFramePr>
            <a:graphicFrameLocks noChangeAspect="1"/>
          </p:cNvGraphicFramePr>
          <p:nvPr/>
        </p:nvGraphicFramePr>
        <p:xfrm>
          <a:off x="683741" y="1653888"/>
          <a:ext cx="12805491" cy="1104900"/>
        </p:xfrm>
        <a:graphic>
          <a:graphicData uri="http://schemas.openxmlformats.org/presentationml/2006/ole">
            <mc:AlternateContent xmlns:mc="http://schemas.openxmlformats.org/markup-compatibility/2006">
              <mc:Choice xmlns:v="urn:schemas-microsoft-com:vml" Requires="v">
                <p:oleObj spid="_x0000_s79042" name="Equation" r:id="rId8" imgW="4216320" imgH="393480" progId="Equation.3">
                  <p:embed/>
                </p:oleObj>
              </mc:Choice>
              <mc:Fallback>
                <p:oleObj name="Equation" r:id="rId8" imgW="4216320" imgH="393480" progId="Equation.3">
                  <p:embed/>
                  <p:pic>
                    <p:nvPicPr>
                      <p:cNvPr id="9" name="Object 9"/>
                      <p:cNvPicPr>
                        <a:picLocks noChangeAspect="1" noChangeArrowheads="1"/>
                      </p:cNvPicPr>
                      <p:nvPr/>
                    </p:nvPicPr>
                    <p:blipFill>
                      <a:blip r:embed="rId9"/>
                      <a:srcRect/>
                      <a:stretch>
                        <a:fillRect/>
                      </a:stretch>
                    </p:blipFill>
                    <p:spPr bwMode="auto">
                      <a:xfrm>
                        <a:off x="683741" y="1653888"/>
                        <a:ext cx="12805491" cy="1104900"/>
                      </a:xfrm>
                      <a:prstGeom prst="rect">
                        <a:avLst/>
                      </a:prstGeom>
                      <a:solidFill>
                        <a:srgbClr val="99CCFF">
                          <a:alpha val="50000"/>
                        </a:srgbClr>
                      </a:solidFill>
                      <a:ln w="9525">
                        <a:solidFill>
                          <a:srgbClr val="B9DCFF"/>
                        </a:solidFill>
                        <a:miter lim="800000"/>
                        <a:headEnd/>
                        <a:tailEnd/>
                      </a:ln>
                    </p:spPr>
                  </p:pic>
                </p:oleObj>
              </mc:Fallback>
            </mc:AlternateContent>
          </a:graphicData>
        </a:graphic>
      </p:graphicFrame>
      <p:graphicFrame>
        <p:nvGraphicFramePr>
          <p:cNvPr id="10" name="Object 11"/>
          <p:cNvGraphicFramePr>
            <a:graphicFrameLocks noChangeAspect="1"/>
          </p:cNvGraphicFramePr>
          <p:nvPr/>
        </p:nvGraphicFramePr>
        <p:xfrm>
          <a:off x="666200" y="1679591"/>
          <a:ext cx="12823035" cy="1028455"/>
        </p:xfrm>
        <a:graphic>
          <a:graphicData uri="http://schemas.openxmlformats.org/presentationml/2006/ole">
            <mc:AlternateContent xmlns:mc="http://schemas.openxmlformats.org/markup-compatibility/2006">
              <mc:Choice xmlns:v="urn:schemas-microsoft-com:vml" Requires="v">
                <p:oleObj spid="_x0000_s79043" name="Equation" r:id="rId10" imgW="4660560" imgH="393480" progId="Equation.3">
                  <p:embed/>
                </p:oleObj>
              </mc:Choice>
              <mc:Fallback>
                <p:oleObj name="Equation" r:id="rId10" imgW="4660560" imgH="393480" progId="Equation.3">
                  <p:embed/>
                  <p:pic>
                    <p:nvPicPr>
                      <p:cNvPr id="10" name="Object 11"/>
                      <p:cNvPicPr>
                        <a:picLocks noChangeAspect="1" noChangeArrowheads="1"/>
                      </p:cNvPicPr>
                      <p:nvPr/>
                    </p:nvPicPr>
                    <p:blipFill>
                      <a:blip r:embed="rId11"/>
                      <a:srcRect/>
                      <a:stretch>
                        <a:fillRect/>
                      </a:stretch>
                    </p:blipFill>
                    <p:spPr bwMode="auto">
                      <a:xfrm>
                        <a:off x="666200" y="1679591"/>
                        <a:ext cx="12823035" cy="1028455"/>
                      </a:xfrm>
                      <a:prstGeom prst="rect">
                        <a:avLst/>
                      </a:prstGeom>
                      <a:solidFill>
                        <a:srgbClr val="FFCC00">
                          <a:alpha val="50000"/>
                        </a:srgbClr>
                      </a:solidFill>
                      <a:ln w="9525">
                        <a:solidFill>
                          <a:srgbClr val="FFCC00"/>
                        </a:solidFill>
                        <a:miter lim="800000"/>
                        <a:headEnd/>
                        <a:tailEnd/>
                      </a:ln>
                    </p:spPr>
                  </p:pic>
                </p:oleObj>
              </mc:Fallback>
            </mc:AlternateContent>
          </a:graphicData>
        </a:graphic>
      </p:graphicFrame>
      <p:graphicFrame>
        <p:nvGraphicFramePr>
          <p:cNvPr id="12" name="Object 11"/>
          <p:cNvGraphicFramePr>
            <a:graphicFrameLocks noChangeAspect="1"/>
          </p:cNvGraphicFramePr>
          <p:nvPr/>
        </p:nvGraphicFramePr>
        <p:xfrm>
          <a:off x="613573" y="1656258"/>
          <a:ext cx="12682701" cy="1122117"/>
        </p:xfrm>
        <a:graphic>
          <a:graphicData uri="http://schemas.openxmlformats.org/presentationml/2006/ole">
            <mc:AlternateContent xmlns:mc="http://schemas.openxmlformats.org/markup-compatibility/2006">
              <mc:Choice xmlns:v="urn:schemas-microsoft-com:vml" Requires="v">
                <p:oleObj spid="_x0000_s79044" name="Equation" r:id="rId12" imgW="4749480" imgH="393480" progId="Equation.3">
                  <p:embed/>
                </p:oleObj>
              </mc:Choice>
              <mc:Fallback>
                <p:oleObj name="Equation" r:id="rId12" imgW="4749480" imgH="393480" progId="Equation.3">
                  <p:embed/>
                  <p:pic>
                    <p:nvPicPr>
                      <p:cNvPr id="12" name="Object 11"/>
                      <p:cNvPicPr>
                        <a:picLocks noChangeAspect="1" noChangeArrowheads="1"/>
                      </p:cNvPicPr>
                      <p:nvPr/>
                    </p:nvPicPr>
                    <p:blipFill>
                      <a:blip r:embed="rId13"/>
                      <a:srcRect/>
                      <a:stretch>
                        <a:fillRect/>
                      </a:stretch>
                    </p:blipFill>
                    <p:spPr bwMode="auto">
                      <a:xfrm>
                        <a:off x="613573" y="1656258"/>
                        <a:ext cx="12682701" cy="1122117"/>
                      </a:xfrm>
                      <a:prstGeom prst="rect">
                        <a:avLst/>
                      </a:prstGeom>
                      <a:solidFill>
                        <a:srgbClr val="FFFFCC">
                          <a:alpha val="49804"/>
                        </a:srgbClr>
                      </a:solidFill>
                      <a:ln w="9525">
                        <a:solidFill>
                          <a:srgbClr val="FFBDDE"/>
                        </a:solidFill>
                        <a:miter lim="800000"/>
                        <a:headEnd/>
                        <a:tailEnd/>
                      </a:ln>
                    </p:spPr>
                  </p:pic>
                </p:oleObj>
              </mc:Fallback>
            </mc:AlternateContent>
          </a:graphicData>
        </a:graphic>
      </p:graphicFrame>
      <p:graphicFrame>
        <p:nvGraphicFramePr>
          <p:cNvPr id="17" name="Object 16"/>
          <p:cNvGraphicFramePr>
            <a:graphicFrameLocks noChangeAspect="1"/>
          </p:cNvGraphicFramePr>
          <p:nvPr/>
        </p:nvGraphicFramePr>
        <p:xfrm>
          <a:off x="657064" y="1596784"/>
          <a:ext cx="12695978" cy="1211263"/>
        </p:xfrm>
        <a:graphic>
          <a:graphicData uri="http://schemas.openxmlformats.org/presentationml/2006/ole">
            <mc:AlternateContent xmlns:mc="http://schemas.openxmlformats.org/markup-compatibility/2006">
              <mc:Choice xmlns:v="urn:schemas-microsoft-com:vml" Requires="v">
                <p:oleObj spid="_x0000_s79045" name="Equation" r:id="rId14" imgW="4089240" imgH="393480" progId="Equation.3">
                  <p:embed/>
                </p:oleObj>
              </mc:Choice>
              <mc:Fallback>
                <p:oleObj name="Equation" r:id="rId14" imgW="4089240" imgH="393480" progId="Equation.3">
                  <p:embed/>
                  <p:pic>
                    <p:nvPicPr>
                      <p:cNvPr id="17" name="Object 16"/>
                      <p:cNvPicPr>
                        <a:picLocks noChangeAspect="1" noChangeArrowheads="1"/>
                      </p:cNvPicPr>
                      <p:nvPr/>
                    </p:nvPicPr>
                    <p:blipFill>
                      <a:blip r:embed="rId15"/>
                      <a:srcRect/>
                      <a:stretch>
                        <a:fillRect/>
                      </a:stretch>
                    </p:blipFill>
                    <p:spPr bwMode="auto">
                      <a:xfrm>
                        <a:off x="657064" y="1596784"/>
                        <a:ext cx="12695978" cy="1211263"/>
                      </a:xfrm>
                      <a:prstGeom prst="rect">
                        <a:avLst/>
                      </a:prstGeom>
                      <a:solidFill>
                        <a:srgbClr val="66FF99">
                          <a:alpha val="49804"/>
                        </a:srgbClr>
                      </a:solidFill>
                      <a:ln w="9525">
                        <a:solidFill>
                          <a:srgbClr val="FFBDDE"/>
                        </a:solidFill>
                        <a:miter lim="800000"/>
                        <a:headEnd/>
                        <a:tailEnd/>
                      </a:ln>
                    </p:spPr>
                  </p:pic>
                </p:oleObj>
              </mc:Fallback>
            </mc:AlternateContent>
          </a:graphicData>
        </a:graphic>
      </p:graphicFrame>
      <p:graphicFrame>
        <p:nvGraphicFramePr>
          <p:cNvPr id="18" name="Object 17"/>
          <p:cNvGraphicFramePr>
            <a:graphicFrameLocks noChangeAspect="1"/>
          </p:cNvGraphicFramePr>
          <p:nvPr/>
        </p:nvGraphicFramePr>
        <p:xfrm>
          <a:off x="578490" y="1626209"/>
          <a:ext cx="12945827" cy="1134546"/>
        </p:xfrm>
        <a:graphic>
          <a:graphicData uri="http://schemas.openxmlformats.org/presentationml/2006/ole">
            <mc:AlternateContent xmlns:mc="http://schemas.openxmlformats.org/markup-compatibility/2006">
              <mc:Choice xmlns:v="urn:schemas-microsoft-com:vml" Requires="v">
                <p:oleObj spid="_x0000_s79046" name="Equation" r:id="rId16" imgW="4863960" imgH="393480" progId="Equation.3">
                  <p:embed/>
                </p:oleObj>
              </mc:Choice>
              <mc:Fallback>
                <p:oleObj name="Equation" r:id="rId16" imgW="4863960" imgH="393480" progId="Equation.3">
                  <p:embed/>
                  <p:pic>
                    <p:nvPicPr>
                      <p:cNvPr id="1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8490" y="1626209"/>
                        <a:ext cx="12945827" cy="1134546"/>
                      </a:xfrm>
                      <a:prstGeom prst="rect">
                        <a:avLst/>
                      </a:prstGeom>
                      <a:solidFill>
                        <a:srgbClr val="F884E7">
                          <a:alpha val="49804"/>
                        </a:srgbClr>
                      </a:solidFill>
                      <a:ln w="9525">
                        <a:solidFill>
                          <a:srgbClr val="FFBDDE"/>
                        </a:solidFill>
                        <a:miter lim="800000"/>
                        <a:headEnd/>
                        <a:tailEnd/>
                      </a:ln>
                    </p:spPr>
                  </p:pic>
                </p:oleObj>
              </mc:Fallback>
            </mc:AlternateContent>
          </a:graphicData>
        </a:graphic>
      </p:graphicFrame>
      <p:graphicFrame>
        <p:nvGraphicFramePr>
          <p:cNvPr id="19" name="Object 18"/>
          <p:cNvGraphicFramePr>
            <a:graphicFrameLocks noChangeAspect="1"/>
          </p:cNvGraphicFramePr>
          <p:nvPr/>
        </p:nvGraphicFramePr>
        <p:xfrm>
          <a:off x="666198" y="1626669"/>
          <a:ext cx="12805493" cy="1151670"/>
        </p:xfrm>
        <a:graphic>
          <a:graphicData uri="http://schemas.openxmlformats.org/presentationml/2006/ole">
            <mc:AlternateContent xmlns:mc="http://schemas.openxmlformats.org/markup-compatibility/2006">
              <mc:Choice xmlns:v="urn:schemas-microsoft-com:vml" Requires="v">
                <p:oleObj spid="_x0000_s79047" name="Equation" r:id="rId18" imgW="4394160" imgH="393480" progId="Equation.3">
                  <p:embed/>
                </p:oleObj>
              </mc:Choice>
              <mc:Fallback>
                <p:oleObj name="Equation" r:id="rId18" imgW="4394160" imgH="393480" progId="Equation.3">
                  <p:embed/>
                  <p:pic>
                    <p:nvPicPr>
                      <p:cNvPr id="19" name="Object 18"/>
                      <p:cNvPicPr>
                        <a:picLocks noChangeAspect="1" noChangeArrowheads="1"/>
                      </p:cNvPicPr>
                      <p:nvPr/>
                    </p:nvPicPr>
                    <p:blipFill>
                      <a:blip r:embed="rId19"/>
                      <a:srcRect/>
                      <a:stretch>
                        <a:fillRect/>
                      </a:stretch>
                    </p:blipFill>
                    <p:spPr bwMode="auto">
                      <a:xfrm>
                        <a:off x="666198" y="1626669"/>
                        <a:ext cx="12805493" cy="1151670"/>
                      </a:xfrm>
                      <a:prstGeom prst="rect">
                        <a:avLst/>
                      </a:prstGeom>
                      <a:solidFill>
                        <a:srgbClr val="F6FDB5">
                          <a:alpha val="49804"/>
                        </a:srgbClr>
                      </a:solidFill>
                      <a:ln w="9525">
                        <a:solidFill>
                          <a:srgbClr val="FFBDDE"/>
                        </a:solidFill>
                        <a:miter lim="800000"/>
                        <a:headEnd/>
                        <a:tailEnd/>
                      </a:ln>
                    </p:spPr>
                  </p:pic>
                </p:oleObj>
              </mc:Fallback>
            </mc:AlternateContent>
          </a:graphicData>
        </a:graphic>
      </p:graphicFrame>
      <p:graphicFrame>
        <p:nvGraphicFramePr>
          <p:cNvPr id="3" name="Object 2"/>
          <p:cNvGraphicFramePr>
            <a:graphicFrameLocks noChangeAspect="1"/>
          </p:cNvGraphicFramePr>
          <p:nvPr/>
        </p:nvGraphicFramePr>
        <p:xfrm>
          <a:off x="543406" y="1709544"/>
          <a:ext cx="12928288" cy="945782"/>
        </p:xfrm>
        <a:graphic>
          <a:graphicData uri="http://schemas.openxmlformats.org/presentationml/2006/ole">
            <mc:AlternateContent xmlns:mc="http://schemas.openxmlformats.org/markup-compatibility/2006">
              <mc:Choice xmlns:v="urn:schemas-microsoft-com:vml" Requires="v">
                <p:oleObj spid="_x0000_s79048" name="Equation" r:id="rId20" imgW="5346360" imgH="393480" progId="Equation.3">
                  <p:embed/>
                </p:oleObj>
              </mc:Choice>
              <mc:Fallback>
                <p:oleObj name="Equation" r:id="rId20" imgW="5346360" imgH="393480" progId="Equation.3">
                  <p:embed/>
                  <p:pic>
                    <p:nvPicPr>
                      <p:cNvPr id="3" name="Object 2"/>
                      <p:cNvPicPr>
                        <a:picLocks noChangeAspect="1" noChangeArrowheads="1"/>
                      </p:cNvPicPr>
                      <p:nvPr/>
                    </p:nvPicPr>
                    <p:blipFill>
                      <a:blip r:embed="rId21"/>
                      <a:srcRect/>
                      <a:stretch>
                        <a:fillRect/>
                      </a:stretch>
                    </p:blipFill>
                    <p:spPr bwMode="auto">
                      <a:xfrm>
                        <a:off x="543406" y="1709544"/>
                        <a:ext cx="12928288" cy="945782"/>
                      </a:xfrm>
                      <a:prstGeom prst="rect">
                        <a:avLst/>
                      </a:prstGeom>
                      <a:solidFill>
                        <a:srgbClr val="EBFDBF">
                          <a:alpha val="49804"/>
                        </a:srgbClr>
                      </a:solidFill>
                      <a:ln w="9525">
                        <a:solidFill>
                          <a:srgbClr val="FFBDDE"/>
                        </a:solidFill>
                        <a:miter lim="800000"/>
                        <a:headEnd/>
                        <a:tailEnd/>
                      </a:ln>
                    </p:spPr>
                  </p:pic>
                </p:oleObj>
              </mc:Fallback>
            </mc:AlternateContent>
          </a:graphicData>
        </a:graphic>
      </p:graphicFrame>
      <p:graphicFrame>
        <p:nvGraphicFramePr>
          <p:cNvPr id="4" name="Object 3"/>
          <p:cNvGraphicFramePr>
            <a:graphicFrameLocks noChangeAspect="1"/>
          </p:cNvGraphicFramePr>
          <p:nvPr/>
        </p:nvGraphicFramePr>
        <p:xfrm>
          <a:off x="525863" y="1615589"/>
          <a:ext cx="12928287" cy="1180367"/>
        </p:xfrm>
        <a:graphic>
          <a:graphicData uri="http://schemas.openxmlformats.org/presentationml/2006/ole">
            <mc:AlternateContent xmlns:mc="http://schemas.openxmlformats.org/markup-compatibility/2006">
              <mc:Choice xmlns:v="urn:schemas-microsoft-com:vml" Requires="v">
                <p:oleObj spid="_x0000_s79049" name="Equation" r:id="rId22" imgW="4559040" imgH="393480" progId="Equation.3">
                  <p:embed/>
                </p:oleObj>
              </mc:Choice>
              <mc:Fallback>
                <p:oleObj name="Equation" r:id="rId22" imgW="4559040" imgH="393480" progId="Equation.3">
                  <p:embed/>
                  <p:pic>
                    <p:nvPicPr>
                      <p:cNvPr id="4" name="Object 3"/>
                      <p:cNvPicPr>
                        <a:picLocks noChangeAspect="1" noChangeArrowheads="1"/>
                      </p:cNvPicPr>
                      <p:nvPr/>
                    </p:nvPicPr>
                    <p:blipFill>
                      <a:blip r:embed="rId23"/>
                      <a:srcRect/>
                      <a:stretch>
                        <a:fillRect/>
                      </a:stretch>
                    </p:blipFill>
                    <p:spPr bwMode="auto">
                      <a:xfrm>
                        <a:off x="525863" y="1615589"/>
                        <a:ext cx="12928287" cy="1180367"/>
                      </a:xfrm>
                      <a:prstGeom prst="rect">
                        <a:avLst/>
                      </a:prstGeom>
                      <a:solidFill>
                        <a:srgbClr val="FFBDDE">
                          <a:alpha val="50195"/>
                        </a:srgbClr>
                      </a:solidFill>
                      <a:ln w="9525">
                        <a:solidFill>
                          <a:srgbClr val="FFBDDE"/>
                        </a:solidFill>
                        <a:miter lim="800000"/>
                        <a:headEnd/>
                        <a:tailEnd/>
                      </a:ln>
                    </p:spPr>
                  </p:pic>
                </p:oleObj>
              </mc:Fallback>
            </mc:AlternateContent>
          </a:graphicData>
        </a:graphic>
      </p:graphicFrame>
      <p:grpSp>
        <p:nvGrpSpPr>
          <p:cNvPr id="13" name="Group 12"/>
          <p:cNvGrpSpPr>
            <a:grpSpLocks/>
          </p:cNvGrpSpPr>
          <p:nvPr/>
        </p:nvGrpSpPr>
        <p:grpSpPr bwMode="auto">
          <a:xfrm>
            <a:off x="3018892" y="4394085"/>
            <a:ext cx="7903066" cy="1502548"/>
            <a:chOff x="1060" y="2340"/>
            <a:chExt cx="1541" cy="1596"/>
          </a:xfrm>
        </p:grpSpPr>
        <p:sp>
          <p:nvSpPr>
            <p:cNvPr id="14" name="Rectangle 13"/>
            <p:cNvSpPr>
              <a:spLocks noChangeArrowheads="1"/>
            </p:cNvSpPr>
            <p:nvPr/>
          </p:nvSpPr>
          <p:spPr bwMode="auto">
            <a:xfrm>
              <a:off x="1060" y="3001"/>
              <a:ext cx="1541" cy="935"/>
            </a:xfrm>
            <a:prstGeom prst="rect">
              <a:avLst/>
            </a:prstGeom>
            <a:solidFill>
              <a:srgbClr val="FFFF00"/>
            </a:solidFill>
            <a:ln w="9525">
              <a:solidFill>
                <a:srgbClr val="000000"/>
              </a:solidFill>
              <a:miter lim="800000"/>
              <a:headEnd/>
              <a:tailEnd/>
            </a:ln>
            <a:effectLst/>
          </p:spPr>
          <p:txBody>
            <a:bodyPr wrap="none" bIns="0" anchor="ctr"/>
            <a:lstStyle/>
            <a:p>
              <a:endParaRPr lang="en-US" sz="2138">
                <a:solidFill>
                  <a:srgbClr val="FFFF00"/>
                </a:solidFill>
                <a:latin typeface="Helvetica Neue"/>
                <a:ea typeface="Verdana" pitchFamily="34" charset="0"/>
                <a:cs typeface="Verdana" pitchFamily="34" charset="0"/>
              </a:endParaRPr>
            </a:p>
          </p:txBody>
        </p:sp>
        <p:sp>
          <p:nvSpPr>
            <p:cNvPr id="15" name="Text Box 4"/>
            <p:cNvSpPr txBox="1">
              <a:spLocks noChangeArrowheads="1"/>
            </p:cNvSpPr>
            <p:nvPr/>
          </p:nvSpPr>
          <p:spPr bwMode="auto">
            <a:xfrm>
              <a:off x="1159" y="2340"/>
              <a:ext cx="1367" cy="502"/>
            </a:xfrm>
            <a:prstGeom prst="rect">
              <a:avLst/>
            </a:prstGeom>
            <a:noFill/>
            <a:ln w="9525">
              <a:noFill/>
              <a:miter lim="800000"/>
              <a:headEnd/>
              <a:tailEnd/>
            </a:ln>
            <a:effectLst/>
          </p:spPr>
          <p:txBody>
            <a:bodyPr wrap="square" bIns="0">
              <a:spAutoFit/>
            </a:bodyPr>
            <a:lstStyle/>
            <a:p>
              <a:pPr algn="ctr">
                <a:spcBef>
                  <a:spcPct val="50000"/>
                </a:spcBef>
              </a:pPr>
              <a:r>
                <a:rPr lang="en-US" sz="2772" b="1" u="sng" dirty="0">
                  <a:latin typeface="Helvetica Neue"/>
                  <a:ea typeface="Verdana" pitchFamily="34" charset="0"/>
                  <a:cs typeface="Verdana" pitchFamily="34" charset="0"/>
                </a:rPr>
                <a:t>True</a:t>
              </a:r>
              <a:r>
                <a:rPr lang="en-US" sz="2772" b="1" dirty="0">
                  <a:latin typeface="Helvetica Neue"/>
                  <a:ea typeface="Verdana" pitchFamily="34" charset="0"/>
                  <a:cs typeface="Verdana" pitchFamily="34" charset="0"/>
                </a:rPr>
                <a:t> (not observable) value</a:t>
              </a:r>
            </a:p>
          </p:txBody>
        </p:sp>
      </p:grpSp>
      <p:sp>
        <p:nvSpPr>
          <p:cNvPr id="16" name="Text Box 7"/>
          <p:cNvSpPr txBox="1">
            <a:spLocks noChangeArrowheads="1"/>
          </p:cNvSpPr>
          <p:nvPr/>
        </p:nvSpPr>
        <p:spPr bwMode="auto">
          <a:xfrm>
            <a:off x="3019244" y="5047587"/>
            <a:ext cx="7901797" cy="809853"/>
          </a:xfrm>
          <a:prstGeom prst="rect">
            <a:avLst/>
          </a:prstGeom>
          <a:solidFill>
            <a:srgbClr val="FFFF00"/>
          </a:solidFill>
          <a:ln w="9525">
            <a:noFill/>
            <a:miter lim="800000"/>
            <a:headEnd/>
            <a:tailEnd/>
          </a:ln>
          <a:effectLst/>
        </p:spPr>
        <p:txBody>
          <a:bodyPr wrap="square" lIns="125508" tIns="62754" rIns="125508" bIns="0">
            <a:spAutoFit/>
          </a:bodyPr>
          <a:lstStyle/>
          <a:p>
            <a:pPr algn="ctr">
              <a:spcBef>
                <a:spcPct val="50000"/>
              </a:spcBef>
            </a:pPr>
            <a:r>
              <a:rPr lang="en-US" sz="4851" b="1" dirty="0">
                <a:solidFill>
                  <a:srgbClr val="FF0000"/>
                </a:solidFill>
                <a:latin typeface="Helvetica Neue"/>
                <a:ea typeface="Verdana" pitchFamily="34" charset="0"/>
                <a:cs typeface="Verdana" pitchFamily="34" charset="0"/>
              </a:rPr>
              <a:t>Mean wage = Rs.2162.24</a:t>
            </a:r>
          </a:p>
        </p:txBody>
      </p:sp>
      <p:sp>
        <p:nvSpPr>
          <p:cNvPr id="24" name="Title 2"/>
          <p:cNvSpPr txBox="1">
            <a:spLocks/>
          </p:cNvSpPr>
          <p:nvPr/>
        </p:nvSpPr>
        <p:spPr>
          <a:xfrm>
            <a:off x="562769" y="98260"/>
            <a:ext cx="12671584" cy="609600"/>
          </a:xfrm>
          <a:prstGeom prst="rect">
            <a:avLst/>
          </a:prstGeom>
        </p:spPr>
        <p:txBody>
          <a:bodyPr vert="horz" lIns="79050" tIns="39525" rIns="79050" bIns="39525"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3200" b="1" dirty="0">
                <a:latin typeface="Helvetica Neue"/>
              </a:rPr>
              <a:t>Compute sample mean of these samples</a:t>
            </a:r>
          </a:p>
        </p:txBody>
      </p:sp>
    </p:spTree>
    <p:extLst>
      <p:ext uri="{BB962C8B-B14F-4D97-AF65-F5344CB8AC3E}">
        <p14:creationId xmlns:p14="http://schemas.microsoft.com/office/powerpoint/2010/main" val="363965061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24"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55"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1000" fill="hold"/>
                                        <p:tgtEl>
                                          <p:spTgt spid="13"/>
                                        </p:tgtEl>
                                        <p:attrNameLst>
                                          <p:attrName>ppt_w</p:attrName>
                                        </p:attrNameLst>
                                      </p:cBhvr>
                                      <p:tavLst>
                                        <p:tav tm="0">
                                          <p:val>
                                            <p:strVal val="#ppt_w*0.70"/>
                                          </p:val>
                                        </p:tav>
                                        <p:tav tm="100000">
                                          <p:val>
                                            <p:strVal val="#ppt_w"/>
                                          </p:val>
                                        </p:tav>
                                      </p:tavLst>
                                    </p:anim>
                                    <p:anim calcmode="lin" valueType="num">
                                      <p:cBhvr>
                                        <p:cTn id="68" dur="1000" fill="hold"/>
                                        <p:tgtEl>
                                          <p:spTgt spid="13"/>
                                        </p:tgtEl>
                                        <p:attrNameLst>
                                          <p:attrName>ppt_h</p:attrName>
                                        </p:attrNameLst>
                                      </p:cBhvr>
                                      <p:tavLst>
                                        <p:tav tm="0">
                                          <p:val>
                                            <p:strVal val="#ppt_h"/>
                                          </p:val>
                                        </p:tav>
                                        <p:tav tm="100000">
                                          <p:val>
                                            <p:strVal val="#ppt_h"/>
                                          </p:val>
                                        </p:tav>
                                      </p:tavLst>
                                    </p:anim>
                                    <p:animEffect transition="in" filter="fade">
                                      <p:cBhvr>
                                        <p:cTn id="69" dur="10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slide(fromBottom)">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19"/>
          <p:cNvGraphicFramePr>
            <a:graphicFrameLocks noGrp="1"/>
          </p:cNvGraphicFramePr>
          <p:nvPr>
            <p:extLst>
              <p:ext uri="{D42A27DB-BD31-4B8C-83A1-F6EECF244321}">
                <p14:modId xmlns:p14="http://schemas.microsoft.com/office/powerpoint/2010/main" val="1834354694"/>
              </p:ext>
            </p:extLst>
          </p:nvPr>
        </p:nvGraphicFramePr>
        <p:xfrm>
          <a:off x="1456182" y="802424"/>
          <a:ext cx="11938449" cy="6870231"/>
        </p:xfrm>
        <a:graphic>
          <a:graphicData uri="http://schemas.openxmlformats.org/drawingml/2006/table">
            <a:tbl>
              <a:tblPr/>
              <a:tblGrid>
                <a:gridCol w="2960228">
                  <a:extLst>
                    <a:ext uri="{9D8B030D-6E8A-4147-A177-3AD203B41FA5}">
                      <a16:colId xmlns:a16="http://schemas.microsoft.com/office/drawing/2014/main" val="20000"/>
                    </a:ext>
                  </a:extLst>
                </a:gridCol>
                <a:gridCol w="2967544">
                  <a:extLst>
                    <a:ext uri="{9D8B030D-6E8A-4147-A177-3AD203B41FA5}">
                      <a16:colId xmlns:a16="http://schemas.microsoft.com/office/drawing/2014/main" val="20001"/>
                    </a:ext>
                  </a:extLst>
                </a:gridCol>
                <a:gridCol w="3172369">
                  <a:extLst>
                    <a:ext uri="{9D8B030D-6E8A-4147-A177-3AD203B41FA5}">
                      <a16:colId xmlns:a16="http://schemas.microsoft.com/office/drawing/2014/main" val="20002"/>
                    </a:ext>
                  </a:extLst>
                </a:gridCol>
                <a:gridCol w="2838308">
                  <a:extLst>
                    <a:ext uri="{9D8B030D-6E8A-4147-A177-3AD203B41FA5}">
                      <a16:colId xmlns:a16="http://schemas.microsoft.com/office/drawing/2014/main" val="20003"/>
                    </a:ext>
                  </a:extLst>
                </a:gridCol>
              </a:tblGrid>
              <a:tr h="540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dirty="0">
                          <a:ln>
                            <a:noFill/>
                          </a:ln>
                          <a:solidFill>
                            <a:schemeClr val="tx1"/>
                          </a:solidFill>
                          <a:effectLst/>
                          <a:latin typeface="Helvetica Neue"/>
                          <a:ea typeface="Verdana" pitchFamily="34" charset="0"/>
                          <a:cs typeface="Verdana" pitchFamily="34" charset="0"/>
                        </a:rPr>
                        <a:t>Sample No.</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Sample size</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  Mean</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dirty="0">
                          <a:ln>
                            <a:noFill/>
                          </a:ln>
                          <a:solidFill>
                            <a:schemeClr val="tx1"/>
                          </a:solidFill>
                          <a:effectLst/>
                          <a:latin typeface="Helvetica Neue"/>
                          <a:ea typeface="Verdana" pitchFamily="34" charset="0"/>
                          <a:cs typeface="Verdana" pitchFamily="34" charset="0"/>
                        </a:rPr>
                        <a:t> SD</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1  </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 12</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dirty="0">
                          <a:ln>
                            <a:noFill/>
                          </a:ln>
                          <a:solidFill>
                            <a:schemeClr val="tx1"/>
                          </a:solidFill>
                          <a:effectLst/>
                          <a:latin typeface="Helvetica Neue"/>
                          <a:ea typeface="Verdana" pitchFamily="34" charset="0"/>
                          <a:cs typeface="Verdana" pitchFamily="34" charset="0"/>
                        </a:rPr>
                        <a:t>1994.42</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843.23</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2</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dirty="0">
                          <a:ln>
                            <a:noFill/>
                          </a:ln>
                          <a:solidFill>
                            <a:schemeClr val="tx1"/>
                          </a:solidFill>
                          <a:effectLst/>
                          <a:latin typeface="Helvetica Neue"/>
                          <a:ea typeface="Verdana" pitchFamily="34" charset="0"/>
                          <a:cs typeface="Verdana" pitchFamily="34" charset="0"/>
                        </a:rPr>
                        <a:t>2830.18</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349.94</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3</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 10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dirty="0">
                          <a:ln>
                            <a:noFill/>
                          </a:ln>
                          <a:solidFill>
                            <a:schemeClr val="tx1"/>
                          </a:solidFill>
                          <a:effectLst/>
                          <a:latin typeface="Helvetica Neue"/>
                          <a:ea typeface="Verdana" pitchFamily="34" charset="0"/>
                          <a:cs typeface="Verdana" pitchFamily="34" charset="0"/>
                        </a:rPr>
                        <a:t>1866.70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988.57</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0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4</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 9</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dirty="0">
                          <a:ln>
                            <a:noFill/>
                          </a:ln>
                          <a:solidFill>
                            <a:schemeClr val="tx1"/>
                          </a:solidFill>
                          <a:effectLst/>
                          <a:latin typeface="Helvetica Neue"/>
                          <a:ea typeface="Verdana" pitchFamily="34" charset="0"/>
                          <a:cs typeface="Verdana" pitchFamily="34" charset="0"/>
                        </a:rPr>
                        <a:t>1338.00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704.36</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5</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dirty="0">
                          <a:ln>
                            <a:noFill/>
                          </a:ln>
                          <a:solidFill>
                            <a:schemeClr val="tx1"/>
                          </a:solidFill>
                          <a:effectLst/>
                          <a:latin typeface="Helvetica Neue"/>
                          <a:ea typeface="Verdana" pitchFamily="34" charset="0"/>
                          <a:cs typeface="Verdana" pitchFamily="34" charset="0"/>
                        </a:rPr>
                        <a:t>1953.80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920.44</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007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6</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8</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3000" b="1" i="0" u="none" strike="noStrike" dirty="0">
                          <a:latin typeface="Helvetica Neue"/>
                          <a:ea typeface="Verdana" pitchFamily="34" charset="0"/>
                          <a:cs typeface="Verdana" pitchFamily="34" charset="0"/>
                        </a:rPr>
                        <a:t>2447.63</a:t>
                      </a:r>
                    </a:p>
                  </a:txBody>
                  <a:tcPr marL="14630" marR="14630" marT="11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590.64</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07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7</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3000" b="1" i="0" u="none" strike="noStrike" dirty="0">
                          <a:latin typeface="Helvetica Neue"/>
                          <a:ea typeface="Verdana" pitchFamily="34" charset="0"/>
                          <a:cs typeface="Verdana" pitchFamily="34" charset="0"/>
                        </a:rPr>
                        <a:t>1974.40</a:t>
                      </a:r>
                    </a:p>
                  </a:txBody>
                  <a:tcPr marL="14630" marR="14630" marT="11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638.05</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007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8</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3000" b="1" i="0" u="none" strike="noStrike" dirty="0">
                          <a:latin typeface="Helvetica Neue"/>
                          <a:ea typeface="Verdana" pitchFamily="34" charset="0"/>
                          <a:cs typeface="Verdana" pitchFamily="34" charset="0"/>
                        </a:rPr>
                        <a:t>2157.27</a:t>
                      </a:r>
                    </a:p>
                  </a:txBody>
                  <a:tcPr marL="14630" marR="14630" marT="11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715.10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4007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9</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9</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3000" b="1" i="0" u="none" strike="noStrike" dirty="0">
                          <a:latin typeface="Helvetica Neue"/>
                          <a:ea typeface="Verdana" pitchFamily="34" charset="0"/>
                          <a:cs typeface="Verdana" pitchFamily="34" charset="0"/>
                        </a:rPr>
                        <a:t>2032.33</a:t>
                      </a:r>
                    </a:p>
                  </a:txBody>
                  <a:tcPr marL="14630" marR="14630" marT="11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891.53</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007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9</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3000" b="1" i="0" u="none" strike="noStrike" dirty="0">
                          <a:latin typeface="Helvetica Neue"/>
                          <a:ea typeface="Verdana" pitchFamily="34" charset="0"/>
                          <a:cs typeface="Verdana" pitchFamily="34" charset="0"/>
                        </a:rPr>
                        <a:t>3035.33</a:t>
                      </a:r>
                    </a:p>
                  </a:txBody>
                  <a:tcPr marL="14630" marR="14630" marT="11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117.40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6794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Overall</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000" b="1" i="0" u="none" strike="noStrike" cap="none" normalizeH="0" baseline="0">
                          <a:ln>
                            <a:noFill/>
                          </a:ln>
                          <a:solidFill>
                            <a:schemeClr val="tx1"/>
                          </a:solidFill>
                          <a:effectLst/>
                          <a:latin typeface="Helvetica Neue"/>
                          <a:ea typeface="Verdana" pitchFamily="34" charset="0"/>
                          <a:cs typeface="Verdana" pitchFamily="34" charset="0"/>
                        </a:rPr>
                        <a:t>     100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Helvetica Neue"/>
                          <a:ea typeface="Verdana" pitchFamily="34" charset="0"/>
                          <a:cs typeface="Verdana" pitchFamily="34" charset="0"/>
                        </a:rPr>
                        <a:t>2162.24</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Helvetica Neue"/>
                          <a:ea typeface="Verdana" pitchFamily="34" charset="0"/>
                          <a:cs typeface="Verdana" pitchFamily="34" charset="0"/>
                        </a:rPr>
                        <a:t>732.26</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30607529"/>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851145" y="904854"/>
            <a:ext cx="6903484" cy="1318167"/>
          </a:xfrm>
          <a:prstGeom prst="rect">
            <a:avLst/>
          </a:prstGeom>
          <a:solidFill>
            <a:srgbClr val="FFFFFF"/>
          </a:solidFill>
          <a:ln>
            <a:solidFill>
              <a:schemeClr val="bg1"/>
            </a:solidFill>
            <a:miter lim="800000"/>
            <a:headEnd/>
            <a:tailEnd/>
          </a:ln>
        </p:spPr>
        <p:txBody>
          <a:bodyPr lIns="125508" tIns="62754" rIns="125508" bIns="62754"/>
          <a:lstStyle/>
          <a:p>
            <a:pPr eaLnBrk="0" hangingPunct="0">
              <a:lnSpc>
                <a:spcPct val="150000"/>
              </a:lnSpc>
              <a:defRPr/>
            </a:pPr>
            <a:r>
              <a:rPr lang="en-US" sz="5544" b="1" kern="0" dirty="0">
                <a:solidFill>
                  <a:srgbClr val="FF0000"/>
                </a:solidFill>
                <a:latin typeface="Helvetica Neue"/>
                <a:ea typeface="+mj-ea"/>
                <a:cs typeface="+mj-cs"/>
              </a:rPr>
              <a:t>Sampling variation</a:t>
            </a:r>
          </a:p>
        </p:txBody>
      </p:sp>
      <p:sp>
        <p:nvSpPr>
          <p:cNvPr id="4" name="Rectangle 3"/>
          <p:cNvSpPr txBox="1">
            <a:spLocks noChangeArrowheads="1"/>
          </p:cNvSpPr>
          <p:nvPr/>
        </p:nvSpPr>
        <p:spPr bwMode="auto">
          <a:xfrm>
            <a:off x="851144" y="2223022"/>
            <a:ext cx="12389713" cy="2158612"/>
          </a:xfrm>
          <a:prstGeom prst="rect">
            <a:avLst/>
          </a:prstGeom>
          <a:noFill/>
          <a:ln w="9525">
            <a:noFill/>
            <a:miter lim="800000"/>
            <a:headEnd/>
            <a:tailEnd/>
          </a:ln>
        </p:spPr>
        <p:txBody>
          <a:bodyPr lIns="125508" tIns="62754" rIns="125508" bIns="62754"/>
          <a:lstStyle/>
          <a:p>
            <a:pPr eaLnBrk="0" hangingPunct="0">
              <a:lnSpc>
                <a:spcPct val="150000"/>
              </a:lnSpc>
              <a:spcBef>
                <a:spcPct val="20000"/>
              </a:spcBef>
              <a:defRPr/>
            </a:pPr>
            <a:r>
              <a:rPr lang="en-US" sz="4620" b="1" kern="0" dirty="0">
                <a:latin typeface="Helvetica Neue"/>
              </a:rPr>
              <a:t>Variation in Sample estimates, even if the samples drawn are from same population</a:t>
            </a:r>
          </a:p>
        </p:txBody>
      </p:sp>
    </p:spTree>
    <p:extLst>
      <p:ext uri="{BB962C8B-B14F-4D97-AF65-F5344CB8AC3E}">
        <p14:creationId xmlns:p14="http://schemas.microsoft.com/office/powerpoint/2010/main" val="149571960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698400790"/>
              </p:ext>
            </p:extLst>
          </p:nvPr>
        </p:nvGraphicFramePr>
        <p:xfrm>
          <a:off x="1491041" y="776723"/>
          <a:ext cx="9606703" cy="1618992"/>
        </p:xfrm>
        <a:graphic>
          <a:graphicData uri="http://schemas.openxmlformats.org/presentationml/2006/ole">
            <mc:AlternateContent xmlns:mc="http://schemas.openxmlformats.org/markup-compatibility/2006">
              <mc:Choice xmlns:v="urn:schemas-microsoft-com:vml" Requires="v">
                <p:oleObj spid="_x0000_s83022" name="Equation" r:id="rId4" imgW="2552400" imgH="431640" progId="Equation.3">
                  <p:embed/>
                </p:oleObj>
              </mc:Choice>
              <mc:Fallback>
                <p:oleObj name="Equation" r:id="rId4" imgW="2552400" imgH="431640" progId="Equation.3">
                  <p:embed/>
                  <p:pic>
                    <p:nvPicPr>
                      <p:cNvPr id="6" name="Object 5"/>
                      <p:cNvPicPr>
                        <a:picLocks noChangeAspect="1" noChangeArrowheads="1"/>
                      </p:cNvPicPr>
                      <p:nvPr/>
                    </p:nvPicPr>
                    <p:blipFill>
                      <a:blip r:embed="rId5"/>
                      <a:srcRect/>
                      <a:stretch>
                        <a:fillRect/>
                      </a:stretch>
                    </p:blipFill>
                    <p:spPr bwMode="auto">
                      <a:xfrm>
                        <a:off x="1491041" y="776723"/>
                        <a:ext cx="9606703" cy="1618992"/>
                      </a:xfrm>
                      <a:prstGeom prst="rect">
                        <a:avLst/>
                      </a:prstGeom>
                      <a:solidFill>
                        <a:srgbClr val="FFBDDE">
                          <a:alpha val="50000"/>
                        </a:srgbClr>
                      </a:solidFill>
                      <a:ln w="9525">
                        <a:solidFill>
                          <a:srgbClr val="FFBDDE"/>
                        </a:solidFill>
                        <a:miter lim="800000"/>
                        <a:headEnd/>
                        <a:tailEnd/>
                      </a:ln>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705808079"/>
              </p:ext>
            </p:extLst>
          </p:nvPr>
        </p:nvGraphicFramePr>
        <p:xfrm>
          <a:off x="1455610" y="2530458"/>
          <a:ext cx="9642135" cy="1394102"/>
        </p:xfrm>
        <a:graphic>
          <a:graphicData uri="http://schemas.openxmlformats.org/presentationml/2006/ole">
            <mc:AlternateContent xmlns:mc="http://schemas.openxmlformats.org/markup-compatibility/2006">
              <mc:Choice xmlns:v="urn:schemas-microsoft-com:vml" Requires="v">
                <p:oleObj spid="_x0000_s83023" name="Equation" r:id="rId6" imgW="2831760" imgH="406080" progId="Equation.3">
                  <p:embed/>
                </p:oleObj>
              </mc:Choice>
              <mc:Fallback>
                <p:oleObj name="Equation" r:id="rId6" imgW="2831760" imgH="406080" progId="Equation.3">
                  <p:embed/>
                  <p:pic>
                    <p:nvPicPr>
                      <p:cNvPr id="8" name="Object 8"/>
                      <p:cNvPicPr>
                        <a:picLocks noChangeAspect="1" noChangeArrowheads="1"/>
                      </p:cNvPicPr>
                      <p:nvPr/>
                    </p:nvPicPr>
                    <p:blipFill>
                      <a:blip r:embed="rId7"/>
                      <a:srcRect/>
                      <a:stretch>
                        <a:fillRect/>
                      </a:stretch>
                    </p:blipFill>
                    <p:spPr bwMode="auto">
                      <a:xfrm>
                        <a:off x="1455610" y="2530458"/>
                        <a:ext cx="9642135" cy="1394102"/>
                      </a:xfrm>
                      <a:prstGeom prst="rect">
                        <a:avLst/>
                      </a:prstGeom>
                      <a:solidFill>
                        <a:srgbClr val="CCFFCC">
                          <a:alpha val="50000"/>
                        </a:srgbClr>
                      </a:solidFill>
                      <a:ln w="9525">
                        <a:solidFill>
                          <a:srgbClr val="CCFFCC"/>
                        </a:solidFill>
                        <a:miter lim="800000"/>
                        <a:headEnd/>
                        <a:tailEnd/>
                      </a:ln>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2319348700"/>
              </p:ext>
            </p:extLst>
          </p:nvPr>
        </p:nvGraphicFramePr>
        <p:xfrm>
          <a:off x="1473138" y="4052931"/>
          <a:ext cx="9624607" cy="1605364"/>
        </p:xfrm>
        <a:graphic>
          <a:graphicData uri="http://schemas.openxmlformats.org/presentationml/2006/ole">
            <mc:AlternateContent xmlns:mc="http://schemas.openxmlformats.org/markup-compatibility/2006">
              <mc:Choice xmlns:v="urn:schemas-microsoft-com:vml" Requires="v">
                <p:oleObj spid="_x0000_s83024" name="Equation" r:id="rId8" imgW="2628720" imgH="431640" progId="Equation.3">
                  <p:embed/>
                </p:oleObj>
              </mc:Choice>
              <mc:Fallback>
                <p:oleObj name="Equation" r:id="rId8" imgW="2628720" imgH="431640" progId="Equation.3">
                  <p:embed/>
                  <p:pic>
                    <p:nvPicPr>
                      <p:cNvPr id="1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3138" y="4052931"/>
                        <a:ext cx="9624607" cy="1605364"/>
                      </a:xfrm>
                      <a:prstGeom prst="rect">
                        <a:avLst/>
                      </a:prstGeom>
                      <a:solidFill>
                        <a:srgbClr val="FFCC00">
                          <a:alpha val="50000"/>
                        </a:srgbClr>
                      </a:solidFill>
                      <a:ln w="9525">
                        <a:solidFill>
                          <a:srgbClr val="FFCC00"/>
                        </a:solidFill>
                        <a:miter lim="800000"/>
                        <a:headEnd/>
                        <a:tailEnd/>
                      </a:ln>
                    </p:spPr>
                  </p:pic>
                </p:oleObj>
              </mc:Fallback>
            </mc:AlternateContent>
          </a:graphicData>
        </a:graphic>
      </p:graphicFrame>
      <p:graphicFrame>
        <p:nvGraphicFramePr>
          <p:cNvPr id="5" name="Object 4"/>
          <p:cNvGraphicFramePr>
            <a:graphicFrameLocks noChangeAspect="1"/>
          </p:cNvGraphicFramePr>
          <p:nvPr/>
        </p:nvGraphicFramePr>
        <p:xfrm>
          <a:off x="1455609" y="5798283"/>
          <a:ext cx="9642136" cy="1470025"/>
        </p:xfrm>
        <a:graphic>
          <a:graphicData uri="http://schemas.openxmlformats.org/presentationml/2006/ole">
            <mc:AlternateContent xmlns:mc="http://schemas.openxmlformats.org/markup-compatibility/2006">
              <mc:Choice xmlns:v="urn:schemas-microsoft-com:vml" Requires="v">
                <p:oleObj spid="_x0000_s83025" name="Equation" r:id="rId10" imgW="2844720" imgH="431640" progId="Equation.3">
                  <p:embed/>
                </p:oleObj>
              </mc:Choice>
              <mc:Fallback>
                <p:oleObj name="Equation" r:id="rId10" imgW="2844720" imgH="431640" progId="Equation.3">
                  <p:embed/>
                  <p:pic>
                    <p:nvPicPr>
                      <p:cNvPr id="5" name="Object 4"/>
                      <p:cNvPicPr>
                        <a:picLocks noChangeAspect="1" noChangeArrowheads="1"/>
                      </p:cNvPicPr>
                      <p:nvPr/>
                    </p:nvPicPr>
                    <p:blipFill>
                      <a:blip r:embed="rId11"/>
                      <a:srcRect/>
                      <a:stretch>
                        <a:fillRect/>
                      </a:stretch>
                    </p:blipFill>
                    <p:spPr bwMode="auto">
                      <a:xfrm>
                        <a:off x="1455609" y="5798283"/>
                        <a:ext cx="9642136" cy="1470025"/>
                      </a:xfrm>
                      <a:prstGeom prst="rect">
                        <a:avLst/>
                      </a:prstGeom>
                      <a:solidFill>
                        <a:srgbClr val="FFFF00">
                          <a:alpha val="50000"/>
                        </a:srgbClr>
                      </a:solidFill>
                      <a:ln w="9525">
                        <a:solidFill>
                          <a:srgbClr val="FFCC00"/>
                        </a:solidFill>
                        <a:miter lim="800000"/>
                        <a:headEnd/>
                        <a:tailEnd/>
                      </a:ln>
                    </p:spPr>
                  </p:pic>
                </p:oleObj>
              </mc:Fallback>
            </mc:AlternateContent>
          </a:graphicData>
        </a:graphic>
      </p:graphicFrame>
    </p:spTree>
    <p:extLst>
      <p:ext uri="{BB962C8B-B14F-4D97-AF65-F5344CB8AC3E}">
        <p14:creationId xmlns:p14="http://schemas.microsoft.com/office/powerpoint/2010/main" val="2199833354"/>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1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755320" y="765526"/>
            <a:ext cx="12640710" cy="5591691"/>
          </a:xfrm>
          <a:prstGeom prst="rect">
            <a:avLst/>
          </a:prstGeom>
          <a:noFill/>
          <a:ln w="12700">
            <a:noFill/>
            <a:miter lim="800000"/>
            <a:headEnd type="none" w="sm" len="sm"/>
            <a:tailEnd type="none" w="sm" len="sm"/>
          </a:ln>
        </p:spPr>
        <p:txBody>
          <a:bodyPr wrap="square" lIns="125508" tIns="62754" rIns="125508" bIns="62754">
            <a:spAutoFit/>
          </a:bodyPr>
          <a:lstStyle/>
          <a:p>
            <a:pPr eaLnBrk="0" hangingPunct="0">
              <a:lnSpc>
                <a:spcPct val="150000"/>
              </a:lnSpc>
            </a:pPr>
            <a:r>
              <a:rPr lang="en-GB" sz="4735" dirty="0">
                <a:latin typeface="Helvetica Neue"/>
                <a:cs typeface="Arial" pitchFamily="34" charset="0"/>
              </a:rPr>
              <a:t>The most important one to be computed from these sample estimates is the </a:t>
            </a:r>
            <a:r>
              <a:rPr lang="en-GB" sz="4735" b="1" dirty="0">
                <a:solidFill>
                  <a:srgbClr val="0000FF"/>
                </a:solidFill>
                <a:latin typeface="Helvetica Neue"/>
                <a:cs typeface="Arial" pitchFamily="34" charset="0"/>
              </a:rPr>
              <a:t>standard deviation</a:t>
            </a:r>
            <a:r>
              <a:rPr lang="en-GB" sz="4735" b="1" dirty="0">
                <a:latin typeface="Helvetica Neue"/>
                <a:cs typeface="Arial" pitchFamily="34" charset="0"/>
              </a:rPr>
              <a:t> </a:t>
            </a:r>
            <a:r>
              <a:rPr lang="en-GB" sz="4735" dirty="0">
                <a:latin typeface="Helvetica Neue"/>
                <a:cs typeface="Arial" pitchFamily="34" charset="0"/>
              </a:rPr>
              <a:t>of </a:t>
            </a:r>
            <a:r>
              <a:rPr lang="en-GB" sz="4735" b="1" dirty="0">
                <a:solidFill>
                  <a:srgbClr val="C00000"/>
                </a:solidFill>
                <a:latin typeface="Helvetica Neue"/>
                <a:cs typeface="Arial" pitchFamily="34" charset="0"/>
              </a:rPr>
              <a:t>sample mean</a:t>
            </a:r>
            <a:r>
              <a:rPr lang="en-GB" sz="4735" dirty="0">
                <a:latin typeface="Helvetica Neue"/>
                <a:cs typeface="Arial" pitchFamily="34" charset="0"/>
              </a:rPr>
              <a:t>, </a:t>
            </a:r>
            <a:r>
              <a:rPr lang="en-GB" sz="4735" b="1" dirty="0">
                <a:solidFill>
                  <a:srgbClr val="FF00FF"/>
                </a:solidFill>
                <a:latin typeface="Helvetica Neue"/>
                <a:cs typeface="Arial" pitchFamily="34" charset="0"/>
              </a:rPr>
              <a:t>sample proportion</a:t>
            </a:r>
            <a:r>
              <a:rPr lang="en-GB" sz="4735" dirty="0">
                <a:solidFill>
                  <a:srgbClr val="FF00FF"/>
                </a:solidFill>
                <a:latin typeface="Helvetica Neue"/>
                <a:cs typeface="Arial" pitchFamily="34" charset="0"/>
              </a:rPr>
              <a:t>, </a:t>
            </a:r>
            <a:r>
              <a:rPr lang="en-GB" sz="4735" b="1" dirty="0">
                <a:solidFill>
                  <a:srgbClr val="00CC00"/>
                </a:solidFill>
                <a:latin typeface="Helvetica Neue"/>
                <a:cs typeface="Arial" pitchFamily="34" charset="0"/>
              </a:rPr>
              <a:t>Sample correlation</a:t>
            </a:r>
            <a:r>
              <a:rPr lang="en-GB" sz="4735" dirty="0">
                <a:latin typeface="Helvetica Neue"/>
                <a:cs typeface="Arial" pitchFamily="34" charset="0"/>
              </a:rPr>
              <a:t> etc. as we are computing for individual observations</a:t>
            </a:r>
          </a:p>
        </p:txBody>
      </p:sp>
    </p:spTree>
    <p:extLst>
      <p:ext uri="{BB962C8B-B14F-4D97-AF65-F5344CB8AC3E}">
        <p14:creationId xmlns:p14="http://schemas.microsoft.com/office/powerpoint/2010/main" val="1291419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0114" y="1364292"/>
            <a:ext cx="8126083" cy="750888"/>
          </a:xfrm>
        </p:spPr>
        <p:txBody>
          <a:bodyPr>
            <a:noAutofit/>
          </a:bodyPr>
          <a:lstStyle/>
          <a:p>
            <a:r>
              <a:rPr lang="en-US" sz="5082" b="1" dirty="0">
                <a:solidFill>
                  <a:srgbClr val="FF0000"/>
                </a:solidFill>
                <a:latin typeface="Helvetica Neue"/>
              </a:rPr>
              <a:t>Sampling distribution</a:t>
            </a:r>
          </a:p>
        </p:txBody>
      </p:sp>
    </p:spTree>
    <p:extLst>
      <p:ext uri="{BB962C8B-B14F-4D97-AF65-F5344CB8AC3E}">
        <p14:creationId xmlns:p14="http://schemas.microsoft.com/office/powerpoint/2010/main" val="46293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63364" y="884765"/>
            <a:ext cx="12735105" cy="6081716"/>
          </a:xfrm>
        </p:spPr>
        <p:txBody>
          <a:bodyPr>
            <a:noAutofit/>
          </a:bodyPr>
          <a:lstStyle/>
          <a:p>
            <a:pPr>
              <a:lnSpc>
                <a:spcPct val="150000"/>
              </a:lnSpc>
            </a:pPr>
            <a:r>
              <a:rPr lang="en-US" sz="4158" b="1" dirty="0">
                <a:latin typeface="Helvetica Neue"/>
              </a:rPr>
              <a:t>The probability distribution of a statistic  (sample estimate) is called sampling distribution.</a:t>
            </a:r>
          </a:p>
          <a:p>
            <a:pPr>
              <a:lnSpc>
                <a:spcPct val="150000"/>
              </a:lnSpc>
            </a:pPr>
            <a:r>
              <a:rPr lang="en-US" sz="4158" b="1" dirty="0">
                <a:latin typeface="Helvetica Neue"/>
              </a:rPr>
              <a:t>The sampling distribution of a statistic depends on the distribution of the population, the size of the sample, and the method of sample selection. </a:t>
            </a:r>
          </a:p>
        </p:txBody>
      </p:sp>
      <p:sp>
        <p:nvSpPr>
          <p:cNvPr id="2" name="Title 1"/>
          <p:cNvSpPr>
            <a:spLocks noGrp="1"/>
          </p:cNvSpPr>
          <p:nvPr>
            <p:ph type="title"/>
          </p:nvPr>
        </p:nvSpPr>
        <p:spPr>
          <a:xfrm>
            <a:off x="363657" y="-18849"/>
            <a:ext cx="13321825" cy="662606"/>
          </a:xfrm>
        </p:spPr>
        <p:txBody>
          <a:bodyPr>
            <a:noAutofit/>
          </a:bodyPr>
          <a:lstStyle/>
          <a:p>
            <a:pPr>
              <a:lnSpc>
                <a:spcPct val="150000"/>
              </a:lnSpc>
            </a:pPr>
            <a:r>
              <a:rPr lang="en-US" dirty="0">
                <a:latin typeface="Helvetica Neue"/>
              </a:rPr>
              <a:t>Definition</a:t>
            </a:r>
          </a:p>
        </p:txBody>
      </p:sp>
    </p:spTree>
    <p:extLst>
      <p:ext uri="{BB962C8B-B14F-4D97-AF65-F5344CB8AC3E}">
        <p14:creationId xmlns:p14="http://schemas.microsoft.com/office/powerpoint/2010/main" val="8899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38240" y="932796"/>
            <a:ext cx="12647617" cy="6379239"/>
          </a:xfrm>
        </p:spPr>
        <p:txBody>
          <a:bodyPr>
            <a:noAutofit/>
          </a:bodyPr>
          <a:lstStyle/>
          <a:p>
            <a:pPr>
              <a:lnSpc>
                <a:spcPct val="150000"/>
              </a:lnSpc>
            </a:pPr>
            <a:r>
              <a:rPr lang="en-US" sz="3927" b="1" dirty="0">
                <a:latin typeface="Helvetica Neue"/>
              </a:rPr>
              <a:t>Suppose that a random sample of size n taken from a normal population with mean µ and variance </a:t>
            </a:r>
            <a:r>
              <a:rPr lang="el-GR" sz="3927" b="1" dirty="0">
                <a:latin typeface="Helvetica Neue"/>
                <a:cs typeface="Lucida Sans Unicode"/>
              </a:rPr>
              <a:t>σ</a:t>
            </a:r>
            <a:r>
              <a:rPr lang="en-US" sz="3927" b="1" baseline="30000" dirty="0">
                <a:latin typeface="Helvetica Neue"/>
                <a:cs typeface="Lucida Sans Unicode"/>
              </a:rPr>
              <a:t>2</a:t>
            </a:r>
            <a:r>
              <a:rPr lang="en-US" sz="3927" b="1" dirty="0">
                <a:latin typeface="Helvetica Neue"/>
                <a:cs typeface="Lucida Sans Unicode"/>
              </a:rPr>
              <a:t>. Now each observation in a sample X</a:t>
            </a:r>
            <a:r>
              <a:rPr lang="en-US" sz="3927" b="1" baseline="-25000" dirty="0">
                <a:latin typeface="Helvetica Neue"/>
                <a:cs typeface="Lucida Sans Unicode"/>
              </a:rPr>
              <a:t>1</a:t>
            </a:r>
            <a:r>
              <a:rPr lang="en-US" sz="3927" b="1" dirty="0">
                <a:latin typeface="Helvetica Neue"/>
                <a:cs typeface="Lucida Sans Unicode"/>
              </a:rPr>
              <a:t>, X</a:t>
            </a:r>
            <a:r>
              <a:rPr lang="en-US" sz="3927" b="1" baseline="-25000" dirty="0">
                <a:latin typeface="Helvetica Neue"/>
                <a:cs typeface="Lucida Sans Unicode"/>
              </a:rPr>
              <a:t>2</a:t>
            </a:r>
            <a:r>
              <a:rPr lang="en-US" sz="3927" b="1" dirty="0">
                <a:latin typeface="Helvetica Neue"/>
                <a:cs typeface="Lucida Sans Unicode"/>
              </a:rPr>
              <a:t>, …, </a:t>
            </a:r>
            <a:r>
              <a:rPr lang="en-US" sz="3927" b="1" dirty="0" err="1">
                <a:latin typeface="Helvetica Neue"/>
                <a:cs typeface="Lucida Sans Unicode"/>
              </a:rPr>
              <a:t>X</a:t>
            </a:r>
            <a:r>
              <a:rPr lang="en-US" sz="3927" b="1" baseline="-25000" dirty="0" err="1">
                <a:latin typeface="Helvetica Neue"/>
                <a:cs typeface="Lucida Sans Unicode"/>
              </a:rPr>
              <a:t>n</a:t>
            </a:r>
            <a:r>
              <a:rPr lang="en-US" sz="3927" b="1" dirty="0">
                <a:latin typeface="Helvetica Neue"/>
                <a:cs typeface="Lucida Sans Unicode"/>
              </a:rPr>
              <a:t> is a normally and independently distributed random variable with </a:t>
            </a:r>
            <a:r>
              <a:rPr lang="en-US" sz="3927" b="1" dirty="0">
                <a:latin typeface="Helvetica Neue"/>
              </a:rPr>
              <a:t>mean µ and variance </a:t>
            </a:r>
            <a:r>
              <a:rPr lang="el-GR" sz="3927" b="1" dirty="0">
                <a:latin typeface="Helvetica Neue"/>
                <a:cs typeface="Lucida Sans Unicode"/>
              </a:rPr>
              <a:t>σ</a:t>
            </a:r>
            <a:r>
              <a:rPr lang="en-US" sz="3927" b="1" baseline="30000" dirty="0">
                <a:latin typeface="Helvetica Neue"/>
                <a:cs typeface="Lucida Sans Unicode"/>
              </a:rPr>
              <a:t>2</a:t>
            </a:r>
            <a:r>
              <a:rPr lang="en-US" sz="3927" b="1" dirty="0">
                <a:latin typeface="Helvetica Neue"/>
                <a:cs typeface="Lucida Sans Unicode"/>
              </a:rPr>
              <a:t> . Then by the reproductive property of normal distribution  </a:t>
            </a:r>
            <a:endParaRPr lang="en-US" sz="3927" b="1" dirty="0">
              <a:latin typeface="Helvetica Neue"/>
            </a:endParaRPr>
          </a:p>
        </p:txBody>
      </p:sp>
      <p:sp>
        <p:nvSpPr>
          <p:cNvPr id="2" name="Title 1"/>
          <p:cNvSpPr>
            <a:spLocks noGrp="1"/>
          </p:cNvSpPr>
          <p:nvPr>
            <p:ph type="title"/>
          </p:nvPr>
        </p:nvSpPr>
        <p:spPr>
          <a:xfrm>
            <a:off x="440957" y="0"/>
            <a:ext cx="12844900" cy="662606"/>
          </a:xfrm>
        </p:spPr>
        <p:txBody>
          <a:bodyPr>
            <a:noAutofit/>
          </a:bodyPr>
          <a:lstStyle/>
          <a:p>
            <a:pPr>
              <a:lnSpc>
                <a:spcPct val="150000"/>
              </a:lnSpc>
            </a:pPr>
            <a:r>
              <a:rPr lang="en-US" dirty="0">
                <a:latin typeface="Helvetica Neue"/>
              </a:rPr>
              <a:t>Sampling distribution of means</a:t>
            </a:r>
          </a:p>
        </p:txBody>
      </p:sp>
    </p:spTree>
    <p:extLst>
      <p:ext uri="{BB962C8B-B14F-4D97-AF65-F5344CB8AC3E}">
        <p14:creationId xmlns:p14="http://schemas.microsoft.com/office/powerpoint/2010/main" val="37578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53" y="886498"/>
            <a:ext cx="12784662" cy="6434685"/>
          </a:xfrm>
        </p:spPr>
        <p:txBody>
          <a:bodyPr>
            <a:normAutofit/>
          </a:bodyPr>
          <a:lstStyle/>
          <a:p>
            <a:pPr marL="0" indent="0">
              <a:lnSpc>
                <a:spcPct val="150000"/>
              </a:lnSpc>
              <a:buNone/>
            </a:pPr>
            <a:r>
              <a:rPr lang="en-US" sz="4042" dirty="0">
                <a:latin typeface="Helvetica Neue"/>
                <a:cs typeface="Lucida Sans Unicode"/>
              </a:rPr>
              <a:t>The sample mean</a:t>
            </a:r>
          </a:p>
          <a:p>
            <a:pPr marL="0" indent="0">
              <a:lnSpc>
                <a:spcPct val="150000"/>
              </a:lnSpc>
              <a:buNone/>
            </a:pPr>
            <a:r>
              <a:rPr lang="en-US" sz="4042" dirty="0">
                <a:latin typeface="Helvetica Neue"/>
                <a:cs typeface="Lucida Sans Unicode"/>
              </a:rPr>
              <a:t>has a normal distribution with mean</a:t>
            </a:r>
          </a:p>
          <a:p>
            <a:pPr marL="0" indent="0">
              <a:lnSpc>
                <a:spcPct val="150000"/>
              </a:lnSpc>
              <a:buNone/>
            </a:pPr>
            <a:endParaRPr lang="en-US" sz="2772" dirty="0">
              <a:latin typeface="Helvetica Neue"/>
              <a:cs typeface="Lucida Sans Unicode"/>
            </a:endParaRPr>
          </a:p>
          <a:p>
            <a:pPr marL="0" indent="0">
              <a:lnSpc>
                <a:spcPct val="150000"/>
              </a:lnSpc>
              <a:buNone/>
            </a:pPr>
            <a:r>
              <a:rPr lang="en-US" sz="4042" dirty="0">
                <a:latin typeface="Helvetica Neue"/>
                <a:cs typeface="Lucida Sans Unicode"/>
              </a:rPr>
              <a:t>and variance </a:t>
            </a:r>
            <a:endParaRPr lang="en-US" sz="4042" dirty="0">
              <a:latin typeface="Helvetica Neue"/>
            </a:endParaRPr>
          </a:p>
        </p:txBody>
      </p:sp>
      <p:sp>
        <p:nvSpPr>
          <p:cNvPr id="2" name="Title 1"/>
          <p:cNvSpPr>
            <a:spLocks noGrp="1"/>
          </p:cNvSpPr>
          <p:nvPr>
            <p:ph type="title"/>
          </p:nvPr>
        </p:nvSpPr>
        <p:spPr>
          <a:xfrm>
            <a:off x="405549" y="13147"/>
            <a:ext cx="12808783" cy="662606"/>
          </a:xfrm>
        </p:spPr>
        <p:txBody>
          <a:bodyPr>
            <a:noAutofit/>
          </a:bodyPr>
          <a:lstStyle/>
          <a:p>
            <a:pPr>
              <a:lnSpc>
                <a:spcPct val="150000"/>
              </a:lnSpc>
            </a:pPr>
            <a:r>
              <a:rPr lang="en-US" dirty="0"/>
              <a:t>Sampling distribution of means</a:t>
            </a:r>
          </a:p>
        </p:txBody>
      </p:sp>
      <p:graphicFrame>
        <p:nvGraphicFramePr>
          <p:cNvPr id="4" name="Object 3"/>
          <p:cNvGraphicFramePr>
            <a:graphicFrameLocks noChangeAspect="1"/>
          </p:cNvGraphicFramePr>
          <p:nvPr/>
        </p:nvGraphicFramePr>
        <p:xfrm>
          <a:off x="5567682" y="883819"/>
          <a:ext cx="3957132" cy="1283677"/>
        </p:xfrm>
        <a:graphic>
          <a:graphicData uri="http://schemas.openxmlformats.org/presentationml/2006/ole">
            <mc:AlternateContent xmlns:mc="http://schemas.openxmlformats.org/markup-compatibility/2006">
              <mc:Choice xmlns:v="urn:schemas-microsoft-com:vml" Requires="v">
                <p:oleObj spid="_x0000_s84021" name="Equation" r:id="rId3" imgW="1422360" imgH="393480" progId="Equation.3">
                  <p:embed/>
                </p:oleObj>
              </mc:Choice>
              <mc:Fallback>
                <p:oleObj name="Equation" r:id="rId3" imgW="1422360" imgH="393480" progId="Equation.3">
                  <p:embed/>
                  <p:pic>
                    <p:nvPicPr>
                      <p:cNvPr id="4" name="Object 3"/>
                      <p:cNvPicPr>
                        <a:picLocks noChangeAspect="1" noChangeArrowheads="1"/>
                      </p:cNvPicPr>
                      <p:nvPr/>
                    </p:nvPicPr>
                    <p:blipFill>
                      <a:blip r:embed="rId4"/>
                      <a:srcRect/>
                      <a:stretch>
                        <a:fillRect/>
                      </a:stretch>
                    </p:blipFill>
                    <p:spPr bwMode="auto">
                      <a:xfrm>
                        <a:off x="5567682" y="883819"/>
                        <a:ext cx="3957132" cy="1283677"/>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graphicFrame>
        <p:nvGraphicFramePr>
          <p:cNvPr id="5" name="Object 4"/>
          <p:cNvGraphicFramePr>
            <a:graphicFrameLocks noChangeAspect="1"/>
          </p:cNvGraphicFramePr>
          <p:nvPr/>
        </p:nvGraphicFramePr>
        <p:xfrm>
          <a:off x="8895028" y="1906894"/>
          <a:ext cx="4458778" cy="1284286"/>
        </p:xfrm>
        <a:graphic>
          <a:graphicData uri="http://schemas.openxmlformats.org/presentationml/2006/ole">
            <mc:AlternateContent xmlns:mc="http://schemas.openxmlformats.org/markup-compatibility/2006">
              <mc:Choice xmlns:v="urn:schemas-microsoft-com:vml" Requires="v">
                <p:oleObj spid="_x0000_s84022" name="Equation" r:id="rId5" imgW="1409400" imgH="393480" progId="Equation.3">
                  <p:embed/>
                </p:oleObj>
              </mc:Choice>
              <mc:Fallback>
                <p:oleObj name="Equation" r:id="rId5" imgW="1409400" imgH="393480" progId="Equation.3">
                  <p:embed/>
                  <p:pic>
                    <p:nvPicPr>
                      <p:cNvPr id="5" name="Object 4"/>
                      <p:cNvPicPr>
                        <a:picLocks noChangeAspect="1" noChangeArrowheads="1"/>
                      </p:cNvPicPr>
                      <p:nvPr/>
                    </p:nvPicPr>
                    <p:blipFill>
                      <a:blip r:embed="rId6"/>
                      <a:srcRect/>
                      <a:stretch>
                        <a:fillRect/>
                      </a:stretch>
                    </p:blipFill>
                    <p:spPr bwMode="auto">
                      <a:xfrm>
                        <a:off x="8895028" y="1906894"/>
                        <a:ext cx="4458778" cy="1284286"/>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graphicFrame>
        <p:nvGraphicFramePr>
          <p:cNvPr id="6" name="Object 5"/>
          <p:cNvGraphicFramePr>
            <a:graphicFrameLocks noChangeAspect="1"/>
          </p:cNvGraphicFramePr>
          <p:nvPr/>
        </p:nvGraphicFramePr>
        <p:xfrm>
          <a:off x="4236604" y="3093497"/>
          <a:ext cx="5782361" cy="4227687"/>
        </p:xfrm>
        <a:graphic>
          <a:graphicData uri="http://schemas.openxmlformats.org/presentationml/2006/ole">
            <mc:AlternateContent xmlns:mc="http://schemas.openxmlformats.org/markup-compatibility/2006">
              <mc:Choice xmlns:v="urn:schemas-microsoft-com:vml" Requires="v">
                <p:oleObj spid="_x0000_s84023" name="Equation" r:id="rId7" imgW="1828800" imgH="1295280" progId="Equation.3">
                  <p:embed/>
                </p:oleObj>
              </mc:Choice>
              <mc:Fallback>
                <p:oleObj name="Equation" r:id="rId7" imgW="1828800" imgH="1295280" progId="Equation.3">
                  <p:embed/>
                  <p:pic>
                    <p:nvPicPr>
                      <p:cNvPr id="6" name="Object 5"/>
                      <p:cNvPicPr>
                        <a:picLocks noChangeAspect="1" noChangeArrowheads="1"/>
                      </p:cNvPicPr>
                      <p:nvPr/>
                    </p:nvPicPr>
                    <p:blipFill>
                      <a:blip r:embed="rId8"/>
                      <a:srcRect/>
                      <a:stretch>
                        <a:fillRect/>
                      </a:stretch>
                    </p:blipFill>
                    <p:spPr bwMode="auto">
                      <a:xfrm>
                        <a:off x="4236604" y="3093497"/>
                        <a:ext cx="5782361" cy="4227687"/>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spTree>
    <p:extLst>
      <p:ext uri="{BB962C8B-B14F-4D97-AF65-F5344CB8AC3E}">
        <p14:creationId xmlns:p14="http://schemas.microsoft.com/office/powerpoint/2010/main" val="126052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Session 4: Sampling, Estimation</a:t>
            </a:r>
          </a:p>
        </p:txBody>
      </p:sp>
    </p:spTree>
    <p:extLst>
      <p:ext uri="{BB962C8B-B14F-4D97-AF65-F5344CB8AC3E}">
        <p14:creationId xmlns:p14="http://schemas.microsoft.com/office/powerpoint/2010/main" val="38267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96702" y="810316"/>
            <a:ext cx="12630076" cy="6488729"/>
          </a:xfrm>
        </p:spPr>
        <p:txBody>
          <a:bodyPr>
            <a:noAutofit/>
          </a:bodyPr>
          <a:lstStyle/>
          <a:p>
            <a:pPr marL="0" indent="0">
              <a:lnSpc>
                <a:spcPct val="150000"/>
              </a:lnSpc>
              <a:buNone/>
            </a:pPr>
            <a:r>
              <a:rPr lang="en-US" sz="4042" b="1" dirty="0">
                <a:latin typeface="Helvetica Neue"/>
              </a:rPr>
              <a:t>If we are sampling from a population that has an unknown probability distribution, the sampling distribution of the sample mean will still be approximately normal with mean µ and variance </a:t>
            </a:r>
            <a:r>
              <a:rPr lang="el-GR" sz="4042" b="1" dirty="0">
                <a:latin typeface="Helvetica Neue"/>
                <a:cs typeface="Lucida Sans Unicode"/>
              </a:rPr>
              <a:t>σ</a:t>
            </a:r>
            <a:r>
              <a:rPr lang="en-US" sz="4042" b="1" baseline="30000" dirty="0">
                <a:latin typeface="Helvetica Neue"/>
                <a:cs typeface="Lucida Sans Unicode"/>
              </a:rPr>
              <a:t>2</a:t>
            </a:r>
            <a:r>
              <a:rPr lang="en-US" sz="4042" b="1" dirty="0">
                <a:latin typeface="Helvetica Neue"/>
                <a:cs typeface="Lucida Sans Unicode"/>
              </a:rPr>
              <a:t>/n if the sample size n is large. This is one of the most useful theorems in statistics called central limit theorem</a:t>
            </a:r>
            <a:endParaRPr lang="en-US" sz="4042" b="1" dirty="0">
              <a:latin typeface="Helvetica Neue"/>
            </a:endParaRPr>
          </a:p>
        </p:txBody>
      </p:sp>
      <p:sp>
        <p:nvSpPr>
          <p:cNvPr id="2" name="Title 1"/>
          <p:cNvSpPr>
            <a:spLocks noGrp="1"/>
          </p:cNvSpPr>
          <p:nvPr>
            <p:ph type="title"/>
          </p:nvPr>
        </p:nvSpPr>
        <p:spPr>
          <a:xfrm>
            <a:off x="486530" y="0"/>
            <a:ext cx="12738615" cy="662606"/>
          </a:xfrm>
        </p:spPr>
        <p:txBody>
          <a:bodyPr>
            <a:noAutofit/>
          </a:bodyPr>
          <a:lstStyle/>
          <a:p>
            <a:pPr>
              <a:lnSpc>
                <a:spcPct val="150000"/>
              </a:lnSpc>
            </a:pPr>
            <a:r>
              <a:rPr lang="en-US" dirty="0"/>
              <a:t>Sampling distribution of means</a:t>
            </a:r>
          </a:p>
        </p:txBody>
      </p:sp>
    </p:spTree>
    <p:extLst>
      <p:ext uri="{BB962C8B-B14F-4D97-AF65-F5344CB8AC3E}">
        <p14:creationId xmlns:p14="http://schemas.microsoft.com/office/powerpoint/2010/main" val="40756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93616" y="816661"/>
            <a:ext cx="12647617" cy="6365629"/>
          </a:xfrm>
        </p:spPr>
        <p:txBody>
          <a:bodyPr>
            <a:noAutofit/>
          </a:bodyPr>
          <a:lstStyle/>
          <a:p>
            <a:pPr marL="0" indent="0">
              <a:lnSpc>
                <a:spcPct val="150000"/>
              </a:lnSpc>
              <a:buNone/>
            </a:pPr>
            <a:r>
              <a:rPr lang="en-US" b="1" dirty="0">
                <a:latin typeface="Helvetica Neue"/>
              </a:rPr>
              <a:t>Suppose that a random sample of size n taken from a binomial population with mean µ=</a:t>
            </a:r>
            <a:r>
              <a:rPr lang="en-US" b="1" dirty="0" err="1">
                <a:latin typeface="Helvetica Neue"/>
              </a:rPr>
              <a:t>np</a:t>
            </a:r>
            <a:r>
              <a:rPr lang="en-US" b="1" dirty="0">
                <a:latin typeface="Helvetica Neue"/>
              </a:rPr>
              <a:t> and variance </a:t>
            </a:r>
            <a:r>
              <a:rPr lang="el-GR" b="1" dirty="0">
                <a:latin typeface="Helvetica Neue"/>
                <a:cs typeface="Lucida Sans Unicode"/>
              </a:rPr>
              <a:t>σ</a:t>
            </a:r>
            <a:r>
              <a:rPr lang="en-US" b="1" baseline="30000" dirty="0">
                <a:latin typeface="Helvetica Neue"/>
                <a:cs typeface="Lucida Sans Unicode"/>
              </a:rPr>
              <a:t>2</a:t>
            </a:r>
            <a:r>
              <a:rPr lang="en-US" b="1" dirty="0">
                <a:latin typeface="Helvetica Neue"/>
                <a:cs typeface="Lucida Sans Unicode"/>
              </a:rPr>
              <a:t>=</a:t>
            </a:r>
            <a:r>
              <a:rPr lang="en-US" b="1" dirty="0" err="1">
                <a:latin typeface="Helvetica Neue"/>
                <a:cs typeface="Lucida Sans Unicode"/>
              </a:rPr>
              <a:t>npq</a:t>
            </a:r>
            <a:r>
              <a:rPr lang="en-US" b="1" dirty="0">
                <a:latin typeface="Helvetica Neue"/>
                <a:cs typeface="Lucida Sans Unicode"/>
              </a:rPr>
              <a:t>. By defining Z=(Estimator-mean)/SD, and with </a:t>
            </a:r>
            <a:r>
              <a:rPr lang="en-US" b="1" dirty="0">
                <a:latin typeface="Helvetica Neue"/>
              </a:rPr>
              <a:t>mean µ=</a:t>
            </a:r>
            <a:r>
              <a:rPr lang="en-US" b="1" dirty="0" err="1">
                <a:latin typeface="Helvetica Neue"/>
              </a:rPr>
              <a:t>np</a:t>
            </a:r>
            <a:r>
              <a:rPr lang="en-US" b="1" dirty="0">
                <a:latin typeface="Helvetica Neue"/>
              </a:rPr>
              <a:t> &gt; 5</a:t>
            </a:r>
            <a:r>
              <a:rPr lang="en-US" b="1" dirty="0">
                <a:latin typeface="Helvetica Neue"/>
                <a:cs typeface="Lucida Sans Unicode"/>
              </a:rPr>
              <a:t> and as increases, the binomial distribution converges to standard normal distribution. Hence, the sampling distribution of sample proportion is distributed as standard normal distribution. </a:t>
            </a:r>
            <a:endParaRPr lang="en-US" b="1" dirty="0">
              <a:latin typeface="Helvetica Neue"/>
            </a:endParaRPr>
          </a:p>
        </p:txBody>
      </p:sp>
      <p:sp>
        <p:nvSpPr>
          <p:cNvPr id="2" name="Title 1"/>
          <p:cNvSpPr>
            <a:spLocks noGrp="1"/>
          </p:cNvSpPr>
          <p:nvPr>
            <p:ph type="title"/>
          </p:nvPr>
        </p:nvSpPr>
        <p:spPr>
          <a:xfrm>
            <a:off x="455416" y="0"/>
            <a:ext cx="12844900" cy="662606"/>
          </a:xfrm>
        </p:spPr>
        <p:txBody>
          <a:bodyPr>
            <a:noAutofit/>
          </a:bodyPr>
          <a:lstStyle/>
          <a:p>
            <a:pPr>
              <a:lnSpc>
                <a:spcPct val="150000"/>
              </a:lnSpc>
            </a:pPr>
            <a:r>
              <a:rPr lang="en-US" dirty="0"/>
              <a:t>Sampling distribution of proportions</a:t>
            </a:r>
          </a:p>
        </p:txBody>
      </p:sp>
    </p:spTree>
    <p:extLst>
      <p:ext uri="{BB962C8B-B14F-4D97-AF65-F5344CB8AC3E}">
        <p14:creationId xmlns:p14="http://schemas.microsoft.com/office/powerpoint/2010/main" val="54749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76703" y="661139"/>
            <a:ext cx="12630076" cy="6488729"/>
          </a:xfrm>
        </p:spPr>
        <p:txBody>
          <a:bodyPr>
            <a:noAutofit/>
          </a:bodyPr>
          <a:lstStyle/>
          <a:p>
            <a:pPr>
              <a:lnSpc>
                <a:spcPct val="150000"/>
              </a:lnSpc>
            </a:pPr>
            <a:r>
              <a:rPr lang="en-US" sz="3927" dirty="0">
                <a:latin typeface="Helvetica Neue"/>
              </a:rPr>
              <a:t>Like the sampling distribution of proportion and mean, the sampling distribution of sample variance can also be found. Since the variance S</a:t>
            </a:r>
            <a:r>
              <a:rPr lang="en-US" sz="3927" baseline="30000" dirty="0">
                <a:latin typeface="Helvetica Neue"/>
              </a:rPr>
              <a:t>2</a:t>
            </a:r>
            <a:r>
              <a:rPr lang="en-US" sz="3927" dirty="0">
                <a:latin typeface="Helvetica Neue"/>
              </a:rPr>
              <a:t> cannot be negative, the sampling distribution of S</a:t>
            </a:r>
            <a:r>
              <a:rPr lang="en-US" sz="3927" baseline="30000" dirty="0">
                <a:latin typeface="Helvetica Neue"/>
              </a:rPr>
              <a:t>2</a:t>
            </a:r>
            <a:r>
              <a:rPr lang="en-US" sz="3927" dirty="0">
                <a:latin typeface="Helvetica Neue"/>
              </a:rPr>
              <a:t> is not normal. In fact it is related to Gamma distribution.</a:t>
            </a:r>
          </a:p>
          <a:p>
            <a:pPr>
              <a:lnSpc>
                <a:spcPct val="150000"/>
              </a:lnSpc>
            </a:pPr>
            <a:r>
              <a:rPr lang="en-US" sz="3927" dirty="0">
                <a:latin typeface="Helvetica Neue"/>
              </a:rPr>
              <a:t>Define                    is a random variable having Chi-square distribution with </a:t>
            </a:r>
            <a:r>
              <a:rPr lang="el-GR" sz="3927" dirty="0">
                <a:latin typeface="Helvetica Neue"/>
                <a:cs typeface="Times New Roman"/>
              </a:rPr>
              <a:t>ν</a:t>
            </a:r>
            <a:r>
              <a:rPr lang="en-US" sz="3927" dirty="0">
                <a:latin typeface="Helvetica Neue"/>
                <a:cs typeface="Times New Roman"/>
              </a:rPr>
              <a:t> = n-1</a:t>
            </a:r>
            <a:r>
              <a:rPr lang="en-US" sz="3927" dirty="0">
                <a:latin typeface="Helvetica Neue"/>
              </a:rPr>
              <a:t> degrees of freedom.</a:t>
            </a:r>
            <a:endParaRPr lang="en-US" sz="3927" dirty="0">
              <a:latin typeface="Helvetica Neue"/>
              <a:cs typeface="Times New Roman" pitchFamily="18" charset="0"/>
            </a:endParaRPr>
          </a:p>
        </p:txBody>
      </p:sp>
      <p:sp>
        <p:nvSpPr>
          <p:cNvPr id="2" name="Title 1"/>
          <p:cNvSpPr>
            <a:spLocks noGrp="1"/>
          </p:cNvSpPr>
          <p:nvPr>
            <p:ph type="title"/>
          </p:nvPr>
        </p:nvSpPr>
        <p:spPr>
          <a:xfrm>
            <a:off x="611573" y="9337"/>
            <a:ext cx="12738615" cy="662606"/>
          </a:xfrm>
        </p:spPr>
        <p:txBody>
          <a:bodyPr>
            <a:noAutofit/>
          </a:bodyPr>
          <a:lstStyle/>
          <a:p>
            <a:pPr>
              <a:lnSpc>
                <a:spcPct val="150000"/>
              </a:lnSpc>
            </a:pPr>
            <a:r>
              <a:rPr lang="en-US" dirty="0"/>
              <a:t>Sampling distribution of variance</a:t>
            </a:r>
          </a:p>
        </p:txBody>
      </p:sp>
      <p:graphicFrame>
        <p:nvGraphicFramePr>
          <p:cNvPr id="4" name="Object 3"/>
          <p:cNvGraphicFramePr>
            <a:graphicFrameLocks noChangeAspect="1"/>
          </p:cNvGraphicFramePr>
          <p:nvPr/>
        </p:nvGraphicFramePr>
        <p:xfrm>
          <a:off x="2788408" y="5442246"/>
          <a:ext cx="2834335" cy="1099037"/>
        </p:xfrm>
        <a:graphic>
          <a:graphicData uri="http://schemas.openxmlformats.org/presentationml/2006/ole">
            <mc:AlternateContent xmlns:mc="http://schemas.openxmlformats.org/markup-compatibility/2006">
              <mc:Choice xmlns:v="urn:schemas-microsoft-com:vml" Requires="v">
                <p:oleObj spid="_x0000_s85012" name="Equation" r:id="rId3" imgW="1002960" imgH="419040" progId="Equation.3">
                  <p:embed/>
                </p:oleObj>
              </mc:Choice>
              <mc:Fallback>
                <p:oleObj name="Equation" r:id="rId3" imgW="1002960" imgH="419040" progId="Equation.3">
                  <p:embed/>
                  <p:pic>
                    <p:nvPicPr>
                      <p:cNvPr id="4" name="Object 3"/>
                      <p:cNvPicPr>
                        <a:picLocks noChangeAspect="1" noChangeArrowheads="1"/>
                      </p:cNvPicPr>
                      <p:nvPr/>
                    </p:nvPicPr>
                    <p:blipFill>
                      <a:blip r:embed="rId4"/>
                      <a:srcRect/>
                      <a:stretch>
                        <a:fillRect/>
                      </a:stretch>
                    </p:blipFill>
                    <p:spPr bwMode="auto">
                      <a:xfrm>
                        <a:off x="2788408" y="5442246"/>
                        <a:ext cx="2834335" cy="1099037"/>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spTree>
    <p:extLst>
      <p:ext uri="{BB962C8B-B14F-4D97-AF65-F5344CB8AC3E}">
        <p14:creationId xmlns:p14="http://schemas.microsoft.com/office/powerpoint/2010/main" val="3515898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91094" y="758717"/>
            <a:ext cx="12993624" cy="6618193"/>
          </a:xfrm>
        </p:spPr>
        <p:txBody>
          <a:bodyPr>
            <a:noAutofit/>
          </a:bodyPr>
          <a:lstStyle/>
          <a:p>
            <a:pPr marL="0" indent="0">
              <a:lnSpc>
                <a:spcPct val="150000"/>
              </a:lnSpc>
              <a:buNone/>
            </a:pPr>
            <a:r>
              <a:rPr lang="en-US" sz="4042" b="1" dirty="0">
                <a:latin typeface="Helvetica Neue"/>
              </a:rPr>
              <a:t>Suppose that we have two independent normal population with unknown variance </a:t>
            </a:r>
            <a:r>
              <a:rPr lang="el-GR" sz="4735" b="1" dirty="0">
                <a:latin typeface="Helvetica Neue"/>
                <a:cs typeface="Times New Roman" pitchFamily="18" charset="0"/>
              </a:rPr>
              <a:t>σ</a:t>
            </a:r>
            <a:r>
              <a:rPr lang="en-US" sz="4735" b="1" baseline="-25000" dirty="0">
                <a:latin typeface="Helvetica Neue"/>
                <a:cs typeface="Times New Roman" pitchFamily="18" charset="0"/>
              </a:rPr>
              <a:t>1</a:t>
            </a:r>
            <a:r>
              <a:rPr lang="en-US" sz="4735" b="1" baseline="30000" dirty="0">
                <a:latin typeface="Helvetica Neue"/>
                <a:cs typeface="Times New Roman" pitchFamily="18" charset="0"/>
              </a:rPr>
              <a:t>2</a:t>
            </a:r>
            <a:r>
              <a:rPr lang="en-US" sz="4735" b="1" dirty="0">
                <a:latin typeface="Helvetica Neue"/>
                <a:cs typeface="Times New Roman" pitchFamily="18" charset="0"/>
              </a:rPr>
              <a:t> and </a:t>
            </a:r>
            <a:r>
              <a:rPr lang="el-GR" sz="4735" b="1" dirty="0">
                <a:latin typeface="Helvetica Neue"/>
                <a:cs typeface="Times New Roman" pitchFamily="18" charset="0"/>
              </a:rPr>
              <a:t>σ</a:t>
            </a:r>
            <a:r>
              <a:rPr lang="en-US" sz="4735" b="1" baseline="-25000" dirty="0">
                <a:latin typeface="Helvetica Neue"/>
                <a:cs typeface="Times New Roman" pitchFamily="18" charset="0"/>
              </a:rPr>
              <a:t>2</a:t>
            </a:r>
            <a:r>
              <a:rPr lang="en-US" sz="4735" b="1" baseline="30000" dirty="0">
                <a:latin typeface="Helvetica Neue"/>
                <a:cs typeface="Times New Roman" pitchFamily="18" charset="0"/>
              </a:rPr>
              <a:t>2</a:t>
            </a:r>
            <a:r>
              <a:rPr lang="en-US" sz="4042" b="1" dirty="0">
                <a:latin typeface="Helvetica Neue"/>
              </a:rPr>
              <a:t> respectively. We have two random sample of sizes n</a:t>
            </a:r>
            <a:r>
              <a:rPr lang="en-US" sz="4042" b="1" baseline="-25000" dirty="0">
                <a:latin typeface="Helvetica Neue"/>
              </a:rPr>
              <a:t>1</a:t>
            </a:r>
            <a:r>
              <a:rPr lang="en-US" sz="4042" b="1" dirty="0">
                <a:latin typeface="Helvetica Neue"/>
              </a:rPr>
              <a:t> and n</a:t>
            </a:r>
            <a:r>
              <a:rPr lang="en-US" sz="4042" b="1" baseline="-25000" dirty="0">
                <a:latin typeface="Helvetica Neue"/>
              </a:rPr>
              <a:t>2</a:t>
            </a:r>
            <a:r>
              <a:rPr lang="en-US" sz="4042" b="1" dirty="0">
                <a:latin typeface="Helvetica Neue"/>
              </a:rPr>
              <a:t> respectively, from these two populations and let S</a:t>
            </a:r>
            <a:r>
              <a:rPr lang="en-US" sz="4042" b="1" baseline="-25000" dirty="0">
                <a:latin typeface="Helvetica Neue"/>
              </a:rPr>
              <a:t>1</a:t>
            </a:r>
            <a:r>
              <a:rPr lang="en-US" sz="4042" b="1" baseline="30000" dirty="0">
                <a:latin typeface="Helvetica Neue"/>
              </a:rPr>
              <a:t>2</a:t>
            </a:r>
            <a:r>
              <a:rPr lang="en-US" sz="4042" b="1" dirty="0">
                <a:latin typeface="Helvetica Neue"/>
              </a:rPr>
              <a:t> and S</a:t>
            </a:r>
            <a:r>
              <a:rPr lang="en-US" sz="4042" b="1" baseline="-25000" dirty="0">
                <a:latin typeface="Helvetica Neue"/>
              </a:rPr>
              <a:t>2</a:t>
            </a:r>
            <a:r>
              <a:rPr lang="en-US" sz="4042" b="1" baseline="30000" dirty="0">
                <a:latin typeface="Helvetica Neue"/>
              </a:rPr>
              <a:t>2</a:t>
            </a:r>
            <a:r>
              <a:rPr lang="en-US" sz="4042" b="1" dirty="0">
                <a:latin typeface="Helvetica Neue"/>
              </a:rPr>
              <a:t> be the two sample variances. Then we can find 100(1-</a:t>
            </a:r>
            <a:r>
              <a:rPr lang="el-GR" sz="4042" b="1" dirty="0">
                <a:latin typeface="Helvetica Neue"/>
                <a:cs typeface="Times New Roman" pitchFamily="18" charset="0"/>
              </a:rPr>
              <a:t>α</a:t>
            </a:r>
            <a:r>
              <a:rPr lang="en-US" sz="4042" b="1" dirty="0">
                <a:latin typeface="Helvetica Neue"/>
              </a:rPr>
              <a:t>)% CI for the ratio of the two variances </a:t>
            </a:r>
            <a:endParaRPr lang="en-US" sz="4042" b="1" dirty="0">
              <a:latin typeface="Helvetica Neue"/>
              <a:cs typeface="Times New Roman" pitchFamily="18" charset="0"/>
            </a:endParaRPr>
          </a:p>
        </p:txBody>
      </p:sp>
      <p:sp>
        <p:nvSpPr>
          <p:cNvPr id="2" name="Title 1"/>
          <p:cNvSpPr>
            <a:spLocks noGrp="1"/>
          </p:cNvSpPr>
          <p:nvPr>
            <p:ph type="title"/>
          </p:nvPr>
        </p:nvSpPr>
        <p:spPr>
          <a:xfrm>
            <a:off x="424074" y="0"/>
            <a:ext cx="12738615" cy="662606"/>
          </a:xfrm>
        </p:spPr>
        <p:txBody>
          <a:bodyPr>
            <a:noAutofit/>
          </a:bodyPr>
          <a:lstStyle/>
          <a:p>
            <a:pPr>
              <a:lnSpc>
                <a:spcPct val="150000"/>
              </a:lnSpc>
            </a:pPr>
            <a:r>
              <a:rPr lang="en-US" dirty="0"/>
              <a:t>Sampling distribution of ratio of variances</a:t>
            </a:r>
          </a:p>
        </p:txBody>
      </p:sp>
      <p:graphicFrame>
        <p:nvGraphicFramePr>
          <p:cNvPr id="4" name="Object 3"/>
          <p:cNvGraphicFramePr>
            <a:graphicFrameLocks noChangeAspect="1"/>
          </p:cNvGraphicFramePr>
          <p:nvPr>
            <p:extLst>
              <p:ext uri="{D42A27DB-BD31-4B8C-83A1-F6EECF244321}">
                <p14:modId xmlns:p14="http://schemas.microsoft.com/office/powerpoint/2010/main" val="3951958326"/>
              </p:ext>
            </p:extLst>
          </p:nvPr>
        </p:nvGraphicFramePr>
        <p:xfrm>
          <a:off x="4401064" y="6241121"/>
          <a:ext cx="1004022" cy="1231900"/>
        </p:xfrm>
        <a:graphic>
          <a:graphicData uri="http://schemas.openxmlformats.org/presentationml/2006/ole">
            <mc:AlternateContent xmlns:mc="http://schemas.openxmlformats.org/markup-compatibility/2006">
              <mc:Choice xmlns:v="urn:schemas-microsoft-com:vml" Requires="v">
                <p:oleObj spid="_x0000_s87060" name="Equation" r:id="rId3" imgW="355320" imgH="469800" progId="Equation.3">
                  <p:embed/>
                </p:oleObj>
              </mc:Choice>
              <mc:Fallback>
                <p:oleObj name="Equation" r:id="rId3" imgW="355320" imgH="469800" progId="Equation.3">
                  <p:embed/>
                  <p:pic>
                    <p:nvPicPr>
                      <p:cNvPr id="4" name="Object 3"/>
                      <p:cNvPicPr>
                        <a:picLocks noChangeAspect="1" noChangeArrowheads="1"/>
                      </p:cNvPicPr>
                      <p:nvPr/>
                    </p:nvPicPr>
                    <p:blipFill>
                      <a:blip r:embed="rId4"/>
                      <a:srcRect/>
                      <a:stretch>
                        <a:fillRect/>
                      </a:stretch>
                    </p:blipFill>
                    <p:spPr bwMode="auto">
                      <a:xfrm>
                        <a:off x="4401064" y="6241121"/>
                        <a:ext cx="1004022" cy="1231900"/>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spTree>
    <p:extLst>
      <p:ext uri="{BB962C8B-B14F-4D97-AF65-F5344CB8AC3E}">
        <p14:creationId xmlns:p14="http://schemas.microsoft.com/office/powerpoint/2010/main" val="2604108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9670" y="838624"/>
            <a:ext cx="12630076" cy="6178230"/>
          </a:xfrm>
        </p:spPr>
        <p:txBody>
          <a:bodyPr>
            <a:noAutofit/>
          </a:bodyPr>
          <a:lstStyle/>
          <a:p>
            <a:pPr marL="0" indent="0">
              <a:lnSpc>
                <a:spcPct val="150000"/>
              </a:lnSpc>
              <a:buNone/>
            </a:pPr>
            <a:r>
              <a:rPr lang="en-US" sz="4042" dirty="0">
                <a:latin typeface="Helvetica Neue"/>
              </a:rPr>
              <a:t>The sampling distribution of the ratio of the two variances is distributed as Fisher’s F-distribution with (n</a:t>
            </a:r>
            <a:r>
              <a:rPr lang="en-US" sz="4042" baseline="-25000" dirty="0">
                <a:latin typeface="Helvetica Neue"/>
              </a:rPr>
              <a:t>2</a:t>
            </a:r>
            <a:r>
              <a:rPr lang="en-US" sz="4042" dirty="0">
                <a:latin typeface="Helvetica Neue"/>
              </a:rPr>
              <a:t>-1, n</a:t>
            </a:r>
            <a:r>
              <a:rPr lang="en-US" sz="4042" baseline="-25000" dirty="0">
                <a:latin typeface="Helvetica Neue"/>
              </a:rPr>
              <a:t>1</a:t>
            </a:r>
            <a:r>
              <a:rPr lang="en-US" sz="4042" dirty="0">
                <a:latin typeface="Helvetica Neue"/>
              </a:rPr>
              <a:t>-1) degrees of freedom (</a:t>
            </a:r>
            <a:r>
              <a:rPr lang="en-US" sz="4042" dirty="0" err="1">
                <a:latin typeface="Helvetica Neue"/>
              </a:rPr>
              <a:t>df</a:t>
            </a:r>
            <a:r>
              <a:rPr lang="en-US" sz="4042" dirty="0">
                <a:latin typeface="Helvetica Neue"/>
              </a:rPr>
              <a:t>), that is, </a:t>
            </a:r>
          </a:p>
          <a:p>
            <a:pPr>
              <a:lnSpc>
                <a:spcPct val="150000"/>
              </a:lnSpc>
            </a:pPr>
            <a:endParaRPr lang="en-US" sz="4042" dirty="0">
              <a:latin typeface="Helvetica Neue"/>
              <a:cs typeface="Times New Roman" pitchFamily="18" charset="0"/>
            </a:endParaRPr>
          </a:p>
          <a:p>
            <a:pPr marL="0" indent="0">
              <a:lnSpc>
                <a:spcPct val="150000"/>
              </a:lnSpc>
              <a:buNone/>
            </a:pPr>
            <a:r>
              <a:rPr lang="en-US" sz="4042" dirty="0">
                <a:latin typeface="Helvetica Neue"/>
                <a:cs typeface="Times New Roman" pitchFamily="18" charset="0"/>
              </a:rPr>
              <a:t>                   is distributed with </a:t>
            </a:r>
            <a:r>
              <a:rPr lang="en-US" sz="4042" dirty="0">
                <a:latin typeface="Helvetica Neue"/>
              </a:rPr>
              <a:t>(n</a:t>
            </a:r>
            <a:r>
              <a:rPr lang="en-US" sz="4042" baseline="-25000" dirty="0">
                <a:latin typeface="Helvetica Neue"/>
              </a:rPr>
              <a:t>2</a:t>
            </a:r>
            <a:r>
              <a:rPr lang="en-US" sz="4042" dirty="0">
                <a:latin typeface="Helvetica Neue"/>
              </a:rPr>
              <a:t>-1, n</a:t>
            </a:r>
            <a:r>
              <a:rPr lang="en-US" sz="4042" baseline="-25000" dirty="0">
                <a:latin typeface="Helvetica Neue"/>
              </a:rPr>
              <a:t>1</a:t>
            </a:r>
            <a:r>
              <a:rPr lang="en-US" sz="4042" dirty="0">
                <a:latin typeface="Helvetica Neue"/>
              </a:rPr>
              <a:t>-1) </a:t>
            </a:r>
            <a:r>
              <a:rPr lang="en-US" sz="4042" dirty="0" err="1">
                <a:latin typeface="Helvetica Neue"/>
              </a:rPr>
              <a:t>df</a:t>
            </a:r>
            <a:r>
              <a:rPr lang="en-US" sz="4042" dirty="0">
                <a:latin typeface="Helvetica Neue"/>
              </a:rPr>
              <a:t>.</a:t>
            </a:r>
            <a:endParaRPr lang="en-US" sz="4042" dirty="0">
              <a:latin typeface="Helvetica Neue"/>
              <a:cs typeface="Times New Roman" pitchFamily="18" charset="0"/>
            </a:endParaRPr>
          </a:p>
        </p:txBody>
      </p:sp>
      <p:sp>
        <p:nvSpPr>
          <p:cNvPr id="2" name="Title 1"/>
          <p:cNvSpPr>
            <a:spLocks noGrp="1"/>
          </p:cNvSpPr>
          <p:nvPr>
            <p:ph type="title"/>
          </p:nvPr>
        </p:nvSpPr>
        <p:spPr>
          <a:xfrm>
            <a:off x="448852" y="1"/>
            <a:ext cx="12738615" cy="588406"/>
          </a:xfrm>
        </p:spPr>
        <p:txBody>
          <a:bodyPr>
            <a:noAutofit/>
          </a:bodyPr>
          <a:lstStyle/>
          <a:p>
            <a:pPr>
              <a:lnSpc>
                <a:spcPct val="150000"/>
              </a:lnSpc>
            </a:pPr>
            <a:r>
              <a:rPr lang="en-US" dirty="0"/>
              <a:t>Sampling distribution of ratio of variances</a:t>
            </a:r>
          </a:p>
        </p:txBody>
      </p:sp>
      <p:graphicFrame>
        <p:nvGraphicFramePr>
          <p:cNvPr id="4" name="Object 3"/>
          <p:cNvGraphicFramePr>
            <a:graphicFrameLocks noChangeAspect="1"/>
          </p:cNvGraphicFramePr>
          <p:nvPr>
            <p:extLst>
              <p:ext uri="{D42A27DB-BD31-4B8C-83A1-F6EECF244321}">
                <p14:modId xmlns:p14="http://schemas.microsoft.com/office/powerpoint/2010/main" val="1228513091"/>
              </p:ext>
            </p:extLst>
          </p:nvPr>
        </p:nvGraphicFramePr>
        <p:xfrm>
          <a:off x="1123649" y="4119788"/>
          <a:ext cx="2542704" cy="2646849"/>
        </p:xfrm>
        <a:graphic>
          <a:graphicData uri="http://schemas.openxmlformats.org/presentationml/2006/ole">
            <mc:AlternateContent xmlns:mc="http://schemas.openxmlformats.org/markup-compatibility/2006">
              <mc:Choice xmlns:v="urn:schemas-microsoft-com:vml" Requires="v">
                <p:oleObj spid="_x0000_s88084" name="Equation" r:id="rId3" imgW="647640" imgH="888840" progId="Equation.3">
                  <p:embed/>
                </p:oleObj>
              </mc:Choice>
              <mc:Fallback>
                <p:oleObj name="Equation" r:id="rId3" imgW="647640" imgH="888840" progId="Equation.3">
                  <p:embed/>
                  <p:pic>
                    <p:nvPicPr>
                      <p:cNvPr id="4" name="Object 3"/>
                      <p:cNvPicPr>
                        <a:picLocks noChangeAspect="1" noChangeArrowheads="1"/>
                      </p:cNvPicPr>
                      <p:nvPr/>
                    </p:nvPicPr>
                    <p:blipFill>
                      <a:blip r:embed="rId4"/>
                      <a:srcRect/>
                      <a:stretch>
                        <a:fillRect/>
                      </a:stretch>
                    </p:blipFill>
                    <p:spPr bwMode="auto">
                      <a:xfrm>
                        <a:off x="1123649" y="4119788"/>
                        <a:ext cx="2542704" cy="2646849"/>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spTree>
    <p:extLst>
      <p:ext uri="{BB962C8B-B14F-4D97-AF65-F5344CB8AC3E}">
        <p14:creationId xmlns:p14="http://schemas.microsoft.com/office/powerpoint/2010/main" val="2641794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22433" y="831994"/>
            <a:ext cx="12630076" cy="6488729"/>
          </a:xfrm>
        </p:spPr>
        <p:txBody>
          <a:bodyPr>
            <a:noAutofit/>
          </a:bodyPr>
          <a:lstStyle/>
          <a:p>
            <a:pPr marL="0" indent="0">
              <a:lnSpc>
                <a:spcPct val="150000"/>
              </a:lnSpc>
              <a:buNone/>
            </a:pPr>
            <a:r>
              <a:rPr lang="en-US" sz="4042" dirty="0">
                <a:latin typeface="Helvetica Neue"/>
              </a:rPr>
              <a:t>If </a:t>
            </a:r>
            <a:r>
              <a:rPr lang="en-US" sz="4042" dirty="0">
                <a:latin typeface="Helvetica Neue"/>
                <a:cs typeface="Lucida Sans Unicode"/>
              </a:rPr>
              <a:t>X</a:t>
            </a:r>
            <a:r>
              <a:rPr lang="en-US" sz="4042" baseline="-25000" dirty="0">
                <a:latin typeface="Helvetica Neue"/>
                <a:cs typeface="Lucida Sans Unicode"/>
              </a:rPr>
              <a:t>1</a:t>
            </a:r>
            <a:r>
              <a:rPr lang="en-US" sz="4042" dirty="0">
                <a:latin typeface="Helvetica Neue"/>
                <a:cs typeface="Lucida Sans Unicode"/>
              </a:rPr>
              <a:t>, X</a:t>
            </a:r>
            <a:r>
              <a:rPr lang="en-US" sz="4042" baseline="-25000" dirty="0">
                <a:latin typeface="Helvetica Neue"/>
                <a:cs typeface="Lucida Sans Unicode"/>
              </a:rPr>
              <a:t>2</a:t>
            </a:r>
            <a:r>
              <a:rPr lang="en-US" sz="4042" dirty="0">
                <a:latin typeface="Helvetica Neue"/>
                <a:cs typeface="Lucida Sans Unicode"/>
              </a:rPr>
              <a:t>, …, </a:t>
            </a:r>
            <a:r>
              <a:rPr lang="en-US" sz="4042" dirty="0" err="1">
                <a:latin typeface="Helvetica Neue"/>
                <a:cs typeface="Lucida Sans Unicode"/>
              </a:rPr>
              <a:t>X</a:t>
            </a:r>
            <a:r>
              <a:rPr lang="en-US" sz="4042" baseline="-25000" dirty="0" err="1">
                <a:latin typeface="Helvetica Neue"/>
                <a:cs typeface="Lucida Sans Unicode"/>
              </a:rPr>
              <a:t>n</a:t>
            </a:r>
            <a:r>
              <a:rPr lang="en-US" sz="4042" dirty="0">
                <a:latin typeface="Helvetica Neue"/>
                <a:cs typeface="Lucida Sans Unicode"/>
              </a:rPr>
              <a:t> is a random sample of size n taken from a population (either finite or infinite) with mean µ and variance </a:t>
            </a:r>
            <a:r>
              <a:rPr lang="el-GR" sz="4042" dirty="0">
                <a:latin typeface="Helvetica Neue"/>
                <a:cs typeface="Lucida Sans Unicode"/>
              </a:rPr>
              <a:t>σ</a:t>
            </a:r>
            <a:r>
              <a:rPr lang="en-US" sz="4042" baseline="30000" dirty="0">
                <a:latin typeface="Helvetica Neue"/>
                <a:cs typeface="Lucida Sans Unicode"/>
              </a:rPr>
              <a:t>2</a:t>
            </a:r>
            <a:r>
              <a:rPr lang="en-US" sz="4042" dirty="0">
                <a:latin typeface="Helvetica Neue"/>
                <a:cs typeface="Lucida Sans Unicode"/>
              </a:rPr>
              <a:t>, and if  X is the sample mean, then the limiting form of the distribution of</a:t>
            </a:r>
          </a:p>
          <a:p>
            <a:pPr marL="0" indent="0">
              <a:lnSpc>
                <a:spcPct val="150000"/>
              </a:lnSpc>
              <a:buNone/>
            </a:pPr>
            <a:r>
              <a:rPr lang="en-US" sz="4042" dirty="0">
                <a:latin typeface="Helvetica Neue"/>
                <a:cs typeface="Lucida Sans Unicode"/>
              </a:rPr>
              <a:t>                     as n→∞, is the standard normal </a:t>
            </a:r>
          </a:p>
          <a:p>
            <a:pPr>
              <a:lnSpc>
                <a:spcPct val="150000"/>
              </a:lnSpc>
            </a:pPr>
            <a:endParaRPr lang="en-US" sz="1963" dirty="0">
              <a:latin typeface="Helvetica Neue"/>
              <a:cs typeface="Lucida Sans Unicode"/>
            </a:endParaRPr>
          </a:p>
          <a:p>
            <a:pPr marL="0" indent="0">
              <a:lnSpc>
                <a:spcPct val="150000"/>
              </a:lnSpc>
              <a:buNone/>
            </a:pPr>
            <a:r>
              <a:rPr lang="en-US" sz="4042" dirty="0">
                <a:latin typeface="Helvetica Neue"/>
                <a:cs typeface="Lucida Sans Unicode"/>
              </a:rPr>
              <a:t>distribution with mean 0 and variance 1</a:t>
            </a:r>
            <a:endParaRPr lang="en-US" sz="4042" dirty="0">
              <a:latin typeface="Helvetica Neue"/>
            </a:endParaRPr>
          </a:p>
        </p:txBody>
      </p:sp>
      <p:sp>
        <p:nvSpPr>
          <p:cNvPr id="2" name="Title 1"/>
          <p:cNvSpPr>
            <a:spLocks noGrp="1"/>
          </p:cNvSpPr>
          <p:nvPr>
            <p:ph type="title"/>
          </p:nvPr>
        </p:nvSpPr>
        <p:spPr>
          <a:xfrm>
            <a:off x="768164" y="0"/>
            <a:ext cx="12738615" cy="662606"/>
          </a:xfrm>
        </p:spPr>
        <p:txBody>
          <a:bodyPr>
            <a:noAutofit/>
          </a:bodyPr>
          <a:lstStyle/>
          <a:p>
            <a:pPr>
              <a:lnSpc>
                <a:spcPct val="150000"/>
              </a:lnSpc>
            </a:pPr>
            <a:r>
              <a:rPr lang="en-US" dirty="0"/>
              <a:t>Central Limit Theorem</a:t>
            </a:r>
          </a:p>
        </p:txBody>
      </p:sp>
      <p:cxnSp>
        <p:nvCxnSpPr>
          <p:cNvPr id="5" name="Straight Connector 4"/>
          <p:cNvCxnSpPr/>
          <p:nvPr/>
        </p:nvCxnSpPr>
        <p:spPr>
          <a:xfrm>
            <a:off x="6349681" y="3112477"/>
            <a:ext cx="3157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nvGraphicFramePr>
        <p:xfrm>
          <a:off x="1021054" y="4765431"/>
          <a:ext cx="3065790" cy="1951893"/>
        </p:xfrm>
        <a:graphic>
          <a:graphicData uri="http://schemas.openxmlformats.org/presentationml/2006/ole">
            <mc:AlternateContent xmlns:mc="http://schemas.openxmlformats.org/markup-compatibility/2006">
              <mc:Choice xmlns:v="urn:schemas-microsoft-com:vml" Requires="v">
                <p:oleObj spid="_x0000_s90132" name="Equation" r:id="rId3" imgW="711000" imgH="596880" progId="Equation.3">
                  <p:embed/>
                </p:oleObj>
              </mc:Choice>
              <mc:Fallback>
                <p:oleObj name="Equation" r:id="rId3" imgW="711000" imgH="596880" progId="Equation.3">
                  <p:embed/>
                  <p:pic>
                    <p:nvPicPr>
                      <p:cNvPr id="6" name="Object 5"/>
                      <p:cNvPicPr>
                        <a:picLocks noChangeAspect="1" noChangeArrowheads="1"/>
                      </p:cNvPicPr>
                      <p:nvPr/>
                    </p:nvPicPr>
                    <p:blipFill>
                      <a:blip r:embed="rId4"/>
                      <a:srcRect/>
                      <a:stretch>
                        <a:fillRect/>
                      </a:stretch>
                    </p:blipFill>
                    <p:spPr bwMode="auto">
                      <a:xfrm>
                        <a:off x="1021054" y="4765431"/>
                        <a:ext cx="3065790" cy="1951893"/>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spTree>
    <p:extLst>
      <p:ext uri="{BB962C8B-B14F-4D97-AF65-F5344CB8AC3E}">
        <p14:creationId xmlns:p14="http://schemas.microsoft.com/office/powerpoint/2010/main" val="418118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12930" y="0"/>
            <a:ext cx="8268643" cy="621102"/>
          </a:xfrm>
          <a:prstGeom prst="rect">
            <a:avLst/>
          </a:prstGeom>
          <a:solidFill>
            <a:srgbClr val="FFFFFF"/>
          </a:solidFill>
          <a:ln>
            <a:solidFill>
              <a:schemeClr val="bg1"/>
            </a:solidFill>
            <a:miter lim="800000"/>
            <a:headEnd/>
            <a:tailEnd/>
          </a:ln>
        </p:spPr>
        <p:txBody>
          <a:bodyPr lIns="125508" tIns="62754" rIns="125508" bIns="62754"/>
          <a:lstStyle/>
          <a:p>
            <a:pPr eaLnBrk="0" hangingPunct="0">
              <a:defRPr/>
            </a:pPr>
            <a:r>
              <a:rPr lang="en-GB" sz="4000" b="1" kern="0" dirty="0">
                <a:solidFill>
                  <a:srgbClr val="FF0000"/>
                </a:solidFill>
                <a:latin typeface="Helvetica Neue"/>
                <a:ea typeface="Verdana" pitchFamily="34" charset="0"/>
                <a:cs typeface="Verdana" pitchFamily="34" charset="0"/>
              </a:rPr>
              <a:t>Standard error or mean</a:t>
            </a:r>
            <a:endParaRPr lang="en-US" sz="4000" b="1" kern="0" dirty="0">
              <a:solidFill>
                <a:srgbClr val="FF0000"/>
              </a:solidFill>
              <a:latin typeface="Helvetica Neue"/>
              <a:ea typeface="Verdana" pitchFamily="34" charset="0"/>
              <a:cs typeface="Verdana" pitchFamily="34" charset="0"/>
            </a:endParaRPr>
          </a:p>
        </p:txBody>
      </p:sp>
      <p:sp>
        <p:nvSpPr>
          <p:cNvPr id="4" name="Rectangle 3"/>
          <p:cNvSpPr>
            <a:spLocks noChangeArrowheads="1"/>
          </p:cNvSpPr>
          <p:nvPr/>
        </p:nvSpPr>
        <p:spPr bwMode="auto">
          <a:xfrm>
            <a:off x="953502" y="1615387"/>
            <a:ext cx="11886686" cy="5725189"/>
          </a:xfrm>
          <a:prstGeom prst="rect">
            <a:avLst/>
          </a:prstGeom>
          <a:noFill/>
          <a:ln w="9525">
            <a:noFill/>
            <a:miter lim="800000"/>
            <a:headEnd/>
            <a:tailEnd/>
          </a:ln>
        </p:spPr>
        <p:txBody>
          <a:bodyPr wrap="square" lIns="125508" tIns="62754" rIns="125508" bIns="62754" anchor="ctr">
            <a:spAutoFit/>
          </a:bodyPr>
          <a:lstStyle/>
          <a:p>
            <a:pPr eaLnBrk="0" hangingPunct="0">
              <a:lnSpc>
                <a:spcPct val="150000"/>
              </a:lnSpc>
            </a:pPr>
            <a:r>
              <a:rPr lang="en-GB" sz="4042" dirty="0">
                <a:latin typeface="Helvetica Neue"/>
                <a:ea typeface="Verdana" pitchFamily="34" charset="0"/>
                <a:cs typeface="Verdana" pitchFamily="34" charset="0"/>
              </a:rPr>
              <a:t>Standard error of mean is </a:t>
            </a:r>
          </a:p>
          <a:p>
            <a:pPr eaLnBrk="0" hangingPunct="0">
              <a:lnSpc>
                <a:spcPct val="150000"/>
              </a:lnSpc>
            </a:pPr>
            <a:r>
              <a:rPr lang="en-GB" sz="4042" dirty="0">
                <a:latin typeface="Helvetica Neue"/>
                <a:ea typeface="Verdana" pitchFamily="34" charset="0"/>
                <a:cs typeface="Verdana" pitchFamily="34" charset="0"/>
              </a:rPr>
              <a:t> </a:t>
            </a:r>
            <a:endParaRPr lang="en-US" sz="4042" dirty="0">
              <a:latin typeface="Helvetica Neue"/>
              <a:ea typeface="Verdana" pitchFamily="34" charset="0"/>
              <a:cs typeface="Verdana" pitchFamily="34" charset="0"/>
            </a:endParaRPr>
          </a:p>
          <a:p>
            <a:pPr eaLnBrk="0" hangingPunct="0">
              <a:lnSpc>
                <a:spcPct val="150000"/>
              </a:lnSpc>
            </a:pPr>
            <a:endParaRPr lang="en-GB" sz="4042" dirty="0">
              <a:latin typeface="Helvetica Neue"/>
              <a:ea typeface="Verdana" pitchFamily="34" charset="0"/>
              <a:cs typeface="Verdana" pitchFamily="34" charset="0"/>
            </a:endParaRPr>
          </a:p>
          <a:p>
            <a:pPr eaLnBrk="0" hangingPunct="0">
              <a:lnSpc>
                <a:spcPct val="150000"/>
              </a:lnSpc>
            </a:pPr>
            <a:r>
              <a:rPr lang="en-GB" sz="4042" dirty="0">
                <a:latin typeface="Helvetica Neue"/>
                <a:ea typeface="Verdana" pitchFamily="34" charset="0"/>
                <a:cs typeface="Verdana" pitchFamily="34" charset="0"/>
              </a:rPr>
              <a:t>where s is the standard deviation of observations in the observed sample and n is the number of observations in the sample.</a:t>
            </a:r>
            <a:endParaRPr lang="en-US" sz="4042" dirty="0">
              <a:latin typeface="Helvetica Neue"/>
              <a:ea typeface="Verdana" pitchFamily="34" charset="0"/>
              <a:cs typeface="Verdana"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86403246"/>
              </p:ext>
            </p:extLst>
          </p:nvPr>
        </p:nvGraphicFramePr>
        <p:xfrm>
          <a:off x="4425794" y="2717972"/>
          <a:ext cx="5462036" cy="1760008"/>
        </p:xfrm>
        <a:graphic>
          <a:graphicData uri="http://schemas.openxmlformats.org/presentationml/2006/ole">
            <mc:AlternateContent xmlns:mc="http://schemas.openxmlformats.org/markup-compatibility/2006">
              <mc:Choice xmlns:v="urn:schemas-microsoft-com:vml" Requires="v">
                <p:oleObj spid="_x0000_s91156" name="Equation" r:id="rId4" imgW="888840" imgH="419040" progId="Equation.3">
                  <p:embed/>
                </p:oleObj>
              </mc:Choice>
              <mc:Fallback>
                <p:oleObj name="Equation" r:id="rId4" imgW="888840" imgH="4190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5794" y="2717972"/>
                        <a:ext cx="5462036" cy="1760008"/>
                      </a:xfrm>
                      <a:prstGeom prst="rect">
                        <a:avLst/>
                      </a:prstGeom>
                      <a:solidFill>
                        <a:srgbClr val="FFCDE6"/>
                      </a:solidFill>
                      <a:ln w="9525">
                        <a:solidFill>
                          <a:srgbClr val="FFCDE6"/>
                        </a:solidFill>
                        <a:miter lim="800000"/>
                        <a:headEnd/>
                        <a:tailEnd/>
                      </a:ln>
                    </p:spPr>
                  </p:pic>
                </p:oleObj>
              </mc:Fallback>
            </mc:AlternateContent>
          </a:graphicData>
        </a:graphic>
      </p:graphicFrame>
    </p:spTree>
    <p:extLst>
      <p:ext uri="{BB962C8B-B14F-4D97-AF65-F5344CB8AC3E}">
        <p14:creationId xmlns:p14="http://schemas.microsoft.com/office/powerpoint/2010/main" val="420631141"/>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6" name="arrow.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13240" y="4643"/>
            <a:ext cx="9833411" cy="599206"/>
          </a:xfrm>
          <a:prstGeom prst="rect">
            <a:avLst/>
          </a:prstGeom>
          <a:solidFill>
            <a:srgbClr val="FFFFFF"/>
          </a:solidFill>
          <a:ln>
            <a:solidFill>
              <a:schemeClr val="bg1"/>
            </a:solidFill>
            <a:miter lim="800000"/>
            <a:headEnd/>
            <a:tailEnd/>
          </a:ln>
        </p:spPr>
        <p:txBody>
          <a:bodyPr lIns="125508" tIns="62754" rIns="125508" bIns="62754"/>
          <a:lstStyle/>
          <a:p>
            <a:pPr eaLnBrk="0" hangingPunct="0">
              <a:defRPr/>
            </a:pPr>
            <a:r>
              <a:rPr lang="en-GB" sz="3600" b="1" kern="0" dirty="0">
                <a:solidFill>
                  <a:srgbClr val="FF0000"/>
                </a:solidFill>
                <a:latin typeface="Helvetica Neue"/>
                <a:ea typeface="Verdana" pitchFamily="34" charset="0"/>
                <a:cs typeface="Verdana" pitchFamily="34" charset="0"/>
              </a:rPr>
              <a:t>Standard error of proportion</a:t>
            </a:r>
            <a:endParaRPr lang="en-US" sz="3600" b="1" kern="0" dirty="0">
              <a:solidFill>
                <a:srgbClr val="FF0000"/>
              </a:solidFill>
              <a:latin typeface="Helvetica Neue"/>
              <a:ea typeface="Verdana" pitchFamily="34" charset="0"/>
              <a:cs typeface="Verdana" pitchFamily="34" charset="0"/>
            </a:endParaRPr>
          </a:p>
        </p:txBody>
      </p:sp>
      <p:sp>
        <p:nvSpPr>
          <p:cNvPr id="4" name="Rectangle 3"/>
          <p:cNvSpPr>
            <a:spLocks noChangeArrowheads="1"/>
          </p:cNvSpPr>
          <p:nvPr/>
        </p:nvSpPr>
        <p:spPr bwMode="auto">
          <a:xfrm>
            <a:off x="953501" y="1336898"/>
            <a:ext cx="12757754" cy="5725189"/>
          </a:xfrm>
          <a:prstGeom prst="rect">
            <a:avLst/>
          </a:prstGeom>
          <a:noFill/>
          <a:ln w="9525">
            <a:noFill/>
            <a:miter lim="800000"/>
            <a:headEnd/>
            <a:tailEnd/>
          </a:ln>
        </p:spPr>
        <p:txBody>
          <a:bodyPr lIns="125508" tIns="62754" rIns="125508" bIns="62754" anchor="ctr">
            <a:spAutoFit/>
          </a:bodyPr>
          <a:lstStyle/>
          <a:p>
            <a:pPr eaLnBrk="0" hangingPunct="0">
              <a:lnSpc>
                <a:spcPct val="150000"/>
              </a:lnSpc>
            </a:pPr>
            <a:r>
              <a:rPr lang="en-GB" sz="4042" b="1" dirty="0">
                <a:latin typeface="Helvetica Neue"/>
                <a:ea typeface="Verdana" pitchFamily="34" charset="0"/>
                <a:cs typeface="Verdana" pitchFamily="34" charset="0"/>
              </a:rPr>
              <a:t>Standard error of a proportion is</a:t>
            </a:r>
          </a:p>
          <a:p>
            <a:pPr eaLnBrk="0" hangingPunct="0">
              <a:lnSpc>
                <a:spcPct val="150000"/>
              </a:lnSpc>
            </a:pPr>
            <a:endParaRPr lang="en-GB" sz="4042" b="1" dirty="0">
              <a:latin typeface="Helvetica Neue"/>
              <a:ea typeface="Verdana" pitchFamily="34" charset="0"/>
              <a:cs typeface="Verdana" pitchFamily="34" charset="0"/>
            </a:endParaRPr>
          </a:p>
          <a:p>
            <a:pPr eaLnBrk="0" hangingPunct="0">
              <a:lnSpc>
                <a:spcPct val="150000"/>
              </a:lnSpc>
            </a:pPr>
            <a:endParaRPr lang="en-GB" sz="4042" b="1" dirty="0">
              <a:latin typeface="Helvetica Neue"/>
              <a:ea typeface="Verdana" pitchFamily="34" charset="0"/>
              <a:cs typeface="Verdana" pitchFamily="34" charset="0"/>
            </a:endParaRPr>
          </a:p>
          <a:p>
            <a:pPr eaLnBrk="0" hangingPunct="0">
              <a:lnSpc>
                <a:spcPct val="150000"/>
              </a:lnSpc>
            </a:pPr>
            <a:r>
              <a:rPr lang="en-GB" sz="4042" b="1" dirty="0">
                <a:latin typeface="Helvetica Neue"/>
                <a:ea typeface="Verdana" pitchFamily="34" charset="0"/>
                <a:cs typeface="Verdana" pitchFamily="34" charset="0"/>
              </a:rPr>
              <a:t>where p is the proportion of occurrence of an event in the observed sample, q = (1 – p) and</a:t>
            </a:r>
            <a:endParaRPr lang="en-US" sz="4042" b="1" dirty="0">
              <a:latin typeface="Helvetica Neue"/>
              <a:ea typeface="Verdana" pitchFamily="34" charset="0"/>
              <a:cs typeface="Verdana" pitchFamily="34" charset="0"/>
            </a:endParaRPr>
          </a:p>
          <a:p>
            <a:pPr eaLnBrk="0" hangingPunct="0">
              <a:lnSpc>
                <a:spcPct val="150000"/>
              </a:lnSpc>
            </a:pPr>
            <a:r>
              <a:rPr lang="en-GB" sz="4042" b="1" dirty="0">
                <a:latin typeface="Helvetica Neue"/>
                <a:ea typeface="Verdana" pitchFamily="34" charset="0"/>
                <a:cs typeface="Verdana" pitchFamily="34" charset="0"/>
              </a:rPr>
              <a:t>n is the number of observations in the </a:t>
            </a:r>
            <a:r>
              <a:rPr lang="en-US" sz="4042" b="1" dirty="0">
                <a:latin typeface="Helvetica Neue"/>
                <a:ea typeface="Verdana" pitchFamily="34" charset="0"/>
                <a:cs typeface="Verdana" pitchFamily="34" charset="0"/>
              </a:rPr>
              <a:t>sample </a:t>
            </a:r>
          </a:p>
        </p:txBody>
      </p:sp>
      <p:graphicFrame>
        <p:nvGraphicFramePr>
          <p:cNvPr id="5" name="Object 4"/>
          <p:cNvGraphicFramePr>
            <a:graphicFrameLocks noChangeAspect="1"/>
          </p:cNvGraphicFramePr>
          <p:nvPr>
            <p:extLst>
              <p:ext uri="{D42A27DB-BD31-4B8C-83A1-F6EECF244321}">
                <p14:modId xmlns:p14="http://schemas.microsoft.com/office/powerpoint/2010/main" val="3542266113"/>
              </p:ext>
            </p:extLst>
          </p:nvPr>
        </p:nvGraphicFramePr>
        <p:xfrm>
          <a:off x="4077430" y="2483733"/>
          <a:ext cx="5852180" cy="1848009"/>
        </p:xfrm>
        <a:graphic>
          <a:graphicData uri="http://schemas.openxmlformats.org/presentationml/2006/ole">
            <mc:AlternateContent xmlns:mc="http://schemas.openxmlformats.org/markup-compatibility/2006">
              <mc:Choice xmlns:v="urn:schemas-microsoft-com:vml" Requires="v">
                <p:oleObj spid="_x0000_s92180" name="Equation" r:id="rId4" imgW="952200" imgH="444240" progId="Equation.3">
                  <p:embed/>
                </p:oleObj>
              </mc:Choice>
              <mc:Fallback>
                <p:oleObj name="Equation" r:id="rId4" imgW="952200" imgH="4442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7430" y="2483733"/>
                        <a:ext cx="5852180" cy="1848009"/>
                      </a:xfrm>
                      <a:prstGeom prst="rect">
                        <a:avLst/>
                      </a:prstGeom>
                      <a:solidFill>
                        <a:srgbClr val="FFCC99"/>
                      </a:solidFill>
                      <a:ln w="9525">
                        <a:solidFill>
                          <a:srgbClr val="FFCC99"/>
                        </a:solidFill>
                        <a:miter lim="800000"/>
                        <a:headEnd/>
                        <a:tailEnd/>
                      </a:ln>
                    </p:spPr>
                  </p:pic>
                </p:oleObj>
              </mc:Fallback>
            </mc:AlternateContent>
          </a:graphicData>
        </a:graphic>
      </p:graphicFrame>
    </p:spTree>
    <p:extLst>
      <p:ext uri="{BB962C8B-B14F-4D97-AF65-F5344CB8AC3E}">
        <p14:creationId xmlns:p14="http://schemas.microsoft.com/office/powerpoint/2010/main" val="951935249"/>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6" name="arrow.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906379" y="672920"/>
            <a:ext cx="11963680" cy="1406443"/>
          </a:xfrm>
          <a:prstGeom prst="rect">
            <a:avLst/>
          </a:prstGeom>
          <a:noFill/>
          <a:ln w="9525">
            <a:noFill/>
            <a:miter lim="800000"/>
            <a:headEnd/>
            <a:tailEnd/>
          </a:ln>
        </p:spPr>
        <p:txBody>
          <a:bodyPr wrap="square" lIns="125508" tIns="62754" rIns="125508" bIns="62754" anchor="ctr">
            <a:spAutoFit/>
          </a:bodyPr>
          <a:lstStyle/>
          <a:p>
            <a:pPr eaLnBrk="0" hangingPunct="0"/>
            <a:r>
              <a:rPr lang="en-GB" sz="4158" b="1" dirty="0">
                <a:latin typeface="Helvetica Neue"/>
                <a:cs typeface="Arial" pitchFamily="34" charset="0"/>
              </a:rPr>
              <a:t>Standard error of difference between two means if the two sample sizes are not equal </a:t>
            </a:r>
          </a:p>
        </p:txBody>
      </p:sp>
      <p:graphicFrame>
        <p:nvGraphicFramePr>
          <p:cNvPr id="5" name="Object 4"/>
          <p:cNvGraphicFramePr>
            <a:graphicFrameLocks noChangeAspect="1"/>
          </p:cNvGraphicFramePr>
          <p:nvPr>
            <p:extLst>
              <p:ext uri="{D42A27DB-BD31-4B8C-83A1-F6EECF244321}">
                <p14:modId xmlns:p14="http://schemas.microsoft.com/office/powerpoint/2010/main" val="1199052"/>
              </p:ext>
            </p:extLst>
          </p:nvPr>
        </p:nvGraphicFramePr>
        <p:xfrm>
          <a:off x="3168134" y="2079299"/>
          <a:ext cx="6932164" cy="1821107"/>
        </p:xfrm>
        <a:graphic>
          <a:graphicData uri="http://schemas.openxmlformats.org/presentationml/2006/ole">
            <mc:AlternateContent xmlns:mc="http://schemas.openxmlformats.org/markup-compatibility/2006">
              <mc:Choice xmlns:v="urn:schemas-microsoft-com:vml" Requires="v">
                <p:oleObj spid="_x0000_s93205" name="Equation" r:id="rId4" imgW="1701720" imgH="558720" progId="Equation.3">
                  <p:embed/>
                </p:oleObj>
              </mc:Choice>
              <mc:Fallback>
                <p:oleObj name="Equation" r:id="rId4" imgW="1701720" imgH="558720" progId="Equation.3">
                  <p:embed/>
                  <p:pic>
                    <p:nvPicPr>
                      <p:cNvPr id="5" name="Object 4"/>
                      <p:cNvPicPr>
                        <a:picLocks noChangeAspect="1" noChangeArrowheads="1"/>
                      </p:cNvPicPr>
                      <p:nvPr/>
                    </p:nvPicPr>
                    <p:blipFill>
                      <a:blip r:embed="rId5"/>
                      <a:srcRect/>
                      <a:stretch>
                        <a:fillRect/>
                      </a:stretch>
                    </p:blipFill>
                    <p:spPr bwMode="auto">
                      <a:xfrm>
                        <a:off x="3168134" y="2079299"/>
                        <a:ext cx="6932164" cy="1821107"/>
                      </a:xfrm>
                      <a:prstGeom prst="rect">
                        <a:avLst/>
                      </a:prstGeom>
                      <a:solidFill>
                        <a:schemeClr val="bg1"/>
                      </a:solidFill>
                      <a:ln w="38100">
                        <a:solidFill>
                          <a:schemeClr val="bg1"/>
                        </a:solidFill>
                        <a:miter lim="800000"/>
                        <a:headEnd/>
                        <a:tailEnd/>
                      </a:ln>
                    </p:spPr>
                  </p:pic>
                </p:oleObj>
              </mc:Fallback>
            </mc:AlternateContent>
          </a:graphicData>
        </a:graphic>
      </p:graphicFrame>
      <p:sp>
        <p:nvSpPr>
          <p:cNvPr id="6" name="Rectangle 5"/>
          <p:cNvSpPr>
            <a:spLocks noChangeArrowheads="1"/>
          </p:cNvSpPr>
          <p:nvPr/>
        </p:nvSpPr>
        <p:spPr bwMode="auto">
          <a:xfrm>
            <a:off x="953501" y="2908960"/>
            <a:ext cx="12757754" cy="4392325"/>
          </a:xfrm>
          <a:prstGeom prst="rect">
            <a:avLst/>
          </a:prstGeom>
          <a:noFill/>
          <a:ln w="9525">
            <a:noFill/>
            <a:miter lim="800000"/>
            <a:headEnd/>
            <a:tailEnd/>
          </a:ln>
        </p:spPr>
        <p:txBody>
          <a:bodyPr wrap="square" lIns="125508" tIns="62754" rIns="125508" bIns="62754" anchor="ctr">
            <a:spAutoFit/>
          </a:bodyPr>
          <a:lstStyle/>
          <a:p>
            <a:pPr eaLnBrk="0" hangingPunct="0">
              <a:lnSpc>
                <a:spcPct val="150000"/>
              </a:lnSpc>
            </a:pPr>
            <a:r>
              <a:rPr lang="en-GB" sz="3696" dirty="0">
                <a:latin typeface="Helvetica Neue"/>
                <a:cs typeface="Arial" pitchFamily="34" charset="0"/>
              </a:rPr>
              <a:t>where </a:t>
            </a:r>
          </a:p>
          <a:p>
            <a:pPr eaLnBrk="0" hangingPunct="0">
              <a:lnSpc>
                <a:spcPct val="150000"/>
              </a:lnSpc>
            </a:pPr>
            <a:r>
              <a:rPr lang="en-GB" sz="3696" dirty="0">
                <a:latin typeface="Helvetica Neue"/>
                <a:cs typeface="Arial" pitchFamily="34" charset="0"/>
              </a:rPr>
              <a:t>- s</a:t>
            </a:r>
            <a:r>
              <a:rPr lang="en-GB" sz="3696" baseline="-25000" dirty="0">
                <a:latin typeface="Helvetica Neue"/>
                <a:cs typeface="Arial" pitchFamily="34" charset="0"/>
              </a:rPr>
              <a:t>1</a:t>
            </a:r>
            <a:r>
              <a:rPr lang="en-GB" sz="3696" dirty="0">
                <a:latin typeface="Helvetica Neue"/>
                <a:cs typeface="Arial" pitchFamily="34" charset="0"/>
              </a:rPr>
              <a:t>: the sample SD of group 1 </a:t>
            </a:r>
          </a:p>
          <a:p>
            <a:pPr eaLnBrk="0" hangingPunct="0">
              <a:lnSpc>
                <a:spcPct val="150000"/>
              </a:lnSpc>
            </a:pPr>
            <a:r>
              <a:rPr lang="en-GB" sz="3696" dirty="0">
                <a:latin typeface="Helvetica Neue"/>
                <a:cs typeface="Arial" pitchFamily="34" charset="0"/>
              </a:rPr>
              <a:t>- s</a:t>
            </a:r>
            <a:r>
              <a:rPr lang="en-GB" sz="3696" baseline="-25000" dirty="0">
                <a:latin typeface="Helvetica Neue"/>
                <a:cs typeface="Arial" pitchFamily="34" charset="0"/>
              </a:rPr>
              <a:t>2</a:t>
            </a:r>
            <a:r>
              <a:rPr lang="en-GB" sz="3696" dirty="0">
                <a:latin typeface="Helvetica Neue"/>
                <a:cs typeface="Arial" pitchFamily="34" charset="0"/>
              </a:rPr>
              <a:t>: the sample SD of group 2</a:t>
            </a:r>
          </a:p>
          <a:p>
            <a:pPr eaLnBrk="0" hangingPunct="0">
              <a:lnSpc>
                <a:spcPct val="150000"/>
              </a:lnSpc>
            </a:pPr>
            <a:r>
              <a:rPr lang="en-GB" sz="3696" dirty="0">
                <a:latin typeface="Helvetica Neue"/>
                <a:cs typeface="Arial" pitchFamily="34" charset="0"/>
              </a:rPr>
              <a:t>- n</a:t>
            </a:r>
            <a:r>
              <a:rPr lang="en-GB" sz="3696" baseline="-25000" dirty="0">
                <a:latin typeface="Helvetica Neue"/>
                <a:cs typeface="Arial" pitchFamily="34" charset="0"/>
              </a:rPr>
              <a:t>1</a:t>
            </a:r>
            <a:r>
              <a:rPr lang="en-GB" sz="3696" dirty="0">
                <a:latin typeface="Helvetica Neue"/>
                <a:cs typeface="Arial" pitchFamily="34" charset="0"/>
              </a:rPr>
              <a:t>: the sample size of group 1</a:t>
            </a:r>
          </a:p>
          <a:p>
            <a:pPr eaLnBrk="0" hangingPunct="0">
              <a:lnSpc>
                <a:spcPct val="150000"/>
              </a:lnSpc>
            </a:pPr>
            <a:r>
              <a:rPr lang="en-GB" sz="3696" dirty="0">
                <a:latin typeface="Helvetica Neue"/>
                <a:cs typeface="Arial" pitchFamily="34" charset="0"/>
              </a:rPr>
              <a:t>- n</a:t>
            </a:r>
            <a:r>
              <a:rPr lang="en-GB" sz="3696" baseline="-25000" dirty="0">
                <a:latin typeface="Helvetica Neue"/>
                <a:cs typeface="Arial" pitchFamily="34" charset="0"/>
              </a:rPr>
              <a:t>2</a:t>
            </a:r>
            <a:r>
              <a:rPr lang="en-GB" sz="3696" dirty="0">
                <a:latin typeface="Helvetica Neue"/>
                <a:cs typeface="Arial" pitchFamily="34" charset="0"/>
              </a:rPr>
              <a:t>: the sample size of group 2 </a:t>
            </a:r>
            <a:endParaRPr lang="en-US" sz="3696" dirty="0">
              <a:latin typeface="Helvetica Neue"/>
              <a:cs typeface="Arial" pitchFamily="34" charset="0"/>
            </a:endParaRPr>
          </a:p>
        </p:txBody>
      </p:sp>
    </p:spTree>
    <p:extLst>
      <p:ext uri="{BB962C8B-B14F-4D97-AF65-F5344CB8AC3E}">
        <p14:creationId xmlns:p14="http://schemas.microsoft.com/office/powerpoint/2010/main" val="362910640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304632" y="803600"/>
            <a:ext cx="11167178" cy="1370792"/>
          </a:xfrm>
          <a:prstGeom prst="rect">
            <a:avLst/>
          </a:prstGeom>
          <a:noFill/>
          <a:ln w="9525">
            <a:noFill/>
            <a:miter lim="800000"/>
            <a:headEnd/>
            <a:tailEnd/>
          </a:ln>
        </p:spPr>
        <p:txBody>
          <a:bodyPr wrap="square" lIns="125508" tIns="62754" rIns="125508" bIns="62754" anchor="ctr">
            <a:spAutoFit/>
          </a:bodyPr>
          <a:lstStyle/>
          <a:p>
            <a:pPr eaLnBrk="0" hangingPunct="0"/>
            <a:r>
              <a:rPr lang="en-GB" sz="4042" b="1" dirty="0">
                <a:latin typeface="Helvetica Neue"/>
                <a:cs typeface="Arial" pitchFamily="34" charset="0"/>
              </a:rPr>
              <a:t>Standard error of difference between two means if the two variances are not equal </a:t>
            </a:r>
          </a:p>
        </p:txBody>
      </p:sp>
      <p:graphicFrame>
        <p:nvGraphicFramePr>
          <p:cNvPr id="5" name="Object 4"/>
          <p:cNvGraphicFramePr>
            <a:graphicFrameLocks noChangeAspect="1"/>
          </p:cNvGraphicFramePr>
          <p:nvPr>
            <p:extLst>
              <p:ext uri="{D42A27DB-BD31-4B8C-83A1-F6EECF244321}">
                <p14:modId xmlns:p14="http://schemas.microsoft.com/office/powerpoint/2010/main" val="3314392176"/>
              </p:ext>
            </p:extLst>
          </p:nvPr>
        </p:nvGraphicFramePr>
        <p:xfrm>
          <a:off x="2661303" y="2174381"/>
          <a:ext cx="7711512" cy="1811187"/>
        </p:xfrm>
        <a:graphic>
          <a:graphicData uri="http://schemas.openxmlformats.org/presentationml/2006/ole">
            <mc:AlternateContent xmlns:mc="http://schemas.openxmlformats.org/markup-compatibility/2006">
              <mc:Choice xmlns:v="urn:schemas-microsoft-com:vml" Requires="v">
                <p:oleObj spid="_x0000_s94228" name="Equation" r:id="rId4" imgW="1726920" imgH="558720" progId="Equation.3">
                  <p:embed/>
                </p:oleObj>
              </mc:Choice>
              <mc:Fallback>
                <p:oleObj name="Equation" r:id="rId4" imgW="1726920" imgH="558720" progId="Equation.3">
                  <p:embed/>
                  <p:pic>
                    <p:nvPicPr>
                      <p:cNvPr id="5" name="Object 4"/>
                      <p:cNvPicPr>
                        <a:picLocks noChangeAspect="1" noChangeArrowheads="1"/>
                      </p:cNvPicPr>
                      <p:nvPr/>
                    </p:nvPicPr>
                    <p:blipFill>
                      <a:blip r:embed="rId5"/>
                      <a:srcRect/>
                      <a:stretch>
                        <a:fillRect/>
                      </a:stretch>
                    </p:blipFill>
                    <p:spPr bwMode="auto">
                      <a:xfrm>
                        <a:off x="2661303" y="2174381"/>
                        <a:ext cx="7711512" cy="1811187"/>
                      </a:xfrm>
                      <a:prstGeom prst="rect">
                        <a:avLst/>
                      </a:prstGeom>
                      <a:solidFill>
                        <a:schemeClr val="bg1"/>
                      </a:solidFill>
                      <a:ln w="38100">
                        <a:solidFill>
                          <a:schemeClr val="bg1"/>
                        </a:solidFill>
                        <a:miter lim="800000"/>
                        <a:headEnd/>
                        <a:tailEnd/>
                      </a:ln>
                    </p:spPr>
                  </p:pic>
                </p:oleObj>
              </mc:Fallback>
            </mc:AlternateContent>
          </a:graphicData>
        </a:graphic>
      </p:graphicFrame>
      <p:sp>
        <p:nvSpPr>
          <p:cNvPr id="6" name="Rectangle 5"/>
          <p:cNvSpPr>
            <a:spLocks noChangeArrowheads="1"/>
          </p:cNvSpPr>
          <p:nvPr/>
        </p:nvSpPr>
        <p:spPr bwMode="auto">
          <a:xfrm>
            <a:off x="953501" y="2908960"/>
            <a:ext cx="12757754" cy="4392325"/>
          </a:xfrm>
          <a:prstGeom prst="rect">
            <a:avLst/>
          </a:prstGeom>
          <a:noFill/>
          <a:ln w="9525">
            <a:noFill/>
            <a:miter lim="800000"/>
            <a:headEnd/>
            <a:tailEnd/>
          </a:ln>
        </p:spPr>
        <p:txBody>
          <a:bodyPr wrap="square" lIns="125508" tIns="62754" rIns="125508" bIns="62754" anchor="ctr">
            <a:spAutoFit/>
          </a:bodyPr>
          <a:lstStyle/>
          <a:p>
            <a:pPr eaLnBrk="0" hangingPunct="0">
              <a:lnSpc>
                <a:spcPct val="150000"/>
              </a:lnSpc>
            </a:pPr>
            <a:r>
              <a:rPr lang="en-GB" sz="3696" dirty="0">
                <a:latin typeface="Helvetica Neue"/>
                <a:cs typeface="Arial" pitchFamily="34" charset="0"/>
              </a:rPr>
              <a:t>where </a:t>
            </a:r>
          </a:p>
          <a:p>
            <a:pPr eaLnBrk="0" hangingPunct="0">
              <a:lnSpc>
                <a:spcPct val="150000"/>
              </a:lnSpc>
            </a:pPr>
            <a:r>
              <a:rPr lang="en-GB" sz="3696" dirty="0">
                <a:latin typeface="Helvetica Neue"/>
                <a:cs typeface="Arial" pitchFamily="34" charset="0"/>
              </a:rPr>
              <a:t>- s</a:t>
            </a:r>
            <a:r>
              <a:rPr lang="en-GB" sz="3696" baseline="-25000" dirty="0">
                <a:latin typeface="Helvetica Neue"/>
                <a:cs typeface="Arial" pitchFamily="34" charset="0"/>
              </a:rPr>
              <a:t>1</a:t>
            </a:r>
            <a:r>
              <a:rPr lang="en-GB" sz="3696" dirty="0">
                <a:latin typeface="Helvetica Neue"/>
                <a:cs typeface="Arial" pitchFamily="34" charset="0"/>
              </a:rPr>
              <a:t>: the sample SD of group 1 </a:t>
            </a:r>
          </a:p>
          <a:p>
            <a:pPr eaLnBrk="0" hangingPunct="0">
              <a:lnSpc>
                <a:spcPct val="150000"/>
              </a:lnSpc>
            </a:pPr>
            <a:r>
              <a:rPr lang="en-GB" sz="3696" dirty="0">
                <a:latin typeface="Helvetica Neue"/>
                <a:cs typeface="Arial" pitchFamily="34" charset="0"/>
              </a:rPr>
              <a:t>- s</a:t>
            </a:r>
            <a:r>
              <a:rPr lang="en-GB" sz="3696" baseline="-25000" dirty="0">
                <a:latin typeface="Helvetica Neue"/>
                <a:cs typeface="Arial" pitchFamily="34" charset="0"/>
              </a:rPr>
              <a:t>2</a:t>
            </a:r>
            <a:r>
              <a:rPr lang="en-GB" sz="3696" dirty="0">
                <a:latin typeface="Helvetica Neue"/>
                <a:cs typeface="Arial" pitchFamily="34" charset="0"/>
              </a:rPr>
              <a:t>: the sample SD of group 2</a:t>
            </a:r>
          </a:p>
          <a:p>
            <a:pPr eaLnBrk="0" hangingPunct="0">
              <a:lnSpc>
                <a:spcPct val="150000"/>
              </a:lnSpc>
            </a:pPr>
            <a:r>
              <a:rPr lang="en-GB" sz="3696" dirty="0">
                <a:latin typeface="Helvetica Neue"/>
                <a:cs typeface="Arial" pitchFamily="34" charset="0"/>
              </a:rPr>
              <a:t>- n</a:t>
            </a:r>
            <a:r>
              <a:rPr lang="en-GB" sz="3696" baseline="-25000" dirty="0">
                <a:latin typeface="Helvetica Neue"/>
                <a:cs typeface="Arial" pitchFamily="34" charset="0"/>
              </a:rPr>
              <a:t>1</a:t>
            </a:r>
            <a:r>
              <a:rPr lang="en-GB" sz="3696" dirty="0">
                <a:latin typeface="Helvetica Neue"/>
                <a:cs typeface="Arial" pitchFamily="34" charset="0"/>
              </a:rPr>
              <a:t>: the sample size of group 1</a:t>
            </a:r>
          </a:p>
          <a:p>
            <a:pPr eaLnBrk="0" hangingPunct="0">
              <a:lnSpc>
                <a:spcPct val="150000"/>
              </a:lnSpc>
            </a:pPr>
            <a:r>
              <a:rPr lang="en-GB" sz="3696" dirty="0">
                <a:latin typeface="Helvetica Neue"/>
                <a:cs typeface="Arial" pitchFamily="34" charset="0"/>
              </a:rPr>
              <a:t>- n</a:t>
            </a:r>
            <a:r>
              <a:rPr lang="en-GB" sz="3696" baseline="-25000" dirty="0">
                <a:latin typeface="Helvetica Neue"/>
                <a:cs typeface="Arial" pitchFamily="34" charset="0"/>
              </a:rPr>
              <a:t>2</a:t>
            </a:r>
            <a:r>
              <a:rPr lang="en-GB" sz="3696" dirty="0">
                <a:latin typeface="Helvetica Neue"/>
                <a:cs typeface="Arial" pitchFamily="34" charset="0"/>
              </a:rPr>
              <a:t>: the sample size of group 2 </a:t>
            </a:r>
            <a:endParaRPr lang="en-US" sz="3696" dirty="0">
              <a:latin typeface="Helvetica Neue"/>
              <a:cs typeface="Arial" pitchFamily="34" charset="0"/>
            </a:endParaRPr>
          </a:p>
        </p:txBody>
      </p:sp>
    </p:spTree>
    <p:extLst>
      <p:ext uri="{BB962C8B-B14F-4D97-AF65-F5344CB8AC3E}">
        <p14:creationId xmlns:p14="http://schemas.microsoft.com/office/powerpoint/2010/main" val="16959721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387723" y="826456"/>
            <a:ext cx="13326265" cy="6682174"/>
          </a:xfrm>
          <a:prstGeom prst="rect">
            <a:avLst/>
          </a:prstGeom>
        </p:spPr>
        <p:txBody>
          <a:bodyPr lIns="91292" tIns="45646" rIns="91292" bIns="45646">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3465" dirty="0">
                <a:latin typeface="Helvetica Neue"/>
              </a:rPr>
              <a:t>At the end of the session on unit 3, the student should be able to </a:t>
            </a:r>
          </a:p>
          <a:p>
            <a:pPr marL="950971" lvl="1" indent="-342355"/>
            <a:r>
              <a:rPr lang="en-US" sz="3465" dirty="0">
                <a:latin typeface="Helvetica Neue"/>
              </a:rPr>
              <a:t>Define population, sample. Why sampling techniques needed?</a:t>
            </a:r>
          </a:p>
          <a:p>
            <a:pPr marL="342355" indent="-342355"/>
            <a:endParaRPr lang="en-US" sz="1386" dirty="0">
              <a:latin typeface="Helvetica Neue"/>
            </a:endParaRPr>
          </a:p>
          <a:p>
            <a:pPr marL="950971" lvl="1" indent="-342355"/>
            <a:r>
              <a:rPr lang="en-US" sz="3465" dirty="0">
                <a:latin typeface="Helvetica Neue"/>
              </a:rPr>
              <a:t>Distinguish between different sampling methods</a:t>
            </a:r>
          </a:p>
          <a:p>
            <a:pPr marL="342355" indent="-342355"/>
            <a:endParaRPr lang="en-US" sz="1386" dirty="0">
              <a:latin typeface="Helvetica Neue"/>
            </a:endParaRPr>
          </a:p>
          <a:p>
            <a:pPr marL="950971" lvl="1" indent="-342355"/>
            <a:r>
              <a:rPr lang="en-US" sz="3465" dirty="0">
                <a:latin typeface="Helvetica Neue"/>
              </a:rPr>
              <a:t>Understand sampling variation, point estimates, interval estimates, and confidence interval. </a:t>
            </a:r>
          </a:p>
          <a:p>
            <a:pPr marL="950971" lvl="1" indent="-342355"/>
            <a:endParaRPr lang="en-US" sz="1386" dirty="0">
              <a:latin typeface="Helvetica Neue"/>
            </a:endParaRPr>
          </a:p>
          <a:p>
            <a:pPr marL="950971" lvl="1" indent="-342355"/>
            <a:r>
              <a:rPr lang="en-US" sz="3465" dirty="0">
                <a:latin typeface="Helvetica Neue"/>
              </a:rPr>
              <a:t>Compute 100 (1-</a:t>
            </a:r>
            <a:r>
              <a:rPr lang="el-GR" sz="3465" dirty="0">
                <a:latin typeface="Helvetica Neue"/>
                <a:cs typeface="Times New Roman" pitchFamily="18" charset="0"/>
              </a:rPr>
              <a:t>α</a:t>
            </a:r>
            <a:r>
              <a:rPr lang="en-US" sz="3465" dirty="0">
                <a:latin typeface="Helvetica Neue"/>
              </a:rPr>
              <a:t>)% CI for mean, proportion, variance and ratio of variances </a:t>
            </a:r>
          </a:p>
          <a:p>
            <a:pPr marL="950971" lvl="1" indent="-342355"/>
            <a:endParaRPr lang="en-US" sz="1386" dirty="0">
              <a:latin typeface="Helvetica Neue"/>
            </a:endParaRPr>
          </a:p>
          <a:p>
            <a:pPr marL="950971" lvl="1" indent="-342355"/>
            <a:r>
              <a:rPr lang="en-US" sz="3465" dirty="0">
                <a:latin typeface="Helvetica Neue"/>
              </a:rPr>
              <a:t>Define central limit theorem</a:t>
            </a:r>
          </a:p>
          <a:p>
            <a:pPr marL="342355" indent="-342355"/>
            <a:endParaRPr lang="en-IN" sz="3465" dirty="0">
              <a:latin typeface="Helvetica Neue"/>
            </a:endParaRPr>
          </a:p>
        </p:txBody>
      </p:sp>
      <p:sp>
        <p:nvSpPr>
          <p:cNvPr id="5" name="Title 1"/>
          <p:cNvSpPr txBox="1">
            <a:spLocks/>
          </p:cNvSpPr>
          <p:nvPr/>
        </p:nvSpPr>
        <p:spPr>
          <a:xfrm>
            <a:off x="381198" y="64003"/>
            <a:ext cx="11836406" cy="662606"/>
          </a:xfrm>
          <a:prstGeom prst="rect">
            <a:avLst/>
          </a:prstGeom>
        </p:spPr>
        <p:txBody>
          <a:bodyPr lIns="91292" tIns="45646" rIns="91292" bIns="45646">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en-US" sz="4042" b="1" dirty="0">
                <a:solidFill>
                  <a:srgbClr val="FF0000"/>
                </a:solidFill>
                <a:latin typeface="Helvetica Neue"/>
              </a:rPr>
              <a:t>Learning objectives of this unit</a:t>
            </a:r>
            <a:endParaRPr lang="en-IN" sz="4042" b="1" dirty="0">
              <a:solidFill>
                <a:srgbClr val="FF0000"/>
              </a:solidFill>
              <a:latin typeface="Helvetica Neue"/>
            </a:endParaRPr>
          </a:p>
        </p:txBody>
      </p:sp>
    </p:spTree>
    <p:extLst>
      <p:ext uri="{BB962C8B-B14F-4D97-AF65-F5344CB8AC3E}">
        <p14:creationId xmlns:p14="http://schemas.microsoft.com/office/powerpoint/2010/main" val="2665399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304632" y="492553"/>
            <a:ext cx="11167178" cy="1992886"/>
          </a:xfrm>
          <a:prstGeom prst="rect">
            <a:avLst/>
          </a:prstGeom>
          <a:noFill/>
          <a:ln w="9525">
            <a:noFill/>
            <a:miter lim="800000"/>
            <a:headEnd/>
            <a:tailEnd/>
          </a:ln>
        </p:spPr>
        <p:txBody>
          <a:bodyPr wrap="square" lIns="125508" tIns="62754" rIns="125508" bIns="62754" anchor="ctr">
            <a:spAutoFit/>
          </a:bodyPr>
          <a:lstStyle/>
          <a:p>
            <a:pPr eaLnBrk="0" hangingPunct="0">
              <a:lnSpc>
                <a:spcPct val="150000"/>
              </a:lnSpc>
            </a:pPr>
            <a:r>
              <a:rPr lang="en-GB" sz="4042" dirty="0">
                <a:latin typeface="Helvetica Neue"/>
                <a:cs typeface="Arial" pitchFamily="34" charset="0"/>
              </a:rPr>
              <a:t>Standard error of difference between two means if the two samples are not equal </a:t>
            </a:r>
          </a:p>
        </p:txBody>
      </p:sp>
      <p:graphicFrame>
        <p:nvGraphicFramePr>
          <p:cNvPr id="5" name="Object 4"/>
          <p:cNvGraphicFramePr>
            <a:graphicFrameLocks noChangeAspect="1"/>
          </p:cNvGraphicFramePr>
          <p:nvPr/>
        </p:nvGraphicFramePr>
        <p:xfrm>
          <a:off x="3332547" y="2534274"/>
          <a:ext cx="8630553" cy="2090481"/>
        </p:xfrm>
        <a:graphic>
          <a:graphicData uri="http://schemas.openxmlformats.org/presentationml/2006/ole">
            <mc:AlternateContent xmlns:mc="http://schemas.openxmlformats.org/markup-compatibility/2006">
              <mc:Choice xmlns:v="urn:schemas-microsoft-com:vml" Requires="v">
                <p:oleObj spid="_x0000_s95268" name="Equation" r:id="rId4" imgW="1777680" imgH="558720" progId="Equation.3">
                  <p:embed/>
                </p:oleObj>
              </mc:Choice>
              <mc:Fallback>
                <p:oleObj name="Equation" r:id="rId4" imgW="1777680" imgH="55872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2547" y="2534274"/>
                        <a:ext cx="8630553" cy="2090481"/>
                      </a:xfrm>
                      <a:prstGeom prst="rect">
                        <a:avLst/>
                      </a:prstGeom>
                      <a:solidFill>
                        <a:schemeClr val="bg1"/>
                      </a:solidFill>
                      <a:ln w="38100">
                        <a:solidFill>
                          <a:schemeClr val="bg1"/>
                        </a:solidFill>
                        <a:miter lim="800000"/>
                        <a:headEnd/>
                        <a:tailEnd/>
                      </a:ln>
                    </p:spPr>
                  </p:pic>
                </p:oleObj>
              </mc:Fallback>
            </mc:AlternateContent>
          </a:graphicData>
        </a:graphic>
      </p:graphicFrame>
      <p:graphicFrame>
        <p:nvGraphicFramePr>
          <p:cNvPr id="34820" name="Object 4"/>
          <p:cNvGraphicFramePr>
            <a:graphicFrameLocks noChangeAspect="1"/>
          </p:cNvGraphicFramePr>
          <p:nvPr/>
        </p:nvGraphicFramePr>
        <p:xfrm>
          <a:off x="3385173" y="5368027"/>
          <a:ext cx="8542843" cy="2040509"/>
        </p:xfrm>
        <a:graphic>
          <a:graphicData uri="http://schemas.openxmlformats.org/presentationml/2006/ole">
            <mc:AlternateContent xmlns:mc="http://schemas.openxmlformats.org/markup-compatibility/2006">
              <mc:Choice xmlns:v="urn:schemas-microsoft-com:vml" Requires="v">
                <p:oleObj spid="_x0000_s95269" name="Equation" r:id="rId6" imgW="1777680" imgH="507960" progId="Equation.3">
                  <p:embed/>
                </p:oleObj>
              </mc:Choice>
              <mc:Fallback>
                <p:oleObj name="Equation" r:id="rId6" imgW="1777680" imgH="507960" progId="Equation.3">
                  <p:embed/>
                  <p:pic>
                    <p:nvPicPr>
                      <p:cNvPr id="3482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5173" y="5368027"/>
                        <a:ext cx="8542843" cy="2040509"/>
                      </a:xfrm>
                      <a:prstGeom prst="rect">
                        <a:avLst/>
                      </a:prstGeom>
                      <a:solidFill>
                        <a:schemeClr val="bg1"/>
                      </a:solidFill>
                      <a:ln w="38100">
                        <a:solidFill>
                          <a:schemeClr val="bg1"/>
                        </a:solidFill>
                        <a:miter lim="800000"/>
                        <a:headEnd/>
                        <a:tailEnd/>
                      </a:ln>
                    </p:spPr>
                  </p:pic>
                </p:oleObj>
              </mc:Fallback>
            </mc:AlternateContent>
          </a:graphicData>
        </a:graphic>
      </p:graphicFrame>
      <p:sp>
        <p:nvSpPr>
          <p:cNvPr id="8" name="Rectangle 7"/>
          <p:cNvSpPr>
            <a:spLocks noChangeArrowheads="1"/>
          </p:cNvSpPr>
          <p:nvPr/>
        </p:nvSpPr>
        <p:spPr bwMode="auto">
          <a:xfrm>
            <a:off x="1304632" y="4552404"/>
            <a:ext cx="3628352" cy="748763"/>
          </a:xfrm>
          <a:prstGeom prst="rect">
            <a:avLst/>
          </a:prstGeom>
          <a:noFill/>
          <a:ln w="9525">
            <a:noFill/>
            <a:miter lim="800000"/>
            <a:headEnd/>
            <a:tailEnd/>
          </a:ln>
        </p:spPr>
        <p:txBody>
          <a:bodyPr wrap="square" lIns="125508" tIns="62754" rIns="125508" bIns="62754" anchor="ctr">
            <a:spAutoFit/>
          </a:bodyPr>
          <a:lstStyle/>
          <a:p>
            <a:pPr eaLnBrk="0" hangingPunct="0"/>
            <a:r>
              <a:rPr lang="en-GB" sz="4042" dirty="0">
                <a:latin typeface="Helvetica Neue"/>
                <a:cs typeface="Arial" pitchFamily="34" charset="0"/>
              </a:rPr>
              <a:t>where</a:t>
            </a:r>
          </a:p>
        </p:txBody>
      </p:sp>
    </p:spTree>
    <p:extLst>
      <p:ext uri="{BB962C8B-B14F-4D97-AF65-F5344CB8AC3E}">
        <p14:creationId xmlns:p14="http://schemas.microsoft.com/office/powerpoint/2010/main" val="946598205"/>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7932" y="730937"/>
            <a:ext cx="12419880" cy="1477616"/>
          </a:xfrm>
          <a:prstGeom prst="rect">
            <a:avLst/>
          </a:prstGeom>
          <a:noFill/>
          <a:ln w="9525">
            <a:noFill/>
            <a:miter lim="800000"/>
            <a:headEnd/>
            <a:tailEnd/>
          </a:ln>
        </p:spPr>
        <p:txBody>
          <a:bodyPr wrap="square" lIns="125508" tIns="62754" rIns="125508" bIns="62754" anchor="ctr">
            <a:spAutoFit/>
          </a:bodyPr>
          <a:lstStyle/>
          <a:p>
            <a:pPr eaLnBrk="0" hangingPunct="0"/>
            <a:r>
              <a:rPr lang="en-GB" sz="4389" b="1" dirty="0">
                <a:latin typeface="Helvetica Neue"/>
                <a:cs typeface="Arial" pitchFamily="34" charset="0"/>
              </a:rPr>
              <a:t>Standard error of difference between two proportions when two sample sizes are same</a:t>
            </a:r>
          </a:p>
        </p:txBody>
      </p:sp>
      <p:graphicFrame>
        <p:nvGraphicFramePr>
          <p:cNvPr id="5" name="Object 4"/>
          <p:cNvGraphicFramePr>
            <a:graphicFrameLocks noChangeAspect="1"/>
          </p:cNvGraphicFramePr>
          <p:nvPr>
            <p:extLst>
              <p:ext uri="{D42A27DB-BD31-4B8C-83A1-F6EECF244321}">
                <p14:modId xmlns:p14="http://schemas.microsoft.com/office/powerpoint/2010/main" val="2448179901"/>
              </p:ext>
            </p:extLst>
          </p:nvPr>
        </p:nvGraphicFramePr>
        <p:xfrm>
          <a:off x="868260" y="2253778"/>
          <a:ext cx="12151939" cy="1765346"/>
        </p:xfrm>
        <a:graphic>
          <a:graphicData uri="http://schemas.openxmlformats.org/presentationml/2006/ole">
            <mc:AlternateContent xmlns:mc="http://schemas.openxmlformats.org/markup-compatibility/2006">
              <mc:Choice xmlns:v="urn:schemas-microsoft-com:vml" Requires="v">
                <p:oleObj spid="_x0000_s96276" name="Equation" r:id="rId4" imgW="3174840" imgH="558720" progId="Equation.3">
                  <p:embed/>
                </p:oleObj>
              </mc:Choice>
              <mc:Fallback>
                <p:oleObj name="Equation" r:id="rId4" imgW="3174840" imgH="558720" progId="Equation.3">
                  <p:embed/>
                  <p:pic>
                    <p:nvPicPr>
                      <p:cNvPr id="5" name="Object 4"/>
                      <p:cNvPicPr>
                        <a:picLocks noChangeAspect="1" noChangeArrowheads="1"/>
                      </p:cNvPicPr>
                      <p:nvPr/>
                    </p:nvPicPr>
                    <p:blipFill>
                      <a:blip r:embed="rId5"/>
                      <a:srcRect/>
                      <a:stretch>
                        <a:fillRect/>
                      </a:stretch>
                    </p:blipFill>
                    <p:spPr bwMode="auto">
                      <a:xfrm>
                        <a:off x="868260" y="2253778"/>
                        <a:ext cx="12151939" cy="1765346"/>
                      </a:xfrm>
                      <a:prstGeom prst="rect">
                        <a:avLst/>
                      </a:prstGeom>
                      <a:noFill/>
                      <a:ln w="38100">
                        <a:noFill/>
                        <a:miter lim="800000"/>
                        <a:headEnd/>
                        <a:tailEnd/>
                      </a:ln>
                    </p:spPr>
                  </p:pic>
                </p:oleObj>
              </mc:Fallback>
            </mc:AlternateContent>
          </a:graphicData>
        </a:graphic>
      </p:graphicFrame>
      <p:sp>
        <p:nvSpPr>
          <p:cNvPr id="6" name="Rectangle 5"/>
          <p:cNvSpPr>
            <a:spLocks noChangeArrowheads="1"/>
          </p:cNvSpPr>
          <p:nvPr/>
        </p:nvSpPr>
        <p:spPr bwMode="auto">
          <a:xfrm>
            <a:off x="824960" y="3423299"/>
            <a:ext cx="12757754" cy="3859487"/>
          </a:xfrm>
          <a:prstGeom prst="rect">
            <a:avLst/>
          </a:prstGeom>
          <a:noFill/>
          <a:ln w="9525">
            <a:noFill/>
            <a:miter lim="800000"/>
            <a:headEnd/>
            <a:tailEnd/>
          </a:ln>
        </p:spPr>
        <p:txBody>
          <a:bodyPr wrap="square" lIns="125508" tIns="62754" rIns="125508" bIns="62754" anchor="ctr">
            <a:spAutoFit/>
          </a:bodyPr>
          <a:lstStyle/>
          <a:p>
            <a:pPr eaLnBrk="0" hangingPunct="0">
              <a:lnSpc>
                <a:spcPct val="150000"/>
              </a:lnSpc>
            </a:pPr>
            <a:r>
              <a:rPr lang="en-GB" sz="3234" dirty="0">
                <a:latin typeface="Helvetica Neue"/>
                <a:cs typeface="Arial" pitchFamily="34" charset="0"/>
              </a:rPr>
              <a:t>where </a:t>
            </a:r>
          </a:p>
          <a:p>
            <a:pPr eaLnBrk="0" hangingPunct="0">
              <a:lnSpc>
                <a:spcPct val="150000"/>
              </a:lnSpc>
            </a:pPr>
            <a:r>
              <a:rPr lang="en-GB" sz="3234" dirty="0">
                <a:latin typeface="Helvetica Neue"/>
                <a:cs typeface="Arial" pitchFamily="34" charset="0"/>
              </a:rPr>
              <a:t>- p</a:t>
            </a:r>
            <a:r>
              <a:rPr lang="en-GB" sz="3234" baseline="-25000" dirty="0">
                <a:latin typeface="Helvetica Neue"/>
                <a:cs typeface="Arial" pitchFamily="34" charset="0"/>
              </a:rPr>
              <a:t>1</a:t>
            </a:r>
            <a:r>
              <a:rPr lang="en-GB" sz="3234" dirty="0">
                <a:latin typeface="Helvetica Neue"/>
                <a:cs typeface="Arial" pitchFamily="34" charset="0"/>
              </a:rPr>
              <a:t> : The sample proportion of occurrence of an event in the group 1</a:t>
            </a:r>
          </a:p>
          <a:p>
            <a:pPr eaLnBrk="0" hangingPunct="0">
              <a:lnSpc>
                <a:spcPct val="150000"/>
              </a:lnSpc>
            </a:pPr>
            <a:r>
              <a:rPr lang="en-GB" sz="3234" dirty="0">
                <a:latin typeface="Helvetica Neue"/>
                <a:cs typeface="Arial" pitchFamily="34" charset="0"/>
              </a:rPr>
              <a:t>- p</a:t>
            </a:r>
            <a:r>
              <a:rPr lang="en-GB" sz="3234" baseline="-25000" dirty="0">
                <a:latin typeface="Helvetica Neue"/>
                <a:cs typeface="Arial" pitchFamily="34" charset="0"/>
              </a:rPr>
              <a:t>2</a:t>
            </a:r>
            <a:r>
              <a:rPr lang="en-GB" sz="3234" dirty="0">
                <a:latin typeface="Helvetica Neue"/>
                <a:cs typeface="Arial" pitchFamily="34" charset="0"/>
              </a:rPr>
              <a:t> : The sample proportion of occurrence of an event in the group 2</a:t>
            </a:r>
          </a:p>
          <a:p>
            <a:pPr eaLnBrk="0" hangingPunct="0">
              <a:lnSpc>
                <a:spcPct val="150000"/>
              </a:lnSpc>
            </a:pPr>
            <a:r>
              <a:rPr lang="en-GB" sz="3234" dirty="0">
                <a:latin typeface="Helvetica Neue"/>
                <a:cs typeface="Arial" pitchFamily="34" charset="0"/>
              </a:rPr>
              <a:t>- n</a:t>
            </a:r>
            <a:r>
              <a:rPr lang="en-GB" sz="3234" baseline="-25000" dirty="0">
                <a:latin typeface="Helvetica Neue"/>
                <a:cs typeface="Arial" pitchFamily="34" charset="0"/>
              </a:rPr>
              <a:t>1</a:t>
            </a:r>
            <a:r>
              <a:rPr lang="en-GB" sz="3234" dirty="0">
                <a:latin typeface="Helvetica Neue"/>
                <a:cs typeface="Arial" pitchFamily="34" charset="0"/>
              </a:rPr>
              <a:t>: The sample size of group 1</a:t>
            </a:r>
          </a:p>
          <a:p>
            <a:pPr eaLnBrk="0" hangingPunct="0">
              <a:lnSpc>
                <a:spcPct val="150000"/>
              </a:lnSpc>
            </a:pPr>
            <a:r>
              <a:rPr lang="en-GB" sz="3234" dirty="0">
                <a:latin typeface="Helvetica Neue"/>
                <a:cs typeface="Arial" pitchFamily="34" charset="0"/>
              </a:rPr>
              <a:t>- n</a:t>
            </a:r>
            <a:r>
              <a:rPr lang="en-GB" sz="3234" baseline="-25000" dirty="0">
                <a:latin typeface="Helvetica Neue"/>
                <a:cs typeface="Arial" pitchFamily="34" charset="0"/>
              </a:rPr>
              <a:t>2</a:t>
            </a:r>
            <a:r>
              <a:rPr lang="en-GB" sz="3234" dirty="0">
                <a:latin typeface="Helvetica Neue"/>
                <a:cs typeface="Arial" pitchFamily="34" charset="0"/>
              </a:rPr>
              <a:t>: The sample size of group 2 </a:t>
            </a:r>
            <a:endParaRPr lang="en-US" sz="3234" dirty="0">
              <a:latin typeface="Helvetica Neue"/>
              <a:cs typeface="Arial" pitchFamily="34" charset="0"/>
            </a:endParaRPr>
          </a:p>
        </p:txBody>
      </p:sp>
    </p:spTree>
    <p:extLst>
      <p:ext uri="{BB962C8B-B14F-4D97-AF65-F5344CB8AC3E}">
        <p14:creationId xmlns:p14="http://schemas.microsoft.com/office/powerpoint/2010/main" val="219634373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42706" y="843772"/>
            <a:ext cx="13207943" cy="731066"/>
          </a:xfrm>
          <a:prstGeom prst="rect">
            <a:avLst/>
          </a:prstGeom>
          <a:noFill/>
          <a:ln w="9525">
            <a:noFill/>
            <a:miter lim="800000"/>
            <a:headEnd/>
            <a:tailEnd/>
          </a:ln>
        </p:spPr>
        <p:txBody>
          <a:bodyPr wrap="square" lIns="125508" tIns="62754" rIns="125508" bIns="62754" anchor="ctr">
            <a:spAutoFit/>
          </a:bodyPr>
          <a:lstStyle/>
          <a:p>
            <a:pPr eaLnBrk="0" hangingPunct="0"/>
            <a:r>
              <a:rPr lang="en-GB" sz="3927" b="1" dirty="0">
                <a:latin typeface="Helvetica Neue"/>
                <a:cs typeface="Arial" pitchFamily="34" charset="0"/>
              </a:rPr>
              <a:t>Standard error of difference between two proportions</a:t>
            </a:r>
          </a:p>
        </p:txBody>
      </p:sp>
      <p:graphicFrame>
        <p:nvGraphicFramePr>
          <p:cNvPr id="5" name="Object 4"/>
          <p:cNvGraphicFramePr>
            <a:graphicFrameLocks noChangeAspect="1"/>
          </p:cNvGraphicFramePr>
          <p:nvPr>
            <p:extLst>
              <p:ext uri="{D42A27DB-BD31-4B8C-83A1-F6EECF244321}">
                <p14:modId xmlns:p14="http://schemas.microsoft.com/office/powerpoint/2010/main" val="243021671"/>
              </p:ext>
            </p:extLst>
          </p:nvPr>
        </p:nvGraphicFramePr>
        <p:xfrm>
          <a:off x="1323005" y="1645067"/>
          <a:ext cx="8355806" cy="1775688"/>
        </p:xfrm>
        <a:graphic>
          <a:graphicData uri="http://schemas.openxmlformats.org/presentationml/2006/ole">
            <mc:AlternateContent xmlns:mc="http://schemas.openxmlformats.org/markup-compatibility/2006">
              <mc:Choice xmlns:v="urn:schemas-microsoft-com:vml" Requires="v">
                <p:oleObj spid="_x0000_s97318" name="Equation" r:id="rId4" imgW="2323800" imgH="558720" progId="Equation.3">
                  <p:embed/>
                </p:oleObj>
              </mc:Choice>
              <mc:Fallback>
                <p:oleObj name="Equation" r:id="rId4" imgW="2323800" imgH="558720" progId="Equation.3">
                  <p:embed/>
                  <p:pic>
                    <p:nvPicPr>
                      <p:cNvPr id="5" name="Object 4"/>
                      <p:cNvPicPr>
                        <a:picLocks noChangeAspect="1" noChangeArrowheads="1"/>
                      </p:cNvPicPr>
                      <p:nvPr/>
                    </p:nvPicPr>
                    <p:blipFill>
                      <a:blip r:embed="rId5"/>
                      <a:srcRect/>
                      <a:stretch>
                        <a:fillRect/>
                      </a:stretch>
                    </p:blipFill>
                    <p:spPr bwMode="auto">
                      <a:xfrm>
                        <a:off x="1323005" y="1645067"/>
                        <a:ext cx="8355806" cy="1775688"/>
                      </a:xfrm>
                      <a:prstGeom prst="rect">
                        <a:avLst/>
                      </a:prstGeom>
                      <a:noFill/>
                      <a:ln w="38100">
                        <a:noFill/>
                        <a:miter lim="800000"/>
                        <a:headEnd/>
                        <a:tailEnd/>
                      </a:ln>
                    </p:spPr>
                  </p:pic>
                </p:oleObj>
              </mc:Fallback>
            </mc:AlternateContent>
          </a:graphicData>
        </a:graphic>
      </p:graphicFrame>
      <p:graphicFrame>
        <p:nvGraphicFramePr>
          <p:cNvPr id="34820" name="Object 4"/>
          <p:cNvGraphicFramePr>
            <a:graphicFrameLocks noChangeAspect="1"/>
          </p:cNvGraphicFramePr>
          <p:nvPr>
            <p:extLst>
              <p:ext uri="{D42A27DB-BD31-4B8C-83A1-F6EECF244321}">
                <p14:modId xmlns:p14="http://schemas.microsoft.com/office/powerpoint/2010/main" val="4019782649"/>
              </p:ext>
            </p:extLst>
          </p:nvPr>
        </p:nvGraphicFramePr>
        <p:xfrm>
          <a:off x="2614448" y="3822778"/>
          <a:ext cx="8262218" cy="1373665"/>
        </p:xfrm>
        <a:graphic>
          <a:graphicData uri="http://schemas.openxmlformats.org/presentationml/2006/ole">
            <mc:AlternateContent xmlns:mc="http://schemas.openxmlformats.org/markup-compatibility/2006">
              <mc:Choice xmlns:v="urn:schemas-microsoft-com:vml" Requires="v">
                <p:oleObj spid="_x0000_s97319" name="Equation" r:id="rId6" imgW="1676160" imgH="482400" progId="Equation.3">
                  <p:embed/>
                </p:oleObj>
              </mc:Choice>
              <mc:Fallback>
                <p:oleObj name="Equation" r:id="rId6" imgW="1676160" imgH="482400" progId="Equation.3">
                  <p:embed/>
                  <p:pic>
                    <p:nvPicPr>
                      <p:cNvPr id="3482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4448" y="3822778"/>
                        <a:ext cx="8262218" cy="1373665"/>
                      </a:xfrm>
                      <a:prstGeom prst="rect">
                        <a:avLst/>
                      </a:prstGeom>
                      <a:noFill/>
                      <a:ln w="38100">
                        <a:noFill/>
                        <a:miter lim="800000"/>
                        <a:headEnd/>
                        <a:tailEnd/>
                      </a:ln>
                    </p:spPr>
                  </p:pic>
                </p:oleObj>
              </mc:Fallback>
            </mc:AlternateContent>
          </a:graphicData>
        </a:graphic>
      </p:graphicFrame>
      <p:sp>
        <p:nvSpPr>
          <p:cNvPr id="8" name="Rectangle 7"/>
          <p:cNvSpPr>
            <a:spLocks noChangeArrowheads="1"/>
          </p:cNvSpPr>
          <p:nvPr/>
        </p:nvSpPr>
        <p:spPr bwMode="auto">
          <a:xfrm>
            <a:off x="663512" y="3421691"/>
            <a:ext cx="3628352" cy="802175"/>
          </a:xfrm>
          <a:prstGeom prst="rect">
            <a:avLst/>
          </a:prstGeom>
          <a:noFill/>
          <a:ln w="9525">
            <a:noFill/>
            <a:miter lim="800000"/>
            <a:headEnd/>
            <a:tailEnd/>
          </a:ln>
        </p:spPr>
        <p:txBody>
          <a:bodyPr wrap="square" lIns="125508" tIns="62754" rIns="125508" bIns="62754" anchor="ctr">
            <a:spAutoFit/>
          </a:bodyPr>
          <a:lstStyle/>
          <a:p>
            <a:pPr eaLnBrk="0" hangingPunct="0"/>
            <a:r>
              <a:rPr lang="en-GB" sz="4389" dirty="0">
                <a:latin typeface="Helvetica Neue"/>
                <a:cs typeface="Arial" pitchFamily="34" charset="0"/>
              </a:rPr>
              <a:t>where</a:t>
            </a:r>
          </a:p>
        </p:txBody>
      </p:sp>
    </p:spTree>
    <p:extLst>
      <p:ext uri="{BB962C8B-B14F-4D97-AF65-F5344CB8AC3E}">
        <p14:creationId xmlns:p14="http://schemas.microsoft.com/office/powerpoint/2010/main" val="277680791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62451" y="917250"/>
            <a:ext cx="12757754" cy="3859487"/>
          </a:xfrm>
          <a:prstGeom prst="rect">
            <a:avLst/>
          </a:prstGeom>
          <a:noFill/>
          <a:ln w="9525">
            <a:noFill/>
            <a:miter lim="800000"/>
            <a:headEnd/>
            <a:tailEnd/>
          </a:ln>
        </p:spPr>
        <p:txBody>
          <a:bodyPr wrap="square" lIns="125508" tIns="62754" rIns="125508" bIns="62754" anchor="ctr">
            <a:spAutoFit/>
          </a:bodyPr>
          <a:lstStyle/>
          <a:p>
            <a:pPr eaLnBrk="0" hangingPunct="0">
              <a:lnSpc>
                <a:spcPct val="150000"/>
              </a:lnSpc>
            </a:pPr>
            <a:r>
              <a:rPr lang="en-GB" sz="3234" dirty="0">
                <a:latin typeface="Helvetica Neue"/>
                <a:cs typeface="Arial" pitchFamily="34" charset="0"/>
              </a:rPr>
              <a:t>where </a:t>
            </a:r>
          </a:p>
          <a:p>
            <a:pPr eaLnBrk="0" hangingPunct="0">
              <a:lnSpc>
                <a:spcPct val="150000"/>
              </a:lnSpc>
            </a:pPr>
            <a:r>
              <a:rPr lang="en-GB" sz="3234" dirty="0">
                <a:latin typeface="Helvetica Neue"/>
                <a:cs typeface="Arial" pitchFamily="34" charset="0"/>
              </a:rPr>
              <a:t>- p</a:t>
            </a:r>
            <a:r>
              <a:rPr lang="en-GB" sz="3234" baseline="-25000" dirty="0">
                <a:latin typeface="Helvetica Neue"/>
                <a:cs typeface="Arial" pitchFamily="34" charset="0"/>
              </a:rPr>
              <a:t>1</a:t>
            </a:r>
            <a:r>
              <a:rPr lang="en-GB" sz="3234" dirty="0">
                <a:latin typeface="Helvetica Neue"/>
                <a:cs typeface="Arial" pitchFamily="34" charset="0"/>
              </a:rPr>
              <a:t> : The sample proportion of occurrence of an event in the group 1</a:t>
            </a:r>
          </a:p>
          <a:p>
            <a:pPr eaLnBrk="0" hangingPunct="0">
              <a:lnSpc>
                <a:spcPct val="150000"/>
              </a:lnSpc>
            </a:pPr>
            <a:r>
              <a:rPr lang="en-GB" sz="3234" dirty="0">
                <a:latin typeface="Helvetica Neue"/>
                <a:cs typeface="Arial" pitchFamily="34" charset="0"/>
              </a:rPr>
              <a:t>- p</a:t>
            </a:r>
            <a:r>
              <a:rPr lang="en-GB" sz="3234" baseline="-25000" dirty="0">
                <a:latin typeface="Helvetica Neue"/>
                <a:cs typeface="Arial" pitchFamily="34" charset="0"/>
              </a:rPr>
              <a:t>2</a:t>
            </a:r>
            <a:r>
              <a:rPr lang="en-GB" sz="3234" dirty="0">
                <a:latin typeface="Helvetica Neue"/>
                <a:cs typeface="Arial" pitchFamily="34" charset="0"/>
              </a:rPr>
              <a:t> : The sample proportion of occurrence of an event in the group 2</a:t>
            </a:r>
          </a:p>
          <a:p>
            <a:pPr eaLnBrk="0" hangingPunct="0">
              <a:lnSpc>
                <a:spcPct val="150000"/>
              </a:lnSpc>
            </a:pPr>
            <a:r>
              <a:rPr lang="en-GB" sz="3234" dirty="0">
                <a:latin typeface="Helvetica Neue"/>
                <a:cs typeface="Arial" pitchFamily="34" charset="0"/>
              </a:rPr>
              <a:t>- n</a:t>
            </a:r>
            <a:r>
              <a:rPr lang="en-GB" sz="3234" baseline="-25000" dirty="0">
                <a:latin typeface="Helvetica Neue"/>
                <a:cs typeface="Arial" pitchFamily="34" charset="0"/>
              </a:rPr>
              <a:t>1</a:t>
            </a:r>
            <a:r>
              <a:rPr lang="en-GB" sz="3234" dirty="0">
                <a:latin typeface="Helvetica Neue"/>
                <a:cs typeface="Arial" pitchFamily="34" charset="0"/>
              </a:rPr>
              <a:t>: The sample size of group 1</a:t>
            </a:r>
          </a:p>
          <a:p>
            <a:pPr eaLnBrk="0" hangingPunct="0">
              <a:lnSpc>
                <a:spcPct val="150000"/>
              </a:lnSpc>
            </a:pPr>
            <a:r>
              <a:rPr lang="en-GB" sz="3234" dirty="0">
                <a:latin typeface="Helvetica Neue"/>
                <a:cs typeface="Arial" pitchFamily="34" charset="0"/>
              </a:rPr>
              <a:t>- n</a:t>
            </a:r>
            <a:r>
              <a:rPr lang="en-GB" sz="3234" baseline="-25000" dirty="0">
                <a:latin typeface="Helvetica Neue"/>
                <a:cs typeface="Arial" pitchFamily="34" charset="0"/>
              </a:rPr>
              <a:t>2</a:t>
            </a:r>
            <a:r>
              <a:rPr lang="en-GB" sz="3234" dirty="0">
                <a:latin typeface="Helvetica Neue"/>
                <a:cs typeface="Arial" pitchFamily="34" charset="0"/>
              </a:rPr>
              <a:t>: The sample size of group 2 </a:t>
            </a:r>
            <a:endParaRPr lang="en-US" sz="3234" dirty="0">
              <a:latin typeface="Helvetica Neue"/>
              <a:cs typeface="Arial" pitchFamily="34" charset="0"/>
            </a:endParaRPr>
          </a:p>
        </p:txBody>
      </p:sp>
    </p:spTree>
    <p:extLst>
      <p:ext uri="{BB962C8B-B14F-4D97-AF65-F5344CB8AC3E}">
        <p14:creationId xmlns:p14="http://schemas.microsoft.com/office/powerpoint/2010/main" val="3699834375"/>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60893" y="2049003"/>
            <a:ext cx="12640710" cy="3624358"/>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735" b="1" dirty="0">
                <a:latin typeface="Helvetica Neue"/>
                <a:ea typeface="Verdana" pitchFamily="34" charset="0"/>
                <a:cs typeface="Verdana" pitchFamily="34" charset="0"/>
              </a:rPr>
              <a:t>Point estimate is a single number, calculated from available sample data that is used to estimate the value of an unknown parameter</a:t>
            </a:r>
          </a:p>
        </p:txBody>
      </p:sp>
      <p:sp>
        <p:nvSpPr>
          <p:cNvPr id="4" name="Text Box 3"/>
          <p:cNvSpPr txBox="1">
            <a:spLocks noChangeArrowheads="1"/>
          </p:cNvSpPr>
          <p:nvPr/>
        </p:nvSpPr>
        <p:spPr bwMode="auto">
          <a:xfrm>
            <a:off x="660893" y="-17253"/>
            <a:ext cx="6203312" cy="855395"/>
          </a:xfrm>
          <a:prstGeom prst="rect">
            <a:avLst/>
          </a:prstGeom>
          <a:noFill/>
          <a:ln w="9525">
            <a:noFill/>
            <a:miter lim="800000"/>
            <a:headEnd/>
            <a:tailEnd/>
          </a:ln>
        </p:spPr>
        <p:txBody>
          <a:bodyPr wrap="square" lIns="125508" tIns="62754" rIns="125508" bIns="62754">
            <a:spAutoFit/>
          </a:bodyPr>
          <a:lstStyle/>
          <a:p>
            <a:pPr eaLnBrk="0" hangingPunct="0"/>
            <a:r>
              <a:rPr lang="en-US" sz="4735" b="1" dirty="0">
                <a:solidFill>
                  <a:srgbClr val="FF0000"/>
                </a:solidFill>
                <a:latin typeface="Helvetica Neue"/>
                <a:ea typeface="Verdana" pitchFamily="34" charset="0"/>
                <a:cs typeface="Verdana" pitchFamily="34" charset="0"/>
              </a:rPr>
              <a:t>Point estimation</a:t>
            </a:r>
          </a:p>
        </p:txBody>
      </p:sp>
    </p:spTree>
    <p:extLst>
      <p:ext uri="{BB962C8B-B14F-4D97-AF65-F5344CB8AC3E}">
        <p14:creationId xmlns:p14="http://schemas.microsoft.com/office/powerpoint/2010/main" val="368055070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842" y="997904"/>
            <a:ext cx="12813912" cy="6509760"/>
          </a:xfrm>
          <a:prstGeom prst="rect">
            <a:avLst/>
          </a:prstGeom>
          <a:noFill/>
          <a:ln w="9525">
            <a:noFill/>
            <a:miter lim="800000"/>
            <a:headEnd/>
            <a:tailEnd/>
          </a:ln>
        </p:spPr>
        <p:txBody>
          <a:bodyPr lIns="125508" tIns="62754" rIns="125508" bIns="62754"/>
          <a:lstStyle/>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The </a:t>
            </a:r>
            <a:r>
              <a:rPr lang="en-US" sz="4620" b="1" kern="0" dirty="0">
                <a:solidFill>
                  <a:srgbClr val="0000FF"/>
                </a:solidFill>
                <a:latin typeface="Helvetica Neue"/>
                <a:ea typeface="Verdana" pitchFamily="34" charset="0"/>
                <a:cs typeface="Verdana" pitchFamily="34" charset="0"/>
              </a:rPr>
              <a:t>statistic</a:t>
            </a:r>
            <a:endParaRPr lang="en-US" sz="4620" b="1" kern="0" dirty="0">
              <a:latin typeface="Helvetica Neue"/>
              <a:ea typeface="Verdana" pitchFamily="34" charset="0"/>
              <a:cs typeface="Verdana" pitchFamily="34" charset="0"/>
            </a:endParaRPr>
          </a:p>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 Mean </a:t>
            </a:r>
            <a:r>
              <a:rPr lang="en-US" sz="4620" b="1" kern="0" dirty="0">
                <a:latin typeface="Helvetica Neue"/>
                <a:ea typeface="Verdana" pitchFamily="34" charset="0"/>
                <a:cs typeface="Verdana" pitchFamily="34" charset="0"/>
                <a:sym typeface="Mathematica1Mono" pitchFamily="18" charset="2"/>
              </a:rPr>
              <a:t>(x)</a:t>
            </a:r>
          </a:p>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 Variance (s</a:t>
            </a:r>
            <a:r>
              <a:rPr lang="en-US" sz="4620" b="1" kern="0" baseline="40000" dirty="0">
                <a:latin typeface="Helvetica Neue"/>
                <a:ea typeface="Verdana" pitchFamily="34" charset="0"/>
                <a:cs typeface="Verdana" pitchFamily="34" charset="0"/>
              </a:rPr>
              <a:t>2</a:t>
            </a:r>
            <a:r>
              <a:rPr lang="en-US" sz="4620" b="1" kern="0" dirty="0">
                <a:latin typeface="Helvetica Neue"/>
                <a:ea typeface="Verdana" pitchFamily="34" charset="0"/>
                <a:cs typeface="Verdana" pitchFamily="34" charset="0"/>
              </a:rPr>
              <a:t>) </a:t>
            </a:r>
          </a:p>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 Proportion (p) </a:t>
            </a:r>
          </a:p>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 Correlation (r) etc.,</a:t>
            </a:r>
          </a:p>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computed from sample observations</a:t>
            </a:r>
          </a:p>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estimates of population parameters </a:t>
            </a:r>
            <a:r>
              <a:rPr lang="el-GR" sz="4620" b="1" kern="0" dirty="0">
                <a:latin typeface="Helvetica Neue"/>
                <a:ea typeface="Verdana" pitchFamily="34" charset="0"/>
                <a:cs typeface="Verdana" pitchFamily="34" charset="0"/>
              </a:rPr>
              <a:t>μ</a:t>
            </a:r>
            <a:r>
              <a:rPr lang="en-US" sz="4620" b="1" kern="0" dirty="0">
                <a:latin typeface="Helvetica Neue"/>
                <a:ea typeface="Verdana" pitchFamily="34" charset="0"/>
                <a:cs typeface="Verdana" pitchFamily="34" charset="0"/>
              </a:rPr>
              <a:t>, </a:t>
            </a:r>
            <a:r>
              <a:rPr lang="el-GR" sz="4620" b="1" kern="0" dirty="0">
                <a:latin typeface="Helvetica Neue"/>
                <a:ea typeface="Verdana" pitchFamily="34" charset="0"/>
                <a:cs typeface="Verdana" pitchFamily="34" charset="0"/>
              </a:rPr>
              <a:t>σ</a:t>
            </a:r>
            <a:r>
              <a:rPr lang="en-US" sz="4620" b="1" kern="0" baseline="40000" dirty="0">
                <a:latin typeface="Helvetica Neue"/>
                <a:ea typeface="Verdana" pitchFamily="34" charset="0"/>
                <a:cs typeface="Verdana" pitchFamily="34" charset="0"/>
              </a:rPr>
              <a:t>2</a:t>
            </a:r>
            <a:r>
              <a:rPr lang="en-US" sz="4620" b="1" kern="0" dirty="0">
                <a:latin typeface="Helvetica Neue"/>
                <a:ea typeface="Verdana" pitchFamily="34" charset="0"/>
                <a:cs typeface="Verdana" pitchFamily="34" charset="0"/>
              </a:rPr>
              <a:t>, P, </a:t>
            </a:r>
          </a:p>
          <a:p>
            <a:pPr marL="470670" indent="-470670" eaLnBrk="0" hangingPunct="0">
              <a:lnSpc>
                <a:spcPct val="90000"/>
              </a:lnSpc>
              <a:spcBef>
                <a:spcPct val="20000"/>
              </a:spcBef>
              <a:defRPr/>
            </a:pPr>
            <a:r>
              <a:rPr lang="en-US" sz="4620" b="1" kern="0" dirty="0">
                <a:latin typeface="Helvetica Neue"/>
                <a:ea typeface="Verdana" pitchFamily="34" charset="0"/>
                <a:cs typeface="Verdana" pitchFamily="34" charset="0"/>
              </a:rPr>
              <a:t>and  </a:t>
            </a:r>
            <a:r>
              <a:rPr lang="el-GR" sz="4620" b="1" kern="0" dirty="0">
                <a:latin typeface="Helvetica Neue"/>
                <a:ea typeface="Verdana" pitchFamily="34" charset="0"/>
                <a:cs typeface="Verdana" pitchFamily="34" charset="0"/>
              </a:rPr>
              <a:t>ρ</a:t>
            </a:r>
            <a:endParaRPr lang="en-US" sz="4620" b="1" kern="0" dirty="0">
              <a:latin typeface="Helvetica Neue"/>
              <a:ea typeface="Verdana" pitchFamily="34" charset="0"/>
              <a:cs typeface="Verdana" pitchFamily="34" charset="0"/>
            </a:endParaRPr>
          </a:p>
        </p:txBody>
      </p:sp>
      <p:sp>
        <p:nvSpPr>
          <p:cNvPr id="5" name="Text Box 3"/>
          <p:cNvSpPr txBox="1">
            <a:spLocks noChangeArrowheads="1"/>
          </p:cNvSpPr>
          <p:nvPr/>
        </p:nvSpPr>
        <p:spPr bwMode="auto">
          <a:xfrm>
            <a:off x="397472" y="-28559"/>
            <a:ext cx="6437399" cy="802175"/>
          </a:xfrm>
          <a:prstGeom prst="rect">
            <a:avLst/>
          </a:prstGeom>
          <a:noFill/>
          <a:ln w="9525">
            <a:noFill/>
            <a:miter lim="800000"/>
            <a:headEnd/>
            <a:tailEnd/>
          </a:ln>
        </p:spPr>
        <p:txBody>
          <a:bodyPr lIns="125508" tIns="62754" rIns="125508" bIns="62754">
            <a:spAutoFit/>
          </a:bodyPr>
          <a:lstStyle/>
          <a:p>
            <a:pPr eaLnBrk="0" hangingPunct="0"/>
            <a:r>
              <a:rPr lang="en-US" sz="4389" b="1" dirty="0">
                <a:solidFill>
                  <a:srgbClr val="FF0000"/>
                </a:solidFill>
                <a:latin typeface="Helvetica Neue"/>
                <a:ea typeface="Verdana" pitchFamily="34" charset="0"/>
                <a:cs typeface="Verdana" pitchFamily="34" charset="0"/>
              </a:rPr>
              <a:t>Point estimation</a:t>
            </a:r>
          </a:p>
        </p:txBody>
      </p:sp>
      <p:cxnSp>
        <p:nvCxnSpPr>
          <p:cNvPr id="7" name="Straight Connector 6"/>
          <p:cNvCxnSpPr/>
          <p:nvPr/>
        </p:nvCxnSpPr>
        <p:spPr>
          <a:xfrm flipV="1">
            <a:off x="3183785" y="1920296"/>
            <a:ext cx="289384" cy="16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86039"/>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0" y="7567613"/>
            <a:ext cx="3509963" cy="265112"/>
          </a:xfrm>
          <a:prstGeom prst="rect">
            <a:avLst/>
          </a:prstGeom>
        </p:spPr>
        <p:txBody>
          <a:bodyPr lIns="125508" tIns="62754" rIns="125508" bIns="62754"/>
          <a:lstStyle/>
          <a:p>
            <a:r>
              <a:rPr lang="en-US"/>
              <a:t>October 9, 2012</a:t>
            </a:r>
          </a:p>
        </p:txBody>
      </p:sp>
      <p:pic>
        <p:nvPicPr>
          <p:cNvPr id="3" name="Picture 4"/>
          <p:cNvPicPr>
            <a:picLocks noChangeAspect="1" noChangeArrowheads="1"/>
          </p:cNvPicPr>
          <p:nvPr/>
        </p:nvPicPr>
        <p:blipFill>
          <a:blip r:embed="rId3"/>
          <a:srcRect/>
          <a:stretch>
            <a:fillRect/>
          </a:stretch>
        </p:blipFill>
        <p:spPr bwMode="auto">
          <a:xfrm>
            <a:off x="17152" y="0"/>
            <a:ext cx="14045234" cy="7920038"/>
          </a:xfrm>
          <a:prstGeom prst="rect">
            <a:avLst/>
          </a:prstGeom>
          <a:noFill/>
          <a:ln w="9525">
            <a:noFill/>
            <a:miter lim="800000"/>
            <a:headEnd/>
            <a:tailEnd/>
          </a:ln>
        </p:spPr>
      </p:pic>
    </p:spTree>
    <p:extLst>
      <p:ext uri="{BB962C8B-B14F-4D97-AF65-F5344CB8AC3E}">
        <p14:creationId xmlns:p14="http://schemas.microsoft.com/office/powerpoint/2010/main" val="190278729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4" name="arrow.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953501" y="1705888"/>
            <a:ext cx="12132270" cy="5501282"/>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851" b="1" dirty="0">
                <a:latin typeface="Helvetica Neue"/>
                <a:ea typeface="Gulim" pitchFamily="34" charset="-127"/>
              </a:rPr>
              <a:t>Interval estimate is an interval that provides a lower and upper bound for a specific unknown parameter.</a:t>
            </a:r>
          </a:p>
          <a:p>
            <a:pPr>
              <a:lnSpc>
                <a:spcPct val="120000"/>
              </a:lnSpc>
            </a:pPr>
            <a:endParaRPr lang="en-US" altLang="ko-KR" sz="4851" b="1" dirty="0">
              <a:latin typeface="Helvetica Neue"/>
              <a:ea typeface="Gulim" pitchFamily="34" charset="-127"/>
            </a:endParaRPr>
          </a:p>
          <a:p>
            <a:pPr>
              <a:lnSpc>
                <a:spcPct val="120000"/>
              </a:lnSpc>
            </a:pPr>
            <a:r>
              <a:rPr lang="en-US" altLang="ko-KR" sz="4851" b="1" dirty="0">
                <a:latin typeface="Helvetica Neue"/>
                <a:ea typeface="Gulim" pitchFamily="34" charset="-127"/>
              </a:rPr>
              <a:t>Undoubtedly, the most powerful type of inference.</a:t>
            </a:r>
          </a:p>
        </p:txBody>
      </p:sp>
      <p:sp>
        <p:nvSpPr>
          <p:cNvPr id="4" name="Text Box 3"/>
          <p:cNvSpPr txBox="1">
            <a:spLocks noChangeArrowheads="1"/>
          </p:cNvSpPr>
          <p:nvPr/>
        </p:nvSpPr>
        <p:spPr bwMode="auto">
          <a:xfrm>
            <a:off x="668737" y="-34507"/>
            <a:ext cx="7139660" cy="803842"/>
          </a:xfrm>
          <a:prstGeom prst="rect">
            <a:avLst/>
          </a:prstGeom>
          <a:noFill/>
          <a:ln w="9525">
            <a:noFill/>
            <a:miter lim="800000"/>
            <a:headEnd/>
            <a:tailEnd/>
          </a:ln>
        </p:spPr>
        <p:txBody>
          <a:bodyPr wrap="square" lIns="125508" tIns="62754" rIns="125508" bIns="62754">
            <a:spAutoFit/>
          </a:bodyPr>
          <a:lstStyle/>
          <a:p>
            <a:pPr eaLnBrk="0" hangingPunct="0"/>
            <a:r>
              <a:rPr lang="en-US" sz="4400" b="1" dirty="0">
                <a:solidFill>
                  <a:srgbClr val="FF0000"/>
                </a:solidFill>
                <a:latin typeface="Helvetica Neue"/>
                <a:ea typeface="Verdana" pitchFamily="34" charset="0"/>
                <a:cs typeface="Verdana" pitchFamily="34" charset="0"/>
              </a:rPr>
              <a:t>Interval estimation</a:t>
            </a:r>
          </a:p>
        </p:txBody>
      </p:sp>
    </p:spTree>
    <p:extLst>
      <p:ext uri="{BB962C8B-B14F-4D97-AF65-F5344CB8AC3E}">
        <p14:creationId xmlns:p14="http://schemas.microsoft.com/office/powerpoint/2010/main" val="152696424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953501" y="2031930"/>
            <a:ext cx="12640710" cy="3709766"/>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851" b="1" dirty="0">
                <a:latin typeface="Helvetica Neue"/>
                <a:ea typeface="Verdana" pitchFamily="34" charset="0"/>
                <a:cs typeface="Verdana" pitchFamily="34" charset="0"/>
              </a:rPr>
              <a:t>Computation of 100 (1-</a:t>
            </a:r>
            <a:r>
              <a:rPr lang="el-GR" altLang="ko-KR" sz="4851" b="1" dirty="0">
                <a:latin typeface="Helvetica Neue"/>
                <a:ea typeface="Verdana" pitchFamily="34" charset="0"/>
                <a:cs typeface="Times New Roman" pitchFamily="18" charset="0"/>
              </a:rPr>
              <a:t>α</a:t>
            </a:r>
            <a:r>
              <a:rPr lang="en-US" altLang="ko-KR" sz="4851" b="1" dirty="0">
                <a:latin typeface="Helvetica Neue"/>
                <a:ea typeface="Verdana" pitchFamily="34" charset="0"/>
                <a:cs typeface="Verdana" pitchFamily="34" charset="0"/>
              </a:rPr>
              <a:t>)% confidence interval is the most common way of finding the interval estimate, where </a:t>
            </a:r>
            <a:r>
              <a:rPr lang="el-GR" altLang="ko-KR" sz="4851" b="1" dirty="0">
                <a:latin typeface="Helvetica Neue"/>
                <a:ea typeface="Verdana" pitchFamily="34" charset="0"/>
                <a:cs typeface="Times New Roman" pitchFamily="18" charset="0"/>
              </a:rPr>
              <a:t>α</a:t>
            </a:r>
            <a:r>
              <a:rPr lang="en-US" altLang="ko-KR" sz="4851" b="1" dirty="0">
                <a:latin typeface="Helvetica Neue"/>
                <a:ea typeface="Verdana" pitchFamily="34" charset="0"/>
                <a:cs typeface="Verdana" pitchFamily="34" charset="0"/>
              </a:rPr>
              <a:t> is the probability of type I error.</a:t>
            </a:r>
          </a:p>
        </p:txBody>
      </p:sp>
      <p:sp>
        <p:nvSpPr>
          <p:cNvPr id="4" name="Text Box 3"/>
          <p:cNvSpPr txBox="1">
            <a:spLocks noChangeArrowheads="1"/>
          </p:cNvSpPr>
          <p:nvPr/>
        </p:nvSpPr>
        <p:spPr bwMode="auto">
          <a:xfrm>
            <a:off x="630665" y="-34506"/>
            <a:ext cx="8055082" cy="803842"/>
          </a:xfrm>
          <a:prstGeom prst="rect">
            <a:avLst/>
          </a:prstGeom>
          <a:noFill/>
          <a:ln w="9525">
            <a:noFill/>
            <a:miter lim="800000"/>
            <a:headEnd/>
            <a:tailEnd/>
          </a:ln>
        </p:spPr>
        <p:txBody>
          <a:bodyPr wrap="square" lIns="125508" tIns="62754" rIns="125508" bIns="62754">
            <a:spAutoFit/>
          </a:bodyPr>
          <a:lstStyle/>
          <a:p>
            <a:pPr eaLnBrk="0" hangingPunct="0"/>
            <a:r>
              <a:rPr lang="en-US" sz="4400" b="1" dirty="0">
                <a:solidFill>
                  <a:srgbClr val="FF0000"/>
                </a:solidFill>
                <a:latin typeface="Helvetica Neue"/>
                <a:ea typeface="Verdana" pitchFamily="34" charset="0"/>
                <a:cs typeface="Verdana" pitchFamily="34" charset="0"/>
              </a:rPr>
              <a:t>Confidence Interval</a:t>
            </a:r>
          </a:p>
        </p:txBody>
      </p:sp>
    </p:spTree>
    <p:extLst>
      <p:ext uri="{BB962C8B-B14F-4D97-AF65-F5344CB8AC3E}">
        <p14:creationId xmlns:p14="http://schemas.microsoft.com/office/powerpoint/2010/main" val="62415607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08159" y="1384031"/>
            <a:ext cx="12938950" cy="5896004"/>
          </a:xfrm>
          <a:prstGeom prst="rect">
            <a:avLst/>
          </a:prstGeom>
        </p:spPr>
        <p:txBody>
          <a:bodyPr lIns="125508" tIns="62754" rIns="125508" bIns="62754"/>
          <a:lstStyle/>
          <a:p>
            <a:pPr defTabSz="1255120">
              <a:lnSpc>
                <a:spcPct val="150000"/>
              </a:lnSpc>
              <a:spcBef>
                <a:spcPct val="20000"/>
              </a:spcBef>
              <a:defRPr/>
            </a:pPr>
            <a:r>
              <a:rPr lang="en-US" sz="4158" b="1" dirty="0">
                <a:latin typeface="Helvetica Neue"/>
              </a:rPr>
              <a:t>Confidence interval is an interval of numbers believed to contain the parameter value.</a:t>
            </a:r>
          </a:p>
          <a:p>
            <a:pPr marL="470670" indent="-470670" defTabSz="1255120">
              <a:lnSpc>
                <a:spcPct val="150000"/>
              </a:lnSpc>
              <a:spcBef>
                <a:spcPct val="20000"/>
              </a:spcBef>
              <a:buFont typeface="Arial" pitchFamily="34" charset="0"/>
              <a:buChar char="•"/>
              <a:defRPr/>
            </a:pPr>
            <a:r>
              <a:rPr lang="en-US" sz="4158" b="1" dirty="0">
                <a:latin typeface="Helvetica Neue"/>
              </a:rPr>
              <a:t>The probability, the method produces an interval that contains the parameter is called the confidence level.  Most studies use a confidence level close to 1, such as 0.95 or 0.99.</a:t>
            </a:r>
            <a:endParaRPr lang="en-US" sz="4158" b="1" dirty="0">
              <a:latin typeface="Helvetica Neue"/>
              <a:cs typeface="Arial" charset="0"/>
            </a:endParaRPr>
          </a:p>
        </p:txBody>
      </p:sp>
      <p:sp>
        <p:nvSpPr>
          <p:cNvPr id="4" name="Text Box 3"/>
          <p:cNvSpPr txBox="1">
            <a:spLocks noChangeArrowheads="1"/>
          </p:cNvSpPr>
          <p:nvPr/>
        </p:nvSpPr>
        <p:spPr bwMode="auto">
          <a:xfrm>
            <a:off x="708159" y="-44414"/>
            <a:ext cx="8055082" cy="742287"/>
          </a:xfrm>
          <a:prstGeom prst="rect">
            <a:avLst/>
          </a:prstGeom>
          <a:noFill/>
          <a:ln w="9525">
            <a:noFill/>
            <a:miter lim="800000"/>
            <a:headEnd/>
            <a:tailEnd/>
          </a:ln>
        </p:spPr>
        <p:txBody>
          <a:bodyPr wrap="square" lIns="125508" tIns="62754" rIns="125508" bIns="62754">
            <a:spAutoFit/>
          </a:bodyPr>
          <a:lstStyle/>
          <a:p>
            <a:pPr eaLnBrk="0" hangingPunct="0"/>
            <a:r>
              <a:rPr lang="en-US" sz="4000" b="1" dirty="0">
                <a:solidFill>
                  <a:srgbClr val="FF0000"/>
                </a:solidFill>
                <a:latin typeface="Helvetica Neue"/>
                <a:ea typeface="Verdana" pitchFamily="34" charset="0"/>
                <a:cs typeface="Verdana" pitchFamily="34" charset="0"/>
              </a:rPr>
              <a:t>Confidence Interval</a:t>
            </a:r>
          </a:p>
        </p:txBody>
      </p:sp>
    </p:spTree>
    <p:extLst>
      <p:ext uri="{BB962C8B-B14F-4D97-AF65-F5344CB8AC3E}">
        <p14:creationId xmlns:p14="http://schemas.microsoft.com/office/powerpoint/2010/main" val="376942980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Diagonal Corner Rectangle 2"/>
          <p:cNvSpPr/>
          <p:nvPr/>
        </p:nvSpPr>
        <p:spPr>
          <a:xfrm>
            <a:off x="647700" y="1158834"/>
            <a:ext cx="12744450" cy="2202543"/>
          </a:xfrm>
          <a:prstGeom prst="round2DiagRect">
            <a:avLst>
              <a:gd name="adj1" fmla="val 0"/>
              <a:gd name="adj2" fmla="val 0"/>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en-US" altLang="en-US" sz="4400" b="1" dirty="0">
                <a:solidFill>
                  <a:srgbClr val="FF0000"/>
                </a:solidFill>
                <a:latin typeface="Helvetica Neue"/>
                <a:cs typeface="Helvetica" panose="020B0604020202020204" pitchFamily="34" charset="0"/>
              </a:rPr>
              <a:t>Sampling: </a:t>
            </a:r>
            <a:r>
              <a:rPr lang="en-US" sz="4400" dirty="0">
                <a:latin typeface="Helvetica Neue"/>
              </a:rPr>
              <a:t>A process by which representative samples are selected from a well defined population</a:t>
            </a:r>
            <a:endParaRPr lang="en-US" sz="4400" b="1" dirty="0">
              <a:solidFill>
                <a:srgbClr val="0033CC"/>
              </a:solidFill>
              <a:latin typeface="Helvetica Neue"/>
              <a:cs typeface="Helvetica" panose="020B0604020202020204" pitchFamily="34" charset="0"/>
            </a:endParaRPr>
          </a:p>
        </p:txBody>
      </p:sp>
      <p:sp>
        <p:nvSpPr>
          <p:cNvPr id="4" name="Round Diagonal Corner Rectangle 3"/>
          <p:cNvSpPr/>
          <p:nvPr/>
        </p:nvSpPr>
        <p:spPr>
          <a:xfrm>
            <a:off x="1157792" y="3416030"/>
            <a:ext cx="11850841" cy="894992"/>
          </a:xfrm>
          <a:prstGeom prst="round2DiagRect">
            <a:avLst>
              <a:gd name="adj1" fmla="val 0"/>
              <a:gd name="adj2" fmla="val 0"/>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tlCol="0" anchor="ctr"/>
          <a:lstStyle/>
          <a:p>
            <a:pPr>
              <a:lnSpc>
                <a:spcPct val="100000"/>
              </a:lnSpc>
            </a:pPr>
            <a:r>
              <a:rPr lang="en-US" sz="4400" b="1" dirty="0">
                <a:solidFill>
                  <a:srgbClr val="C00000"/>
                </a:solidFill>
                <a:latin typeface="Helvetica Neue"/>
              </a:rPr>
              <a:t>  Why sampling?</a:t>
            </a:r>
            <a:endParaRPr lang="en-AU" altLang="en-US" sz="4400" dirty="0">
              <a:solidFill>
                <a:srgbClr val="C00000"/>
              </a:solidFill>
              <a:latin typeface="Helvetica Neue"/>
              <a:cs typeface="Helvetica" panose="020B0604020202020204" pitchFamily="34" charset="0"/>
            </a:endParaRPr>
          </a:p>
        </p:txBody>
      </p:sp>
      <p:grpSp>
        <p:nvGrpSpPr>
          <p:cNvPr id="5" name="Group 4"/>
          <p:cNvGrpSpPr/>
          <p:nvPr/>
        </p:nvGrpSpPr>
        <p:grpSpPr>
          <a:xfrm rot="5400000">
            <a:off x="6999717" y="-715921"/>
            <a:ext cx="796814" cy="11221018"/>
            <a:chOff x="387518" y="3029868"/>
            <a:chExt cx="6965237" cy="629852"/>
          </a:xfrm>
          <a:effectLst>
            <a:outerShdw blurRad="101600" sx="102000" sy="102000" algn="ctr" rotWithShape="0">
              <a:prstClr val="black">
                <a:alpha val="26000"/>
              </a:prstClr>
            </a:outerShdw>
          </a:effectLst>
        </p:grpSpPr>
        <p:sp>
          <p:nvSpPr>
            <p:cNvPr id="6" name="Rectangle 5"/>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Population may be unknown or infinite </a:t>
              </a:r>
            </a:p>
          </p:txBody>
        </p:sp>
        <p:sp>
          <p:nvSpPr>
            <p:cNvPr id="7" name="Rectangle 6"/>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8" name="Rectangle 7"/>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9" name="Group 8"/>
          <p:cNvGrpSpPr/>
          <p:nvPr/>
        </p:nvGrpSpPr>
        <p:grpSpPr>
          <a:xfrm>
            <a:off x="1157792" y="4339535"/>
            <a:ext cx="490163" cy="556030"/>
            <a:chOff x="1965255" y="3047203"/>
            <a:chExt cx="1197863" cy="765329"/>
          </a:xfrm>
        </p:grpSpPr>
        <p:cxnSp>
          <p:nvCxnSpPr>
            <p:cNvPr id="10" name="Straight Connector 9"/>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5400000">
            <a:off x="6327316" y="806412"/>
            <a:ext cx="2141614" cy="11221017"/>
            <a:chOff x="404603" y="3029868"/>
            <a:chExt cx="6948152" cy="629852"/>
          </a:xfrm>
          <a:effectLst>
            <a:outerShdw blurRad="101600" sx="102000" sy="102000" algn="ctr" rotWithShape="0">
              <a:prstClr val="black">
                <a:alpha val="26000"/>
              </a:prstClr>
            </a:outerShdw>
          </a:effectLst>
        </p:grpSpPr>
        <p:sp>
          <p:nvSpPr>
            <p:cNvPr id="13" name="Rectangle 12"/>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Even if population is </a:t>
              </a:r>
              <a:r>
                <a:rPr lang="en-US" sz="3600" b="1" dirty="0" err="1">
                  <a:solidFill>
                    <a:schemeClr val="tx1"/>
                  </a:solidFill>
                  <a:latin typeface="Helvetica Neue"/>
                  <a:cs typeface="Helvetica" panose="020B0604020202020204" pitchFamily="34" charset="0"/>
                </a:rPr>
                <a:t>countably</a:t>
              </a:r>
              <a:r>
                <a:rPr lang="en-US" sz="3600" b="1" dirty="0">
                  <a:solidFill>
                    <a:schemeClr val="tx1"/>
                  </a:solidFill>
                  <a:latin typeface="Helvetica Neue"/>
                  <a:cs typeface="Helvetica" panose="020B0604020202020204" pitchFamily="34" charset="0"/>
                </a:rPr>
                <a:t> finite, resources (Money, Manpower, Material and Time (3MT) required may be huge</a:t>
              </a:r>
            </a:p>
          </p:txBody>
        </p:sp>
        <p:sp>
          <p:nvSpPr>
            <p:cNvPr id="14" name="Rectangle 13"/>
            <p:cNvSpPr/>
            <p:nvPr/>
          </p:nvSpPr>
          <p:spPr>
            <a:xfrm rot="16200000">
              <a:off x="163845" y="3270627"/>
              <a:ext cx="629848" cy="14832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15" name="Rectangle 14"/>
            <p:cNvSpPr/>
            <p:nvPr/>
          </p:nvSpPr>
          <p:spPr>
            <a:xfrm rot="16200000">
              <a:off x="6861586" y="3267459"/>
              <a:ext cx="629848" cy="154665"/>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16" name="Group 15"/>
          <p:cNvGrpSpPr/>
          <p:nvPr/>
        </p:nvGrpSpPr>
        <p:grpSpPr>
          <a:xfrm>
            <a:off x="1157793" y="4785840"/>
            <a:ext cx="490163" cy="956386"/>
            <a:chOff x="1965255" y="3047203"/>
            <a:chExt cx="1197863" cy="765329"/>
          </a:xfrm>
        </p:grpSpPr>
        <p:cxnSp>
          <p:nvCxnSpPr>
            <p:cNvPr id="17" name="Straight Connector 16"/>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159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37157" y="949802"/>
            <a:ext cx="12974099" cy="6189552"/>
          </a:xfrm>
          <a:prstGeom prst="rect">
            <a:avLst/>
          </a:prstGeom>
        </p:spPr>
        <p:txBody>
          <a:bodyPr lIns="125508" tIns="62754" rIns="125508" bIns="62754"/>
          <a:lstStyle/>
          <a:p>
            <a:pPr defTabSz="1255120">
              <a:lnSpc>
                <a:spcPct val="90000"/>
              </a:lnSpc>
              <a:spcBef>
                <a:spcPct val="20000"/>
              </a:spcBef>
              <a:defRPr/>
            </a:pPr>
            <a:r>
              <a:rPr lang="en-US" sz="4389" b="1" dirty="0">
                <a:latin typeface="Helvetica Neue"/>
              </a:rPr>
              <a:t>Most CIs have the form </a:t>
            </a:r>
          </a:p>
          <a:p>
            <a:pPr marL="470670" indent="-470670" defTabSz="1255120">
              <a:lnSpc>
                <a:spcPct val="90000"/>
              </a:lnSpc>
              <a:spcBef>
                <a:spcPct val="20000"/>
              </a:spcBef>
              <a:buFont typeface="Arial" pitchFamily="34" charset="0"/>
              <a:buChar char="•"/>
              <a:defRPr/>
            </a:pPr>
            <a:endParaRPr lang="en-US" sz="4389" b="1" dirty="0">
              <a:latin typeface="Helvetica Neue"/>
            </a:endParaRPr>
          </a:p>
          <a:p>
            <a:pPr marL="470670" indent="-470670" algn="ctr" defTabSz="1255120">
              <a:lnSpc>
                <a:spcPct val="90000"/>
              </a:lnSpc>
              <a:spcBef>
                <a:spcPct val="20000"/>
              </a:spcBef>
              <a:defRPr/>
            </a:pPr>
            <a:r>
              <a:rPr lang="en-US" sz="4389" b="1" dirty="0">
                <a:latin typeface="Helvetica Neue"/>
              </a:rPr>
              <a:t> </a:t>
            </a:r>
            <a:r>
              <a:rPr lang="en-US" sz="5082" b="1" dirty="0">
                <a:solidFill>
                  <a:srgbClr val="FF0000"/>
                </a:solidFill>
                <a:latin typeface="Helvetica Neue"/>
              </a:rPr>
              <a:t>Point estimate </a:t>
            </a:r>
            <a:r>
              <a:rPr lang="en-US" sz="5082" b="1" dirty="0">
                <a:solidFill>
                  <a:srgbClr val="FF0000"/>
                </a:solidFill>
                <a:latin typeface="Helvetica Neue"/>
                <a:cs typeface="Arial" charset="0"/>
              </a:rPr>
              <a:t>± Margin of error </a:t>
            </a:r>
          </a:p>
          <a:p>
            <a:pPr marL="470670" indent="-470670" defTabSz="1255120">
              <a:lnSpc>
                <a:spcPct val="90000"/>
              </a:lnSpc>
              <a:spcBef>
                <a:spcPct val="20000"/>
              </a:spcBef>
              <a:defRPr/>
            </a:pPr>
            <a:endParaRPr lang="en-US" sz="4389" b="1" dirty="0">
              <a:solidFill>
                <a:srgbClr val="FF0000"/>
              </a:solidFill>
              <a:latin typeface="Helvetica Neue"/>
              <a:cs typeface="Arial" charset="0"/>
            </a:endParaRPr>
          </a:p>
          <a:p>
            <a:pPr marL="470670" indent="-470670" defTabSz="1255120">
              <a:lnSpc>
                <a:spcPct val="90000"/>
              </a:lnSpc>
              <a:spcBef>
                <a:spcPct val="20000"/>
              </a:spcBef>
              <a:defRPr/>
            </a:pPr>
            <a:r>
              <a:rPr lang="en-US" sz="4389" b="1" dirty="0">
                <a:latin typeface="Helvetica Neue"/>
                <a:cs typeface="Arial" charset="0"/>
              </a:rPr>
              <a:t>with margin of error based on spread of</a:t>
            </a:r>
          </a:p>
          <a:p>
            <a:pPr marL="470670" indent="-470670" defTabSz="1255120">
              <a:lnSpc>
                <a:spcPct val="90000"/>
              </a:lnSpc>
              <a:spcBef>
                <a:spcPct val="20000"/>
              </a:spcBef>
              <a:defRPr/>
            </a:pPr>
            <a:r>
              <a:rPr lang="en-US" sz="4389" b="1" dirty="0">
                <a:latin typeface="Helvetica Neue"/>
                <a:cs typeface="Arial" charset="0"/>
              </a:rPr>
              <a:t>sampling distribution of the point estimator;</a:t>
            </a:r>
          </a:p>
          <a:p>
            <a:pPr marL="470670" indent="-470670" defTabSz="1255120">
              <a:lnSpc>
                <a:spcPct val="90000"/>
              </a:lnSpc>
              <a:spcBef>
                <a:spcPct val="20000"/>
              </a:spcBef>
              <a:defRPr/>
            </a:pPr>
            <a:r>
              <a:rPr lang="en-US" sz="4389" b="1" dirty="0">
                <a:latin typeface="Helvetica Neue"/>
                <a:cs typeface="Arial" charset="0"/>
              </a:rPr>
              <a:t>e.g., margin of error </a:t>
            </a:r>
            <a:r>
              <a:rPr lang="en-US" sz="4389" b="1" dirty="0">
                <a:latin typeface="Helvetica Neue"/>
                <a:cs typeface="Arial" charset="0"/>
                <a:sym typeface="Euclid Symbol" pitchFamily="18" charset="2"/>
              </a:rPr>
              <a:t></a:t>
            </a:r>
            <a:r>
              <a:rPr lang="en-US" sz="4389" b="1" dirty="0">
                <a:latin typeface="Helvetica Neue"/>
                <a:cs typeface="Arial" charset="0"/>
              </a:rPr>
              <a:t> 2 (standard error) for</a:t>
            </a:r>
          </a:p>
          <a:p>
            <a:pPr marL="470670" indent="-470670" defTabSz="1255120">
              <a:lnSpc>
                <a:spcPct val="90000"/>
              </a:lnSpc>
              <a:spcBef>
                <a:spcPct val="20000"/>
              </a:spcBef>
              <a:defRPr/>
            </a:pPr>
            <a:r>
              <a:rPr lang="en-US" sz="4389" b="1" dirty="0">
                <a:latin typeface="Helvetica Neue"/>
                <a:cs typeface="Arial" charset="0"/>
              </a:rPr>
              <a:t>95% confidence.  </a:t>
            </a:r>
          </a:p>
        </p:txBody>
      </p:sp>
    </p:spTree>
    <p:extLst>
      <p:ext uri="{BB962C8B-B14F-4D97-AF65-F5344CB8AC3E}">
        <p14:creationId xmlns:p14="http://schemas.microsoft.com/office/powerpoint/2010/main" val="335835609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953501" y="1699751"/>
            <a:ext cx="12448023" cy="894573"/>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158" b="1" dirty="0">
                <a:latin typeface="Helvetica Neue"/>
                <a:ea typeface="Verdana" pitchFamily="34" charset="0"/>
                <a:cs typeface="Verdana" pitchFamily="34" charset="0"/>
              </a:rPr>
              <a:t>The100 (1-</a:t>
            </a:r>
            <a:r>
              <a:rPr lang="el-GR" altLang="ko-KR" sz="4158" b="1" dirty="0">
                <a:latin typeface="Helvetica Neue"/>
                <a:ea typeface="Verdana" pitchFamily="34" charset="0"/>
                <a:cs typeface="Verdana" pitchFamily="34" charset="0"/>
              </a:rPr>
              <a:t>α</a:t>
            </a:r>
            <a:r>
              <a:rPr lang="en-US" altLang="ko-KR" sz="4158" b="1" dirty="0">
                <a:latin typeface="Helvetica Neue"/>
                <a:ea typeface="Verdana" pitchFamily="34" charset="0"/>
                <a:cs typeface="Verdana" pitchFamily="34" charset="0"/>
              </a:rPr>
              <a:t>)% confidence interval for mean is </a:t>
            </a:r>
          </a:p>
        </p:txBody>
      </p:sp>
      <p:sp>
        <p:nvSpPr>
          <p:cNvPr id="4" name="Text Box 3"/>
          <p:cNvSpPr txBox="1">
            <a:spLocks noChangeArrowheads="1"/>
          </p:cNvSpPr>
          <p:nvPr/>
        </p:nvSpPr>
        <p:spPr bwMode="auto">
          <a:xfrm>
            <a:off x="404230" y="0"/>
            <a:ext cx="12523667" cy="742287"/>
          </a:xfrm>
          <a:prstGeom prst="rect">
            <a:avLst/>
          </a:prstGeom>
          <a:noFill/>
          <a:ln w="9525">
            <a:noFill/>
            <a:miter lim="800000"/>
            <a:headEnd/>
            <a:tailEnd/>
          </a:ln>
        </p:spPr>
        <p:txBody>
          <a:bodyPr wrap="square" lIns="125508" tIns="62754" rIns="125508" bIns="62754">
            <a:spAutoFit/>
          </a:bodyPr>
          <a:lstStyle/>
          <a:p>
            <a:pPr eaLnBrk="0" hangingPunct="0"/>
            <a:r>
              <a:rPr lang="en-US" sz="4000" b="1" dirty="0">
                <a:solidFill>
                  <a:srgbClr val="FF0000"/>
                </a:solidFill>
                <a:latin typeface="Helvetica Neue"/>
                <a:ea typeface="Verdana" pitchFamily="34" charset="0"/>
                <a:cs typeface="Verdana" pitchFamily="34" charset="0"/>
              </a:rPr>
              <a:t>Finding Confidence Interval in practice</a:t>
            </a:r>
          </a:p>
        </p:txBody>
      </p:sp>
      <p:graphicFrame>
        <p:nvGraphicFramePr>
          <p:cNvPr id="47106" name="Object 4"/>
          <p:cNvGraphicFramePr>
            <a:graphicFrameLocks noChangeAspect="1"/>
          </p:cNvGraphicFramePr>
          <p:nvPr/>
        </p:nvGraphicFramePr>
        <p:xfrm>
          <a:off x="1102246" y="2708029"/>
          <a:ext cx="11825651" cy="987839"/>
        </p:xfrm>
        <a:graphic>
          <a:graphicData uri="http://schemas.openxmlformats.org/presentationml/2006/ole">
            <mc:AlternateContent xmlns:mc="http://schemas.openxmlformats.org/markup-compatibility/2006">
              <mc:Choice xmlns:v="urn:schemas-microsoft-com:vml" Requires="v">
                <p:oleObj spid="_x0000_s98378" name="Equation" r:id="rId4" imgW="2260440" imgH="228600" progId="Equation.3">
                  <p:embed/>
                </p:oleObj>
              </mc:Choice>
              <mc:Fallback>
                <p:oleObj name="Equation" r:id="rId4" imgW="2260440" imgH="228600" progId="Equation.3">
                  <p:embed/>
                  <p:pic>
                    <p:nvPicPr>
                      <p:cNvPr id="4710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246" y="2708029"/>
                        <a:ext cx="11825651" cy="987839"/>
                      </a:xfrm>
                      <a:prstGeom prst="rect">
                        <a:avLst/>
                      </a:prstGeom>
                      <a:solidFill>
                        <a:srgbClr val="CCFFFF"/>
                      </a:solidFill>
                      <a:ln w="9525">
                        <a:solidFill>
                          <a:srgbClr val="CCFFFF"/>
                        </a:solidFill>
                        <a:miter lim="800000"/>
                        <a:headEnd/>
                        <a:tailEnd/>
                      </a:ln>
                    </p:spPr>
                  </p:pic>
                </p:oleObj>
              </mc:Fallback>
            </mc:AlternateContent>
          </a:graphicData>
        </a:graphic>
      </p:graphicFrame>
      <p:sp>
        <p:nvSpPr>
          <p:cNvPr id="6" name="Rectangle 4"/>
          <p:cNvSpPr>
            <a:spLocks noChangeArrowheads="1"/>
          </p:cNvSpPr>
          <p:nvPr/>
        </p:nvSpPr>
        <p:spPr bwMode="auto">
          <a:xfrm>
            <a:off x="953501" y="5238492"/>
            <a:ext cx="12640710" cy="873156"/>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042" b="1" dirty="0">
                <a:latin typeface="Helvetica Neue"/>
                <a:ea typeface="Verdana" pitchFamily="34" charset="0"/>
                <a:cs typeface="Verdana" pitchFamily="34" charset="0"/>
              </a:rPr>
              <a:t>For </a:t>
            </a:r>
            <a:r>
              <a:rPr lang="el-GR" altLang="ko-KR" sz="4042" b="1" dirty="0">
                <a:latin typeface="Helvetica Neue"/>
                <a:ea typeface="Verdana" pitchFamily="34" charset="0"/>
                <a:cs typeface="Verdana" pitchFamily="34" charset="0"/>
              </a:rPr>
              <a:t>α</a:t>
            </a:r>
            <a:r>
              <a:rPr lang="en-US" altLang="ko-KR" sz="4042" b="1" dirty="0">
                <a:latin typeface="Helvetica Neue"/>
                <a:ea typeface="Verdana" pitchFamily="34" charset="0"/>
                <a:cs typeface="Verdana" pitchFamily="34" charset="0"/>
              </a:rPr>
              <a:t>=0.05, </a:t>
            </a:r>
          </a:p>
        </p:txBody>
      </p:sp>
      <p:graphicFrame>
        <p:nvGraphicFramePr>
          <p:cNvPr id="47107" name="Object 4"/>
          <p:cNvGraphicFramePr>
            <a:graphicFrameLocks noChangeAspect="1"/>
          </p:cNvGraphicFramePr>
          <p:nvPr>
            <p:extLst>
              <p:ext uri="{D42A27DB-BD31-4B8C-83A1-F6EECF244321}">
                <p14:modId xmlns:p14="http://schemas.microsoft.com/office/powerpoint/2010/main" val="2283981159"/>
              </p:ext>
            </p:extLst>
          </p:nvPr>
        </p:nvGraphicFramePr>
        <p:xfrm>
          <a:off x="4391512" y="5238493"/>
          <a:ext cx="3098436" cy="939799"/>
        </p:xfrm>
        <a:graphic>
          <a:graphicData uri="http://schemas.openxmlformats.org/presentationml/2006/ole">
            <mc:AlternateContent xmlns:mc="http://schemas.openxmlformats.org/markup-compatibility/2006">
              <mc:Choice xmlns:v="urn:schemas-microsoft-com:vml" Requires="v">
                <p:oleObj spid="_x0000_s98379" name="Equation" r:id="rId6" imgW="685800" imgH="228600" progId="Equation.3">
                  <p:embed/>
                </p:oleObj>
              </mc:Choice>
              <mc:Fallback>
                <p:oleObj name="Equation" r:id="rId6" imgW="685800" imgH="228600" progId="Equation.3">
                  <p:embed/>
                  <p:pic>
                    <p:nvPicPr>
                      <p:cNvPr id="47107" name="Object 4"/>
                      <p:cNvPicPr>
                        <a:picLocks noChangeAspect="1" noChangeArrowheads="1"/>
                      </p:cNvPicPr>
                      <p:nvPr/>
                    </p:nvPicPr>
                    <p:blipFill>
                      <a:blip r:embed="rId7"/>
                      <a:srcRect/>
                      <a:stretch>
                        <a:fillRect/>
                      </a:stretch>
                    </p:blipFill>
                    <p:spPr bwMode="auto">
                      <a:xfrm>
                        <a:off x="4391512" y="5238493"/>
                        <a:ext cx="3098436" cy="939799"/>
                      </a:xfrm>
                      <a:prstGeom prst="rect">
                        <a:avLst/>
                      </a:prstGeom>
                      <a:noFill/>
                      <a:ln>
                        <a:noFill/>
                      </a:ln>
                    </p:spPr>
                  </p:pic>
                </p:oleObj>
              </mc:Fallback>
            </mc:AlternateContent>
          </a:graphicData>
        </a:graphic>
      </p:graphicFrame>
      <p:sp>
        <p:nvSpPr>
          <p:cNvPr id="8" name="Rectangle 4"/>
          <p:cNvSpPr>
            <a:spLocks noChangeArrowheads="1"/>
          </p:cNvSpPr>
          <p:nvPr/>
        </p:nvSpPr>
        <p:spPr bwMode="auto">
          <a:xfrm>
            <a:off x="953501" y="6450971"/>
            <a:ext cx="12640710" cy="873156"/>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042" b="1" dirty="0">
                <a:latin typeface="Helvetica Neue"/>
                <a:ea typeface="Verdana" pitchFamily="34" charset="0"/>
                <a:cs typeface="Verdana" pitchFamily="34" charset="0"/>
              </a:rPr>
              <a:t>For </a:t>
            </a:r>
            <a:r>
              <a:rPr lang="el-GR" altLang="ko-KR" sz="4042" b="1" dirty="0">
                <a:latin typeface="Helvetica Neue"/>
                <a:ea typeface="Verdana" pitchFamily="34" charset="0"/>
                <a:cs typeface="Verdana" pitchFamily="34" charset="0"/>
              </a:rPr>
              <a:t>α</a:t>
            </a:r>
            <a:r>
              <a:rPr lang="en-US" altLang="ko-KR" sz="4042" b="1" dirty="0">
                <a:latin typeface="Helvetica Neue"/>
                <a:ea typeface="Verdana" pitchFamily="34" charset="0"/>
                <a:cs typeface="Verdana" pitchFamily="34" charset="0"/>
              </a:rPr>
              <a:t>=0.01, </a:t>
            </a:r>
          </a:p>
        </p:txBody>
      </p:sp>
      <p:graphicFrame>
        <p:nvGraphicFramePr>
          <p:cNvPr id="9" name="Object 4"/>
          <p:cNvGraphicFramePr>
            <a:graphicFrameLocks noChangeAspect="1"/>
          </p:cNvGraphicFramePr>
          <p:nvPr>
            <p:extLst>
              <p:ext uri="{D42A27DB-BD31-4B8C-83A1-F6EECF244321}">
                <p14:modId xmlns:p14="http://schemas.microsoft.com/office/powerpoint/2010/main" val="3773537557"/>
              </p:ext>
            </p:extLst>
          </p:nvPr>
        </p:nvGraphicFramePr>
        <p:xfrm>
          <a:off x="4119118" y="6415801"/>
          <a:ext cx="3425964" cy="938671"/>
        </p:xfrm>
        <a:graphic>
          <a:graphicData uri="http://schemas.openxmlformats.org/presentationml/2006/ole">
            <mc:AlternateContent xmlns:mc="http://schemas.openxmlformats.org/markup-compatibility/2006">
              <mc:Choice xmlns:v="urn:schemas-microsoft-com:vml" Requires="v">
                <p:oleObj spid="_x0000_s98380" name="Equation" r:id="rId8" imgW="698400" imgH="228600" progId="Equation.3">
                  <p:embed/>
                </p:oleObj>
              </mc:Choice>
              <mc:Fallback>
                <p:oleObj name="Equation" r:id="rId8" imgW="698400" imgH="228600" progId="Equation.3">
                  <p:embed/>
                  <p:pic>
                    <p:nvPicPr>
                      <p:cNvPr id="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9118" y="6415801"/>
                        <a:ext cx="3425964" cy="938671"/>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7109" name="Object 4"/>
          <p:cNvGraphicFramePr>
            <a:graphicFrameLocks noChangeAspect="1"/>
          </p:cNvGraphicFramePr>
          <p:nvPr/>
        </p:nvGraphicFramePr>
        <p:xfrm>
          <a:off x="4650129" y="3919946"/>
          <a:ext cx="4671991" cy="1238699"/>
        </p:xfrm>
        <a:graphic>
          <a:graphicData uri="http://schemas.openxmlformats.org/presentationml/2006/ole">
            <mc:AlternateContent xmlns:mc="http://schemas.openxmlformats.org/markup-compatibility/2006">
              <mc:Choice xmlns:v="urn:schemas-microsoft-com:vml" Requires="v">
                <p:oleObj spid="_x0000_s98381" name="Equation" r:id="rId10" imgW="952200" imgH="253800" progId="Equation.3">
                  <p:embed/>
                </p:oleObj>
              </mc:Choice>
              <mc:Fallback>
                <p:oleObj name="Equation" r:id="rId10" imgW="952200" imgH="253800" progId="Equation.3">
                  <p:embed/>
                  <p:pic>
                    <p:nvPicPr>
                      <p:cNvPr id="47109"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0129" y="3919946"/>
                        <a:ext cx="4671991" cy="1238699"/>
                      </a:xfrm>
                      <a:prstGeom prst="rect">
                        <a:avLst/>
                      </a:prstGeom>
                      <a:solidFill>
                        <a:srgbClr val="FFCDE6"/>
                      </a:solidFill>
                      <a:ln w="9525">
                        <a:solidFill>
                          <a:srgbClr val="FFCDE6"/>
                        </a:solidFill>
                        <a:miter lim="800000"/>
                        <a:headEnd/>
                        <a:tailEnd/>
                      </a:ln>
                    </p:spPr>
                  </p:pic>
                </p:oleObj>
              </mc:Fallback>
            </mc:AlternateContent>
          </a:graphicData>
        </a:graphic>
      </p:graphicFrame>
    </p:spTree>
    <p:extLst>
      <p:ext uri="{BB962C8B-B14F-4D97-AF65-F5344CB8AC3E}">
        <p14:creationId xmlns:p14="http://schemas.microsoft.com/office/powerpoint/2010/main" val="396477948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12" name="arrow.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895128" y="576267"/>
            <a:ext cx="12757754" cy="6596325"/>
          </a:xfrm>
          <a:prstGeom prst="rect">
            <a:avLst/>
          </a:prstGeom>
          <a:noFill/>
          <a:ln w="9525">
            <a:noFill/>
            <a:miter lim="800000"/>
            <a:headEnd/>
            <a:tailEnd/>
          </a:ln>
        </p:spPr>
        <p:txBody>
          <a:bodyPr lIns="125508" tIns="62754" rIns="125508" bIns="62754" anchor="ctr">
            <a:spAutoFit/>
          </a:bodyPr>
          <a:lstStyle/>
          <a:p>
            <a:pPr eaLnBrk="0" hangingPunct="0"/>
            <a:r>
              <a:rPr lang="en-US" sz="3003" b="1" dirty="0">
                <a:latin typeface="Helvetica Neue"/>
                <a:cs typeface="Arial" pitchFamily="34" charset="0"/>
              </a:rPr>
              <a:t>Suppose a regional computer center wants to find the performance of its disk memory system. One measure is the average time between failure of its disk drive. The mean time between failure of a random sample of 20 disk drive is 1762 hours with a population standard deviation of 215. Construct (i) 95% CI and (ii) 99% CI for mean time between failure of its disk drive.</a:t>
            </a:r>
          </a:p>
          <a:p>
            <a:pPr eaLnBrk="0" hangingPunct="0"/>
            <a:endParaRPr lang="en-US" sz="3003" b="1" dirty="0">
              <a:latin typeface="Helvetica Neue"/>
              <a:cs typeface="Arial" pitchFamily="34" charset="0"/>
            </a:endParaRPr>
          </a:p>
          <a:p>
            <a:pPr eaLnBrk="0" hangingPunct="0"/>
            <a:r>
              <a:rPr lang="en-US" sz="3003" b="1" dirty="0">
                <a:latin typeface="Helvetica Neue"/>
                <a:cs typeface="Arial" pitchFamily="34" charset="0"/>
              </a:rPr>
              <a:t>The SE (mean)= </a:t>
            </a:r>
          </a:p>
          <a:p>
            <a:pPr eaLnBrk="0" hangingPunct="0"/>
            <a:r>
              <a:rPr lang="en-US" sz="3003" b="1" dirty="0">
                <a:latin typeface="Helvetica Neue"/>
                <a:cs typeface="Arial" pitchFamily="34" charset="0"/>
              </a:rPr>
              <a:t>				</a:t>
            </a:r>
          </a:p>
          <a:p>
            <a:pPr eaLnBrk="0" hangingPunct="0"/>
            <a:r>
              <a:rPr lang="en-US" sz="3003" b="1" dirty="0">
                <a:solidFill>
                  <a:srgbClr val="FF0000"/>
                </a:solidFill>
                <a:latin typeface="Helvetica Neue"/>
                <a:cs typeface="Arial" pitchFamily="34" charset="0"/>
              </a:rPr>
              <a:t>95%</a:t>
            </a:r>
            <a:r>
              <a:rPr lang="en-US" sz="3003" b="1" dirty="0">
                <a:latin typeface="Helvetica Neue"/>
                <a:cs typeface="Arial" pitchFamily="34" charset="0"/>
              </a:rPr>
              <a:t> CI= 1762 ± 1.96 (48.1) = (1762 - 94.28, 1762 + 94.28)</a:t>
            </a:r>
          </a:p>
          <a:p>
            <a:pPr eaLnBrk="0" hangingPunct="0"/>
            <a:r>
              <a:rPr lang="en-US" sz="3003" b="1" dirty="0">
                <a:latin typeface="Helvetica Neue"/>
                <a:cs typeface="Arial" pitchFamily="34" charset="0"/>
              </a:rPr>
              <a:t>		                           = (</a:t>
            </a:r>
            <a:r>
              <a:rPr lang="en-US" sz="3003" b="1" dirty="0">
                <a:solidFill>
                  <a:srgbClr val="FF0000"/>
                </a:solidFill>
                <a:latin typeface="Helvetica Neue"/>
                <a:cs typeface="Arial" pitchFamily="34" charset="0"/>
              </a:rPr>
              <a:t>1667.72, 1856.28)</a:t>
            </a:r>
          </a:p>
          <a:p>
            <a:pPr eaLnBrk="0" hangingPunct="0"/>
            <a:endParaRPr lang="en-US" sz="3003" b="1" dirty="0">
              <a:latin typeface="Helvetica Neue"/>
              <a:cs typeface="Arial" pitchFamily="34" charset="0"/>
            </a:endParaRPr>
          </a:p>
          <a:p>
            <a:pPr eaLnBrk="0" hangingPunct="0"/>
            <a:r>
              <a:rPr lang="en-US" sz="3003" b="1" dirty="0">
                <a:solidFill>
                  <a:srgbClr val="FF0000"/>
                </a:solidFill>
                <a:latin typeface="Helvetica Neue"/>
                <a:cs typeface="Arial" pitchFamily="34" charset="0"/>
              </a:rPr>
              <a:t>99%</a:t>
            </a:r>
            <a:r>
              <a:rPr lang="en-US" sz="3003" b="1" dirty="0">
                <a:latin typeface="Helvetica Neue"/>
                <a:cs typeface="Arial" pitchFamily="34" charset="0"/>
              </a:rPr>
              <a:t> CI= 1762 ± 2.58 (48.1) = (1762 – 124.10, 1762 + 124.10)</a:t>
            </a:r>
          </a:p>
          <a:p>
            <a:pPr eaLnBrk="0" hangingPunct="0"/>
            <a:r>
              <a:rPr lang="en-US" sz="3003" b="1" dirty="0">
                <a:latin typeface="Helvetica Neue"/>
                <a:cs typeface="Arial" pitchFamily="34" charset="0"/>
              </a:rPr>
              <a:t>		                           = (</a:t>
            </a:r>
            <a:r>
              <a:rPr lang="en-US" sz="3003" b="1" dirty="0">
                <a:solidFill>
                  <a:srgbClr val="FF0000"/>
                </a:solidFill>
                <a:latin typeface="Helvetica Neue"/>
                <a:cs typeface="Arial" pitchFamily="34" charset="0"/>
              </a:rPr>
              <a:t>1637.90, 1886.10)</a:t>
            </a:r>
          </a:p>
        </p:txBody>
      </p:sp>
      <p:graphicFrame>
        <p:nvGraphicFramePr>
          <p:cNvPr id="4" name="Object 4"/>
          <p:cNvGraphicFramePr>
            <a:graphicFrameLocks noChangeAspect="1"/>
          </p:cNvGraphicFramePr>
          <p:nvPr/>
        </p:nvGraphicFramePr>
        <p:xfrm>
          <a:off x="4281899" y="3584659"/>
          <a:ext cx="5501986" cy="1142756"/>
        </p:xfrm>
        <a:graphic>
          <a:graphicData uri="http://schemas.openxmlformats.org/presentationml/2006/ole">
            <mc:AlternateContent xmlns:mc="http://schemas.openxmlformats.org/markup-compatibility/2006">
              <mc:Choice xmlns:v="urn:schemas-microsoft-com:vml" Requires="v">
                <p:oleObj spid="_x0000_s99348" name="Equation" r:id="rId4" imgW="2031840" imgH="419040" progId="Equation.3">
                  <p:embed/>
                </p:oleObj>
              </mc:Choice>
              <mc:Fallback>
                <p:oleObj name="Equation" r:id="rId4" imgW="2031840" imgH="419040" progId="Equation.3">
                  <p:embed/>
                  <p:pic>
                    <p:nvPicPr>
                      <p:cNvPr id="4" name="Object 4"/>
                      <p:cNvPicPr>
                        <a:picLocks noChangeAspect="1" noChangeArrowheads="1"/>
                      </p:cNvPicPr>
                      <p:nvPr/>
                    </p:nvPicPr>
                    <p:blipFill>
                      <a:blip r:embed="rId5"/>
                      <a:srcRect/>
                      <a:stretch>
                        <a:fillRect/>
                      </a:stretch>
                    </p:blipFill>
                    <p:spPr bwMode="auto">
                      <a:xfrm>
                        <a:off x="4281899" y="3584659"/>
                        <a:ext cx="5501986" cy="1142756"/>
                      </a:xfrm>
                      <a:prstGeom prst="rect">
                        <a:avLst/>
                      </a:prstGeom>
                      <a:noFill/>
                      <a:ln>
                        <a:noFill/>
                      </a:ln>
                    </p:spPr>
                  </p:pic>
                </p:oleObj>
              </mc:Fallback>
            </mc:AlternateContent>
          </a:graphicData>
        </a:graphic>
      </p:graphicFrame>
      <p:sp>
        <p:nvSpPr>
          <p:cNvPr id="5" name="Text Box 3"/>
          <p:cNvSpPr txBox="1">
            <a:spLocks noChangeArrowheads="1"/>
          </p:cNvSpPr>
          <p:nvPr/>
        </p:nvSpPr>
        <p:spPr bwMode="auto">
          <a:xfrm>
            <a:off x="956751" y="-131022"/>
            <a:ext cx="6437399" cy="802175"/>
          </a:xfrm>
          <a:prstGeom prst="rect">
            <a:avLst/>
          </a:prstGeom>
          <a:noFill/>
          <a:ln w="9525">
            <a:noFill/>
            <a:miter lim="800000"/>
            <a:headEnd/>
            <a:tailEnd/>
          </a:ln>
        </p:spPr>
        <p:txBody>
          <a:bodyPr lIns="125508" tIns="62754" rIns="125508" bIns="62754">
            <a:spAutoFit/>
          </a:bodyPr>
          <a:lstStyle/>
          <a:p>
            <a:pPr eaLnBrk="0" hangingPunct="0"/>
            <a:r>
              <a:rPr lang="en-US" sz="4389" b="1" dirty="0">
                <a:solidFill>
                  <a:srgbClr val="FF0000"/>
                </a:solidFill>
                <a:latin typeface="Helvetica Neue"/>
                <a:ea typeface="Verdana" pitchFamily="34" charset="0"/>
                <a:cs typeface="Verdana" pitchFamily="34" charset="0"/>
              </a:rPr>
              <a:t>Example</a:t>
            </a:r>
          </a:p>
        </p:txBody>
      </p:sp>
    </p:spTree>
    <p:extLst>
      <p:ext uri="{BB962C8B-B14F-4D97-AF65-F5344CB8AC3E}">
        <p14:creationId xmlns:p14="http://schemas.microsoft.com/office/powerpoint/2010/main" val="10968318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6"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3">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p:cTn id="3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8" dur="500"/>
                                        <p:tgtEl>
                                          <p:spTgt spid="3">
                                            <p:txEl>
                                              <p:pRg st="7" end="7"/>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p:cTn id="4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777500" y="2022693"/>
            <a:ext cx="12640710" cy="1747818"/>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389" b="1" dirty="0">
                <a:latin typeface="Helvetica Neue"/>
                <a:ea typeface="Verdana" pitchFamily="34" charset="0"/>
                <a:cs typeface="Verdana" pitchFamily="34" charset="0"/>
              </a:rPr>
              <a:t>The100 (1-</a:t>
            </a:r>
            <a:r>
              <a:rPr lang="el-GR" altLang="ko-KR" sz="4389" b="1" dirty="0">
                <a:latin typeface="Helvetica Neue"/>
                <a:ea typeface="Verdana" pitchFamily="34" charset="0"/>
                <a:cs typeface="Times New Roman" pitchFamily="18" charset="0"/>
              </a:rPr>
              <a:t>α</a:t>
            </a:r>
            <a:r>
              <a:rPr lang="en-US" altLang="ko-KR" sz="4389" b="1" dirty="0">
                <a:latin typeface="Helvetica Neue"/>
                <a:ea typeface="Verdana" pitchFamily="34" charset="0"/>
                <a:cs typeface="Verdana" pitchFamily="34" charset="0"/>
              </a:rPr>
              <a:t>)% confidence interval for proportion is </a:t>
            </a:r>
          </a:p>
        </p:txBody>
      </p:sp>
      <p:sp>
        <p:nvSpPr>
          <p:cNvPr id="4" name="Text Box 3"/>
          <p:cNvSpPr txBox="1">
            <a:spLocks noChangeArrowheads="1"/>
          </p:cNvSpPr>
          <p:nvPr/>
        </p:nvSpPr>
        <p:spPr bwMode="auto">
          <a:xfrm>
            <a:off x="150846" y="-122284"/>
            <a:ext cx="12671264" cy="742287"/>
          </a:xfrm>
          <a:prstGeom prst="rect">
            <a:avLst/>
          </a:prstGeom>
          <a:noFill/>
          <a:ln w="9525">
            <a:noFill/>
            <a:miter lim="800000"/>
            <a:headEnd/>
            <a:tailEnd/>
          </a:ln>
        </p:spPr>
        <p:txBody>
          <a:bodyPr wrap="square" lIns="125508" tIns="62754" rIns="125508" bIns="62754">
            <a:spAutoFit/>
          </a:bodyPr>
          <a:lstStyle/>
          <a:p>
            <a:pPr eaLnBrk="0" hangingPunct="0"/>
            <a:r>
              <a:rPr lang="en-US" sz="4000" b="1" dirty="0">
                <a:solidFill>
                  <a:srgbClr val="FF0000"/>
                </a:solidFill>
                <a:latin typeface="Helvetica Neue"/>
                <a:ea typeface="Verdana" pitchFamily="34" charset="0"/>
                <a:cs typeface="Verdana" pitchFamily="34" charset="0"/>
              </a:rPr>
              <a:t>Finding Confidence Interval for proportion</a:t>
            </a:r>
          </a:p>
        </p:txBody>
      </p:sp>
      <p:graphicFrame>
        <p:nvGraphicFramePr>
          <p:cNvPr id="47106" name="Object 4"/>
          <p:cNvGraphicFramePr>
            <a:graphicFrameLocks noChangeAspect="1"/>
          </p:cNvGraphicFramePr>
          <p:nvPr>
            <p:extLst>
              <p:ext uri="{D42A27DB-BD31-4B8C-83A1-F6EECF244321}">
                <p14:modId xmlns:p14="http://schemas.microsoft.com/office/powerpoint/2010/main" val="3933547304"/>
              </p:ext>
            </p:extLst>
          </p:nvPr>
        </p:nvGraphicFramePr>
        <p:xfrm>
          <a:off x="4584724" y="3695736"/>
          <a:ext cx="4528125" cy="1017481"/>
        </p:xfrm>
        <a:graphic>
          <a:graphicData uri="http://schemas.openxmlformats.org/presentationml/2006/ole">
            <mc:AlternateContent xmlns:mc="http://schemas.openxmlformats.org/markup-compatibility/2006">
              <mc:Choice xmlns:v="urn:schemas-microsoft-com:vml" Requires="v">
                <p:oleObj spid="_x0000_s100405" name="Equation" r:id="rId4" imgW="927000" imgH="228600" progId="Equation.3">
                  <p:embed/>
                </p:oleObj>
              </mc:Choice>
              <mc:Fallback>
                <p:oleObj name="Equation" r:id="rId4" imgW="927000" imgH="228600" progId="Equation.3">
                  <p:embed/>
                  <p:pic>
                    <p:nvPicPr>
                      <p:cNvPr id="4710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24" y="3695736"/>
                        <a:ext cx="4528125" cy="1017481"/>
                      </a:xfrm>
                      <a:prstGeom prst="rect">
                        <a:avLst/>
                      </a:prstGeom>
                      <a:noFill/>
                      <a:ln w="9525">
                        <a:noFill/>
                        <a:miter lim="800000"/>
                        <a:headEnd/>
                        <a:tailEnd/>
                      </a:ln>
                    </p:spPr>
                  </p:pic>
                </p:oleObj>
              </mc:Fallback>
            </mc:AlternateContent>
          </a:graphicData>
        </a:graphic>
      </p:graphicFrame>
      <p:sp>
        <p:nvSpPr>
          <p:cNvPr id="11" name="Rectangle 4"/>
          <p:cNvSpPr>
            <a:spLocks noChangeArrowheads="1"/>
          </p:cNvSpPr>
          <p:nvPr/>
        </p:nvSpPr>
        <p:spPr bwMode="auto">
          <a:xfrm>
            <a:off x="953501" y="4918485"/>
            <a:ext cx="12640710" cy="873156"/>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042" b="1" dirty="0">
                <a:latin typeface="Helvetica Neue"/>
                <a:ea typeface="Verdana" pitchFamily="34" charset="0"/>
                <a:cs typeface="Verdana" pitchFamily="34" charset="0"/>
              </a:rPr>
              <a:t>For </a:t>
            </a:r>
            <a:r>
              <a:rPr lang="el-GR" altLang="ko-KR" sz="4042" b="1" dirty="0">
                <a:latin typeface="Helvetica Neue"/>
                <a:ea typeface="Verdana" pitchFamily="34" charset="0"/>
                <a:cs typeface="Verdana" pitchFamily="34" charset="0"/>
              </a:rPr>
              <a:t>α</a:t>
            </a:r>
            <a:r>
              <a:rPr lang="en-US" altLang="ko-KR" sz="4042" b="1" dirty="0">
                <a:latin typeface="Helvetica Neue"/>
                <a:ea typeface="Verdana" pitchFamily="34" charset="0"/>
                <a:cs typeface="Verdana" pitchFamily="34" charset="0"/>
              </a:rPr>
              <a:t>=0.05, </a:t>
            </a:r>
          </a:p>
        </p:txBody>
      </p:sp>
      <p:graphicFrame>
        <p:nvGraphicFramePr>
          <p:cNvPr id="12" name="Object 4"/>
          <p:cNvGraphicFramePr>
            <a:graphicFrameLocks noChangeAspect="1"/>
          </p:cNvGraphicFramePr>
          <p:nvPr>
            <p:extLst>
              <p:ext uri="{D42A27DB-BD31-4B8C-83A1-F6EECF244321}">
                <p14:modId xmlns:p14="http://schemas.microsoft.com/office/powerpoint/2010/main" val="901184438"/>
              </p:ext>
            </p:extLst>
          </p:nvPr>
        </p:nvGraphicFramePr>
        <p:xfrm>
          <a:off x="3959508" y="4918485"/>
          <a:ext cx="3098436" cy="939799"/>
        </p:xfrm>
        <a:graphic>
          <a:graphicData uri="http://schemas.openxmlformats.org/presentationml/2006/ole">
            <mc:AlternateContent xmlns:mc="http://schemas.openxmlformats.org/markup-compatibility/2006">
              <mc:Choice xmlns:v="urn:schemas-microsoft-com:vml" Requires="v">
                <p:oleObj spid="_x0000_s100406" name="Equation" r:id="rId6" imgW="685800" imgH="228600" progId="Equation.3">
                  <p:embed/>
                </p:oleObj>
              </mc:Choice>
              <mc:Fallback>
                <p:oleObj name="Equation" r:id="rId6" imgW="685800" imgH="228600" progId="Equation.3">
                  <p:embed/>
                  <p:pic>
                    <p:nvPicPr>
                      <p:cNvPr id="47107" name="Object 4"/>
                      <p:cNvPicPr>
                        <a:picLocks noChangeAspect="1" noChangeArrowheads="1"/>
                      </p:cNvPicPr>
                      <p:nvPr/>
                    </p:nvPicPr>
                    <p:blipFill>
                      <a:blip r:embed="rId7"/>
                      <a:srcRect/>
                      <a:stretch>
                        <a:fillRect/>
                      </a:stretch>
                    </p:blipFill>
                    <p:spPr bwMode="auto">
                      <a:xfrm>
                        <a:off x="3959508" y="4918485"/>
                        <a:ext cx="3098436" cy="939799"/>
                      </a:xfrm>
                      <a:prstGeom prst="rect">
                        <a:avLst/>
                      </a:prstGeom>
                      <a:noFill/>
                      <a:ln>
                        <a:noFill/>
                      </a:ln>
                    </p:spPr>
                  </p:pic>
                </p:oleObj>
              </mc:Fallback>
            </mc:AlternateContent>
          </a:graphicData>
        </a:graphic>
      </p:graphicFrame>
      <p:sp>
        <p:nvSpPr>
          <p:cNvPr id="13" name="Rectangle 4"/>
          <p:cNvSpPr>
            <a:spLocks noChangeArrowheads="1"/>
          </p:cNvSpPr>
          <p:nvPr/>
        </p:nvSpPr>
        <p:spPr bwMode="auto">
          <a:xfrm>
            <a:off x="953501" y="6130964"/>
            <a:ext cx="12640710" cy="873156"/>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042" b="1" dirty="0">
                <a:latin typeface="Helvetica Neue"/>
                <a:ea typeface="Verdana" pitchFamily="34" charset="0"/>
                <a:cs typeface="Verdana" pitchFamily="34" charset="0"/>
              </a:rPr>
              <a:t>For </a:t>
            </a:r>
            <a:r>
              <a:rPr lang="el-GR" altLang="ko-KR" sz="4042" b="1" dirty="0">
                <a:latin typeface="Helvetica Neue"/>
                <a:ea typeface="Verdana" pitchFamily="34" charset="0"/>
                <a:cs typeface="Verdana" pitchFamily="34" charset="0"/>
              </a:rPr>
              <a:t>α</a:t>
            </a:r>
            <a:r>
              <a:rPr lang="en-US" altLang="ko-KR" sz="4042" b="1" dirty="0">
                <a:latin typeface="Helvetica Neue"/>
                <a:ea typeface="Verdana" pitchFamily="34" charset="0"/>
                <a:cs typeface="Verdana" pitchFamily="34" charset="0"/>
              </a:rPr>
              <a:t>=0.01, </a:t>
            </a:r>
          </a:p>
        </p:txBody>
      </p:sp>
      <p:graphicFrame>
        <p:nvGraphicFramePr>
          <p:cNvPr id="14" name="Object 4"/>
          <p:cNvGraphicFramePr>
            <a:graphicFrameLocks noChangeAspect="1"/>
          </p:cNvGraphicFramePr>
          <p:nvPr>
            <p:extLst>
              <p:ext uri="{D42A27DB-BD31-4B8C-83A1-F6EECF244321}">
                <p14:modId xmlns:p14="http://schemas.microsoft.com/office/powerpoint/2010/main" val="139343701"/>
              </p:ext>
            </p:extLst>
          </p:nvPr>
        </p:nvGraphicFramePr>
        <p:xfrm>
          <a:off x="3815118" y="6095794"/>
          <a:ext cx="3425964" cy="938671"/>
        </p:xfrm>
        <a:graphic>
          <a:graphicData uri="http://schemas.openxmlformats.org/presentationml/2006/ole">
            <mc:AlternateContent xmlns:mc="http://schemas.openxmlformats.org/markup-compatibility/2006">
              <mc:Choice xmlns:v="urn:schemas-microsoft-com:vml" Requires="v">
                <p:oleObj spid="_x0000_s100407" name="Equation" r:id="rId8" imgW="698400" imgH="228600" progId="Equation.3">
                  <p:embed/>
                </p:oleObj>
              </mc:Choice>
              <mc:Fallback>
                <p:oleObj name="Equation" r:id="rId8" imgW="698400" imgH="228600" progId="Equation.3">
                  <p:embed/>
                  <p:pic>
                    <p:nvPicPr>
                      <p:cNvPr id="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5118" y="6095794"/>
                        <a:ext cx="3425964" cy="938671"/>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4981179"/>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10" name="arrow.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66197" y="742099"/>
            <a:ext cx="12875660" cy="6737774"/>
          </a:xfrm>
          <a:prstGeom prst="rect">
            <a:avLst/>
          </a:prstGeom>
          <a:noFill/>
          <a:ln w="9525">
            <a:noFill/>
            <a:miter lim="800000"/>
            <a:headEnd/>
            <a:tailEnd/>
          </a:ln>
        </p:spPr>
        <p:txBody>
          <a:bodyPr wrap="square" lIns="125508" tIns="62754" rIns="125508" bIns="62754" anchor="ctr">
            <a:spAutoFit/>
          </a:bodyPr>
          <a:lstStyle/>
          <a:p>
            <a:pPr eaLnBrk="0" hangingPunct="0"/>
            <a:r>
              <a:rPr lang="en-US" sz="3580" b="1" dirty="0">
                <a:latin typeface="Helvetica Neue"/>
                <a:cs typeface="Arial" pitchFamily="34" charset="0"/>
              </a:rPr>
              <a:t>It was observed that 4 out of every 20 persons own an Audi car in a city.  Construct (i) 95% CI and (ii) 99% CI for the proportion of persons owning an Audi car.</a:t>
            </a:r>
          </a:p>
          <a:p>
            <a:pPr eaLnBrk="0" hangingPunct="0"/>
            <a:endParaRPr lang="en-US" sz="3580" b="1" dirty="0">
              <a:latin typeface="Helvetica Neue"/>
              <a:cs typeface="Arial" pitchFamily="34" charset="0"/>
            </a:endParaRPr>
          </a:p>
          <a:p>
            <a:pPr eaLnBrk="0" hangingPunct="0"/>
            <a:r>
              <a:rPr lang="en-US" sz="3580" b="1" dirty="0">
                <a:latin typeface="Helvetica Neue"/>
                <a:cs typeface="Arial" pitchFamily="34" charset="0"/>
              </a:rPr>
              <a:t>The SE (proportion)= </a:t>
            </a:r>
          </a:p>
          <a:p>
            <a:pPr eaLnBrk="0" hangingPunct="0"/>
            <a:r>
              <a:rPr lang="en-US" sz="3580" b="1" dirty="0">
                <a:latin typeface="Helvetica Neue"/>
                <a:cs typeface="Arial" pitchFamily="34" charset="0"/>
              </a:rPr>
              <a:t>				</a:t>
            </a:r>
          </a:p>
          <a:p>
            <a:pPr eaLnBrk="0" hangingPunct="0"/>
            <a:endParaRPr lang="en-US" sz="3580" b="1" dirty="0">
              <a:latin typeface="Helvetica Neue"/>
              <a:cs typeface="Arial" pitchFamily="34" charset="0"/>
            </a:endParaRPr>
          </a:p>
          <a:p>
            <a:pPr eaLnBrk="0" hangingPunct="0"/>
            <a:r>
              <a:rPr lang="en-US" sz="3580" b="1" dirty="0">
                <a:solidFill>
                  <a:srgbClr val="FF0000"/>
                </a:solidFill>
                <a:latin typeface="Helvetica Neue"/>
                <a:cs typeface="Arial" pitchFamily="34" charset="0"/>
              </a:rPr>
              <a:t>95%</a:t>
            </a:r>
            <a:r>
              <a:rPr lang="en-US" sz="3580" b="1" dirty="0">
                <a:latin typeface="Helvetica Neue"/>
                <a:cs typeface="Arial" pitchFamily="34" charset="0"/>
              </a:rPr>
              <a:t> CI= 0.2 ± 1.96 (0.09) = (0.2 – 0.18, 0.2 + 0.18)</a:t>
            </a:r>
          </a:p>
          <a:p>
            <a:pPr eaLnBrk="0" hangingPunct="0"/>
            <a:r>
              <a:rPr lang="en-US" sz="3580" b="1" dirty="0">
                <a:latin typeface="Helvetica Neue"/>
                <a:cs typeface="Arial" pitchFamily="34" charset="0"/>
              </a:rPr>
              <a:t>		                           = </a:t>
            </a:r>
            <a:r>
              <a:rPr lang="en-US" sz="3580" b="1" dirty="0">
                <a:solidFill>
                  <a:srgbClr val="FF0000"/>
                </a:solidFill>
                <a:latin typeface="Helvetica Neue"/>
                <a:cs typeface="Arial" pitchFamily="34" charset="0"/>
              </a:rPr>
              <a:t>(0.02, 0.38)</a:t>
            </a:r>
          </a:p>
          <a:p>
            <a:pPr eaLnBrk="0" hangingPunct="0"/>
            <a:endParaRPr lang="en-US" sz="3580" b="1" dirty="0">
              <a:latin typeface="Helvetica Neue"/>
              <a:cs typeface="Arial" pitchFamily="34" charset="0"/>
            </a:endParaRPr>
          </a:p>
          <a:p>
            <a:pPr eaLnBrk="0" hangingPunct="0"/>
            <a:r>
              <a:rPr lang="en-US" sz="3580" b="1" dirty="0">
                <a:solidFill>
                  <a:srgbClr val="FF0000"/>
                </a:solidFill>
                <a:latin typeface="Helvetica Neue"/>
                <a:cs typeface="Arial" pitchFamily="34" charset="0"/>
              </a:rPr>
              <a:t>99%</a:t>
            </a:r>
            <a:r>
              <a:rPr lang="en-US" sz="3580" b="1" dirty="0">
                <a:latin typeface="Helvetica Neue"/>
                <a:cs typeface="Arial" pitchFamily="34" charset="0"/>
              </a:rPr>
              <a:t> CI= 0.2 ± 2.58 (0.09) = (0.2 – 0.23, 0.2 + 0.23)</a:t>
            </a:r>
          </a:p>
          <a:p>
            <a:pPr eaLnBrk="0" hangingPunct="0"/>
            <a:r>
              <a:rPr lang="en-US" sz="3580" b="1" dirty="0">
                <a:latin typeface="Helvetica Neue"/>
                <a:cs typeface="Arial" pitchFamily="34" charset="0"/>
              </a:rPr>
              <a:t>		                           = </a:t>
            </a:r>
            <a:r>
              <a:rPr lang="en-US" sz="3580" b="1" dirty="0">
                <a:solidFill>
                  <a:srgbClr val="FF0000"/>
                </a:solidFill>
                <a:latin typeface="Helvetica Neue"/>
                <a:cs typeface="Arial" pitchFamily="34" charset="0"/>
              </a:rPr>
              <a:t>(-0.03, 0.43</a:t>
            </a:r>
            <a:r>
              <a:rPr lang="en-US" sz="3580" b="1" dirty="0">
                <a:latin typeface="Helvetica Neue"/>
                <a:cs typeface="Arial" pitchFamily="34" charset="0"/>
              </a:rPr>
              <a:t>)</a:t>
            </a:r>
          </a:p>
        </p:txBody>
      </p:sp>
      <p:graphicFrame>
        <p:nvGraphicFramePr>
          <p:cNvPr id="4" name="Object 4"/>
          <p:cNvGraphicFramePr>
            <a:graphicFrameLocks noChangeAspect="1"/>
          </p:cNvGraphicFramePr>
          <p:nvPr>
            <p:extLst>
              <p:ext uri="{D42A27DB-BD31-4B8C-83A1-F6EECF244321}">
                <p14:modId xmlns:p14="http://schemas.microsoft.com/office/powerpoint/2010/main" val="1166455763"/>
              </p:ext>
            </p:extLst>
          </p:nvPr>
        </p:nvGraphicFramePr>
        <p:xfrm>
          <a:off x="5352354" y="2493680"/>
          <a:ext cx="6201867" cy="1441939"/>
        </p:xfrm>
        <a:graphic>
          <a:graphicData uri="http://schemas.openxmlformats.org/presentationml/2006/ole">
            <mc:AlternateContent xmlns:mc="http://schemas.openxmlformats.org/markup-compatibility/2006">
              <mc:Choice xmlns:v="urn:schemas-microsoft-com:vml" Requires="v">
                <p:oleObj spid="_x0000_s101397" name="Equation" r:id="rId4" imgW="2108160" imgH="444240" progId="Equation.3">
                  <p:embed/>
                </p:oleObj>
              </mc:Choice>
              <mc:Fallback>
                <p:oleObj name="Equation" r:id="rId4" imgW="2108160" imgH="444240" progId="Equation.3">
                  <p:embed/>
                  <p:pic>
                    <p:nvPicPr>
                      <p:cNvPr id="4" name="Object 4"/>
                      <p:cNvPicPr>
                        <a:picLocks noChangeAspect="1" noChangeArrowheads="1"/>
                      </p:cNvPicPr>
                      <p:nvPr/>
                    </p:nvPicPr>
                    <p:blipFill>
                      <a:blip r:embed="rId5"/>
                      <a:srcRect/>
                      <a:stretch>
                        <a:fillRect/>
                      </a:stretch>
                    </p:blipFill>
                    <p:spPr bwMode="auto">
                      <a:xfrm>
                        <a:off x="5352354" y="2493680"/>
                        <a:ext cx="6201867" cy="1441939"/>
                      </a:xfrm>
                      <a:prstGeom prst="rect">
                        <a:avLst/>
                      </a:prstGeom>
                      <a:noFill/>
                      <a:ln>
                        <a:noFill/>
                      </a:ln>
                    </p:spPr>
                  </p:pic>
                </p:oleObj>
              </mc:Fallback>
            </mc:AlternateContent>
          </a:graphicData>
        </a:graphic>
      </p:graphicFrame>
      <p:sp>
        <p:nvSpPr>
          <p:cNvPr id="5" name="Text Box 3"/>
          <p:cNvSpPr txBox="1">
            <a:spLocks noChangeArrowheads="1"/>
          </p:cNvSpPr>
          <p:nvPr/>
        </p:nvSpPr>
        <p:spPr bwMode="auto">
          <a:xfrm>
            <a:off x="956751" y="-3017"/>
            <a:ext cx="6437399" cy="802175"/>
          </a:xfrm>
          <a:prstGeom prst="rect">
            <a:avLst/>
          </a:prstGeom>
          <a:noFill/>
          <a:ln w="9525">
            <a:noFill/>
            <a:miter lim="800000"/>
            <a:headEnd/>
            <a:tailEnd/>
          </a:ln>
        </p:spPr>
        <p:txBody>
          <a:bodyPr lIns="125508" tIns="62754" rIns="125508" bIns="62754">
            <a:spAutoFit/>
          </a:bodyPr>
          <a:lstStyle/>
          <a:p>
            <a:pPr eaLnBrk="0" hangingPunct="0"/>
            <a:r>
              <a:rPr lang="en-US" sz="4389" b="1" dirty="0">
                <a:solidFill>
                  <a:srgbClr val="FF0000"/>
                </a:solidFill>
                <a:latin typeface="Helvetica Neue"/>
                <a:ea typeface="Verdana" pitchFamily="34" charset="0"/>
                <a:cs typeface="Verdana" pitchFamily="34" charset="0"/>
              </a:rPr>
              <a:t>Example</a:t>
            </a:r>
          </a:p>
        </p:txBody>
      </p:sp>
    </p:spTree>
    <p:extLst>
      <p:ext uri="{BB962C8B-B14F-4D97-AF65-F5344CB8AC3E}">
        <p14:creationId xmlns:p14="http://schemas.microsoft.com/office/powerpoint/2010/main" val="339062027"/>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6"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p:cTn id="2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6" dur="500"/>
                                        <p:tgtEl>
                                          <p:spTgt spid="3">
                                            <p:txEl>
                                              <p:pRg st="5" end="5"/>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p:cTn id="2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00320" y="932157"/>
            <a:ext cx="12993893" cy="1406443"/>
          </a:xfrm>
          <a:prstGeom prst="rect">
            <a:avLst/>
          </a:prstGeom>
          <a:noFill/>
          <a:ln w="9525">
            <a:noFill/>
            <a:miter lim="800000"/>
            <a:headEnd/>
            <a:tailEnd/>
          </a:ln>
        </p:spPr>
        <p:txBody>
          <a:bodyPr wrap="square" lIns="125508" tIns="62754" rIns="125508" bIns="62754">
            <a:spAutoFit/>
          </a:bodyPr>
          <a:lstStyle/>
          <a:p>
            <a:pPr eaLnBrk="0" hangingPunct="0"/>
            <a:r>
              <a:rPr lang="en-US" sz="4158" b="1" dirty="0">
                <a:solidFill>
                  <a:srgbClr val="FF0000"/>
                </a:solidFill>
                <a:latin typeface="Helvetica Neue"/>
                <a:ea typeface="Verdana" pitchFamily="34" charset="0"/>
                <a:cs typeface="Verdana" pitchFamily="34" charset="0"/>
              </a:rPr>
              <a:t>Finding Confidence Interval for difference between two means</a:t>
            </a:r>
          </a:p>
        </p:txBody>
      </p:sp>
      <p:sp>
        <p:nvSpPr>
          <p:cNvPr id="10" name="Rectangle 4"/>
          <p:cNvSpPr>
            <a:spLocks noChangeArrowheads="1"/>
          </p:cNvSpPr>
          <p:nvPr/>
        </p:nvSpPr>
        <p:spPr bwMode="auto">
          <a:xfrm>
            <a:off x="931305" y="2338472"/>
            <a:ext cx="12662908" cy="1662410"/>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158" b="1" dirty="0">
                <a:latin typeface="Helvetica Neue"/>
                <a:ea typeface="Verdana" pitchFamily="34" charset="0"/>
                <a:cs typeface="Verdana" pitchFamily="34" charset="0"/>
              </a:rPr>
              <a:t>The100 (1-</a:t>
            </a:r>
            <a:r>
              <a:rPr lang="el-GR" altLang="ko-KR" sz="4158" b="1" dirty="0">
                <a:latin typeface="Helvetica Neue"/>
                <a:ea typeface="Verdana" pitchFamily="34" charset="0"/>
                <a:cs typeface="Times New Roman" pitchFamily="18" charset="0"/>
              </a:rPr>
              <a:t>α</a:t>
            </a:r>
            <a:r>
              <a:rPr lang="en-US" altLang="ko-KR" sz="4158" b="1" dirty="0">
                <a:latin typeface="Helvetica Neue"/>
                <a:ea typeface="Verdana" pitchFamily="34" charset="0"/>
                <a:cs typeface="Verdana" pitchFamily="34" charset="0"/>
              </a:rPr>
              <a:t>)% confidence interval for difference between two means </a:t>
            </a:r>
          </a:p>
        </p:txBody>
      </p:sp>
      <p:graphicFrame>
        <p:nvGraphicFramePr>
          <p:cNvPr id="11" name="Object 4"/>
          <p:cNvGraphicFramePr>
            <a:graphicFrameLocks noChangeAspect="1"/>
          </p:cNvGraphicFramePr>
          <p:nvPr>
            <p:extLst>
              <p:ext uri="{D42A27DB-BD31-4B8C-83A1-F6EECF244321}">
                <p14:modId xmlns:p14="http://schemas.microsoft.com/office/powerpoint/2010/main" val="1301693970"/>
              </p:ext>
            </p:extLst>
          </p:nvPr>
        </p:nvGraphicFramePr>
        <p:xfrm>
          <a:off x="2005867" y="4000702"/>
          <a:ext cx="10182795" cy="1232006"/>
        </p:xfrm>
        <a:graphic>
          <a:graphicData uri="http://schemas.openxmlformats.org/presentationml/2006/ole">
            <mc:AlternateContent xmlns:mc="http://schemas.openxmlformats.org/markup-compatibility/2006">
              <mc:Choice xmlns:v="urn:schemas-microsoft-com:vml" Requires="v">
                <p:oleObj spid="_x0000_s103444" name="Equation" r:id="rId4" imgW="1650960" imgH="253800" progId="Equation.3">
                  <p:embed/>
                </p:oleObj>
              </mc:Choice>
              <mc:Fallback>
                <p:oleObj name="Equation" r:id="rId4" imgW="1650960" imgH="253800" progId="Equation.3">
                  <p:embed/>
                  <p:pic>
                    <p:nvPicPr>
                      <p:cNvPr id="1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867" y="4000702"/>
                        <a:ext cx="10182795" cy="1232006"/>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2522378973"/>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6" name="arrow.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11781" y="701851"/>
            <a:ext cx="12331866" cy="4107952"/>
          </a:xfrm>
          <a:prstGeom prst="rect">
            <a:avLst/>
          </a:prstGeom>
          <a:noFill/>
          <a:ln w="9525">
            <a:noFill/>
            <a:miter lim="800000"/>
            <a:headEnd/>
            <a:tailEnd/>
          </a:ln>
        </p:spPr>
        <p:txBody>
          <a:bodyPr wrap="square" lIns="125508" tIns="62754" rIns="125508" bIns="62754">
            <a:spAutoFit/>
          </a:bodyPr>
          <a:lstStyle/>
          <a:p>
            <a:pPr eaLnBrk="0" hangingPunct="0"/>
            <a:r>
              <a:rPr lang="en-US" sz="3696" b="1" dirty="0">
                <a:latin typeface="Helvetica Neue"/>
                <a:cs typeface="Arial" pitchFamily="34" charset="0"/>
              </a:rPr>
              <a:t>A taxi company is trying to decide whether to purchase brand A or brand B tires for its fleet of taxis. To estimate difference in two brands, an experiment is conducted using 30 of each brand. The tires are run until they wear out. Construct </a:t>
            </a:r>
          </a:p>
          <a:p>
            <a:pPr eaLnBrk="0" hangingPunct="0"/>
            <a:r>
              <a:rPr lang="en-US" sz="3696" b="1" dirty="0">
                <a:latin typeface="Helvetica Neue"/>
                <a:cs typeface="Arial" pitchFamily="34" charset="0"/>
              </a:rPr>
              <a:t>(i) 95% CI and (ii) 99% CI for mean difference in mileage between two brands. </a:t>
            </a:r>
          </a:p>
        </p:txBody>
      </p:sp>
      <p:graphicFrame>
        <p:nvGraphicFramePr>
          <p:cNvPr id="4" name="Group 7"/>
          <p:cNvGraphicFramePr>
            <a:graphicFrameLocks/>
          </p:cNvGraphicFramePr>
          <p:nvPr>
            <p:extLst>
              <p:ext uri="{D42A27DB-BD31-4B8C-83A1-F6EECF244321}">
                <p14:modId xmlns:p14="http://schemas.microsoft.com/office/powerpoint/2010/main" val="3767319558"/>
              </p:ext>
            </p:extLst>
          </p:nvPr>
        </p:nvGraphicFramePr>
        <p:xfrm>
          <a:off x="1918819" y="4891309"/>
          <a:ext cx="10317787" cy="2212875"/>
        </p:xfrm>
        <a:graphic>
          <a:graphicData uri="http://schemas.openxmlformats.org/drawingml/2006/table">
            <a:tbl>
              <a:tblPr/>
              <a:tblGrid>
                <a:gridCol w="1832040">
                  <a:extLst>
                    <a:ext uri="{9D8B030D-6E8A-4147-A177-3AD203B41FA5}">
                      <a16:colId xmlns:a16="http://schemas.microsoft.com/office/drawing/2014/main" val="20000"/>
                    </a:ext>
                  </a:extLst>
                </a:gridCol>
                <a:gridCol w="2925201">
                  <a:extLst>
                    <a:ext uri="{9D8B030D-6E8A-4147-A177-3AD203B41FA5}">
                      <a16:colId xmlns:a16="http://schemas.microsoft.com/office/drawing/2014/main" val="20001"/>
                    </a:ext>
                  </a:extLst>
                </a:gridCol>
                <a:gridCol w="2863808">
                  <a:extLst>
                    <a:ext uri="{9D8B030D-6E8A-4147-A177-3AD203B41FA5}">
                      <a16:colId xmlns:a16="http://schemas.microsoft.com/office/drawing/2014/main" val="20002"/>
                    </a:ext>
                  </a:extLst>
                </a:gridCol>
                <a:gridCol w="2696738">
                  <a:extLst>
                    <a:ext uri="{9D8B030D-6E8A-4147-A177-3AD203B41FA5}">
                      <a16:colId xmlns:a16="http://schemas.microsoft.com/office/drawing/2014/main" val="20003"/>
                    </a:ext>
                  </a:extLst>
                </a:gridCol>
              </a:tblGrid>
              <a:tr h="766336">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Brands</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Sample size</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Mean (</a:t>
                      </a:r>
                      <a:r>
                        <a:rPr kumimoji="0" lang="en-US" sz="3200" b="1" i="0" u="none" strike="noStrike" cap="none" normalizeH="0" baseline="0" dirty="0" err="1">
                          <a:ln>
                            <a:noFill/>
                          </a:ln>
                          <a:solidFill>
                            <a:schemeClr val="tx1"/>
                          </a:solidFill>
                          <a:effectLst/>
                          <a:latin typeface="Helvetica Neue"/>
                          <a:ea typeface="Verdana" pitchFamily="34" charset="0"/>
                          <a:cs typeface="Verdana" pitchFamily="34" charset="0"/>
                        </a:rPr>
                        <a:t>kms</a:t>
                      </a: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SD (</a:t>
                      </a:r>
                      <a:r>
                        <a:rPr kumimoji="0" lang="en-US" sz="3200" b="1" i="0" u="none" strike="noStrike" cap="none" normalizeH="0" baseline="0" dirty="0" err="1">
                          <a:ln>
                            <a:noFill/>
                          </a:ln>
                          <a:solidFill>
                            <a:schemeClr val="tx1"/>
                          </a:solidFill>
                          <a:effectLst/>
                          <a:latin typeface="Helvetica Neue"/>
                          <a:ea typeface="Verdana" pitchFamily="34" charset="0"/>
                          <a:cs typeface="Verdana" pitchFamily="34" charset="0"/>
                        </a:rPr>
                        <a:t>kms</a:t>
                      </a: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5570">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 A</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30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36300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5000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0969">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B</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40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38100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200" b="1" i="0" u="none" strike="noStrike" cap="none" normalizeH="0" baseline="0" dirty="0">
                          <a:ln>
                            <a:noFill/>
                          </a:ln>
                          <a:solidFill>
                            <a:schemeClr val="tx1"/>
                          </a:solidFill>
                          <a:effectLst/>
                          <a:latin typeface="Helvetica Neue"/>
                          <a:ea typeface="Verdana" pitchFamily="34" charset="0"/>
                          <a:cs typeface="Verdana" pitchFamily="34" charset="0"/>
                        </a:rPr>
                        <a:t>6100</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491547"/>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24959" y="650275"/>
            <a:ext cx="12225729" cy="6186854"/>
          </a:xfrm>
          <a:prstGeom prst="rect">
            <a:avLst/>
          </a:prstGeom>
          <a:noFill/>
          <a:ln w="9525">
            <a:noFill/>
            <a:miter lim="800000"/>
            <a:headEnd/>
            <a:tailEnd/>
          </a:ln>
        </p:spPr>
        <p:txBody>
          <a:bodyPr wrap="square" lIns="125508" tIns="62754" rIns="125508" bIns="62754">
            <a:spAutoFit/>
          </a:bodyPr>
          <a:lstStyle/>
          <a:p>
            <a:pPr eaLnBrk="0" hangingPunct="0"/>
            <a:endParaRPr lang="en-US" sz="3580" b="1" dirty="0">
              <a:latin typeface="Helvetica Neue"/>
              <a:cs typeface="Arial" pitchFamily="34" charset="0"/>
            </a:endParaRPr>
          </a:p>
          <a:p>
            <a:pPr eaLnBrk="0" hangingPunct="0"/>
            <a:r>
              <a:rPr lang="en-US" sz="3580" b="1" dirty="0">
                <a:latin typeface="Helvetica Neue"/>
                <a:cs typeface="Arial" pitchFamily="34" charset="0"/>
              </a:rPr>
              <a:t>The SE (Diff. in mean) =</a:t>
            </a:r>
          </a:p>
          <a:p>
            <a:pPr eaLnBrk="0" hangingPunct="0"/>
            <a:endParaRPr lang="en-US" sz="3580" b="1" dirty="0">
              <a:latin typeface="Helvetica Neue"/>
              <a:cs typeface="Arial" pitchFamily="34" charset="0"/>
            </a:endParaRPr>
          </a:p>
          <a:p>
            <a:pPr eaLnBrk="0" hangingPunct="0"/>
            <a:endParaRPr lang="en-US" sz="3580" b="1" dirty="0">
              <a:latin typeface="Helvetica Neue"/>
              <a:cs typeface="Arial" pitchFamily="34" charset="0"/>
            </a:endParaRPr>
          </a:p>
          <a:p>
            <a:pPr eaLnBrk="0" hangingPunct="0"/>
            <a:r>
              <a:rPr lang="en-US" sz="3580" b="1" dirty="0">
                <a:latin typeface="Helvetica Neue"/>
                <a:cs typeface="Arial" pitchFamily="34" charset="0"/>
              </a:rPr>
              <a:t>where </a:t>
            </a:r>
          </a:p>
          <a:p>
            <a:pPr eaLnBrk="0" hangingPunct="0"/>
            <a:endParaRPr lang="en-US" sz="3580" b="1" dirty="0">
              <a:latin typeface="Helvetica Neue"/>
              <a:cs typeface="Arial" pitchFamily="34" charset="0"/>
            </a:endParaRPr>
          </a:p>
          <a:p>
            <a:pPr eaLnBrk="0" hangingPunct="0"/>
            <a:endParaRPr lang="en-US" sz="3580" b="1" dirty="0">
              <a:latin typeface="Helvetica Neue"/>
              <a:cs typeface="Arial" pitchFamily="34" charset="0"/>
            </a:endParaRPr>
          </a:p>
          <a:p>
            <a:pPr eaLnBrk="0" hangingPunct="0"/>
            <a:r>
              <a:rPr lang="en-US" sz="3580" b="1" dirty="0">
                <a:latin typeface="Helvetica Neue"/>
                <a:cs typeface="Arial" pitchFamily="34" charset="0"/>
              </a:rPr>
              <a:t>Solution:</a:t>
            </a:r>
            <a:endParaRPr lang="en-US" sz="3580" b="1" dirty="0">
              <a:solidFill>
                <a:srgbClr val="00CC00"/>
              </a:solidFill>
              <a:latin typeface="Helvetica Neue"/>
              <a:cs typeface="Arial" pitchFamily="34" charset="0"/>
            </a:endParaRPr>
          </a:p>
          <a:p>
            <a:pPr eaLnBrk="0" hangingPunct="0"/>
            <a:endParaRPr lang="en-US" sz="3580" b="1" dirty="0">
              <a:solidFill>
                <a:srgbClr val="00CC00"/>
              </a:solidFill>
              <a:latin typeface="Helvetica Neue"/>
              <a:cs typeface="Arial" pitchFamily="34" charset="0"/>
            </a:endParaRPr>
          </a:p>
          <a:p>
            <a:pPr eaLnBrk="0" hangingPunct="0"/>
            <a:endParaRPr lang="en-US" sz="3580" b="1" dirty="0">
              <a:solidFill>
                <a:srgbClr val="00CC00"/>
              </a:solidFill>
              <a:latin typeface="Helvetica Neue"/>
              <a:cs typeface="Arial" pitchFamily="34" charset="0"/>
            </a:endParaRPr>
          </a:p>
          <a:p>
            <a:pPr eaLnBrk="0" hangingPunct="0"/>
            <a:endParaRPr lang="en-US" sz="3580" b="1" dirty="0">
              <a:solidFill>
                <a:srgbClr val="00CC00"/>
              </a:solidFill>
              <a:latin typeface="Helvetica Neue"/>
              <a:cs typeface="Arial" pitchFamily="34"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1586444814"/>
              </p:ext>
            </p:extLst>
          </p:nvPr>
        </p:nvGraphicFramePr>
        <p:xfrm>
          <a:off x="3014667" y="4129888"/>
          <a:ext cx="8248205" cy="1409841"/>
        </p:xfrm>
        <a:graphic>
          <a:graphicData uri="http://schemas.openxmlformats.org/presentationml/2006/ole">
            <mc:AlternateContent xmlns:mc="http://schemas.openxmlformats.org/markup-compatibility/2006">
              <mc:Choice xmlns:v="urn:schemas-microsoft-com:vml" Requires="v">
                <p:oleObj spid="_x0000_s104518" name="Equation" r:id="rId4" imgW="2565360" imgH="457200" progId="Equation.3">
                  <p:embed/>
                </p:oleObj>
              </mc:Choice>
              <mc:Fallback>
                <p:oleObj name="Equation" r:id="rId4" imgW="2565360" imgH="457200" progId="Equation.3">
                  <p:embed/>
                  <p:pic>
                    <p:nvPicPr>
                      <p:cNvPr id="4" name="Object 4"/>
                      <p:cNvPicPr>
                        <a:picLocks noChangeAspect="1" noChangeArrowheads="1"/>
                      </p:cNvPicPr>
                      <p:nvPr/>
                    </p:nvPicPr>
                    <p:blipFill>
                      <a:blip r:embed="rId5"/>
                      <a:srcRect/>
                      <a:stretch>
                        <a:fillRect/>
                      </a:stretch>
                    </p:blipFill>
                    <p:spPr bwMode="auto">
                      <a:xfrm>
                        <a:off x="3014667" y="4129888"/>
                        <a:ext cx="8248205" cy="1409841"/>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118975223"/>
              </p:ext>
            </p:extLst>
          </p:nvPr>
        </p:nvGraphicFramePr>
        <p:xfrm>
          <a:off x="906324" y="6027399"/>
          <a:ext cx="12010223" cy="839671"/>
        </p:xfrm>
        <a:graphic>
          <a:graphicData uri="http://schemas.openxmlformats.org/presentationml/2006/ole">
            <mc:AlternateContent xmlns:mc="http://schemas.openxmlformats.org/markup-compatibility/2006">
              <mc:Choice xmlns:v="urn:schemas-microsoft-com:vml" Requires="v">
                <p:oleObj spid="_x0000_s104519" name="Equation" r:id="rId6" imgW="2997000" imgH="241200" progId="Equation.3">
                  <p:embed/>
                </p:oleObj>
              </mc:Choice>
              <mc:Fallback>
                <p:oleObj name="Equation" r:id="rId6" imgW="2997000" imgH="241200" progId="Equation.3">
                  <p:embed/>
                  <p:pic>
                    <p:nvPicPr>
                      <p:cNvPr id="5" name="Object 5"/>
                      <p:cNvPicPr>
                        <a:picLocks noChangeAspect="1" noChangeArrowheads="1"/>
                      </p:cNvPicPr>
                      <p:nvPr/>
                    </p:nvPicPr>
                    <p:blipFill>
                      <a:blip r:embed="rId7"/>
                      <a:srcRect/>
                      <a:stretch>
                        <a:fillRect/>
                      </a:stretch>
                    </p:blipFill>
                    <p:spPr bwMode="auto">
                      <a:xfrm>
                        <a:off x="906324" y="6027399"/>
                        <a:ext cx="12010223" cy="839671"/>
                      </a:xfrm>
                      <a:prstGeom prst="rect">
                        <a:avLst/>
                      </a:prstGeom>
                      <a:noFill/>
                      <a:ln>
                        <a:noFill/>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703128263"/>
              </p:ext>
            </p:extLst>
          </p:nvPr>
        </p:nvGraphicFramePr>
        <p:xfrm>
          <a:off x="6167672" y="784767"/>
          <a:ext cx="5411194" cy="1635200"/>
        </p:xfrm>
        <a:graphic>
          <a:graphicData uri="http://schemas.openxmlformats.org/presentationml/2006/ole">
            <mc:AlternateContent xmlns:mc="http://schemas.openxmlformats.org/markup-compatibility/2006">
              <mc:Choice xmlns:v="urn:schemas-microsoft-com:vml" Requires="v">
                <p:oleObj spid="_x0000_s104520" name="Equation" r:id="rId8" imgW="1587240" imgH="482400" progId="Equation.3">
                  <p:embed/>
                </p:oleObj>
              </mc:Choice>
              <mc:Fallback>
                <p:oleObj name="Equation" r:id="rId8" imgW="1587240" imgH="482400" progId="Equation.3">
                  <p:embed/>
                  <p:pic>
                    <p:nvPicPr>
                      <p:cNvPr id="2" name="Object 1"/>
                      <p:cNvPicPr>
                        <a:picLocks noChangeAspect="1" noChangeArrowheads="1"/>
                      </p:cNvPicPr>
                      <p:nvPr/>
                    </p:nvPicPr>
                    <p:blipFill>
                      <a:blip r:embed="rId9"/>
                      <a:srcRect/>
                      <a:stretch>
                        <a:fillRect/>
                      </a:stretch>
                    </p:blipFill>
                    <p:spPr bwMode="auto">
                      <a:xfrm>
                        <a:off x="6167672" y="784767"/>
                        <a:ext cx="5411194" cy="16352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72019474"/>
              </p:ext>
            </p:extLst>
          </p:nvPr>
        </p:nvGraphicFramePr>
        <p:xfrm>
          <a:off x="2512633" y="2321024"/>
          <a:ext cx="5638095" cy="1565031"/>
        </p:xfrm>
        <a:graphic>
          <a:graphicData uri="http://schemas.openxmlformats.org/presentationml/2006/ole">
            <mc:AlternateContent xmlns:mc="http://schemas.openxmlformats.org/markup-compatibility/2006">
              <mc:Choice xmlns:v="urn:schemas-microsoft-com:vml" Requires="v">
                <p:oleObj spid="_x0000_s104521" name="Equation" r:id="rId10" imgW="1803240" imgH="507960" progId="Equation.3">
                  <p:embed/>
                </p:oleObj>
              </mc:Choice>
              <mc:Fallback>
                <p:oleObj name="Equation" r:id="rId10" imgW="1803240" imgH="507960" progId="Equation.3">
                  <p:embed/>
                  <p:pic>
                    <p:nvPicPr>
                      <p:cNvPr id="6" name="Object 5"/>
                      <p:cNvPicPr>
                        <a:picLocks noChangeAspect="1" noChangeArrowheads="1"/>
                      </p:cNvPicPr>
                      <p:nvPr/>
                    </p:nvPicPr>
                    <p:blipFill>
                      <a:blip r:embed="rId11"/>
                      <a:srcRect/>
                      <a:stretch>
                        <a:fillRect/>
                      </a:stretch>
                    </p:blipFill>
                    <p:spPr bwMode="auto">
                      <a:xfrm>
                        <a:off x="2512633" y="2321024"/>
                        <a:ext cx="5638095" cy="15650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7733243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12" name="arrow.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070545" y="598042"/>
            <a:ext cx="12506397" cy="6952192"/>
          </a:xfrm>
          <a:prstGeom prst="rect">
            <a:avLst/>
          </a:prstGeom>
          <a:noFill/>
          <a:ln w="9525">
            <a:noFill/>
            <a:miter lim="800000"/>
            <a:headEnd/>
            <a:tailEnd/>
          </a:ln>
        </p:spPr>
        <p:txBody>
          <a:bodyPr wrap="square" lIns="125508" tIns="62754" rIns="125508" bIns="62754">
            <a:spAutoFit/>
          </a:bodyPr>
          <a:lstStyle/>
          <a:p>
            <a:pPr eaLnBrk="0" hangingPunct="0"/>
            <a:r>
              <a:rPr lang="en-US" sz="2772" b="1" dirty="0">
                <a:latin typeface="Helvetica Neue"/>
                <a:cs typeface="Arial" pitchFamily="34" charset="0"/>
              </a:rPr>
              <a:t>(i) </a:t>
            </a:r>
            <a:r>
              <a:rPr lang="en-US" sz="2772" b="1" dirty="0">
                <a:solidFill>
                  <a:srgbClr val="FF0000"/>
                </a:solidFill>
                <a:latin typeface="Helvetica Neue"/>
                <a:cs typeface="Arial" pitchFamily="34" charset="0"/>
              </a:rPr>
              <a:t>95% </a:t>
            </a:r>
            <a:r>
              <a:rPr lang="en-US" sz="2772" b="1" dirty="0">
                <a:latin typeface="Helvetica Neue"/>
                <a:cs typeface="Arial" pitchFamily="34" charset="0"/>
              </a:rPr>
              <a:t>CI for difference between means is</a:t>
            </a:r>
          </a:p>
          <a:p>
            <a:pPr eaLnBrk="0" hangingPunct="0"/>
            <a:r>
              <a:rPr lang="en-US" sz="2772" b="1" dirty="0">
                <a:latin typeface="Helvetica Neue"/>
                <a:cs typeface="Arial" pitchFamily="34" charset="0"/>
              </a:rPr>
              <a:t>	 = (36300 -38100) ± 1.96 x 1496.42</a:t>
            </a:r>
          </a:p>
          <a:p>
            <a:pPr eaLnBrk="0" hangingPunct="0"/>
            <a:r>
              <a:rPr lang="en-US" sz="2772" b="1" dirty="0">
                <a:latin typeface="Helvetica Neue"/>
                <a:cs typeface="Arial" pitchFamily="34" charset="0"/>
              </a:rPr>
              <a:t>           = - 1800 ± 2932.98</a:t>
            </a:r>
          </a:p>
          <a:p>
            <a:pPr eaLnBrk="0" hangingPunct="0"/>
            <a:r>
              <a:rPr lang="en-US" sz="2772" b="1" dirty="0">
                <a:latin typeface="Helvetica Neue"/>
                <a:cs typeface="Arial" pitchFamily="34" charset="0"/>
              </a:rPr>
              <a:t>           = </a:t>
            </a:r>
            <a:r>
              <a:rPr lang="en-US" sz="2772" b="1" dirty="0">
                <a:solidFill>
                  <a:srgbClr val="FF0000"/>
                </a:solidFill>
                <a:latin typeface="Helvetica Neue"/>
                <a:cs typeface="Arial" pitchFamily="34" charset="0"/>
              </a:rPr>
              <a:t>(- 4732.61, 1132.98)</a:t>
            </a:r>
          </a:p>
          <a:p>
            <a:pPr eaLnBrk="0" hangingPunct="0"/>
            <a:endParaRPr lang="en-US" sz="2772" b="1" dirty="0">
              <a:latin typeface="Helvetica Neue"/>
              <a:cs typeface="Arial" pitchFamily="34" charset="0"/>
            </a:endParaRPr>
          </a:p>
          <a:p>
            <a:pPr eaLnBrk="0" hangingPunct="0"/>
            <a:r>
              <a:rPr lang="en-US" sz="2772" b="1" dirty="0">
                <a:latin typeface="Helvetica Neue"/>
                <a:cs typeface="Arial" pitchFamily="34" charset="0"/>
              </a:rPr>
              <a:t>(i) </a:t>
            </a:r>
            <a:r>
              <a:rPr lang="en-US" sz="2772" b="1" dirty="0">
                <a:solidFill>
                  <a:srgbClr val="FF0000"/>
                </a:solidFill>
                <a:latin typeface="Helvetica Neue"/>
                <a:cs typeface="Arial" pitchFamily="34" charset="0"/>
              </a:rPr>
              <a:t>99%</a:t>
            </a:r>
            <a:r>
              <a:rPr lang="en-US" sz="2772" b="1" dirty="0">
                <a:latin typeface="Helvetica Neue"/>
                <a:cs typeface="Arial" pitchFamily="34" charset="0"/>
              </a:rPr>
              <a:t> CI for difference between means is</a:t>
            </a:r>
          </a:p>
          <a:p>
            <a:pPr eaLnBrk="0" hangingPunct="0"/>
            <a:r>
              <a:rPr lang="en-US" sz="2772" b="1" dirty="0">
                <a:latin typeface="Helvetica Neue"/>
                <a:cs typeface="Arial" pitchFamily="34" charset="0"/>
              </a:rPr>
              <a:t>	 = (36300 -38100) ± 2.58 x 1496.42</a:t>
            </a:r>
          </a:p>
          <a:p>
            <a:pPr eaLnBrk="0" hangingPunct="0"/>
            <a:r>
              <a:rPr lang="en-US" sz="2772" b="1" dirty="0">
                <a:latin typeface="Helvetica Neue"/>
                <a:cs typeface="Arial" pitchFamily="34" charset="0"/>
              </a:rPr>
              <a:t>           = - 1800 ± 3524.61</a:t>
            </a:r>
          </a:p>
          <a:p>
            <a:pPr eaLnBrk="0" hangingPunct="0"/>
            <a:r>
              <a:rPr lang="en-US" sz="2772" b="1" dirty="0">
                <a:latin typeface="Helvetica Neue"/>
                <a:cs typeface="Arial" pitchFamily="34" charset="0"/>
              </a:rPr>
              <a:t>           = </a:t>
            </a:r>
            <a:r>
              <a:rPr lang="en-US" sz="2772" b="1" dirty="0">
                <a:solidFill>
                  <a:srgbClr val="FF0000"/>
                </a:solidFill>
                <a:latin typeface="Helvetica Neue"/>
                <a:cs typeface="Arial" pitchFamily="34" charset="0"/>
              </a:rPr>
              <a:t>(-5660.76, 2060.76)</a:t>
            </a:r>
          </a:p>
          <a:p>
            <a:pPr eaLnBrk="0" hangingPunct="0"/>
            <a:endParaRPr lang="en-US" sz="2772" b="1" dirty="0">
              <a:latin typeface="Helvetica Neue"/>
              <a:cs typeface="Arial" pitchFamily="34" charset="0"/>
            </a:endParaRPr>
          </a:p>
          <a:p>
            <a:pPr eaLnBrk="0" hangingPunct="0"/>
            <a:r>
              <a:rPr lang="en-US" sz="2772" b="1" dirty="0">
                <a:latin typeface="Helvetica Neue"/>
                <a:cs typeface="Arial" pitchFamily="34" charset="0"/>
              </a:rPr>
              <a:t>Actual difference between means is </a:t>
            </a:r>
            <a:r>
              <a:rPr lang="en-US" sz="2772" b="1" dirty="0">
                <a:solidFill>
                  <a:srgbClr val="FF0000"/>
                </a:solidFill>
                <a:latin typeface="Helvetica Neue"/>
                <a:cs typeface="Arial" pitchFamily="34" charset="0"/>
              </a:rPr>
              <a:t>1800</a:t>
            </a:r>
            <a:r>
              <a:rPr lang="en-US" sz="2772" b="1" dirty="0">
                <a:latin typeface="Helvetica Neue"/>
                <a:cs typeface="Arial" pitchFamily="34" charset="0"/>
              </a:rPr>
              <a:t> </a:t>
            </a:r>
            <a:r>
              <a:rPr lang="en-US" sz="2772" b="1" dirty="0" err="1">
                <a:latin typeface="Helvetica Neue"/>
                <a:cs typeface="Arial" pitchFamily="34" charset="0"/>
              </a:rPr>
              <a:t>kms</a:t>
            </a:r>
            <a:endParaRPr lang="en-US" sz="2772" b="1" dirty="0">
              <a:latin typeface="Helvetica Neue"/>
              <a:cs typeface="Arial" pitchFamily="34" charset="0"/>
            </a:endParaRPr>
          </a:p>
          <a:p>
            <a:pPr eaLnBrk="0" hangingPunct="0"/>
            <a:endParaRPr lang="en-US" sz="2772" b="1" dirty="0">
              <a:latin typeface="Helvetica Neue"/>
              <a:cs typeface="Arial" pitchFamily="34" charset="0"/>
            </a:endParaRPr>
          </a:p>
          <a:p>
            <a:pPr eaLnBrk="0" hangingPunct="0"/>
            <a:r>
              <a:rPr lang="en-US" sz="2772" b="1" dirty="0">
                <a:latin typeface="Helvetica Neue"/>
                <a:cs typeface="Arial" pitchFamily="34" charset="0"/>
              </a:rPr>
              <a:t>Twice the SE (diff. in mean)= 2x 1496.42 = </a:t>
            </a:r>
            <a:r>
              <a:rPr lang="en-US" sz="2772" b="1" dirty="0">
                <a:solidFill>
                  <a:srgbClr val="FF0000"/>
                </a:solidFill>
                <a:latin typeface="Helvetica Neue"/>
                <a:cs typeface="Arial" pitchFamily="34" charset="0"/>
              </a:rPr>
              <a:t>2992.84</a:t>
            </a:r>
          </a:p>
          <a:p>
            <a:pPr eaLnBrk="0" hangingPunct="0"/>
            <a:endParaRPr lang="en-US" sz="2772" b="1" dirty="0">
              <a:latin typeface="Helvetica Neue"/>
              <a:cs typeface="Arial" pitchFamily="34" charset="0"/>
            </a:endParaRPr>
          </a:p>
          <a:p>
            <a:pPr eaLnBrk="0" hangingPunct="0"/>
            <a:r>
              <a:rPr lang="en-US" sz="2772" b="1" dirty="0">
                <a:latin typeface="Helvetica Neue"/>
                <a:cs typeface="Arial" pitchFamily="34" charset="0"/>
              </a:rPr>
              <a:t>Inference: There is no difference in the mileage between the two </a:t>
            </a:r>
          </a:p>
          <a:p>
            <a:pPr eaLnBrk="0" hangingPunct="0"/>
            <a:r>
              <a:rPr lang="en-US" sz="2772" b="1" dirty="0">
                <a:latin typeface="Helvetica Neue"/>
                <a:cs typeface="Arial" pitchFamily="34" charset="0"/>
              </a:rPr>
              <a:t>                brands of tires. Hence, either of the brand can be chosen</a:t>
            </a:r>
          </a:p>
        </p:txBody>
      </p:sp>
    </p:spTree>
    <p:extLst>
      <p:ext uri="{BB962C8B-B14F-4D97-AF65-F5344CB8AC3E}">
        <p14:creationId xmlns:p14="http://schemas.microsoft.com/office/powerpoint/2010/main" val="2605275261"/>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8" name="arrow.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070545" y="745030"/>
            <a:ext cx="12757754" cy="6658265"/>
          </a:xfrm>
          <a:prstGeom prst="rect">
            <a:avLst/>
          </a:prstGeom>
          <a:noFill/>
          <a:ln w="9525">
            <a:noFill/>
            <a:miter lim="800000"/>
            <a:headEnd/>
            <a:tailEnd/>
          </a:ln>
        </p:spPr>
        <p:txBody>
          <a:bodyPr wrap="square" lIns="125508" tIns="62754" rIns="125508" bIns="62754">
            <a:spAutoFit/>
          </a:bodyPr>
          <a:lstStyle/>
          <a:p>
            <a:pPr eaLnBrk="0" hangingPunct="0">
              <a:lnSpc>
                <a:spcPct val="150000"/>
              </a:lnSpc>
            </a:pPr>
            <a:r>
              <a:rPr lang="en-US" sz="4042" b="1" dirty="0">
                <a:solidFill>
                  <a:srgbClr val="0000FF"/>
                </a:solidFill>
                <a:latin typeface="Helvetica Neue"/>
                <a:cs typeface="Arial" pitchFamily="34" charset="0"/>
              </a:rPr>
              <a:t>Inference:</a:t>
            </a:r>
            <a:r>
              <a:rPr lang="en-US" sz="4042" b="1" dirty="0">
                <a:latin typeface="Helvetica Neue"/>
                <a:cs typeface="Arial" pitchFamily="34" charset="0"/>
              </a:rPr>
              <a:t> </a:t>
            </a:r>
          </a:p>
          <a:p>
            <a:pPr eaLnBrk="0" hangingPunct="0">
              <a:lnSpc>
                <a:spcPct val="150000"/>
              </a:lnSpc>
            </a:pPr>
            <a:r>
              <a:rPr lang="en-US" sz="4042" b="1" dirty="0">
                <a:latin typeface="Helvetica Neue"/>
                <a:cs typeface="Arial" pitchFamily="34" charset="0"/>
              </a:rPr>
              <a:t>- If the </a:t>
            </a:r>
            <a:r>
              <a:rPr lang="en-US" sz="4042" b="1" dirty="0">
                <a:solidFill>
                  <a:srgbClr val="0000FF"/>
                </a:solidFill>
                <a:latin typeface="Helvetica Neue"/>
                <a:cs typeface="Arial" pitchFamily="34" charset="0"/>
              </a:rPr>
              <a:t>actual </a:t>
            </a:r>
            <a:r>
              <a:rPr lang="en-US" sz="4042" b="1" dirty="0">
                <a:latin typeface="Helvetica Neue"/>
                <a:cs typeface="Arial" pitchFamily="34" charset="0"/>
              </a:rPr>
              <a:t>difference between means </a:t>
            </a:r>
            <a:r>
              <a:rPr lang="en-US" sz="4042" b="1" dirty="0">
                <a:solidFill>
                  <a:srgbClr val="FF0000"/>
                </a:solidFill>
                <a:latin typeface="Helvetica Neue"/>
                <a:cs typeface="Arial" pitchFamily="34" charset="0"/>
              </a:rPr>
              <a:t>&lt;</a:t>
            </a:r>
            <a:r>
              <a:rPr lang="en-US" sz="4042" b="1" dirty="0">
                <a:solidFill>
                  <a:srgbClr val="0000FF"/>
                </a:solidFill>
                <a:latin typeface="Helvetica Neue"/>
                <a:cs typeface="Arial" pitchFamily="34" charset="0"/>
              </a:rPr>
              <a:t> </a:t>
            </a:r>
          </a:p>
          <a:p>
            <a:pPr eaLnBrk="0" hangingPunct="0">
              <a:lnSpc>
                <a:spcPct val="150000"/>
              </a:lnSpc>
            </a:pPr>
            <a:r>
              <a:rPr lang="en-US" sz="4042" b="1" dirty="0">
                <a:solidFill>
                  <a:srgbClr val="FF0000"/>
                </a:solidFill>
                <a:latin typeface="Helvetica Neue"/>
                <a:cs typeface="Arial" pitchFamily="34" charset="0"/>
              </a:rPr>
              <a:t>  Twice </a:t>
            </a:r>
            <a:r>
              <a:rPr lang="en-US" sz="4042" b="1" dirty="0">
                <a:latin typeface="Helvetica Neue"/>
                <a:cs typeface="Arial" pitchFamily="34" charset="0"/>
              </a:rPr>
              <a:t>the SE (diff. in mean), then </a:t>
            </a:r>
            <a:r>
              <a:rPr lang="en-US" sz="4042" b="1" dirty="0">
                <a:solidFill>
                  <a:srgbClr val="FF0000"/>
                </a:solidFill>
                <a:latin typeface="Helvetica Neue"/>
                <a:cs typeface="Arial" pitchFamily="34" charset="0"/>
              </a:rPr>
              <a:t>no</a:t>
            </a:r>
            <a:r>
              <a:rPr lang="en-US" sz="4042" b="1" dirty="0">
                <a:latin typeface="Helvetica Neue"/>
                <a:cs typeface="Arial" pitchFamily="34" charset="0"/>
              </a:rPr>
              <a:t> difference </a:t>
            </a:r>
          </a:p>
          <a:p>
            <a:pPr eaLnBrk="0" hangingPunct="0">
              <a:lnSpc>
                <a:spcPct val="150000"/>
              </a:lnSpc>
            </a:pPr>
            <a:r>
              <a:rPr lang="en-US" sz="4042" b="1" dirty="0">
                <a:latin typeface="Helvetica Neue"/>
                <a:cs typeface="Arial" pitchFamily="34" charset="0"/>
              </a:rPr>
              <a:t>   between the two group means</a:t>
            </a:r>
            <a:r>
              <a:rPr lang="en-US" sz="4042" b="1" dirty="0">
                <a:solidFill>
                  <a:srgbClr val="0000FF"/>
                </a:solidFill>
                <a:latin typeface="Helvetica Neue"/>
                <a:cs typeface="Arial" pitchFamily="34" charset="0"/>
              </a:rPr>
              <a:t>.</a:t>
            </a:r>
          </a:p>
          <a:p>
            <a:pPr eaLnBrk="0" hangingPunct="0">
              <a:lnSpc>
                <a:spcPct val="150000"/>
              </a:lnSpc>
            </a:pPr>
            <a:r>
              <a:rPr lang="en-US" sz="4042" b="1" dirty="0">
                <a:latin typeface="Helvetica Neue"/>
                <a:cs typeface="Arial" pitchFamily="34" charset="0"/>
              </a:rPr>
              <a:t>- If the </a:t>
            </a:r>
            <a:r>
              <a:rPr lang="en-US" sz="4042" b="1" dirty="0">
                <a:solidFill>
                  <a:srgbClr val="0000FF"/>
                </a:solidFill>
                <a:latin typeface="Helvetica Neue"/>
                <a:cs typeface="Arial" pitchFamily="34" charset="0"/>
              </a:rPr>
              <a:t>actual </a:t>
            </a:r>
            <a:r>
              <a:rPr lang="en-US" sz="4042" b="1" dirty="0">
                <a:latin typeface="Helvetica Neue"/>
                <a:cs typeface="Arial" pitchFamily="34" charset="0"/>
              </a:rPr>
              <a:t>difference between means </a:t>
            </a:r>
            <a:r>
              <a:rPr lang="en-US" sz="4042" b="1" dirty="0">
                <a:solidFill>
                  <a:srgbClr val="FF0000"/>
                </a:solidFill>
                <a:latin typeface="Helvetica Neue"/>
                <a:cs typeface="Arial" pitchFamily="34" charset="0"/>
              </a:rPr>
              <a:t>≥</a:t>
            </a:r>
            <a:r>
              <a:rPr lang="en-US" sz="4042" b="1" dirty="0">
                <a:solidFill>
                  <a:srgbClr val="0000FF"/>
                </a:solidFill>
                <a:latin typeface="Helvetica Neue"/>
                <a:cs typeface="Arial" pitchFamily="34" charset="0"/>
              </a:rPr>
              <a:t> </a:t>
            </a:r>
          </a:p>
          <a:p>
            <a:pPr eaLnBrk="0" hangingPunct="0">
              <a:lnSpc>
                <a:spcPct val="150000"/>
              </a:lnSpc>
            </a:pPr>
            <a:r>
              <a:rPr lang="en-US" sz="4042" b="1" dirty="0">
                <a:solidFill>
                  <a:srgbClr val="FF0000"/>
                </a:solidFill>
                <a:latin typeface="Helvetica Neue"/>
                <a:cs typeface="Arial" pitchFamily="34" charset="0"/>
              </a:rPr>
              <a:t>  Twice </a:t>
            </a:r>
            <a:r>
              <a:rPr lang="en-US" sz="4042" b="1" dirty="0">
                <a:latin typeface="Helvetica Neue"/>
                <a:cs typeface="Arial" pitchFamily="34" charset="0"/>
              </a:rPr>
              <a:t>the SE (diff. in mean), </a:t>
            </a:r>
            <a:r>
              <a:rPr lang="en-US" sz="4042" b="1" dirty="0">
                <a:solidFill>
                  <a:srgbClr val="0000FF"/>
                </a:solidFill>
                <a:latin typeface="Helvetica Neue"/>
                <a:cs typeface="Arial" pitchFamily="34" charset="0"/>
              </a:rPr>
              <a:t>then there is </a:t>
            </a:r>
          </a:p>
          <a:p>
            <a:pPr eaLnBrk="0" hangingPunct="0">
              <a:lnSpc>
                <a:spcPct val="150000"/>
              </a:lnSpc>
            </a:pPr>
            <a:r>
              <a:rPr lang="en-US" sz="4042" b="1" dirty="0">
                <a:solidFill>
                  <a:srgbClr val="0000FF"/>
                </a:solidFill>
                <a:latin typeface="Helvetica Neue"/>
                <a:cs typeface="Arial" pitchFamily="34" charset="0"/>
              </a:rPr>
              <a:t>  difference between the two group means.</a:t>
            </a:r>
            <a:endParaRPr lang="en-US" sz="4042" b="1" dirty="0">
              <a:latin typeface="Helvetica Neue"/>
              <a:cs typeface="Arial" pitchFamily="34" charset="0"/>
            </a:endParaRPr>
          </a:p>
        </p:txBody>
      </p:sp>
    </p:spTree>
    <p:extLst>
      <p:ext uri="{BB962C8B-B14F-4D97-AF65-F5344CB8AC3E}">
        <p14:creationId xmlns:p14="http://schemas.microsoft.com/office/powerpoint/2010/main" val="1921305045"/>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157792" y="1069646"/>
            <a:ext cx="11850841" cy="894992"/>
          </a:xfrm>
          <a:prstGeom prst="round2DiagRect">
            <a:avLst>
              <a:gd name="adj1" fmla="val 0"/>
              <a:gd name="adj2" fmla="val 0"/>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tlCol="0" anchor="ctr"/>
          <a:lstStyle/>
          <a:p>
            <a:pPr>
              <a:lnSpc>
                <a:spcPct val="100000"/>
              </a:lnSpc>
            </a:pPr>
            <a:r>
              <a:rPr lang="en-US" sz="4400" b="1" dirty="0">
                <a:solidFill>
                  <a:srgbClr val="C00000"/>
                </a:solidFill>
                <a:latin typeface="Helvetica Neue"/>
              </a:rPr>
              <a:t>  Why sampling?</a:t>
            </a:r>
            <a:endParaRPr lang="en-AU" altLang="en-US" sz="4400" dirty="0">
              <a:solidFill>
                <a:srgbClr val="C00000"/>
              </a:solidFill>
              <a:latin typeface="Helvetica Neue"/>
              <a:cs typeface="Helvetica" panose="020B0604020202020204" pitchFamily="34" charset="0"/>
            </a:endParaRPr>
          </a:p>
        </p:txBody>
      </p:sp>
      <p:grpSp>
        <p:nvGrpSpPr>
          <p:cNvPr id="12" name="Group 11"/>
          <p:cNvGrpSpPr/>
          <p:nvPr/>
        </p:nvGrpSpPr>
        <p:grpSpPr>
          <a:xfrm rot="5400000">
            <a:off x="6137531" y="-1781513"/>
            <a:ext cx="2521183" cy="11221017"/>
            <a:chOff x="404603" y="3029868"/>
            <a:chExt cx="6948152" cy="629852"/>
          </a:xfrm>
          <a:effectLst>
            <a:outerShdw blurRad="101600" sx="102000" sy="102000" algn="ctr" rotWithShape="0">
              <a:prstClr val="black">
                <a:alpha val="26000"/>
              </a:prstClr>
            </a:outerShdw>
          </a:effectLst>
        </p:grpSpPr>
        <p:sp>
          <p:nvSpPr>
            <p:cNvPr id="13" name="Rectangle 12"/>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Samples selected as representative of population gives consistent and reliable results (Estimates), what could have been obtained from Population (True value)</a:t>
              </a:r>
            </a:p>
          </p:txBody>
        </p:sp>
        <p:sp>
          <p:nvSpPr>
            <p:cNvPr id="14" name="Rectangle 13"/>
            <p:cNvSpPr/>
            <p:nvPr/>
          </p:nvSpPr>
          <p:spPr>
            <a:xfrm rot="16200000">
              <a:off x="163845" y="3270627"/>
              <a:ext cx="629848" cy="14832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15" name="Rectangle 14"/>
            <p:cNvSpPr/>
            <p:nvPr/>
          </p:nvSpPr>
          <p:spPr>
            <a:xfrm rot="16200000">
              <a:off x="6861586" y="3267459"/>
              <a:ext cx="629848" cy="154665"/>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16" name="Group 15"/>
          <p:cNvGrpSpPr/>
          <p:nvPr/>
        </p:nvGrpSpPr>
        <p:grpSpPr>
          <a:xfrm>
            <a:off x="1157793" y="2008131"/>
            <a:ext cx="490163" cy="956386"/>
            <a:chOff x="1965255" y="3047203"/>
            <a:chExt cx="1197863" cy="765329"/>
          </a:xfrm>
        </p:grpSpPr>
        <p:cxnSp>
          <p:nvCxnSpPr>
            <p:cNvPr id="17" name="Straight Connector 16"/>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141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754680" y="1462519"/>
            <a:ext cx="12839531" cy="1139896"/>
          </a:xfrm>
          <a:prstGeom prst="rect">
            <a:avLst/>
          </a:prstGeom>
          <a:noFill/>
          <a:ln w="12700">
            <a:noFill/>
            <a:miter lim="800000"/>
            <a:headEnd type="none" w="sm" len="sm"/>
            <a:tailEnd type="none" w="sm" len="sm"/>
          </a:ln>
        </p:spPr>
        <p:txBody>
          <a:bodyPr wrap="square" lIns="125508" tIns="62754" rIns="125508" bIns="62754">
            <a:spAutoFit/>
          </a:bodyPr>
          <a:lstStyle/>
          <a:p>
            <a:pPr>
              <a:lnSpc>
                <a:spcPct val="150000"/>
              </a:lnSpc>
            </a:pPr>
            <a:r>
              <a:rPr lang="en-US" altLang="ko-KR" sz="4389" dirty="0">
                <a:latin typeface="Helvetica Neue"/>
                <a:ea typeface="Verdana" pitchFamily="34" charset="0"/>
                <a:cs typeface="Verdana" pitchFamily="34" charset="0"/>
              </a:rPr>
              <a:t>The100 (1-</a:t>
            </a:r>
            <a:r>
              <a:rPr lang="el-GR" altLang="ko-KR" sz="4389" dirty="0">
                <a:latin typeface="Helvetica Neue"/>
                <a:ea typeface="Verdana" pitchFamily="34" charset="0"/>
                <a:cs typeface="Times New Roman" pitchFamily="18" charset="0"/>
              </a:rPr>
              <a:t>α</a:t>
            </a:r>
            <a:r>
              <a:rPr lang="en-US" altLang="ko-KR" sz="4389" dirty="0">
                <a:latin typeface="Helvetica Neue"/>
                <a:ea typeface="Verdana" pitchFamily="34" charset="0"/>
                <a:cs typeface="Verdana" pitchFamily="34" charset="0"/>
              </a:rPr>
              <a:t>)% confidence interval for proportion is </a:t>
            </a:r>
          </a:p>
        </p:txBody>
      </p:sp>
      <p:sp>
        <p:nvSpPr>
          <p:cNvPr id="4" name="Text Box 3"/>
          <p:cNvSpPr txBox="1">
            <a:spLocks noChangeArrowheads="1"/>
          </p:cNvSpPr>
          <p:nvPr/>
        </p:nvSpPr>
        <p:spPr bwMode="auto">
          <a:xfrm>
            <a:off x="570666" y="695995"/>
            <a:ext cx="12757754" cy="766589"/>
          </a:xfrm>
          <a:prstGeom prst="rect">
            <a:avLst/>
          </a:prstGeom>
          <a:noFill/>
          <a:ln w="9525">
            <a:noFill/>
            <a:miter lim="800000"/>
            <a:headEnd/>
            <a:tailEnd/>
          </a:ln>
        </p:spPr>
        <p:txBody>
          <a:bodyPr wrap="square" lIns="125508" tIns="62754" rIns="125508" bIns="62754">
            <a:spAutoFit/>
          </a:bodyPr>
          <a:lstStyle/>
          <a:p>
            <a:pPr eaLnBrk="0" hangingPunct="0"/>
            <a:r>
              <a:rPr lang="en-US" sz="4158" b="1" dirty="0">
                <a:solidFill>
                  <a:srgbClr val="FF0000"/>
                </a:solidFill>
                <a:latin typeface="Helvetica Neue"/>
                <a:ea typeface="Verdana" pitchFamily="34" charset="0"/>
                <a:cs typeface="Verdana" pitchFamily="34" charset="0"/>
              </a:rPr>
              <a:t>Finding Confidence Interval for proportion</a:t>
            </a:r>
          </a:p>
        </p:txBody>
      </p:sp>
      <p:graphicFrame>
        <p:nvGraphicFramePr>
          <p:cNvPr id="47106" name="Object 4"/>
          <p:cNvGraphicFramePr>
            <a:graphicFrameLocks noChangeAspect="1"/>
          </p:cNvGraphicFramePr>
          <p:nvPr>
            <p:extLst>
              <p:ext uri="{D42A27DB-BD31-4B8C-83A1-F6EECF244321}">
                <p14:modId xmlns:p14="http://schemas.microsoft.com/office/powerpoint/2010/main" val="2094426347"/>
              </p:ext>
            </p:extLst>
          </p:nvPr>
        </p:nvGraphicFramePr>
        <p:xfrm>
          <a:off x="4035672" y="2768373"/>
          <a:ext cx="4528125" cy="956038"/>
        </p:xfrm>
        <a:graphic>
          <a:graphicData uri="http://schemas.openxmlformats.org/presentationml/2006/ole">
            <mc:AlternateContent xmlns:mc="http://schemas.openxmlformats.org/markup-compatibility/2006">
              <mc:Choice xmlns:v="urn:schemas-microsoft-com:vml" Requires="v">
                <p:oleObj spid="_x0000_s105506" name="Equation" r:id="rId4" imgW="927000" imgH="228600" progId="Equation.3">
                  <p:embed/>
                </p:oleObj>
              </mc:Choice>
              <mc:Fallback>
                <p:oleObj name="Equation" r:id="rId4" imgW="927000" imgH="228600" progId="Equation.3">
                  <p:embed/>
                  <p:pic>
                    <p:nvPicPr>
                      <p:cNvPr id="4710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5672" y="2768373"/>
                        <a:ext cx="4528125" cy="956038"/>
                      </a:xfrm>
                      <a:prstGeom prst="rect">
                        <a:avLst/>
                      </a:prstGeom>
                      <a:noFill/>
                      <a:ln w="9525">
                        <a:noFill/>
                        <a:miter lim="800000"/>
                        <a:headEnd/>
                        <a:tailEnd/>
                      </a:ln>
                    </p:spPr>
                  </p:pic>
                </p:oleObj>
              </mc:Fallback>
            </mc:AlternateContent>
          </a:graphicData>
        </a:graphic>
      </p:graphicFrame>
      <p:sp>
        <p:nvSpPr>
          <p:cNvPr id="10" name="Rectangle 4"/>
          <p:cNvSpPr>
            <a:spLocks noChangeArrowheads="1"/>
          </p:cNvSpPr>
          <p:nvPr/>
        </p:nvSpPr>
        <p:spPr bwMode="auto">
          <a:xfrm>
            <a:off x="953501" y="3941686"/>
            <a:ext cx="12640710" cy="1747818"/>
          </a:xfrm>
          <a:prstGeom prst="rect">
            <a:avLst/>
          </a:prstGeom>
          <a:noFill/>
          <a:ln w="12700">
            <a:noFill/>
            <a:miter lim="800000"/>
            <a:headEnd type="none" w="sm" len="sm"/>
            <a:tailEnd type="none" w="sm" len="sm"/>
          </a:ln>
        </p:spPr>
        <p:txBody>
          <a:bodyPr wrap="square" lIns="125508" tIns="62754" rIns="125508" bIns="62754">
            <a:spAutoFit/>
          </a:bodyPr>
          <a:lstStyle/>
          <a:p>
            <a:pPr>
              <a:lnSpc>
                <a:spcPct val="120000"/>
              </a:lnSpc>
            </a:pPr>
            <a:r>
              <a:rPr lang="en-US" altLang="ko-KR" sz="4389" dirty="0">
                <a:latin typeface="Helvetica Neue"/>
                <a:ea typeface="Verdana" pitchFamily="34" charset="0"/>
                <a:cs typeface="Verdana" pitchFamily="34" charset="0"/>
              </a:rPr>
              <a:t>The100 (1-</a:t>
            </a:r>
            <a:r>
              <a:rPr lang="el-GR" altLang="ko-KR" sz="4389" dirty="0">
                <a:latin typeface="Helvetica Neue"/>
                <a:ea typeface="Verdana" pitchFamily="34" charset="0"/>
                <a:cs typeface="Times New Roman" pitchFamily="18" charset="0"/>
              </a:rPr>
              <a:t>α</a:t>
            </a:r>
            <a:r>
              <a:rPr lang="en-US" altLang="ko-KR" sz="4389" dirty="0">
                <a:latin typeface="Helvetica Neue"/>
                <a:ea typeface="Verdana" pitchFamily="34" charset="0"/>
                <a:cs typeface="Verdana" pitchFamily="34" charset="0"/>
              </a:rPr>
              <a:t>)% confidence interval for difference between proportions </a:t>
            </a:r>
          </a:p>
        </p:txBody>
      </p:sp>
      <p:graphicFrame>
        <p:nvGraphicFramePr>
          <p:cNvPr id="11" name="Object 4"/>
          <p:cNvGraphicFramePr>
            <a:graphicFrameLocks noChangeAspect="1"/>
          </p:cNvGraphicFramePr>
          <p:nvPr>
            <p:extLst>
              <p:ext uri="{D42A27DB-BD31-4B8C-83A1-F6EECF244321}">
                <p14:modId xmlns:p14="http://schemas.microsoft.com/office/powerpoint/2010/main" val="1039018750"/>
              </p:ext>
            </p:extLst>
          </p:nvPr>
        </p:nvGraphicFramePr>
        <p:xfrm>
          <a:off x="3302898" y="5813086"/>
          <a:ext cx="7941915" cy="1066189"/>
        </p:xfrm>
        <a:graphic>
          <a:graphicData uri="http://schemas.openxmlformats.org/presentationml/2006/ole">
            <mc:AlternateContent xmlns:mc="http://schemas.openxmlformats.org/markup-compatibility/2006">
              <mc:Choice xmlns:v="urn:schemas-microsoft-com:vml" Requires="v">
                <p:oleObj spid="_x0000_s105507" name="Equation" r:id="rId6" imgW="1625400" imgH="241200" progId="Equation.3">
                  <p:embed/>
                </p:oleObj>
              </mc:Choice>
              <mc:Fallback>
                <p:oleObj name="Equation" r:id="rId6" imgW="1625400" imgH="241200" progId="Equation.3">
                  <p:embed/>
                  <p:pic>
                    <p:nvPicPr>
                      <p:cNvPr id="1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2898" y="5813086"/>
                        <a:ext cx="7941915" cy="1066189"/>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61764819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571B8D-2C7C-4AF9-BD24-A06F85E32080}"/>
              </a:ext>
            </a:extLst>
          </p:cNvPr>
          <p:cNvPicPr>
            <a:picLocks noChangeAspect="1"/>
          </p:cNvPicPr>
          <p:nvPr/>
        </p:nvPicPr>
        <p:blipFill>
          <a:blip r:embed="rId2"/>
          <a:stretch>
            <a:fillRect/>
          </a:stretch>
        </p:blipFill>
        <p:spPr>
          <a:xfrm>
            <a:off x="2340077" y="1450181"/>
            <a:ext cx="8204892" cy="5874970"/>
          </a:xfrm>
          <a:prstGeom prst="rect">
            <a:avLst/>
          </a:prstGeom>
        </p:spPr>
      </p:pic>
      <p:sp>
        <p:nvSpPr>
          <p:cNvPr id="3" name="TextBox 2">
            <a:extLst>
              <a:ext uri="{FF2B5EF4-FFF2-40B4-BE49-F238E27FC236}">
                <a16:creationId xmlns:a16="http://schemas.microsoft.com/office/drawing/2014/main" id="{2CE1FD20-7E5B-4E75-9B30-EFCF027B2749}"/>
              </a:ext>
            </a:extLst>
          </p:cNvPr>
          <p:cNvSpPr txBox="1"/>
          <p:nvPr/>
        </p:nvSpPr>
        <p:spPr>
          <a:xfrm>
            <a:off x="481780" y="127819"/>
            <a:ext cx="8204891" cy="377155"/>
          </a:xfrm>
          <a:prstGeom prst="rect">
            <a:avLst/>
          </a:prstGeom>
          <a:noFill/>
        </p:spPr>
        <p:txBody>
          <a:bodyPr wrap="square" rtlCol="0">
            <a:spAutoFit/>
          </a:bodyPr>
          <a:lstStyle/>
          <a:p>
            <a:r>
              <a:rPr lang="en-US" b="1" dirty="0"/>
              <a:t>Confidence interval - derivation</a:t>
            </a:r>
          </a:p>
        </p:txBody>
      </p:sp>
    </p:spTree>
    <p:extLst>
      <p:ext uri="{BB962C8B-B14F-4D97-AF65-F5344CB8AC3E}">
        <p14:creationId xmlns:p14="http://schemas.microsoft.com/office/powerpoint/2010/main" val="3627404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069658" y="686042"/>
            <a:ext cx="12290466" cy="2401715"/>
          </a:xfrm>
          <a:prstGeom prst="rect">
            <a:avLst/>
          </a:prstGeom>
          <a:noFill/>
          <a:ln w="9525">
            <a:noFill/>
            <a:miter lim="800000"/>
            <a:headEnd/>
            <a:tailEnd/>
          </a:ln>
        </p:spPr>
        <p:txBody>
          <a:bodyPr wrap="square" lIns="125508" tIns="62754" rIns="125508" bIns="62754">
            <a:spAutoFit/>
          </a:bodyPr>
          <a:lstStyle/>
          <a:p>
            <a:pPr eaLnBrk="0" hangingPunct="0"/>
            <a:r>
              <a:rPr lang="en-US" sz="3696" b="1" dirty="0">
                <a:latin typeface="Helvetica Neue"/>
                <a:cs typeface="Arial" pitchFamily="34" charset="0"/>
              </a:rPr>
              <a:t>The following data relates to the two judges who have declared innocent defendants as guilty (false positives) due to lack of evidence. Construct 95% and 99% CI for difference in proportions</a:t>
            </a:r>
          </a:p>
        </p:txBody>
      </p:sp>
      <p:graphicFrame>
        <p:nvGraphicFramePr>
          <p:cNvPr id="4" name="Group 7"/>
          <p:cNvGraphicFramePr>
            <a:graphicFrameLocks/>
          </p:cNvGraphicFramePr>
          <p:nvPr>
            <p:extLst>
              <p:ext uri="{D42A27DB-BD31-4B8C-83A1-F6EECF244321}">
                <p14:modId xmlns:p14="http://schemas.microsoft.com/office/powerpoint/2010/main" val="3042751842"/>
              </p:ext>
            </p:extLst>
          </p:nvPr>
        </p:nvGraphicFramePr>
        <p:xfrm>
          <a:off x="1537953" y="3087586"/>
          <a:ext cx="11353876" cy="3617761"/>
        </p:xfrm>
        <a:graphic>
          <a:graphicData uri="http://schemas.openxmlformats.org/drawingml/2006/table">
            <a:tbl>
              <a:tblPr/>
              <a:tblGrid>
                <a:gridCol w="1968803">
                  <a:extLst>
                    <a:ext uri="{9D8B030D-6E8A-4147-A177-3AD203B41FA5}">
                      <a16:colId xmlns:a16="http://schemas.microsoft.com/office/drawing/2014/main" val="20000"/>
                    </a:ext>
                  </a:extLst>
                </a:gridCol>
                <a:gridCol w="3038250">
                  <a:extLst>
                    <a:ext uri="{9D8B030D-6E8A-4147-A177-3AD203B41FA5}">
                      <a16:colId xmlns:a16="http://schemas.microsoft.com/office/drawing/2014/main" val="20001"/>
                    </a:ext>
                  </a:extLst>
                </a:gridCol>
                <a:gridCol w="2982318">
                  <a:extLst>
                    <a:ext uri="{9D8B030D-6E8A-4147-A177-3AD203B41FA5}">
                      <a16:colId xmlns:a16="http://schemas.microsoft.com/office/drawing/2014/main" val="20002"/>
                    </a:ext>
                  </a:extLst>
                </a:gridCol>
                <a:gridCol w="3364505">
                  <a:extLst>
                    <a:ext uri="{9D8B030D-6E8A-4147-A177-3AD203B41FA5}">
                      <a16:colId xmlns:a16="http://schemas.microsoft.com/office/drawing/2014/main" val="20003"/>
                    </a:ext>
                  </a:extLst>
                </a:gridCol>
              </a:tblGrid>
              <a:tr h="1795209">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rPr>
                        <a:t>Judges</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No. of </a:t>
                      </a:r>
                    </a:p>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defendants </a:t>
                      </a:r>
                    </a:p>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(n)</a:t>
                      </a:r>
                      <a:endParaRPr kumimoji="0" lang="en-US" sz="3700" b="1" i="0" u="none" strike="noStrike" cap="none" normalizeH="0" baseline="0" dirty="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rPr>
                        <a:t>No. of false positives</a:t>
                      </a: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False positive</a:t>
                      </a:r>
                    </a:p>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rate</a:t>
                      </a:r>
                      <a:endParaRPr kumimoji="0" lang="en-US" sz="3700" b="1" i="0" u="none" strike="noStrike" cap="none" normalizeH="0" baseline="0" dirty="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1291">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1</a:t>
                      </a:r>
                      <a:endParaRPr kumimoji="0" lang="en-US" sz="3700" b="1" i="0" u="none" strike="noStrike" cap="none" normalizeH="0" baseline="0" dirty="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a:ln>
                            <a:noFill/>
                          </a:ln>
                          <a:solidFill>
                            <a:schemeClr val="tx1"/>
                          </a:solidFill>
                          <a:effectLst/>
                          <a:latin typeface="Helvetica Neue"/>
                          <a:cs typeface="Arial" pitchFamily="34" charset="0"/>
                        </a:rPr>
                        <a:t>2500</a:t>
                      </a:r>
                      <a:endParaRPr kumimoji="0" lang="en-US" sz="3700" b="1" i="0" u="none" strike="noStrike" cap="none" normalizeH="0" baseline="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a:ln>
                            <a:noFill/>
                          </a:ln>
                          <a:solidFill>
                            <a:schemeClr val="tx1"/>
                          </a:solidFill>
                          <a:effectLst/>
                          <a:latin typeface="Helvetica Neue"/>
                          <a:cs typeface="Arial" pitchFamily="34" charset="0"/>
                        </a:rPr>
                        <a:t>22</a:t>
                      </a:r>
                      <a:endParaRPr kumimoji="0" lang="en-US" sz="3700" b="1" i="0" u="none" strike="noStrike" cap="none" normalizeH="0" baseline="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a:ln>
                            <a:noFill/>
                          </a:ln>
                          <a:solidFill>
                            <a:schemeClr val="tx1"/>
                          </a:solidFill>
                          <a:effectLst/>
                          <a:latin typeface="Helvetica Neue"/>
                          <a:cs typeface="Arial" pitchFamily="34" charset="0"/>
                        </a:rPr>
                        <a:t>0.88%</a:t>
                      </a:r>
                      <a:endParaRPr kumimoji="0" lang="en-US" sz="3700" b="1" i="0" u="none" strike="noStrike" cap="none" normalizeH="0" baseline="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9230">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2</a:t>
                      </a:r>
                      <a:endParaRPr kumimoji="0" lang="en-US" sz="3700" b="1" i="0" u="none" strike="noStrike" cap="none" normalizeH="0" baseline="0" dirty="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3000</a:t>
                      </a:r>
                      <a:endParaRPr kumimoji="0" lang="en-US" sz="3700" b="1" i="0" u="none" strike="noStrike" cap="none" normalizeH="0" baseline="0" dirty="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90</a:t>
                      </a:r>
                      <a:endParaRPr kumimoji="0" lang="en-US" sz="3700" b="1" i="0" u="none" strike="noStrike" cap="none" normalizeH="0" baseline="0" dirty="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bg1"/>
                        </a:buClr>
                        <a:buSzTx/>
                        <a:buFontTx/>
                        <a:buNone/>
                        <a:tabLst/>
                      </a:pPr>
                      <a:r>
                        <a:rPr kumimoji="0" lang="en-US" sz="3700" b="1" i="0" u="none" strike="noStrike" cap="none" normalizeH="0" baseline="0" dirty="0">
                          <a:ln>
                            <a:noFill/>
                          </a:ln>
                          <a:solidFill>
                            <a:schemeClr val="tx1"/>
                          </a:solidFill>
                          <a:effectLst/>
                          <a:latin typeface="Helvetica Neue"/>
                          <a:cs typeface="Arial" pitchFamily="34" charset="0"/>
                        </a:rPr>
                        <a:t>3.00%</a:t>
                      </a:r>
                      <a:endParaRPr kumimoji="0" lang="en-US" sz="3700" b="1" i="0" u="none" strike="noStrike" cap="none" normalizeH="0" baseline="0" dirty="0">
                        <a:ln>
                          <a:noFill/>
                        </a:ln>
                        <a:solidFill>
                          <a:schemeClr val="tx1"/>
                        </a:solidFill>
                        <a:effectLst/>
                        <a:latin typeface="Helvetica Neue"/>
                      </a:endParaRPr>
                    </a:p>
                  </a:txBody>
                  <a:tcPr marL="140452" marR="140452" marT="52800" marB="52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2704735"/>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47751" y="711499"/>
            <a:ext cx="12640710" cy="6969056"/>
          </a:xfrm>
          <a:prstGeom prst="rect">
            <a:avLst/>
          </a:prstGeom>
          <a:noFill/>
          <a:ln w="9525">
            <a:noFill/>
            <a:miter lim="800000"/>
            <a:headEnd/>
            <a:tailEnd/>
          </a:ln>
        </p:spPr>
        <p:txBody>
          <a:bodyPr wrap="square" lIns="125508" tIns="62754" rIns="125508" bIns="62754">
            <a:spAutoFit/>
          </a:bodyPr>
          <a:lstStyle/>
          <a:p>
            <a:pPr eaLnBrk="0" hangingPunct="0"/>
            <a:r>
              <a:rPr lang="en-US" sz="4042" b="1" dirty="0">
                <a:latin typeface="Helvetica Neue"/>
                <a:cs typeface="Arial" pitchFamily="34" charset="0"/>
              </a:rPr>
              <a:t>The SE (Diff. in Proportion) =</a:t>
            </a: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r>
              <a:rPr lang="en-US" sz="4042" b="1" dirty="0">
                <a:latin typeface="Helvetica Neue"/>
                <a:cs typeface="Arial" pitchFamily="34" charset="0"/>
              </a:rPr>
              <a:t>where</a:t>
            </a: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2553875083"/>
              </p:ext>
            </p:extLst>
          </p:nvPr>
        </p:nvGraphicFramePr>
        <p:xfrm>
          <a:off x="2011828" y="4685236"/>
          <a:ext cx="8464802" cy="1734603"/>
        </p:xfrm>
        <a:graphic>
          <a:graphicData uri="http://schemas.openxmlformats.org/presentationml/2006/ole">
            <mc:AlternateContent xmlns:mc="http://schemas.openxmlformats.org/markup-compatibility/2006">
              <mc:Choice xmlns:v="urn:schemas-microsoft-com:vml" Requires="v">
                <p:oleObj spid="_x0000_s106530" name="Equation" r:id="rId4" imgW="2425680" imgH="482400" progId="Equation.3">
                  <p:embed/>
                </p:oleObj>
              </mc:Choice>
              <mc:Fallback>
                <p:oleObj name="Equation" r:id="rId4" imgW="2425680" imgH="482400" progId="Equation.3">
                  <p:embed/>
                  <p:pic>
                    <p:nvPicPr>
                      <p:cNvPr id="4" name="Object 4"/>
                      <p:cNvPicPr>
                        <a:picLocks noChangeAspect="1" noChangeArrowheads="1"/>
                      </p:cNvPicPr>
                      <p:nvPr/>
                    </p:nvPicPr>
                    <p:blipFill>
                      <a:blip r:embed="rId5"/>
                      <a:srcRect/>
                      <a:stretch>
                        <a:fillRect/>
                      </a:stretch>
                    </p:blipFill>
                    <p:spPr bwMode="auto">
                      <a:xfrm>
                        <a:off x="2011828" y="4685236"/>
                        <a:ext cx="8464802" cy="1734603"/>
                      </a:xfrm>
                      <a:prstGeom prst="rect">
                        <a:avLst/>
                      </a:prstGeom>
                      <a:noFill/>
                      <a:ln>
                        <a:noFill/>
                      </a:ln>
                    </p:spPr>
                  </p:pic>
                </p:oleObj>
              </mc:Fallback>
            </mc:AlternateContent>
          </a:graphicData>
        </a:graphic>
      </p:graphicFrame>
      <p:graphicFrame>
        <p:nvGraphicFramePr>
          <p:cNvPr id="5" name="Object 6"/>
          <p:cNvGraphicFramePr>
            <a:graphicFrameLocks noChangeAspect="1"/>
          </p:cNvGraphicFramePr>
          <p:nvPr/>
        </p:nvGraphicFramePr>
        <p:xfrm>
          <a:off x="2387851" y="1495425"/>
          <a:ext cx="7733362" cy="2214930"/>
        </p:xfrm>
        <a:graphic>
          <a:graphicData uri="http://schemas.openxmlformats.org/presentationml/2006/ole">
            <mc:AlternateContent xmlns:mc="http://schemas.openxmlformats.org/markup-compatibility/2006">
              <mc:Choice xmlns:v="urn:schemas-microsoft-com:vml" Requires="v">
                <p:oleObj spid="_x0000_s106531" name="Equation" r:id="rId6" imgW="1777680" imgH="520560" progId="Equation.3">
                  <p:embed/>
                </p:oleObj>
              </mc:Choice>
              <mc:Fallback>
                <p:oleObj name="Equation" r:id="rId6" imgW="1777680" imgH="520560" progId="Equation.3">
                  <p:embed/>
                  <p:pic>
                    <p:nvPicPr>
                      <p:cNvPr id="5" name="Object 6"/>
                      <p:cNvPicPr>
                        <a:picLocks noChangeAspect="1" noChangeArrowheads="1"/>
                      </p:cNvPicPr>
                      <p:nvPr/>
                    </p:nvPicPr>
                    <p:blipFill>
                      <a:blip r:embed="rId7"/>
                      <a:srcRect/>
                      <a:stretch>
                        <a:fillRect/>
                      </a:stretch>
                    </p:blipFill>
                    <p:spPr bwMode="auto">
                      <a:xfrm>
                        <a:off x="2387851" y="1495425"/>
                        <a:ext cx="7733362" cy="22149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7675752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70545" y="711499"/>
            <a:ext cx="12640710" cy="6347026"/>
          </a:xfrm>
          <a:prstGeom prst="rect">
            <a:avLst/>
          </a:prstGeom>
          <a:noFill/>
          <a:ln w="9525">
            <a:noFill/>
            <a:miter lim="800000"/>
            <a:headEnd/>
            <a:tailEnd/>
          </a:ln>
        </p:spPr>
        <p:txBody>
          <a:bodyPr wrap="square" lIns="125508" tIns="62754" rIns="125508" bIns="62754">
            <a:spAutoFit/>
          </a:bodyPr>
          <a:lstStyle/>
          <a:p>
            <a:pPr eaLnBrk="0" hangingPunct="0"/>
            <a:r>
              <a:rPr lang="en-US" sz="4042" b="1" dirty="0">
                <a:latin typeface="Helvetica Neue"/>
                <a:cs typeface="Arial" pitchFamily="34" charset="0"/>
              </a:rPr>
              <a:t>The pooled proportion = </a:t>
            </a: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r>
              <a:rPr lang="en-US" sz="4042" b="1" dirty="0">
                <a:latin typeface="Helvetica Neue"/>
                <a:cs typeface="Arial" pitchFamily="34" charset="0"/>
              </a:rPr>
              <a:t>The SE (Diff. in Proportion) =</a:t>
            </a: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a:p>
            <a:pPr eaLnBrk="0" hangingPunct="0"/>
            <a:endParaRPr lang="en-US" sz="4042" b="1" dirty="0">
              <a:latin typeface="Helvetica Neue"/>
              <a:cs typeface="Arial" pitchFamily="34" charset="0"/>
            </a:endParaRPr>
          </a:p>
        </p:txBody>
      </p:sp>
      <p:graphicFrame>
        <p:nvGraphicFramePr>
          <p:cNvPr id="4" name="Object 4"/>
          <p:cNvGraphicFramePr>
            <a:graphicFrameLocks noChangeAspect="1"/>
          </p:cNvGraphicFramePr>
          <p:nvPr/>
        </p:nvGraphicFramePr>
        <p:xfrm>
          <a:off x="2709156" y="1496007"/>
          <a:ext cx="10533926" cy="2552012"/>
        </p:xfrm>
        <a:graphic>
          <a:graphicData uri="http://schemas.openxmlformats.org/presentationml/2006/ole">
            <mc:AlternateContent xmlns:mc="http://schemas.openxmlformats.org/markup-compatibility/2006">
              <mc:Choice xmlns:v="urn:schemas-microsoft-com:vml" Requires="v">
                <p:oleObj spid="_x0000_s107554" name="Equation" r:id="rId4" imgW="2755800" imgH="888840" progId="Equation.3">
                  <p:embed/>
                </p:oleObj>
              </mc:Choice>
              <mc:Fallback>
                <p:oleObj name="Equation" r:id="rId4" imgW="2755800" imgH="888840" progId="Equation.3">
                  <p:embed/>
                  <p:pic>
                    <p:nvPicPr>
                      <p:cNvPr id="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156" y="1496007"/>
                        <a:ext cx="10533926" cy="255201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38100">
                            <a:solidFill>
                              <a:srgbClr val="FF99CC"/>
                            </a:solidFill>
                            <a:miter lim="800000"/>
                            <a:headEnd/>
                            <a:tailEnd/>
                          </a14:hiddenLine>
                        </a:ext>
                      </a:extLst>
                    </p:spPr>
                  </p:pic>
                </p:oleObj>
              </mc:Fallback>
            </mc:AlternateContent>
          </a:graphicData>
        </a:graphic>
      </p:graphicFrame>
      <p:graphicFrame>
        <p:nvGraphicFramePr>
          <p:cNvPr id="5" name="Object 6"/>
          <p:cNvGraphicFramePr>
            <a:graphicFrameLocks noChangeAspect="1"/>
          </p:cNvGraphicFramePr>
          <p:nvPr/>
        </p:nvGraphicFramePr>
        <p:xfrm>
          <a:off x="2943243" y="5544026"/>
          <a:ext cx="8224752" cy="1408007"/>
        </p:xfrm>
        <a:graphic>
          <a:graphicData uri="http://schemas.openxmlformats.org/presentationml/2006/ole">
            <mc:AlternateContent xmlns:mc="http://schemas.openxmlformats.org/markup-compatibility/2006">
              <mc:Choice xmlns:v="urn:schemas-microsoft-com:vml" Requires="v">
                <p:oleObj spid="_x0000_s107555" name="Equation" r:id="rId6" imgW="1955520" imgH="431640" progId="Equation.3">
                  <p:embed/>
                </p:oleObj>
              </mc:Choice>
              <mc:Fallback>
                <p:oleObj name="Equation" r:id="rId6" imgW="1955520" imgH="431640" progId="Equation.3">
                  <p:embed/>
                  <p:pic>
                    <p:nvPicPr>
                      <p:cNvPr id="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243" y="5544026"/>
                        <a:ext cx="8224752" cy="140800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38100">
                            <a:solidFill>
                              <a:srgbClr val="FF99CC"/>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9350544"/>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8" name="arrow.wav"/>
          </p:stSnd>
        </p:sndAc>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70546" y="911288"/>
            <a:ext cx="12436229" cy="6737774"/>
          </a:xfrm>
          <a:prstGeom prst="rect">
            <a:avLst/>
          </a:prstGeom>
          <a:noFill/>
          <a:ln w="9525">
            <a:noFill/>
            <a:miter lim="800000"/>
            <a:headEnd/>
            <a:tailEnd/>
          </a:ln>
        </p:spPr>
        <p:txBody>
          <a:bodyPr wrap="square" lIns="125508" tIns="62754" rIns="125508" bIns="62754">
            <a:spAutoFit/>
          </a:bodyPr>
          <a:lstStyle/>
          <a:p>
            <a:pPr eaLnBrk="0" hangingPunct="0">
              <a:lnSpc>
                <a:spcPct val="150000"/>
              </a:lnSpc>
            </a:pPr>
            <a:r>
              <a:rPr lang="en-US" sz="3580" b="1" dirty="0">
                <a:latin typeface="Verdana" pitchFamily="34" charset="0"/>
                <a:cs typeface="Arial" pitchFamily="34" charset="0"/>
              </a:rPr>
              <a:t>(i) </a:t>
            </a:r>
            <a:r>
              <a:rPr lang="en-US" sz="3580" b="1" dirty="0">
                <a:solidFill>
                  <a:srgbClr val="FF0000"/>
                </a:solidFill>
                <a:latin typeface="Verdana" pitchFamily="34" charset="0"/>
                <a:cs typeface="Arial" pitchFamily="34" charset="0"/>
              </a:rPr>
              <a:t>95%</a:t>
            </a:r>
            <a:r>
              <a:rPr lang="en-US" sz="3580" b="1" dirty="0">
                <a:latin typeface="Verdana" pitchFamily="34" charset="0"/>
                <a:cs typeface="Arial" pitchFamily="34" charset="0"/>
              </a:rPr>
              <a:t> CI: (p</a:t>
            </a:r>
            <a:r>
              <a:rPr lang="en-US" sz="3580" b="1" baseline="-25000" dirty="0">
                <a:latin typeface="Verdana" pitchFamily="34" charset="0"/>
                <a:cs typeface="Arial" pitchFamily="34" charset="0"/>
              </a:rPr>
              <a:t>1</a:t>
            </a:r>
            <a:r>
              <a:rPr lang="en-US" sz="3580" b="1" dirty="0">
                <a:latin typeface="Verdana" pitchFamily="34" charset="0"/>
                <a:cs typeface="Arial" pitchFamily="34" charset="0"/>
              </a:rPr>
              <a:t>-p</a:t>
            </a:r>
            <a:r>
              <a:rPr lang="en-US" sz="3580" b="1" baseline="-25000" dirty="0">
                <a:latin typeface="Verdana" pitchFamily="34" charset="0"/>
                <a:cs typeface="Arial" pitchFamily="34" charset="0"/>
              </a:rPr>
              <a:t>2</a:t>
            </a:r>
            <a:r>
              <a:rPr lang="en-US" sz="3580" b="1" dirty="0">
                <a:latin typeface="Verdana" pitchFamily="34" charset="0"/>
                <a:cs typeface="Arial" pitchFamily="34" charset="0"/>
              </a:rPr>
              <a:t>) ± z</a:t>
            </a:r>
            <a:r>
              <a:rPr lang="en-US" sz="3580" b="1" baseline="-25000" dirty="0">
                <a:latin typeface="Times New Roman" pitchFamily="18" charset="0"/>
                <a:cs typeface="Times New Roman" pitchFamily="18" charset="0"/>
              </a:rPr>
              <a:t>0.025 </a:t>
            </a:r>
            <a:r>
              <a:rPr lang="en-US" sz="3580" b="1" dirty="0">
                <a:latin typeface="Verdana" pitchFamily="34" charset="0"/>
                <a:cs typeface="Arial" pitchFamily="34" charset="0"/>
              </a:rPr>
              <a:t>SE (p</a:t>
            </a:r>
            <a:r>
              <a:rPr lang="en-US" sz="3580" b="1" baseline="-25000" dirty="0">
                <a:latin typeface="Verdana" pitchFamily="34" charset="0"/>
                <a:cs typeface="Arial" pitchFamily="34" charset="0"/>
              </a:rPr>
              <a:t>1</a:t>
            </a:r>
            <a:r>
              <a:rPr lang="en-US" sz="3580" b="1" dirty="0">
                <a:latin typeface="Verdana" pitchFamily="34" charset="0"/>
                <a:cs typeface="Arial" pitchFamily="34" charset="0"/>
              </a:rPr>
              <a:t>-p</a:t>
            </a:r>
            <a:r>
              <a:rPr lang="en-US" sz="3580" b="1" baseline="-25000" dirty="0">
                <a:latin typeface="Verdana" pitchFamily="34" charset="0"/>
                <a:cs typeface="Arial" pitchFamily="34" charset="0"/>
              </a:rPr>
              <a:t>2</a:t>
            </a:r>
            <a:r>
              <a:rPr lang="en-US" sz="3580" b="1" dirty="0">
                <a:latin typeface="Verdana" pitchFamily="34" charset="0"/>
                <a:cs typeface="Arial" pitchFamily="34" charset="0"/>
              </a:rPr>
              <a:t>)</a:t>
            </a:r>
          </a:p>
          <a:p>
            <a:pPr eaLnBrk="0" hangingPunct="0">
              <a:lnSpc>
                <a:spcPct val="150000"/>
              </a:lnSpc>
            </a:pPr>
            <a:r>
              <a:rPr lang="en-US" sz="3580" b="1" dirty="0">
                <a:latin typeface="Verdana" pitchFamily="34" charset="0"/>
                <a:cs typeface="Arial" pitchFamily="34" charset="0"/>
              </a:rPr>
              <a:t>    = (0.88-3.00) ± 1.96 x 0.003</a:t>
            </a:r>
          </a:p>
          <a:p>
            <a:pPr eaLnBrk="0" hangingPunct="0">
              <a:lnSpc>
                <a:spcPct val="150000"/>
              </a:lnSpc>
            </a:pPr>
            <a:r>
              <a:rPr lang="en-US" sz="3580" b="1" dirty="0">
                <a:latin typeface="Verdana" pitchFamily="34" charset="0"/>
                <a:cs typeface="Arial" pitchFamily="34" charset="0"/>
              </a:rPr>
              <a:t>    = - 2.12 ± 0.006</a:t>
            </a:r>
          </a:p>
          <a:p>
            <a:pPr eaLnBrk="0" hangingPunct="0">
              <a:lnSpc>
                <a:spcPct val="150000"/>
              </a:lnSpc>
            </a:pPr>
            <a:r>
              <a:rPr lang="en-US" sz="3580" b="1" dirty="0">
                <a:latin typeface="Verdana" pitchFamily="34" charset="0"/>
                <a:cs typeface="Arial" pitchFamily="34" charset="0"/>
              </a:rPr>
              <a:t>    = </a:t>
            </a:r>
            <a:r>
              <a:rPr lang="en-US" sz="3580" b="1" dirty="0">
                <a:solidFill>
                  <a:srgbClr val="FF0000"/>
                </a:solidFill>
                <a:latin typeface="Verdana" pitchFamily="34" charset="0"/>
                <a:cs typeface="Arial" pitchFamily="34" charset="0"/>
              </a:rPr>
              <a:t>(-2.126, -2.114)</a:t>
            </a:r>
            <a:r>
              <a:rPr lang="en-US" sz="3580" b="1" dirty="0">
                <a:latin typeface="Verdana" pitchFamily="34" charset="0"/>
                <a:cs typeface="Arial" pitchFamily="34" charset="0"/>
              </a:rPr>
              <a:t> </a:t>
            </a:r>
          </a:p>
          <a:p>
            <a:pPr eaLnBrk="0" hangingPunct="0">
              <a:lnSpc>
                <a:spcPct val="150000"/>
              </a:lnSpc>
            </a:pPr>
            <a:r>
              <a:rPr lang="en-US" sz="3580" b="1" dirty="0">
                <a:latin typeface="Verdana" pitchFamily="34" charset="0"/>
                <a:cs typeface="Arial" pitchFamily="34" charset="0"/>
              </a:rPr>
              <a:t>(ii) </a:t>
            </a:r>
            <a:r>
              <a:rPr lang="en-US" sz="3580" b="1" dirty="0">
                <a:solidFill>
                  <a:srgbClr val="FF0000"/>
                </a:solidFill>
                <a:latin typeface="Verdana" pitchFamily="34" charset="0"/>
                <a:cs typeface="Arial" pitchFamily="34" charset="0"/>
              </a:rPr>
              <a:t>99%</a:t>
            </a:r>
            <a:r>
              <a:rPr lang="en-US" sz="3580" b="1" dirty="0">
                <a:latin typeface="Verdana" pitchFamily="34" charset="0"/>
                <a:cs typeface="Arial" pitchFamily="34" charset="0"/>
              </a:rPr>
              <a:t> CI: (p</a:t>
            </a:r>
            <a:r>
              <a:rPr lang="en-US" sz="3580" b="1" baseline="-25000" dirty="0">
                <a:latin typeface="Verdana" pitchFamily="34" charset="0"/>
                <a:cs typeface="Arial" pitchFamily="34" charset="0"/>
              </a:rPr>
              <a:t>1</a:t>
            </a:r>
            <a:r>
              <a:rPr lang="en-US" sz="3580" b="1" dirty="0">
                <a:latin typeface="Verdana" pitchFamily="34" charset="0"/>
                <a:cs typeface="Arial" pitchFamily="34" charset="0"/>
              </a:rPr>
              <a:t>-p</a:t>
            </a:r>
            <a:r>
              <a:rPr lang="en-US" sz="3580" b="1" baseline="-25000" dirty="0">
                <a:latin typeface="Verdana" pitchFamily="34" charset="0"/>
                <a:cs typeface="Arial" pitchFamily="34" charset="0"/>
              </a:rPr>
              <a:t>2</a:t>
            </a:r>
            <a:r>
              <a:rPr lang="en-US" sz="3580" b="1" dirty="0">
                <a:latin typeface="Verdana" pitchFamily="34" charset="0"/>
                <a:cs typeface="Arial" pitchFamily="34" charset="0"/>
              </a:rPr>
              <a:t>) ± z</a:t>
            </a:r>
            <a:r>
              <a:rPr lang="en-US" sz="3580" b="1" baseline="-25000" dirty="0">
                <a:latin typeface="Times New Roman" pitchFamily="18" charset="0"/>
                <a:cs typeface="Times New Roman" pitchFamily="18" charset="0"/>
              </a:rPr>
              <a:t>0.005 </a:t>
            </a:r>
            <a:r>
              <a:rPr lang="en-US" sz="3580" b="1" dirty="0">
                <a:latin typeface="Verdana" pitchFamily="34" charset="0"/>
                <a:cs typeface="Arial" pitchFamily="34" charset="0"/>
              </a:rPr>
              <a:t>SE (p</a:t>
            </a:r>
            <a:r>
              <a:rPr lang="en-US" sz="3580" b="1" baseline="-25000" dirty="0">
                <a:latin typeface="Verdana" pitchFamily="34" charset="0"/>
                <a:cs typeface="Arial" pitchFamily="34" charset="0"/>
              </a:rPr>
              <a:t>1</a:t>
            </a:r>
            <a:r>
              <a:rPr lang="en-US" sz="3580" b="1" dirty="0">
                <a:latin typeface="Verdana" pitchFamily="34" charset="0"/>
                <a:cs typeface="Arial" pitchFamily="34" charset="0"/>
              </a:rPr>
              <a:t>-p</a:t>
            </a:r>
            <a:r>
              <a:rPr lang="en-US" sz="3580" b="1" baseline="-25000" dirty="0">
                <a:latin typeface="Verdana" pitchFamily="34" charset="0"/>
                <a:cs typeface="Arial" pitchFamily="34" charset="0"/>
              </a:rPr>
              <a:t>2</a:t>
            </a:r>
            <a:r>
              <a:rPr lang="en-US" sz="3580" b="1" dirty="0">
                <a:latin typeface="Verdana" pitchFamily="34" charset="0"/>
                <a:cs typeface="Arial" pitchFamily="34" charset="0"/>
              </a:rPr>
              <a:t>)</a:t>
            </a:r>
          </a:p>
          <a:p>
            <a:pPr eaLnBrk="0" hangingPunct="0">
              <a:lnSpc>
                <a:spcPct val="150000"/>
              </a:lnSpc>
            </a:pPr>
            <a:r>
              <a:rPr lang="en-US" sz="3580" b="1" dirty="0">
                <a:latin typeface="Verdana" pitchFamily="34" charset="0"/>
                <a:cs typeface="Arial" pitchFamily="34" charset="0"/>
              </a:rPr>
              <a:t>    = (0.88-3.00) ± 2.58 x 0.003</a:t>
            </a:r>
          </a:p>
          <a:p>
            <a:pPr eaLnBrk="0" hangingPunct="0">
              <a:lnSpc>
                <a:spcPct val="150000"/>
              </a:lnSpc>
            </a:pPr>
            <a:r>
              <a:rPr lang="en-US" sz="3580" b="1" dirty="0">
                <a:latin typeface="Verdana" pitchFamily="34" charset="0"/>
                <a:cs typeface="Arial" pitchFamily="34" charset="0"/>
              </a:rPr>
              <a:t>    = - 2.12 ± 0.008</a:t>
            </a:r>
          </a:p>
          <a:p>
            <a:pPr eaLnBrk="0" hangingPunct="0">
              <a:lnSpc>
                <a:spcPct val="150000"/>
              </a:lnSpc>
            </a:pPr>
            <a:r>
              <a:rPr lang="en-US" sz="3580" b="1" dirty="0">
                <a:latin typeface="Verdana" pitchFamily="34" charset="0"/>
                <a:cs typeface="Arial" pitchFamily="34" charset="0"/>
              </a:rPr>
              <a:t>    = </a:t>
            </a:r>
            <a:r>
              <a:rPr lang="en-US" sz="3580" b="1" dirty="0">
                <a:solidFill>
                  <a:srgbClr val="FF0000"/>
                </a:solidFill>
                <a:latin typeface="Verdana" pitchFamily="34" charset="0"/>
                <a:cs typeface="Arial" pitchFamily="34" charset="0"/>
              </a:rPr>
              <a:t>(-2.128, -2.112)</a:t>
            </a:r>
          </a:p>
        </p:txBody>
      </p:sp>
    </p:spTree>
    <p:extLst>
      <p:ext uri="{BB962C8B-B14F-4D97-AF65-F5344CB8AC3E}">
        <p14:creationId xmlns:p14="http://schemas.microsoft.com/office/powerpoint/2010/main" val="20299022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70546" y="717853"/>
            <a:ext cx="12436229" cy="6658265"/>
          </a:xfrm>
          <a:prstGeom prst="rect">
            <a:avLst/>
          </a:prstGeom>
          <a:noFill/>
          <a:ln w="9525">
            <a:noFill/>
            <a:miter lim="800000"/>
            <a:headEnd/>
            <a:tailEnd/>
          </a:ln>
        </p:spPr>
        <p:txBody>
          <a:bodyPr wrap="square" lIns="125508" tIns="62754" rIns="125508" bIns="62754">
            <a:spAutoFit/>
          </a:bodyPr>
          <a:lstStyle/>
          <a:p>
            <a:pPr eaLnBrk="0" hangingPunct="0">
              <a:lnSpc>
                <a:spcPct val="150000"/>
              </a:lnSpc>
            </a:pPr>
            <a:r>
              <a:rPr lang="en-US" sz="4042" b="1" dirty="0">
                <a:latin typeface="Helvetica Neue"/>
                <a:cs typeface="Arial" pitchFamily="34" charset="0"/>
              </a:rPr>
              <a:t>Actual difference between proportion </a:t>
            </a:r>
          </a:p>
          <a:p>
            <a:pPr eaLnBrk="0" hangingPunct="0">
              <a:lnSpc>
                <a:spcPct val="150000"/>
              </a:lnSpc>
            </a:pPr>
            <a:r>
              <a:rPr lang="en-US" sz="4042" b="1" dirty="0">
                <a:latin typeface="Helvetica Neue"/>
                <a:cs typeface="Arial" pitchFamily="34" charset="0"/>
              </a:rPr>
              <a:t>                = 3.00-0.88</a:t>
            </a:r>
          </a:p>
          <a:p>
            <a:pPr eaLnBrk="0" hangingPunct="0">
              <a:lnSpc>
                <a:spcPct val="150000"/>
              </a:lnSpc>
            </a:pPr>
            <a:r>
              <a:rPr lang="en-US" sz="4042" b="1" dirty="0">
                <a:latin typeface="Helvetica Neue"/>
                <a:cs typeface="Arial" pitchFamily="34" charset="0"/>
              </a:rPr>
              <a:t>	          = 2.12</a:t>
            </a:r>
          </a:p>
          <a:p>
            <a:pPr eaLnBrk="0" hangingPunct="0">
              <a:lnSpc>
                <a:spcPct val="150000"/>
              </a:lnSpc>
            </a:pPr>
            <a:r>
              <a:rPr lang="en-US" sz="4042" b="1" dirty="0">
                <a:latin typeface="Helvetica Neue"/>
                <a:cs typeface="Arial" pitchFamily="34" charset="0"/>
              </a:rPr>
              <a:t>Twice the SE (diff. in proportion) = 0.006</a:t>
            </a:r>
          </a:p>
          <a:p>
            <a:pPr eaLnBrk="0" hangingPunct="0">
              <a:lnSpc>
                <a:spcPct val="150000"/>
              </a:lnSpc>
            </a:pPr>
            <a:r>
              <a:rPr lang="en-US" sz="4042" b="1" dirty="0">
                <a:solidFill>
                  <a:srgbClr val="0000FF"/>
                </a:solidFill>
                <a:latin typeface="Helvetica Neue"/>
                <a:cs typeface="Arial" pitchFamily="34" charset="0"/>
              </a:rPr>
              <a:t>Inference:</a:t>
            </a:r>
            <a:r>
              <a:rPr lang="en-US" sz="4042" b="1" dirty="0">
                <a:latin typeface="Helvetica Neue"/>
                <a:cs typeface="Arial" pitchFamily="34" charset="0"/>
              </a:rPr>
              <a:t> Observed difference (2.12 &gt; 2 SE(p</a:t>
            </a:r>
            <a:r>
              <a:rPr lang="en-US" sz="4042" b="1" baseline="-25000" dirty="0">
                <a:latin typeface="Helvetica Neue"/>
                <a:cs typeface="Arial" pitchFamily="34" charset="0"/>
              </a:rPr>
              <a:t>1</a:t>
            </a:r>
            <a:r>
              <a:rPr lang="en-US" sz="4042" b="1" dirty="0">
                <a:latin typeface="Helvetica Neue"/>
                <a:cs typeface="Arial" pitchFamily="34" charset="0"/>
              </a:rPr>
              <a:t>-p</a:t>
            </a:r>
            <a:r>
              <a:rPr lang="en-US" sz="4042" b="1" baseline="-25000" dirty="0">
                <a:latin typeface="Helvetica Neue"/>
                <a:cs typeface="Arial" pitchFamily="34" charset="0"/>
              </a:rPr>
              <a:t>2</a:t>
            </a:r>
            <a:r>
              <a:rPr lang="en-US" sz="4042" b="1" dirty="0">
                <a:latin typeface="Helvetica Neue"/>
                <a:cs typeface="Arial" pitchFamily="34" charset="0"/>
              </a:rPr>
              <a:t>)). Hence, the two judges have differ in with respect to false positive rate.</a:t>
            </a:r>
          </a:p>
        </p:txBody>
      </p:sp>
    </p:spTree>
    <p:extLst>
      <p:ext uri="{BB962C8B-B14F-4D97-AF65-F5344CB8AC3E}">
        <p14:creationId xmlns:p14="http://schemas.microsoft.com/office/powerpoint/2010/main" val="3661922793"/>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87589" y="1027356"/>
            <a:ext cx="12003434" cy="5724997"/>
          </a:xfrm>
          <a:prstGeom prst="rect">
            <a:avLst/>
          </a:prstGeom>
          <a:noFill/>
          <a:ln w="9525">
            <a:noFill/>
            <a:miter lim="800000"/>
            <a:headEnd/>
            <a:tailEnd/>
          </a:ln>
        </p:spPr>
        <p:txBody>
          <a:bodyPr wrap="square" lIns="125508" tIns="62754" rIns="125508" bIns="62754">
            <a:spAutoFit/>
          </a:bodyPr>
          <a:lstStyle/>
          <a:p>
            <a:pPr marL="570592" indent="-570592" eaLnBrk="0" hangingPunct="0">
              <a:buFont typeface="Wingdings" pitchFamily="2" charset="2"/>
              <a:buChar char="Ø"/>
            </a:pPr>
            <a:r>
              <a:rPr lang="en-US" sz="4042" b="1" dirty="0">
                <a:solidFill>
                  <a:srgbClr val="0033CC"/>
                </a:solidFill>
                <a:latin typeface="Helvetica Neue"/>
                <a:ea typeface="Verdana" pitchFamily="34" charset="0"/>
                <a:cs typeface="Verdana" pitchFamily="34" charset="0"/>
              </a:rPr>
              <a:t>Large samples have narrower widths than small samples</a:t>
            </a:r>
          </a:p>
          <a:p>
            <a:pPr eaLnBrk="0" hangingPunct="0"/>
            <a:endParaRPr lang="en-US" sz="4042" b="1" dirty="0">
              <a:latin typeface="Helvetica Neue"/>
              <a:ea typeface="Verdana" pitchFamily="34" charset="0"/>
              <a:cs typeface="Verdana" pitchFamily="34" charset="0"/>
            </a:endParaRPr>
          </a:p>
          <a:p>
            <a:pPr marL="570592" indent="-570592" eaLnBrk="0" hangingPunct="0">
              <a:buFont typeface="Wingdings" pitchFamily="2" charset="2"/>
              <a:buChar char="Ø"/>
            </a:pPr>
            <a:r>
              <a:rPr lang="en-US" sz="4042" b="1" dirty="0">
                <a:solidFill>
                  <a:srgbClr val="FF0000"/>
                </a:solidFill>
                <a:latin typeface="Helvetica Neue"/>
                <a:ea typeface="Verdana" pitchFamily="34" charset="0"/>
                <a:cs typeface="Verdana" pitchFamily="34" charset="0"/>
              </a:rPr>
              <a:t>Higher confidence levels have wider intervals than lower confidence levels</a:t>
            </a:r>
          </a:p>
          <a:p>
            <a:pPr eaLnBrk="0" hangingPunct="0"/>
            <a:endParaRPr lang="en-US" sz="4042" b="1" dirty="0">
              <a:latin typeface="Helvetica Neue"/>
              <a:ea typeface="Verdana" pitchFamily="34" charset="0"/>
              <a:cs typeface="Verdana" pitchFamily="34" charset="0"/>
            </a:endParaRPr>
          </a:p>
          <a:p>
            <a:pPr marL="570592" indent="-570592" eaLnBrk="0" hangingPunct="0">
              <a:buFont typeface="Wingdings" pitchFamily="2" charset="2"/>
              <a:buChar char="Ø"/>
            </a:pPr>
            <a:r>
              <a:rPr lang="en-US" sz="4042" b="1" dirty="0">
                <a:solidFill>
                  <a:srgbClr val="0033CC"/>
                </a:solidFill>
                <a:latin typeface="Helvetica Neue"/>
                <a:ea typeface="Verdana" pitchFamily="34" charset="0"/>
                <a:cs typeface="Verdana" pitchFamily="34" charset="0"/>
              </a:rPr>
              <a:t>Narrow widths and high confidence levels are desirable, but these two things affect each other</a:t>
            </a:r>
          </a:p>
        </p:txBody>
      </p:sp>
    </p:spTree>
    <p:extLst>
      <p:ext uri="{BB962C8B-B14F-4D97-AF65-F5344CB8AC3E}">
        <p14:creationId xmlns:p14="http://schemas.microsoft.com/office/powerpoint/2010/main" val="4171140785"/>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76703" y="1002318"/>
            <a:ext cx="12630076" cy="6488729"/>
          </a:xfrm>
        </p:spPr>
        <p:txBody>
          <a:bodyPr>
            <a:noAutofit/>
          </a:bodyPr>
          <a:lstStyle/>
          <a:p>
            <a:pPr>
              <a:lnSpc>
                <a:spcPct val="150000"/>
              </a:lnSpc>
            </a:pPr>
            <a:r>
              <a:rPr lang="en-US" sz="4042" dirty="0">
                <a:latin typeface="Helvetica Neue"/>
              </a:rPr>
              <a:t>The 100(1-</a:t>
            </a:r>
            <a:r>
              <a:rPr lang="el-GR" sz="4042" dirty="0">
                <a:latin typeface="Helvetica Neue"/>
                <a:cs typeface="Times New Roman" pitchFamily="18" charset="0"/>
              </a:rPr>
              <a:t>α</a:t>
            </a:r>
            <a:r>
              <a:rPr lang="en-US" sz="4042" dirty="0">
                <a:latin typeface="Helvetica Neue"/>
              </a:rPr>
              <a:t>)%CI for variance of normal distribution </a:t>
            </a:r>
            <a:r>
              <a:rPr lang="el-GR" sz="4042" dirty="0">
                <a:latin typeface="Helvetica Neue"/>
                <a:cs typeface="Times New Roman" pitchFamily="18" charset="0"/>
              </a:rPr>
              <a:t>σ</a:t>
            </a:r>
            <a:r>
              <a:rPr lang="en-US" sz="4042" baseline="30000" dirty="0">
                <a:latin typeface="Helvetica Neue"/>
                <a:cs typeface="Lucida Sans Unicode"/>
              </a:rPr>
              <a:t>2</a:t>
            </a:r>
            <a:r>
              <a:rPr lang="en-US" sz="4042" dirty="0">
                <a:latin typeface="Helvetica Neue"/>
                <a:cs typeface="Lucida Sans Unicode"/>
              </a:rPr>
              <a:t> is given by</a:t>
            </a:r>
            <a:endParaRPr lang="en-US" sz="4042" dirty="0">
              <a:latin typeface="Helvetica Neue"/>
              <a:cs typeface="Times New Roman" pitchFamily="18" charset="0"/>
            </a:endParaRPr>
          </a:p>
        </p:txBody>
      </p:sp>
      <p:sp>
        <p:nvSpPr>
          <p:cNvPr id="2" name="Title 1"/>
          <p:cNvSpPr>
            <a:spLocks noGrp="1"/>
          </p:cNvSpPr>
          <p:nvPr>
            <p:ph type="title"/>
          </p:nvPr>
        </p:nvSpPr>
        <p:spPr>
          <a:xfrm>
            <a:off x="605387" y="51822"/>
            <a:ext cx="12738615" cy="662606"/>
          </a:xfrm>
        </p:spPr>
        <p:txBody>
          <a:bodyPr>
            <a:noAutofit/>
          </a:bodyPr>
          <a:lstStyle/>
          <a:p>
            <a:pPr>
              <a:lnSpc>
                <a:spcPct val="150000"/>
              </a:lnSpc>
            </a:pPr>
            <a:r>
              <a:rPr lang="en-US" dirty="0"/>
              <a:t>Sampling distribution of variance</a:t>
            </a:r>
          </a:p>
        </p:txBody>
      </p:sp>
      <p:graphicFrame>
        <p:nvGraphicFramePr>
          <p:cNvPr id="4" name="Object 3"/>
          <p:cNvGraphicFramePr>
            <a:graphicFrameLocks noChangeAspect="1"/>
          </p:cNvGraphicFramePr>
          <p:nvPr/>
        </p:nvGraphicFramePr>
        <p:xfrm>
          <a:off x="2554132" y="3019425"/>
          <a:ext cx="9307006" cy="2924175"/>
        </p:xfrm>
        <a:graphic>
          <a:graphicData uri="http://schemas.openxmlformats.org/presentationml/2006/ole">
            <mc:AlternateContent xmlns:mc="http://schemas.openxmlformats.org/markup-compatibility/2006">
              <mc:Choice xmlns:v="urn:schemas-microsoft-com:vml" Requires="v">
                <p:oleObj spid="_x0000_s109583" name="Equation" r:id="rId3" imgW="1765080" imgH="533160" progId="Equation.3">
                  <p:embed/>
                </p:oleObj>
              </mc:Choice>
              <mc:Fallback>
                <p:oleObj name="Equation" r:id="rId3" imgW="1765080" imgH="533160" progId="Equation.3">
                  <p:embed/>
                  <p:pic>
                    <p:nvPicPr>
                      <p:cNvPr id="4" name="Object 3"/>
                      <p:cNvPicPr>
                        <a:picLocks noChangeAspect="1" noChangeArrowheads="1"/>
                      </p:cNvPicPr>
                      <p:nvPr/>
                    </p:nvPicPr>
                    <p:blipFill>
                      <a:blip r:embed="rId4"/>
                      <a:srcRect/>
                      <a:stretch>
                        <a:fillRect/>
                      </a:stretch>
                    </p:blipFill>
                    <p:spPr bwMode="auto">
                      <a:xfrm>
                        <a:off x="2554132" y="3019425"/>
                        <a:ext cx="9307006" cy="2924175"/>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spTree>
    <p:extLst>
      <p:ext uri="{BB962C8B-B14F-4D97-AF65-F5344CB8AC3E}">
        <p14:creationId xmlns:p14="http://schemas.microsoft.com/office/powerpoint/2010/main" val="2840129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76703" y="805034"/>
            <a:ext cx="12630076" cy="6274229"/>
          </a:xfrm>
        </p:spPr>
        <p:txBody>
          <a:bodyPr>
            <a:noAutofit/>
          </a:bodyPr>
          <a:lstStyle/>
          <a:p>
            <a:pPr marL="0" indent="0">
              <a:lnSpc>
                <a:spcPct val="150000"/>
              </a:lnSpc>
              <a:buNone/>
            </a:pPr>
            <a:r>
              <a:rPr lang="en-US" sz="4042" dirty="0">
                <a:latin typeface="Helvetica Neue"/>
              </a:rPr>
              <a:t>Then we can find 100(1-</a:t>
            </a:r>
            <a:r>
              <a:rPr lang="el-GR" sz="4042" dirty="0">
                <a:latin typeface="Helvetica Neue"/>
                <a:cs typeface="Times New Roman" pitchFamily="18" charset="0"/>
              </a:rPr>
              <a:t>α</a:t>
            </a:r>
            <a:r>
              <a:rPr lang="en-US" sz="4042" dirty="0">
                <a:latin typeface="Helvetica Neue"/>
              </a:rPr>
              <a:t>)% CI for the ratio of the two variances is given by</a:t>
            </a:r>
          </a:p>
          <a:p>
            <a:pPr>
              <a:lnSpc>
                <a:spcPct val="150000"/>
              </a:lnSpc>
            </a:pPr>
            <a:endParaRPr lang="en-US" sz="4042" dirty="0">
              <a:latin typeface="Helvetica Neue"/>
              <a:cs typeface="Times New Roman" pitchFamily="18" charset="0"/>
            </a:endParaRPr>
          </a:p>
          <a:p>
            <a:pPr marL="0" indent="0">
              <a:lnSpc>
                <a:spcPct val="150000"/>
              </a:lnSpc>
              <a:buNone/>
            </a:pPr>
            <a:r>
              <a:rPr lang="en-US" sz="4042" dirty="0" err="1">
                <a:latin typeface="Helvetica Neue"/>
                <a:cs typeface="Times New Roman" pitchFamily="18" charset="0"/>
              </a:rPr>
              <a:t>ie</a:t>
            </a:r>
            <a:r>
              <a:rPr lang="en-US" sz="4042" dirty="0">
                <a:latin typeface="Helvetica Neue"/>
                <a:cs typeface="Times New Roman" pitchFamily="18" charset="0"/>
              </a:rPr>
              <a:t>.,</a:t>
            </a:r>
          </a:p>
          <a:p>
            <a:pPr>
              <a:lnSpc>
                <a:spcPct val="150000"/>
              </a:lnSpc>
            </a:pPr>
            <a:endParaRPr lang="en-US" sz="4042" dirty="0">
              <a:latin typeface="Helvetica Neue"/>
              <a:cs typeface="Times New Roman" pitchFamily="18" charset="0"/>
            </a:endParaRPr>
          </a:p>
        </p:txBody>
      </p:sp>
      <p:sp>
        <p:nvSpPr>
          <p:cNvPr id="2" name="Title 1"/>
          <p:cNvSpPr>
            <a:spLocks noGrp="1"/>
          </p:cNvSpPr>
          <p:nvPr>
            <p:ph type="title"/>
          </p:nvPr>
        </p:nvSpPr>
        <p:spPr>
          <a:xfrm>
            <a:off x="448853" y="36751"/>
            <a:ext cx="12738615" cy="662606"/>
          </a:xfrm>
        </p:spPr>
        <p:txBody>
          <a:bodyPr>
            <a:noAutofit/>
          </a:bodyPr>
          <a:lstStyle/>
          <a:p>
            <a:pPr>
              <a:lnSpc>
                <a:spcPct val="150000"/>
              </a:lnSpc>
            </a:pPr>
            <a:r>
              <a:rPr lang="en-US" dirty="0"/>
              <a:t>Sampling distribution of ratio of variances</a:t>
            </a:r>
          </a:p>
        </p:txBody>
      </p:sp>
      <p:graphicFrame>
        <p:nvGraphicFramePr>
          <p:cNvPr id="4" name="Object 3"/>
          <p:cNvGraphicFramePr>
            <a:graphicFrameLocks noChangeAspect="1"/>
          </p:cNvGraphicFramePr>
          <p:nvPr/>
        </p:nvGraphicFramePr>
        <p:xfrm>
          <a:off x="2332665" y="2496539"/>
          <a:ext cx="9332224" cy="1865192"/>
        </p:xfrm>
        <a:graphic>
          <a:graphicData uri="http://schemas.openxmlformats.org/presentationml/2006/ole">
            <mc:AlternateContent xmlns:mc="http://schemas.openxmlformats.org/markup-compatibility/2006">
              <mc:Choice xmlns:v="urn:schemas-microsoft-com:vml" Requires="v">
                <p:oleObj spid="_x0000_s110620" name="Equation" r:id="rId3" imgW="2133360" imgH="469800" progId="Equation.3">
                  <p:embed/>
                </p:oleObj>
              </mc:Choice>
              <mc:Fallback>
                <p:oleObj name="Equation" r:id="rId3" imgW="2133360" imgH="469800" progId="Equation.3">
                  <p:embed/>
                  <p:pic>
                    <p:nvPicPr>
                      <p:cNvPr id="4" name="Object 3"/>
                      <p:cNvPicPr>
                        <a:picLocks noChangeAspect="1" noChangeArrowheads="1"/>
                      </p:cNvPicPr>
                      <p:nvPr/>
                    </p:nvPicPr>
                    <p:blipFill>
                      <a:blip r:embed="rId4"/>
                      <a:srcRect/>
                      <a:stretch>
                        <a:fillRect/>
                      </a:stretch>
                    </p:blipFill>
                    <p:spPr bwMode="auto">
                      <a:xfrm>
                        <a:off x="2332665" y="2496539"/>
                        <a:ext cx="9332224" cy="1865192"/>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graphicFrame>
        <p:nvGraphicFramePr>
          <p:cNvPr id="5" name="Object 4"/>
          <p:cNvGraphicFramePr>
            <a:graphicFrameLocks noChangeAspect="1"/>
          </p:cNvGraphicFramePr>
          <p:nvPr/>
        </p:nvGraphicFramePr>
        <p:xfrm>
          <a:off x="1935784" y="4714746"/>
          <a:ext cx="10410798" cy="2182812"/>
        </p:xfrm>
        <a:graphic>
          <a:graphicData uri="http://schemas.openxmlformats.org/presentationml/2006/ole">
            <mc:AlternateContent xmlns:mc="http://schemas.openxmlformats.org/markup-compatibility/2006">
              <mc:Choice xmlns:v="urn:schemas-microsoft-com:vml" Requires="v">
                <p:oleObj spid="_x0000_s110621" name="Equation" r:id="rId5" imgW="2120760" imgH="469800" progId="Equation.3">
                  <p:embed/>
                </p:oleObj>
              </mc:Choice>
              <mc:Fallback>
                <p:oleObj name="Equation" r:id="rId5" imgW="2120760" imgH="469800" progId="Equation.3">
                  <p:embed/>
                  <p:pic>
                    <p:nvPicPr>
                      <p:cNvPr id="5" name="Object 4"/>
                      <p:cNvPicPr>
                        <a:picLocks noChangeAspect="1" noChangeArrowheads="1"/>
                      </p:cNvPicPr>
                      <p:nvPr/>
                    </p:nvPicPr>
                    <p:blipFill>
                      <a:blip r:embed="rId6"/>
                      <a:srcRect/>
                      <a:stretch>
                        <a:fillRect/>
                      </a:stretch>
                    </p:blipFill>
                    <p:spPr bwMode="auto">
                      <a:xfrm>
                        <a:off x="1935784" y="4714746"/>
                        <a:ext cx="10410798" cy="2182812"/>
                      </a:xfrm>
                      <a:prstGeom prst="rect">
                        <a:avLst/>
                      </a:prstGeom>
                      <a:solidFill>
                        <a:srgbClr val="FFCDE6">
                          <a:alpha val="0"/>
                        </a:srgbClr>
                      </a:solidFill>
                      <a:ln w="9525">
                        <a:solidFill>
                          <a:srgbClr val="FFCDE6">
                            <a:alpha val="0"/>
                          </a:srgbClr>
                        </a:solidFill>
                        <a:miter lim="800000"/>
                        <a:headEnd/>
                        <a:tailEnd/>
                      </a:ln>
                    </p:spPr>
                  </p:pic>
                </p:oleObj>
              </mc:Fallback>
            </mc:AlternateContent>
          </a:graphicData>
        </a:graphic>
      </p:graphicFrame>
    </p:spTree>
    <p:extLst>
      <p:ext uri="{BB962C8B-B14F-4D97-AF65-F5344CB8AC3E}">
        <p14:creationId xmlns:p14="http://schemas.microsoft.com/office/powerpoint/2010/main" val="386190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14068" y="1121408"/>
            <a:ext cx="13198415" cy="894992"/>
          </a:xfrm>
          <a:prstGeom prst="round2DiagRect">
            <a:avLst>
              <a:gd name="adj1" fmla="val 0"/>
              <a:gd name="adj2" fmla="val 0"/>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tlCol="0" anchor="ctr"/>
          <a:lstStyle/>
          <a:p>
            <a:pPr>
              <a:lnSpc>
                <a:spcPct val="100000"/>
              </a:lnSpc>
            </a:pPr>
            <a:r>
              <a:rPr lang="en-US" sz="4400" b="1" dirty="0">
                <a:solidFill>
                  <a:srgbClr val="C00000"/>
                </a:solidFill>
                <a:latin typeface="Helvetica Neue"/>
              </a:rPr>
              <a:t>  Sampling techniques</a:t>
            </a:r>
            <a:endParaRPr lang="en-AU" altLang="en-US" sz="4400" dirty="0">
              <a:solidFill>
                <a:srgbClr val="C00000"/>
              </a:solidFill>
              <a:latin typeface="Helvetica Neue"/>
              <a:cs typeface="Helvetica" panose="020B0604020202020204" pitchFamily="34" charset="0"/>
            </a:endParaRPr>
          </a:p>
        </p:txBody>
      </p:sp>
      <p:grpSp>
        <p:nvGrpSpPr>
          <p:cNvPr id="5" name="Group 4"/>
          <p:cNvGrpSpPr/>
          <p:nvPr/>
        </p:nvGrpSpPr>
        <p:grpSpPr>
          <a:xfrm rot="5400000">
            <a:off x="4151947" y="958671"/>
            <a:ext cx="796814" cy="5490965"/>
            <a:chOff x="387518" y="3029868"/>
            <a:chExt cx="6965237" cy="629852"/>
          </a:xfrm>
          <a:effectLst>
            <a:outerShdw blurRad="101600" sx="102000" sy="102000" algn="ctr" rotWithShape="0">
              <a:prstClr val="black">
                <a:alpha val="26000"/>
              </a:prstClr>
            </a:outerShdw>
          </a:effectLst>
        </p:grpSpPr>
        <p:sp>
          <p:nvSpPr>
            <p:cNvPr id="6" name="Rectangle 5"/>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Helvetica Neue"/>
                  <a:cs typeface="Helvetica" panose="020B0604020202020204" pitchFamily="34" charset="0"/>
                </a:rPr>
                <a:t>Simple random sampling</a:t>
              </a:r>
            </a:p>
          </p:txBody>
        </p:sp>
        <p:sp>
          <p:nvSpPr>
            <p:cNvPr id="7" name="Rectangle 6"/>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8" name="Rectangle 7"/>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9" name="Group 8"/>
          <p:cNvGrpSpPr/>
          <p:nvPr/>
        </p:nvGrpSpPr>
        <p:grpSpPr>
          <a:xfrm>
            <a:off x="1175048" y="3149101"/>
            <a:ext cx="490163" cy="556030"/>
            <a:chOff x="1965255" y="3047203"/>
            <a:chExt cx="1197863" cy="765329"/>
          </a:xfrm>
        </p:grpSpPr>
        <p:cxnSp>
          <p:nvCxnSpPr>
            <p:cNvPr id="10" name="Straight Connector 9"/>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5400000">
            <a:off x="4151948" y="1805333"/>
            <a:ext cx="796814" cy="5490965"/>
            <a:chOff x="387518" y="3029868"/>
            <a:chExt cx="6965237" cy="629852"/>
          </a:xfrm>
          <a:effectLst>
            <a:outerShdw blurRad="101600" sx="102000" sy="102000" algn="ctr" rotWithShape="0">
              <a:prstClr val="black">
                <a:alpha val="26000"/>
              </a:prstClr>
            </a:outerShdw>
          </a:effectLst>
        </p:grpSpPr>
        <p:sp>
          <p:nvSpPr>
            <p:cNvPr id="13" name="Rectangle 12"/>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Helvetica Neue"/>
                  <a:cs typeface="Helvetica" panose="020B0604020202020204" pitchFamily="34" charset="0"/>
                </a:rPr>
                <a:t>Systematic random sampling</a:t>
              </a:r>
            </a:p>
          </p:txBody>
        </p:sp>
        <p:sp>
          <p:nvSpPr>
            <p:cNvPr id="14" name="Rectangle 13"/>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15" name="Rectangle 14"/>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16" name="Group 15"/>
          <p:cNvGrpSpPr/>
          <p:nvPr/>
        </p:nvGrpSpPr>
        <p:grpSpPr>
          <a:xfrm>
            <a:off x="1175049" y="3595406"/>
            <a:ext cx="490163" cy="956386"/>
            <a:chOff x="1965255" y="3047203"/>
            <a:chExt cx="1197863" cy="765329"/>
          </a:xfrm>
        </p:grpSpPr>
        <p:cxnSp>
          <p:nvCxnSpPr>
            <p:cNvPr id="17" name="Straight Connector 16"/>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5400000">
            <a:off x="4151949" y="2651999"/>
            <a:ext cx="796814" cy="5490965"/>
            <a:chOff x="387518" y="3029868"/>
            <a:chExt cx="6965237" cy="629852"/>
          </a:xfrm>
          <a:effectLst>
            <a:outerShdw blurRad="101600" sx="102000" sy="102000" algn="ctr" rotWithShape="0">
              <a:prstClr val="black">
                <a:alpha val="26000"/>
              </a:prstClr>
            </a:outerShdw>
          </a:effectLst>
        </p:grpSpPr>
        <p:sp>
          <p:nvSpPr>
            <p:cNvPr id="20" name="Rectangle 19"/>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Helvetica Neue"/>
                  <a:cs typeface="Helvetica" panose="020B0604020202020204" pitchFamily="34" charset="0"/>
                </a:rPr>
                <a:t>Stratified random sampling</a:t>
              </a:r>
            </a:p>
          </p:txBody>
        </p:sp>
        <p:sp>
          <p:nvSpPr>
            <p:cNvPr id="21" name="Rectangle 20"/>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22" name="Rectangle 21"/>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23" name="Group 22"/>
          <p:cNvGrpSpPr/>
          <p:nvPr/>
        </p:nvGrpSpPr>
        <p:grpSpPr>
          <a:xfrm>
            <a:off x="1175050" y="4442072"/>
            <a:ext cx="490163" cy="956386"/>
            <a:chOff x="1965255" y="3047203"/>
            <a:chExt cx="1197863" cy="765329"/>
          </a:xfrm>
        </p:grpSpPr>
        <p:cxnSp>
          <p:nvCxnSpPr>
            <p:cNvPr id="24" name="Straight Connector 23"/>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644851" y="3149100"/>
            <a:ext cx="490163" cy="787583"/>
            <a:chOff x="1965255" y="3047203"/>
            <a:chExt cx="1197863" cy="765329"/>
          </a:xfrm>
        </p:grpSpPr>
        <p:cxnSp>
          <p:nvCxnSpPr>
            <p:cNvPr id="31" name="Straight Connector 30"/>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rot="5400000">
            <a:off x="10468593" y="1185875"/>
            <a:ext cx="796814" cy="5490965"/>
            <a:chOff x="387518" y="3029868"/>
            <a:chExt cx="6965237" cy="629852"/>
          </a:xfrm>
          <a:effectLst>
            <a:outerShdw blurRad="101600" sx="102000" sy="102000" algn="ctr" rotWithShape="0">
              <a:prstClr val="black">
                <a:alpha val="26000"/>
              </a:prstClr>
            </a:outerShdw>
          </a:effectLst>
        </p:grpSpPr>
        <p:sp>
          <p:nvSpPr>
            <p:cNvPr id="48" name="Rectangle 47"/>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Purposive sampling</a:t>
              </a:r>
            </a:p>
          </p:txBody>
        </p:sp>
        <p:sp>
          <p:nvSpPr>
            <p:cNvPr id="49" name="Rectangle 48"/>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50" name="Rectangle 49"/>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51" name="Group 50"/>
          <p:cNvGrpSpPr/>
          <p:nvPr/>
        </p:nvGrpSpPr>
        <p:grpSpPr>
          <a:xfrm rot="5400000">
            <a:off x="10468592" y="2119709"/>
            <a:ext cx="796814" cy="5490965"/>
            <a:chOff x="387518" y="3029868"/>
            <a:chExt cx="6965237" cy="629852"/>
          </a:xfrm>
          <a:effectLst>
            <a:outerShdw blurRad="101600" sx="102000" sy="102000" algn="ctr" rotWithShape="0">
              <a:prstClr val="black">
                <a:alpha val="26000"/>
              </a:prstClr>
            </a:outerShdw>
          </a:effectLst>
        </p:grpSpPr>
        <p:sp>
          <p:nvSpPr>
            <p:cNvPr id="52" name="Rectangle 51"/>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Convenient sampling</a:t>
              </a:r>
            </a:p>
          </p:txBody>
        </p:sp>
        <p:sp>
          <p:nvSpPr>
            <p:cNvPr id="53" name="Rectangle 52"/>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54" name="Rectangle 53"/>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55" name="Group 54"/>
          <p:cNvGrpSpPr/>
          <p:nvPr/>
        </p:nvGrpSpPr>
        <p:grpSpPr>
          <a:xfrm>
            <a:off x="7640976" y="3841296"/>
            <a:ext cx="490163" cy="956386"/>
            <a:chOff x="1965255" y="3047203"/>
            <a:chExt cx="1197863" cy="765329"/>
          </a:xfrm>
        </p:grpSpPr>
        <p:cxnSp>
          <p:nvCxnSpPr>
            <p:cNvPr id="56" name="Straight Connector 5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rot="5400000">
            <a:off x="10478214" y="2986034"/>
            <a:ext cx="796814" cy="5490965"/>
            <a:chOff x="387518" y="3029868"/>
            <a:chExt cx="6965237" cy="629852"/>
          </a:xfrm>
          <a:effectLst>
            <a:outerShdw blurRad="101600" sx="102000" sy="102000" algn="ctr" rotWithShape="0">
              <a:prstClr val="black">
                <a:alpha val="26000"/>
              </a:prstClr>
            </a:outerShdw>
          </a:effectLst>
        </p:grpSpPr>
        <p:sp>
          <p:nvSpPr>
            <p:cNvPr id="59" name="Rectangle 58"/>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Quota sampling</a:t>
              </a:r>
            </a:p>
          </p:txBody>
        </p:sp>
        <p:sp>
          <p:nvSpPr>
            <p:cNvPr id="60" name="Rectangle 59"/>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61" name="Rectangle 60"/>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62" name="Group 61"/>
          <p:cNvGrpSpPr/>
          <p:nvPr/>
        </p:nvGrpSpPr>
        <p:grpSpPr>
          <a:xfrm>
            <a:off x="7644851" y="4721267"/>
            <a:ext cx="490163" cy="956386"/>
            <a:chOff x="1965255" y="3047203"/>
            <a:chExt cx="1197863" cy="765329"/>
          </a:xfrm>
        </p:grpSpPr>
        <p:cxnSp>
          <p:nvCxnSpPr>
            <p:cNvPr id="63" name="Straight Connector 62"/>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rot="5400000">
            <a:off x="3101756" y="390022"/>
            <a:ext cx="796814" cy="4761863"/>
            <a:chOff x="387518" y="3029868"/>
            <a:chExt cx="6965237" cy="629852"/>
          </a:xfrm>
          <a:effectLst>
            <a:outerShdw blurRad="101600" sx="102000" sy="102000" algn="ctr" rotWithShape="0">
              <a:prstClr val="black">
                <a:alpha val="26000"/>
              </a:prstClr>
            </a:outerShdw>
          </a:effectLst>
        </p:grpSpPr>
        <p:sp>
          <p:nvSpPr>
            <p:cNvPr id="65" name="Rectangle 64"/>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Probability sampling</a:t>
              </a:r>
            </a:p>
          </p:txBody>
        </p:sp>
        <p:sp>
          <p:nvSpPr>
            <p:cNvPr id="66" name="Rectangle 65"/>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67" name="Rectangle 66"/>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68" name="Group 67"/>
          <p:cNvGrpSpPr/>
          <p:nvPr/>
        </p:nvGrpSpPr>
        <p:grpSpPr>
          <a:xfrm>
            <a:off x="703475" y="2011098"/>
            <a:ext cx="318151" cy="760833"/>
            <a:chOff x="1965255" y="3047203"/>
            <a:chExt cx="1197863" cy="765329"/>
          </a:xfrm>
        </p:grpSpPr>
        <p:cxnSp>
          <p:nvCxnSpPr>
            <p:cNvPr id="69" name="Straight Connector 68"/>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rot="5400000">
            <a:off x="9133312" y="-174154"/>
            <a:ext cx="832257" cy="5883215"/>
            <a:chOff x="154443" y="3029865"/>
            <a:chExt cx="7275058" cy="689508"/>
          </a:xfrm>
          <a:effectLst>
            <a:outerShdw blurRad="101600" sx="102000" sy="102000" algn="ctr" rotWithShape="0">
              <a:prstClr val="black">
                <a:alpha val="26000"/>
              </a:prstClr>
            </a:outerShdw>
          </a:effectLst>
        </p:grpSpPr>
        <p:sp>
          <p:nvSpPr>
            <p:cNvPr id="72" name="Rectangle 71"/>
            <p:cNvSpPr/>
            <p:nvPr/>
          </p:nvSpPr>
          <p:spPr>
            <a:xfrm rot="16200000">
              <a:off x="3533927" y="-99461"/>
              <a:ext cx="689506"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a:solidFill>
                    <a:schemeClr val="tx1"/>
                  </a:solidFill>
                  <a:latin typeface="Helvetica Neue"/>
                  <a:cs typeface="Helvetica" panose="020B0604020202020204" pitchFamily="34" charset="0"/>
                </a:rPr>
                <a:t>Non-probability sampling</a:t>
              </a:r>
            </a:p>
          </p:txBody>
        </p:sp>
        <p:sp>
          <p:nvSpPr>
            <p:cNvPr id="73" name="Rectangle 72"/>
            <p:cNvSpPr/>
            <p:nvPr/>
          </p:nvSpPr>
          <p:spPr>
            <a:xfrm rot="16200000">
              <a:off x="9512" y="3174796"/>
              <a:ext cx="68950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74" name="Rectangle 73"/>
            <p:cNvSpPr/>
            <p:nvPr/>
          </p:nvSpPr>
          <p:spPr>
            <a:xfrm rot="16200000">
              <a:off x="6884924" y="3174796"/>
              <a:ext cx="68950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75" name="Group 74"/>
          <p:cNvGrpSpPr/>
          <p:nvPr/>
        </p:nvGrpSpPr>
        <p:grpSpPr>
          <a:xfrm>
            <a:off x="12491048" y="2016625"/>
            <a:ext cx="765033" cy="760833"/>
            <a:chOff x="627679" y="3047203"/>
            <a:chExt cx="1337576" cy="765329"/>
          </a:xfrm>
        </p:grpSpPr>
        <p:cxnSp>
          <p:nvCxnSpPr>
            <p:cNvPr id="76" name="Straight Connector 7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a:off x="627679" y="3812532"/>
              <a:ext cx="1337576"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rot="5400000">
            <a:off x="4149072" y="3598026"/>
            <a:ext cx="796814" cy="5490965"/>
            <a:chOff x="387518" y="3029868"/>
            <a:chExt cx="6965237" cy="629852"/>
          </a:xfrm>
          <a:effectLst>
            <a:outerShdw blurRad="101600" sx="102000" sy="102000" algn="ctr" rotWithShape="0">
              <a:prstClr val="black">
                <a:alpha val="26000"/>
              </a:prstClr>
            </a:outerShdw>
          </a:effectLst>
        </p:grpSpPr>
        <p:sp>
          <p:nvSpPr>
            <p:cNvPr id="79" name="Rectangle 78"/>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Helvetica Neue"/>
                  <a:cs typeface="Helvetica" panose="020B0604020202020204" pitchFamily="34" charset="0"/>
                </a:rPr>
                <a:t>Multistage random sampling</a:t>
              </a:r>
            </a:p>
          </p:txBody>
        </p:sp>
        <p:sp>
          <p:nvSpPr>
            <p:cNvPr id="80" name="Rectangle 79"/>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81" name="Rectangle 80"/>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82" name="Group 81"/>
          <p:cNvGrpSpPr/>
          <p:nvPr/>
        </p:nvGrpSpPr>
        <p:grpSpPr>
          <a:xfrm>
            <a:off x="1172173" y="5388099"/>
            <a:ext cx="490163" cy="956386"/>
            <a:chOff x="1965255" y="3047203"/>
            <a:chExt cx="1197863" cy="765329"/>
          </a:xfrm>
        </p:grpSpPr>
        <p:cxnSp>
          <p:nvCxnSpPr>
            <p:cNvPr id="83" name="Straight Connector 82"/>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5400000">
            <a:off x="10475337" y="3828546"/>
            <a:ext cx="796814" cy="5490965"/>
            <a:chOff x="387518" y="3029868"/>
            <a:chExt cx="6965237" cy="629852"/>
          </a:xfrm>
          <a:effectLst>
            <a:outerShdw blurRad="101600" sx="102000" sy="102000" algn="ctr" rotWithShape="0">
              <a:prstClr val="black">
                <a:alpha val="26000"/>
              </a:prstClr>
            </a:outerShdw>
          </a:effectLst>
        </p:grpSpPr>
        <p:sp>
          <p:nvSpPr>
            <p:cNvPr id="86" name="Rectangle 85"/>
            <p:cNvSpPr/>
            <p:nvPr/>
          </p:nvSpPr>
          <p:spPr>
            <a:xfrm rot="16200000">
              <a:off x="3563753" y="-129282"/>
              <a:ext cx="629852" cy="6948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Helvetica Neue"/>
                  <a:cs typeface="Helvetica" panose="020B0604020202020204" pitchFamily="34" charset="0"/>
                </a:rPr>
                <a:t>Snowball technique</a:t>
              </a:r>
            </a:p>
          </p:txBody>
        </p:sp>
        <p:sp>
          <p:nvSpPr>
            <p:cNvPr id="87" name="Rectangle 86"/>
            <p:cNvSpPr/>
            <p:nvPr/>
          </p:nvSpPr>
          <p:spPr>
            <a:xfrm rot="16200000">
              <a:off x="272417"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88" name="Rectangle 87"/>
            <p:cNvSpPr/>
            <p:nvPr/>
          </p:nvSpPr>
          <p:spPr>
            <a:xfrm rot="16200000" flipV="1">
              <a:off x="6748188" y="3144969"/>
              <a:ext cx="629848" cy="39964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grpSp>
        <p:nvGrpSpPr>
          <p:cNvPr id="89" name="Group 88"/>
          <p:cNvGrpSpPr/>
          <p:nvPr/>
        </p:nvGrpSpPr>
        <p:grpSpPr>
          <a:xfrm>
            <a:off x="7641974" y="5563779"/>
            <a:ext cx="490163" cy="956386"/>
            <a:chOff x="1965255" y="3047203"/>
            <a:chExt cx="1197863" cy="765329"/>
          </a:xfrm>
        </p:grpSpPr>
        <p:cxnSp>
          <p:nvCxnSpPr>
            <p:cNvPr id="90" name="Straight Connector 89"/>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117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wipe(left)">
                                      <p:cBhvr>
                                        <p:cTn id="14" dur="500"/>
                                        <p:tgtEl>
                                          <p:spTgt spid="68"/>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down)">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childTnLst>
                          </p:cTn>
                        </p:par>
                        <p:par>
                          <p:cTn id="51" fill="hold">
                            <p:stCondLst>
                              <p:cond delay="500"/>
                            </p:stCondLst>
                            <p:childTnLst>
                              <p:par>
                                <p:cTn id="52" presetID="22" presetClass="entr" presetSubtype="4" fill="hold" nodeType="after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wipe(down)">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down)">
                                      <p:cBhvr>
                                        <p:cTn id="59" dur="500"/>
                                        <p:tgtEl>
                                          <p:spTgt spid="71"/>
                                        </p:tgtEl>
                                      </p:cBhvr>
                                    </p:animEffect>
                                  </p:childTnLst>
                                </p:cTn>
                              </p:par>
                              <p:par>
                                <p:cTn id="60" presetID="22" presetClass="entr" presetSubtype="2" fill="hold"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right)">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par>
                          <p:cTn id="68" fill="hold">
                            <p:stCondLst>
                              <p:cond delay="500"/>
                            </p:stCondLst>
                            <p:childTnLst>
                              <p:par>
                                <p:cTn id="69" presetID="22" presetClass="entr" presetSubtype="4"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down)">
                                      <p:cBhvr>
                                        <p:cTn id="71" dur="500"/>
                                        <p:tgtEl>
                                          <p:spTgt spid="4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par>
                          <p:cTn id="77" fill="hold">
                            <p:stCondLst>
                              <p:cond delay="500"/>
                            </p:stCondLst>
                            <p:childTnLst>
                              <p:par>
                                <p:cTn id="78" presetID="22" presetClass="entr" presetSubtype="4"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down)">
                                      <p:cBhvr>
                                        <p:cTn id="80" dur="500"/>
                                        <p:tgtEl>
                                          <p:spTgt spid="5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wipe(left)">
                                      <p:cBhvr>
                                        <p:cTn id="85" dur="500"/>
                                        <p:tgtEl>
                                          <p:spTgt spid="62"/>
                                        </p:tgtEl>
                                      </p:cBhvr>
                                    </p:animEffect>
                                  </p:childTnLst>
                                </p:cTn>
                              </p:par>
                            </p:childTnLst>
                          </p:cTn>
                        </p:par>
                        <p:par>
                          <p:cTn id="86" fill="hold">
                            <p:stCondLst>
                              <p:cond delay="500"/>
                            </p:stCondLst>
                            <p:childTnLst>
                              <p:par>
                                <p:cTn id="87" presetID="22" presetClass="entr" presetSubtype="4"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wipe(down)">
                                      <p:cBhvr>
                                        <p:cTn id="89" dur="500"/>
                                        <p:tgtEl>
                                          <p:spTgt spid="5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89"/>
                                        </p:tgtEl>
                                        <p:attrNameLst>
                                          <p:attrName>style.visibility</p:attrName>
                                        </p:attrNameLst>
                                      </p:cBhvr>
                                      <p:to>
                                        <p:strVal val="visible"/>
                                      </p:to>
                                    </p:set>
                                    <p:animEffect transition="in" filter="wipe(left)">
                                      <p:cBhvr>
                                        <p:cTn id="94" dur="500"/>
                                        <p:tgtEl>
                                          <p:spTgt spid="89"/>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down)">
                                      <p:cBhvr>
                                        <p:cTn id="9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ormal_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4079539" cy="792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511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3676" y="1631857"/>
            <a:ext cx="9207748" cy="750888"/>
          </a:xfrm>
        </p:spPr>
        <p:txBody>
          <a:bodyPr>
            <a:noAutofit/>
          </a:bodyPr>
          <a:lstStyle/>
          <a:p>
            <a:r>
              <a:rPr lang="en-US" sz="6000" b="1" dirty="0">
                <a:solidFill>
                  <a:srgbClr val="FF0000"/>
                </a:solidFill>
                <a:latin typeface="Helvetica Neue"/>
              </a:rPr>
              <a:t>Sampling variation</a:t>
            </a:r>
          </a:p>
        </p:txBody>
      </p:sp>
    </p:spTree>
    <p:extLst>
      <p:ext uri="{BB962C8B-B14F-4D97-AF65-F5344CB8AC3E}">
        <p14:creationId xmlns:p14="http://schemas.microsoft.com/office/powerpoint/2010/main" val="227796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
          <p:cNvGraphicFramePr>
            <a:graphicFrameLocks/>
          </p:cNvGraphicFramePr>
          <p:nvPr>
            <p:extLst>
              <p:ext uri="{D42A27DB-BD31-4B8C-83A1-F6EECF244321}">
                <p14:modId xmlns:p14="http://schemas.microsoft.com/office/powerpoint/2010/main" val="3749917312"/>
              </p:ext>
            </p:extLst>
          </p:nvPr>
        </p:nvGraphicFramePr>
        <p:xfrm>
          <a:off x="981950" y="835346"/>
          <a:ext cx="12068738" cy="6399070"/>
        </p:xfrm>
        <a:graphic>
          <a:graphicData uri="http://schemas.openxmlformats.org/drawingml/2006/table">
            <a:tbl>
              <a:tblPr>
                <a:tableStyleId>{5940675A-B579-460E-94D1-54222C63F5DA}</a:tableStyleId>
              </a:tblPr>
              <a:tblGrid>
                <a:gridCol w="1205943">
                  <a:extLst>
                    <a:ext uri="{9D8B030D-6E8A-4147-A177-3AD203B41FA5}">
                      <a16:colId xmlns:a16="http://schemas.microsoft.com/office/drawing/2014/main" val="20000"/>
                    </a:ext>
                  </a:extLst>
                </a:gridCol>
                <a:gridCol w="1208271">
                  <a:extLst>
                    <a:ext uri="{9D8B030D-6E8A-4147-A177-3AD203B41FA5}">
                      <a16:colId xmlns:a16="http://schemas.microsoft.com/office/drawing/2014/main" val="20001"/>
                    </a:ext>
                  </a:extLst>
                </a:gridCol>
                <a:gridCol w="1205943">
                  <a:extLst>
                    <a:ext uri="{9D8B030D-6E8A-4147-A177-3AD203B41FA5}">
                      <a16:colId xmlns:a16="http://schemas.microsoft.com/office/drawing/2014/main" val="20002"/>
                    </a:ext>
                  </a:extLst>
                </a:gridCol>
                <a:gridCol w="1208269">
                  <a:extLst>
                    <a:ext uri="{9D8B030D-6E8A-4147-A177-3AD203B41FA5}">
                      <a16:colId xmlns:a16="http://schemas.microsoft.com/office/drawing/2014/main" val="20003"/>
                    </a:ext>
                  </a:extLst>
                </a:gridCol>
                <a:gridCol w="1205943">
                  <a:extLst>
                    <a:ext uri="{9D8B030D-6E8A-4147-A177-3AD203B41FA5}">
                      <a16:colId xmlns:a16="http://schemas.microsoft.com/office/drawing/2014/main" val="20004"/>
                    </a:ext>
                  </a:extLst>
                </a:gridCol>
                <a:gridCol w="1205943">
                  <a:extLst>
                    <a:ext uri="{9D8B030D-6E8A-4147-A177-3AD203B41FA5}">
                      <a16:colId xmlns:a16="http://schemas.microsoft.com/office/drawing/2014/main" val="20005"/>
                    </a:ext>
                  </a:extLst>
                </a:gridCol>
                <a:gridCol w="1208271">
                  <a:extLst>
                    <a:ext uri="{9D8B030D-6E8A-4147-A177-3AD203B41FA5}">
                      <a16:colId xmlns:a16="http://schemas.microsoft.com/office/drawing/2014/main" val="20006"/>
                    </a:ext>
                  </a:extLst>
                </a:gridCol>
                <a:gridCol w="1205943">
                  <a:extLst>
                    <a:ext uri="{9D8B030D-6E8A-4147-A177-3AD203B41FA5}">
                      <a16:colId xmlns:a16="http://schemas.microsoft.com/office/drawing/2014/main" val="20007"/>
                    </a:ext>
                  </a:extLst>
                </a:gridCol>
                <a:gridCol w="1208269">
                  <a:extLst>
                    <a:ext uri="{9D8B030D-6E8A-4147-A177-3AD203B41FA5}">
                      <a16:colId xmlns:a16="http://schemas.microsoft.com/office/drawing/2014/main" val="20008"/>
                    </a:ext>
                  </a:extLst>
                </a:gridCol>
                <a:gridCol w="1205943">
                  <a:extLst>
                    <a:ext uri="{9D8B030D-6E8A-4147-A177-3AD203B41FA5}">
                      <a16:colId xmlns:a16="http://schemas.microsoft.com/office/drawing/2014/main" val="20009"/>
                    </a:ext>
                  </a:extLst>
                </a:gridCol>
              </a:tblGrid>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1861</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2495</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1000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2497</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1865</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791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2090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2637</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1327</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1678</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0"/>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1680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2858</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795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2501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1160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1480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1860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1"/>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2090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2840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2640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659</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827</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2646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2638</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2643</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868</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2"/>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1327</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1866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1861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2486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2865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3011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2494</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1489</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1865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2855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3"/>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2840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2499</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2093</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2660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1165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2600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2085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2640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2998</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1861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4"/>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2956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2865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1865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3000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3019</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1670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2858</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2642</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1680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5"/>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3038</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3000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1313</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596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656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3240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590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2501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2485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3015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6"/>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2092</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1679</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3024</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2497</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2825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2630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2070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2900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1861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2636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7"/>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2637</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2497</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1159</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2640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3050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870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2896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2500</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2638</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8"/>
                  </a:ext>
                </a:extLst>
              </a:tr>
              <a:tr h="639907">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926</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2860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1481</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875</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2482</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1860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2086</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a:ln>
                            <a:noFill/>
                          </a:ln>
                          <a:effectLst/>
                          <a:latin typeface="Helvetica Neue"/>
                          <a:ea typeface="Verdana" pitchFamily="34" charset="0"/>
                          <a:cs typeface="Verdana" pitchFamily="34" charset="0"/>
                        </a:rPr>
                        <a:t>934</a:t>
                      </a:r>
                      <a:endParaRPr kumimoji="0" lang="en-US" sz="2800" b="1" i="0" u="none" strike="noStrike" cap="none" normalizeH="0" baseline="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3200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800" b="1" u="none" strike="noStrike" cap="none" normalizeH="0" baseline="0" dirty="0">
                          <a:ln>
                            <a:noFill/>
                          </a:ln>
                          <a:effectLst/>
                          <a:latin typeface="Helvetica Neue"/>
                          <a:ea typeface="Verdana" pitchFamily="34" charset="0"/>
                          <a:cs typeface="Verdana" pitchFamily="34" charset="0"/>
                        </a:rPr>
                        <a:t>2490</a:t>
                      </a:r>
                      <a:endParaRPr kumimoji="0" lang="en-US" sz="2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140452" marR="140452" marT="52800" marB="52800" anchor="ctr" horzOverflow="overflow"/>
                </a:tc>
                <a:extLst>
                  <a:ext uri="{0D108BD9-81ED-4DB2-BD59-A6C34878D82A}">
                    <a16:rowId xmlns:a16="http://schemas.microsoft.com/office/drawing/2014/main" val="10009"/>
                  </a:ext>
                </a:extLst>
              </a:tr>
            </a:tbl>
          </a:graphicData>
        </a:graphic>
      </p:graphicFrame>
      <p:sp>
        <p:nvSpPr>
          <p:cNvPr id="8" name="Title 2"/>
          <p:cNvSpPr txBox="1">
            <a:spLocks/>
          </p:cNvSpPr>
          <p:nvPr/>
        </p:nvSpPr>
        <p:spPr>
          <a:xfrm>
            <a:off x="562769" y="98260"/>
            <a:ext cx="12671584" cy="609600"/>
          </a:xfrm>
          <a:prstGeom prst="rect">
            <a:avLst/>
          </a:prstGeom>
        </p:spPr>
        <p:txBody>
          <a:bodyPr vert="horz" lIns="79050" tIns="39525" rIns="79050" bIns="39525"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3200" b="1" dirty="0">
                <a:latin typeface="Helvetica Neue"/>
              </a:rPr>
              <a:t>Population of Wages of employees of an organization</a:t>
            </a:r>
          </a:p>
        </p:txBody>
      </p:sp>
    </p:spTree>
    <p:extLst>
      <p:ext uri="{BB962C8B-B14F-4D97-AF65-F5344CB8AC3E}">
        <p14:creationId xmlns:p14="http://schemas.microsoft.com/office/powerpoint/2010/main" val="3694280997"/>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extLst>
              <p:ext uri="{D42A27DB-BD31-4B8C-83A1-F6EECF244321}">
                <p14:modId xmlns:p14="http://schemas.microsoft.com/office/powerpoint/2010/main" val="1837230791"/>
              </p:ext>
            </p:extLst>
          </p:nvPr>
        </p:nvGraphicFramePr>
        <p:xfrm>
          <a:off x="496423" y="765732"/>
          <a:ext cx="13280319" cy="6406428"/>
        </p:xfrm>
        <a:graphic>
          <a:graphicData uri="http://schemas.openxmlformats.org/drawingml/2006/table">
            <a:tbl>
              <a:tblPr/>
              <a:tblGrid>
                <a:gridCol w="1237995">
                  <a:extLst>
                    <a:ext uri="{9D8B030D-6E8A-4147-A177-3AD203B41FA5}">
                      <a16:colId xmlns:a16="http://schemas.microsoft.com/office/drawing/2014/main" val="20000"/>
                    </a:ext>
                  </a:extLst>
                </a:gridCol>
                <a:gridCol w="1092624">
                  <a:extLst>
                    <a:ext uri="{9D8B030D-6E8A-4147-A177-3AD203B41FA5}">
                      <a16:colId xmlns:a16="http://schemas.microsoft.com/office/drawing/2014/main" val="20001"/>
                    </a:ext>
                  </a:extLst>
                </a:gridCol>
                <a:gridCol w="1097316">
                  <a:extLst>
                    <a:ext uri="{9D8B030D-6E8A-4147-A177-3AD203B41FA5}">
                      <a16:colId xmlns:a16="http://schemas.microsoft.com/office/drawing/2014/main" val="20002"/>
                    </a:ext>
                  </a:extLst>
                </a:gridCol>
                <a:gridCol w="1092624">
                  <a:extLst>
                    <a:ext uri="{9D8B030D-6E8A-4147-A177-3AD203B41FA5}">
                      <a16:colId xmlns:a16="http://schemas.microsoft.com/office/drawing/2014/main" val="20003"/>
                    </a:ext>
                  </a:extLst>
                </a:gridCol>
                <a:gridCol w="1094971">
                  <a:extLst>
                    <a:ext uri="{9D8B030D-6E8A-4147-A177-3AD203B41FA5}">
                      <a16:colId xmlns:a16="http://schemas.microsoft.com/office/drawing/2014/main" val="20004"/>
                    </a:ext>
                  </a:extLst>
                </a:gridCol>
                <a:gridCol w="1097316">
                  <a:extLst>
                    <a:ext uri="{9D8B030D-6E8A-4147-A177-3AD203B41FA5}">
                      <a16:colId xmlns:a16="http://schemas.microsoft.com/office/drawing/2014/main" val="20005"/>
                    </a:ext>
                  </a:extLst>
                </a:gridCol>
                <a:gridCol w="1092624">
                  <a:extLst>
                    <a:ext uri="{9D8B030D-6E8A-4147-A177-3AD203B41FA5}">
                      <a16:colId xmlns:a16="http://schemas.microsoft.com/office/drawing/2014/main" val="20006"/>
                    </a:ext>
                  </a:extLst>
                </a:gridCol>
                <a:gridCol w="1094969">
                  <a:extLst>
                    <a:ext uri="{9D8B030D-6E8A-4147-A177-3AD203B41FA5}">
                      <a16:colId xmlns:a16="http://schemas.microsoft.com/office/drawing/2014/main" val="20007"/>
                    </a:ext>
                  </a:extLst>
                </a:gridCol>
                <a:gridCol w="1094971">
                  <a:extLst>
                    <a:ext uri="{9D8B030D-6E8A-4147-A177-3AD203B41FA5}">
                      <a16:colId xmlns:a16="http://schemas.microsoft.com/office/drawing/2014/main" val="20008"/>
                    </a:ext>
                  </a:extLst>
                </a:gridCol>
                <a:gridCol w="1094969">
                  <a:extLst>
                    <a:ext uri="{9D8B030D-6E8A-4147-A177-3AD203B41FA5}">
                      <a16:colId xmlns:a16="http://schemas.microsoft.com/office/drawing/2014/main" val="20009"/>
                    </a:ext>
                  </a:extLst>
                </a:gridCol>
                <a:gridCol w="1094971">
                  <a:extLst>
                    <a:ext uri="{9D8B030D-6E8A-4147-A177-3AD203B41FA5}">
                      <a16:colId xmlns:a16="http://schemas.microsoft.com/office/drawing/2014/main" val="20010"/>
                    </a:ext>
                  </a:extLst>
                </a:gridCol>
                <a:gridCol w="1094969">
                  <a:extLst>
                    <a:ext uri="{9D8B030D-6E8A-4147-A177-3AD203B41FA5}">
                      <a16:colId xmlns:a16="http://schemas.microsoft.com/office/drawing/2014/main" val="20011"/>
                    </a:ext>
                  </a:extLst>
                </a:gridCol>
              </a:tblGrid>
              <a:tr h="457602">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rgbClr val="0000FF"/>
                          </a:solidFill>
                          <a:effectLst/>
                          <a:latin typeface="Helvetica Neue"/>
                          <a:cs typeface="Arial" pitchFamily="34" charset="0"/>
                        </a:rPr>
                        <a:t>Sample 1</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57602">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3000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2486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820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1678</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2070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2638</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2490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1865</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1000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2090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596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3200</a:t>
                      </a:r>
                    </a:p>
                  </a:txBody>
                  <a:tcPr marL="140452" marR="140452" marT="52800" marB="52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576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57602">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a:ln>
                            <a:noFill/>
                          </a:ln>
                          <a:solidFill>
                            <a:srgbClr val="0000FF"/>
                          </a:solidFill>
                          <a:effectLst/>
                          <a:latin typeface="Helvetica Neue"/>
                          <a:cs typeface="Arial" pitchFamily="34" charset="0"/>
                        </a:rPr>
                        <a:t>Sample 2</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57602">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2840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2858</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3000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2490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2998</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3050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2070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2896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3200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2490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3280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576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57602">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a:ln>
                            <a:noFill/>
                          </a:ln>
                          <a:solidFill>
                            <a:srgbClr val="0000FF"/>
                          </a:solidFill>
                          <a:effectLst/>
                          <a:latin typeface="Helvetica Neue"/>
                          <a:cs typeface="Arial" pitchFamily="34" charset="0"/>
                        </a:rPr>
                        <a:t>Sample 3</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57602">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2858</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3240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2497</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2865</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656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2093</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934</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1861</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868</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795</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576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457602">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a:ln>
                            <a:noFill/>
                          </a:ln>
                          <a:solidFill>
                            <a:srgbClr val="0000FF"/>
                          </a:solidFill>
                          <a:effectLst/>
                          <a:latin typeface="Helvetica Neue"/>
                          <a:cs typeface="Arial" pitchFamily="34" charset="0"/>
                        </a:rPr>
                        <a:t>Sample 4</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457602">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2086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1000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2497</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596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656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875</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2085</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934</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1313</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4576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457602">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2300" b="1" i="0" u="none" strike="noStrike" cap="none" normalizeH="0" baseline="0">
                          <a:ln>
                            <a:noFill/>
                          </a:ln>
                          <a:solidFill>
                            <a:srgbClr val="0000FF"/>
                          </a:solidFill>
                          <a:effectLst/>
                          <a:latin typeface="Helvetica Neue"/>
                          <a:cs typeface="Arial" pitchFamily="34" charset="0"/>
                        </a:rPr>
                        <a:t>Sample 5</a:t>
                      </a:r>
                    </a:p>
                  </a:txBody>
                  <a:tcPr marL="140452" marR="140452" marT="52800" marB="5280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457602">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820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1313</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3000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2640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596</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2640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2600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2495</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934</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2300" b="1" i="0" u="none" strike="noStrike" cap="none" normalizeH="0" baseline="0" dirty="0">
                          <a:ln>
                            <a:noFill/>
                          </a:ln>
                          <a:solidFill>
                            <a:schemeClr val="tx1"/>
                          </a:solidFill>
                          <a:effectLst/>
                          <a:latin typeface="Helvetica Neue"/>
                          <a:cs typeface="Arial" pitchFamily="34" charset="0"/>
                        </a:rPr>
                        <a:t>2500</a:t>
                      </a:r>
                    </a:p>
                  </a:txBody>
                  <a:tcPr marL="140452" marR="140452" marT="52800" marB="52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300" b="1" i="0" u="none" strike="noStrike" cap="none" normalizeH="0" baseline="0" dirty="0">
                        <a:ln>
                          <a:noFill/>
                        </a:ln>
                        <a:solidFill>
                          <a:schemeClr val="tx1"/>
                        </a:solidFill>
                        <a:effectLst/>
                        <a:latin typeface="Helvetica Neue"/>
                        <a:cs typeface="Arial" pitchFamily="34" charset="0"/>
                      </a:endParaRPr>
                    </a:p>
                  </a:txBody>
                  <a:tcPr marL="140452" marR="140452" marT="52800" marB="5280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562769" y="98260"/>
            <a:ext cx="12671584" cy="609600"/>
          </a:xfrm>
          <a:prstGeom prst="rect">
            <a:avLst/>
          </a:prstGeom>
        </p:spPr>
        <p:txBody>
          <a:bodyPr vert="horz" lIns="79050" tIns="39525" rIns="79050" bIns="39525"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3200" b="1" dirty="0">
                <a:latin typeface="Helvetica Neue"/>
              </a:rPr>
              <a:t>Select different samples of varied sizes</a:t>
            </a:r>
          </a:p>
        </p:txBody>
      </p:sp>
    </p:spTree>
    <p:extLst>
      <p:ext uri="{BB962C8B-B14F-4D97-AF65-F5344CB8AC3E}">
        <p14:creationId xmlns:p14="http://schemas.microsoft.com/office/powerpoint/2010/main" val="8421168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7130</TotalTime>
  <Words>2520</Words>
  <Application>Microsoft Office PowerPoint</Application>
  <PresentationFormat>Custom</PresentationFormat>
  <Paragraphs>532</Paragraphs>
  <Slides>60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0" baseType="lpstr">
      <vt:lpstr>Arial</vt:lpstr>
      <vt:lpstr>Calibri</vt:lpstr>
      <vt:lpstr>Calibri Light</vt:lpstr>
      <vt:lpstr>Helvetica LT Std Cond Light</vt:lpstr>
      <vt:lpstr>Helvetica Neue</vt:lpstr>
      <vt:lpstr>Times New Roman</vt:lpstr>
      <vt:lpstr>Verdana</vt:lpstr>
      <vt:lpstr>Wingdings</vt:lpstr>
      <vt:lpstr>Custom Design</vt:lpstr>
      <vt:lpstr>Equation</vt:lpstr>
      <vt:lpstr>Sampling and Estimation </vt:lpstr>
      <vt:lpstr>PowerPoint Presentation</vt:lpstr>
      <vt:lpstr>PowerPoint Presentation</vt:lpstr>
      <vt:lpstr>PowerPoint Presentation</vt:lpstr>
      <vt:lpstr>PowerPoint Presentation</vt:lpstr>
      <vt:lpstr>PowerPoint Presentation</vt:lpstr>
      <vt:lpstr>Sampling variation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Sampling distribution</vt:lpstr>
      <vt:lpstr>Definition</vt:lpstr>
      <vt:lpstr>Sampling distribution of means</vt:lpstr>
      <vt:lpstr>Sampling distribution of means</vt:lpstr>
      <vt:lpstr>Sampling distribution of means</vt:lpstr>
      <vt:lpstr>Sampling distribution of proportions</vt:lpstr>
      <vt:lpstr>Sampling distribution of variance</vt:lpstr>
      <vt:lpstr>Sampling distribution of ratio of variances</vt:lpstr>
      <vt:lpstr>Sampling distribution of ratio of variances</vt:lpstr>
      <vt:lpstr>Central Limit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Sampling distribution of variance</vt:lpstr>
      <vt:lpstr>Sampling distribution of ratio of variances</vt:lpstr>
      <vt:lpstr>PowerPoint Presentation</vt:lpstr>
    </vt:vector>
  </TitlesOfParts>
  <Company>Manipal Global Education Services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Gokulanand Bhat [MaGE]</dc:creator>
  <cp:lastModifiedBy>Gopalasamudram Sivaramakumar</cp:lastModifiedBy>
  <cp:revision>849</cp:revision>
  <dcterms:created xsi:type="dcterms:W3CDTF">2014-04-03T16:39:08Z</dcterms:created>
  <dcterms:modified xsi:type="dcterms:W3CDTF">2019-11-22T19:45:16Z</dcterms:modified>
</cp:coreProperties>
</file>