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25/04/2022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25/04/2022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91" name="think-cell Slide" r:id="rId6" imgW="360" imgH="360" progId="">
                  <p:embed/>
                </p:oleObj>
              </mc:Choice>
              <mc:Fallback>
                <p:oleObj name="think-cell Slide" r:id="rId6" imgW="360" imgH="360"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79"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403"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27"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15"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95"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19"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91"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39"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63" name="think-cell Slide" r:id="rId9" imgW="360" imgH="360" progId="">
                  <p:embed/>
                </p:oleObj>
              </mc:Choice>
              <mc:Fallback>
                <p:oleObj name="think-cell Slide" r:id="rId9" imgW="360" imgH="360" progId="">
                  <p:embed/>
                  <p:pic>
                    <p:nvPicPr>
                      <p:cNvPr id="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11" name="think-cell Slide" r:id="rId5" imgW="360" imgH="360" progId="">
                  <p:embed/>
                </p:oleObj>
              </mc:Choice>
              <mc:Fallback>
                <p:oleObj name="think-cell Slide" r:id="rId5" imgW="360" imgH="360" progId="">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35"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4/25/2022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67" name="think-cell Slide" r:id="rId25" imgW="360" imgH="360" progId="">
                  <p:embed/>
                </p:oleObj>
              </mc:Choice>
              <mc:Fallback>
                <p:oleObj name="think-cell Slide" r:id="rId25" imgW="360" imgH="360" progId="">
                  <p:embed/>
                  <p:pic>
                    <p:nvPicPr>
                      <p:cNvPr id="0" name="Picture 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75" name="think-cell Slide" r:id="rId14" imgW="360" imgH="360" progId="">
                  <p:embed/>
                </p:oleObj>
              </mc:Choice>
              <mc:Fallback>
                <p:oleObj name="think-cell Slide" r:id="rId14" imgW="360" imgH="360" progId="">
                  <p:embed/>
                  <p:pic>
                    <p:nvPicPr>
                      <p:cNvPr id="0"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p:txBody>
          <a:bodyPr/>
          <a:lstStyle/>
          <a:p>
            <a:pPr>
              <a:lnSpc>
                <a:spcPct val="114000"/>
              </a:lnSpc>
            </a:pPr>
            <a:r>
              <a:rPr lang="en-IN" altLang="en-US" b="1" dirty="0"/>
              <a:t>Deals And Coupon  Application</a:t>
            </a:r>
          </a:p>
          <a:p>
            <a:pPr>
              <a:lnSpc>
                <a:spcPct val="114000"/>
              </a:lnSpc>
            </a:pPr>
            <a:r>
              <a:rPr lang="en-IN" altLang="en-US" dirty="0"/>
              <a:t>Working on End to End case study of Deals and Coupon  Application along with authentication, Swagger </a:t>
            </a:r>
            <a:r>
              <a:rPr lang="en-US" altLang="en-US" dirty="0"/>
              <a:t>and React used for user interface.</a:t>
            </a:r>
            <a:endParaRPr lang="en-US" altLang="nl-NL" b="1" dirty="0"/>
          </a:p>
          <a:p>
            <a:pPr eaLnBrk="1" hangingPunct="1">
              <a:lnSpc>
                <a:spcPct val="114000"/>
              </a:lnSpc>
            </a:pPr>
            <a:r>
              <a:rPr lang="en-IN" altLang="nl-NL" b="1" dirty="0"/>
              <a:t>Spring Boot and React  for web developers in Degreed Platform</a:t>
            </a:r>
          </a:p>
          <a:p>
            <a:pPr eaLnBrk="1" hangingPunct="1">
              <a:lnSpc>
                <a:spcPct val="114000"/>
              </a:lnSpc>
            </a:pPr>
            <a:r>
              <a:rPr lang="en-IN" altLang="en-US" dirty="0"/>
              <a:t>Completed this course with optimal Knowledge of MVC ,Web API , RESTful services , Components.</a:t>
            </a:r>
          </a:p>
          <a:p>
            <a:pPr eaLnBrk="1" hangingPunct="1">
              <a:lnSpc>
                <a:spcPct val="114000"/>
              </a:lnSpc>
            </a:pPr>
            <a:r>
              <a:rPr lang="en-IN" altLang="nl-NL" b="1" dirty="0"/>
              <a:t>Online Deals and Coupon Application</a:t>
            </a:r>
          </a:p>
          <a:p>
            <a:pPr eaLnBrk="1" hangingPunct="1">
              <a:lnSpc>
                <a:spcPct val="114000"/>
              </a:lnSpc>
            </a:pPr>
            <a:r>
              <a:rPr lang="en-IN" altLang="nl-NL" dirty="0"/>
              <a:t>Developed Online Deals and Coupon app using Frontend  react and Backend  Spring Boot Web API with MongoDB as Database .</a:t>
            </a:r>
          </a:p>
          <a:p>
            <a:pPr eaLnBrk="1" hangingPunct="1">
              <a:lnSpc>
                <a:spcPct val="114000"/>
              </a:lnSpc>
            </a:pPr>
            <a:endParaRPr lang="en-IN" altLang="nl-NL" b="1" dirty="0"/>
          </a:p>
          <a:p>
            <a:pPr eaLnBrk="1" hangingPunct="1">
              <a:lnSpc>
                <a:spcPct val="114000"/>
              </a:lnSpc>
            </a:pPr>
            <a:endParaRPr lang="en-IN" altLang="nl-NL" dirty="0"/>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18560" y="1582094"/>
            <a:ext cx="3826052" cy="184350"/>
          </a:xfrm>
        </p:spPr>
        <p:txBody>
          <a:bodyPr/>
          <a:lstStyle/>
          <a:p>
            <a:pPr eaLnBrk="1" hangingPunct="1"/>
            <a:r>
              <a:rPr lang="nl-NL" altLang="nl-NL" dirty="0"/>
              <a:t>Santhosh.modumpelly@capgemini.com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43215"/>
            <a:ext cx="2382837" cy="330200"/>
          </a:xfrm>
        </p:spPr>
        <p:txBody>
          <a:bodyPr/>
          <a:lstStyle/>
          <a:p>
            <a:pPr eaLnBrk="1" hangingPunct="1"/>
            <a:r>
              <a:rPr lang="nl-NL" altLang="nl-NL" dirty="0"/>
              <a:t>+91 8179579009</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7268" y="2946234"/>
            <a:ext cx="4488844" cy="3621087"/>
          </a:xfrm>
        </p:spPr>
        <p:txBody>
          <a:bodyPr/>
          <a:lstStyle/>
          <a:p>
            <a:pPr marL="171450" indent="-171450">
              <a:buFont typeface="Arial" panose="020B0604020202020204" pitchFamily="34" charset="0"/>
              <a:buChar char="•"/>
            </a:pPr>
            <a:r>
              <a:rPr lang="en-US" sz="1100" dirty="0"/>
              <a:t>Proficient in </a:t>
            </a:r>
            <a:r>
              <a:rPr lang="en-US" sz="1100" b="1" dirty="0"/>
              <a:t>Java and OOPs </a:t>
            </a:r>
            <a:r>
              <a:rPr lang="en-US" sz="1100" dirty="0"/>
              <a:t>concepts. </a:t>
            </a:r>
          </a:p>
          <a:p>
            <a:r>
              <a:rPr lang="en-US" sz="2000" dirty="0">
                <a:solidFill>
                  <a:srgbClr val="000000"/>
                </a:solidFill>
                <a:latin typeface="Calibri" panose="020F0502020204030204" pitchFamily="34" charset="0"/>
              </a:rPr>
              <a:t>.</a:t>
            </a:r>
            <a:r>
              <a:rPr lang="en-IN" sz="1400" b="0" i="0" u="none" strike="noStrike" baseline="0" dirty="0">
                <a:solidFill>
                  <a:srgbClr val="000000"/>
                </a:solidFill>
                <a:latin typeface="Calibri" panose="020F0502020204030204" pitchFamily="34" charset="0"/>
              </a:rPr>
              <a:t>Ready to learn new technologies and implement them to further improve my  knowledge.</a:t>
            </a:r>
          </a:p>
          <a:p>
            <a:r>
              <a:rPr lang="en-IN" sz="1400" b="0" i="0" u="none" strike="noStrike" baseline="0" dirty="0">
                <a:solidFill>
                  <a:srgbClr val="000000"/>
                </a:solidFill>
                <a:latin typeface="Arial" panose="020B0604020202020204" pitchFamily="34" charset="0"/>
              </a:rPr>
              <a:t>•</a:t>
            </a:r>
            <a:r>
              <a:rPr lang="en-IN" sz="1400" b="0" i="0" u="none" strike="noStrike" baseline="0" dirty="0">
                <a:solidFill>
                  <a:srgbClr val="000000"/>
                </a:solidFill>
                <a:latin typeface="Calibri" panose="020F0502020204030204" pitchFamily="34" charset="0"/>
              </a:rPr>
              <a:t>Eager to work in a team of dedicated people and serve a key role in the enhancement and development of the project.</a:t>
            </a:r>
          </a:p>
          <a:p>
            <a:r>
              <a:rPr lang="en-IN" sz="1400" b="0" i="0" u="none" strike="noStrike" baseline="0" dirty="0">
                <a:solidFill>
                  <a:srgbClr val="000000"/>
                </a:solidFill>
                <a:latin typeface="Arial" panose="020B0604020202020204" pitchFamily="34" charset="0"/>
              </a:rPr>
              <a:t>•</a:t>
            </a:r>
            <a:r>
              <a:rPr lang="en-IN" sz="1400" b="0" i="0" u="none" strike="noStrike" baseline="0" dirty="0">
                <a:solidFill>
                  <a:srgbClr val="000000"/>
                </a:solidFill>
                <a:latin typeface="Calibri" panose="020F0502020204030204" pitchFamily="34" charset="0"/>
              </a:rPr>
              <a:t>Has working knowledge on </a:t>
            </a:r>
            <a:r>
              <a:rPr lang="en-IN" sz="1400" b="1" i="0" u="none" strike="noStrike" baseline="0" dirty="0">
                <a:solidFill>
                  <a:srgbClr val="000000"/>
                </a:solidFill>
                <a:latin typeface="Calibri" panose="020F0502020204030204" pitchFamily="34" charset="0"/>
              </a:rPr>
              <a:t>ReactJS </a:t>
            </a:r>
            <a:r>
              <a:rPr lang="en-IN" sz="1400" b="0" i="0" u="none" strike="noStrike" baseline="0" dirty="0">
                <a:solidFill>
                  <a:srgbClr val="000000"/>
                </a:solidFill>
                <a:latin typeface="Calibri" panose="020F0502020204030204" pitchFamily="34" charset="0"/>
              </a:rPr>
              <a:t>and </a:t>
            </a:r>
            <a:r>
              <a:rPr lang="en-IN" sz="1400" b="1" i="0" u="none" strike="noStrike" baseline="0" dirty="0">
                <a:solidFill>
                  <a:srgbClr val="000000"/>
                </a:solidFill>
                <a:latin typeface="Calibri" panose="020F0502020204030204" pitchFamily="34" charset="0"/>
              </a:rPr>
              <a:t>Microservices </a:t>
            </a:r>
            <a:r>
              <a:rPr lang="en-IN" sz="1400" b="0" i="0" u="none" strike="noStrike" baseline="0" dirty="0">
                <a:solidFill>
                  <a:srgbClr val="000000"/>
                </a:solidFill>
                <a:latin typeface="Calibri" panose="020F0502020204030204" pitchFamily="34" charset="0"/>
              </a:rPr>
              <a:t>Development (CRUD operations)  using Spring fram</a:t>
            </a:r>
            <a:r>
              <a:rPr lang="en-IN" sz="1400" dirty="0">
                <a:solidFill>
                  <a:srgbClr val="000000"/>
                </a:solidFill>
                <a:latin typeface="Calibri" panose="020F0502020204030204" pitchFamily="34" charset="0"/>
              </a:rPr>
              <a:t>e</a:t>
            </a:r>
            <a:r>
              <a:rPr lang="en-IN" sz="1400" b="0" i="0" u="none" strike="noStrike" baseline="0" dirty="0">
                <a:solidFill>
                  <a:srgbClr val="000000"/>
                </a:solidFill>
                <a:latin typeface="Calibri" panose="020F0502020204030204" pitchFamily="34" charset="0"/>
              </a:rPr>
              <a:t>work on an intermediate level.</a:t>
            </a:r>
          </a:p>
          <a:p>
            <a:r>
              <a:rPr lang="en-IN" sz="1400" b="0" i="0" u="none" strike="noStrike" baseline="0" dirty="0">
                <a:solidFill>
                  <a:srgbClr val="000000"/>
                </a:solidFill>
                <a:latin typeface="Arial" panose="020B0604020202020204" pitchFamily="34" charset="0"/>
              </a:rPr>
              <a:t>•</a:t>
            </a:r>
            <a:r>
              <a:rPr lang="en-IN" sz="1400" b="0" i="0" u="none" strike="noStrike" baseline="0" dirty="0">
                <a:solidFill>
                  <a:srgbClr val="000000"/>
                </a:solidFill>
                <a:latin typeface="Calibri" panose="020F0502020204030204" pitchFamily="34" charset="0"/>
              </a:rPr>
              <a:t>Also have knowledge on working with database management.</a:t>
            </a:r>
          </a:p>
          <a:p>
            <a:pPr marL="171450" indent="-171450">
              <a:buFont typeface="Arial" panose="020B0604020202020204" pitchFamily="34" charset="0"/>
              <a:buChar char="•"/>
            </a:pPr>
            <a:endParaRPr lang="en-US" sz="1050" dirty="0"/>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7556" y="196170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28218" y="527131"/>
            <a:ext cx="2563347" cy="652358"/>
          </a:xfrm>
          <a:prstGeom prst="rect">
            <a:avLst/>
          </a:prstGeom>
        </p:spPr>
        <p:txBody>
          <a:bodyPr wrap="square">
            <a:spAutoFit/>
          </a:bodyPr>
          <a:lstStyle/>
          <a:p>
            <a:pPr lvl="0">
              <a:lnSpc>
                <a:spcPct val="114000"/>
              </a:lnSpc>
              <a:defRPr/>
            </a:pPr>
            <a:r>
              <a:rPr lang="en-US" altLang="nl-NL" sz="1100" dirty="0">
                <a:solidFill>
                  <a:prstClr val="black"/>
                </a:solidFill>
                <a:latin typeface="Verdana" panose="020B0604030504040204" pitchFamily="34" charset="0"/>
              </a:rPr>
              <a:t>Bachelor of Technology in</a:t>
            </a:r>
          </a:p>
          <a:p>
            <a:pPr lvl="0">
              <a:lnSpc>
                <a:spcPct val="114000"/>
              </a:lnSpc>
              <a:defRPr/>
            </a:pPr>
            <a:r>
              <a:rPr lang="en-US" altLang="nl-NL" sz="1100" dirty="0">
                <a:solidFill>
                  <a:prstClr val="black"/>
                </a:solidFill>
                <a:latin typeface="Verdana" panose="020B0604030504040204" pitchFamily="34" charset="0"/>
              </a:rPr>
              <a:t>Computer Science And Engineering:2017-2021</a:t>
            </a:r>
          </a:p>
        </p:txBody>
      </p:sp>
      <p:sp>
        <p:nvSpPr>
          <p:cNvPr id="6" name="Rectangle 5">
            <a:extLst>
              <a:ext uri="{FF2B5EF4-FFF2-40B4-BE49-F238E27FC236}">
                <a16:creationId xmlns:a16="http://schemas.microsoft.com/office/drawing/2014/main" id="{1616387D-79C4-4D2C-8F4C-617036B1459A}"/>
              </a:ext>
            </a:extLst>
          </p:cNvPr>
          <p:cNvSpPr/>
          <p:nvPr/>
        </p:nvSpPr>
        <p:spPr>
          <a:xfrm>
            <a:off x="9374108" y="1112443"/>
            <a:ext cx="2810803" cy="246221"/>
          </a:xfrm>
          <a:prstGeom prst="rect">
            <a:avLst/>
          </a:prstGeom>
        </p:spPr>
        <p:txBody>
          <a:bodyPr wrap="square">
            <a:spAutoFit/>
          </a:bodyPr>
          <a:lstStyle/>
          <a:p>
            <a:r>
              <a:rPr lang="en-US" altLang="nl-NL" sz="1000" b="1" dirty="0">
                <a:solidFill>
                  <a:srgbClr val="0070AD"/>
                </a:solidFill>
                <a:latin typeface="Verdana" panose="020B0604030504040204" pitchFamily="34" charset="0"/>
              </a:rPr>
              <a:t>Skills</a:t>
            </a:r>
            <a:endParaRPr lang="en-US" sz="1000" dirty="0"/>
          </a:p>
        </p:txBody>
      </p:sp>
      <p:pic>
        <p:nvPicPr>
          <p:cNvPr id="8" name="Picture Placeholder 7" descr="A person with a beard&#10;&#10;Description automatically generated with medium confidence">
            <a:extLst>
              <a:ext uri="{FF2B5EF4-FFF2-40B4-BE49-F238E27FC236}">
                <a16:creationId xmlns:a16="http://schemas.microsoft.com/office/drawing/2014/main" id="{E0F246C0-B71C-419F-B8B6-28D542ED243B}"/>
              </a:ext>
            </a:extLst>
          </p:cNvPr>
          <p:cNvPicPr>
            <a:picLocks noGrp="1" noChangeAspect="1"/>
          </p:cNvPicPr>
          <p:nvPr>
            <p:ph type="pic" sz="quarter" idx="46"/>
          </p:nvPr>
        </p:nvPicPr>
        <p:blipFill>
          <a:blip r:embed="rId3">
            <a:extLst>
              <a:ext uri="{28A0092B-C50C-407E-A947-70E740481C1C}">
                <a14:useLocalDpi xmlns:a14="http://schemas.microsoft.com/office/drawing/2010/main" val="0"/>
              </a:ext>
            </a:extLst>
          </a:blip>
          <a:srcRect t="5743" b="5743"/>
          <a:stretch>
            <a:fillRect/>
          </a:stretch>
        </p:blipFill>
        <p:spPr>
          <a:xfrm>
            <a:off x="383259" y="228600"/>
            <a:ext cx="1734208" cy="1794520"/>
          </a:xfrm>
        </p:spPr>
      </p:pic>
      <p:sp>
        <p:nvSpPr>
          <p:cNvPr id="10" name="Text Placeholder 9">
            <a:extLst>
              <a:ext uri="{FF2B5EF4-FFF2-40B4-BE49-F238E27FC236}">
                <a16:creationId xmlns:a16="http://schemas.microsoft.com/office/drawing/2014/main" id="{804F4FB3-D1CA-4EF0-BEF8-8FAF536BF05A}"/>
              </a:ext>
            </a:extLst>
          </p:cNvPr>
          <p:cNvSpPr>
            <a:spLocks noGrp="1"/>
          </p:cNvSpPr>
          <p:nvPr>
            <p:ph type="body" sz="quarter" idx="41"/>
          </p:nvPr>
        </p:nvSpPr>
        <p:spPr/>
        <p:txBody>
          <a:bodyPr/>
          <a:lstStyle/>
          <a:p>
            <a:r>
              <a:rPr lang="en-IN" dirty="0"/>
              <a:t>Modumpelly Santhosh</a:t>
            </a:r>
          </a:p>
        </p:txBody>
      </p:sp>
      <p:sp>
        <p:nvSpPr>
          <p:cNvPr id="25" name="TextBox 24">
            <a:extLst>
              <a:ext uri="{FF2B5EF4-FFF2-40B4-BE49-F238E27FC236}">
                <a16:creationId xmlns:a16="http://schemas.microsoft.com/office/drawing/2014/main" id="{B618D306-ADDE-4BC4-916E-5813FC699C6D}"/>
              </a:ext>
            </a:extLst>
          </p:cNvPr>
          <p:cNvSpPr txBox="1"/>
          <p:nvPr/>
        </p:nvSpPr>
        <p:spPr>
          <a:xfrm>
            <a:off x="9374108" y="874050"/>
            <a:ext cx="3170638" cy="1446550"/>
          </a:xfrm>
          <a:prstGeom prst="rect">
            <a:avLst/>
          </a:prstGeom>
          <a:noFill/>
        </p:spPr>
        <p:txBody>
          <a:bodyPr wrap="square">
            <a:spAutoFit/>
          </a:bodyPr>
          <a:lstStyle/>
          <a:p>
            <a:pPr algn="l"/>
            <a:endParaRPr lang="en-IN" sz="1400" b="0" i="0" u="none" strike="noStrike" baseline="0" dirty="0">
              <a:solidFill>
                <a:srgbClr val="000000"/>
              </a:solidFill>
              <a:latin typeface="Arial" panose="020B0604020202020204" pitchFamily="34" charset="0"/>
            </a:endParaRPr>
          </a:p>
          <a:p>
            <a:r>
              <a:rPr lang="en-IN" sz="1400" b="0" i="0" u="none" strike="noStrike" baseline="0" dirty="0">
                <a:solidFill>
                  <a:srgbClr val="000000"/>
                </a:solidFill>
                <a:latin typeface="Arial" panose="020B0604020202020204" pitchFamily="34" charset="0"/>
              </a:rPr>
              <a:t> </a:t>
            </a:r>
          </a:p>
          <a:p>
            <a:r>
              <a:rPr lang="en-IN" sz="1200" b="0" i="0" u="none" strike="noStrike" baseline="0" dirty="0">
                <a:solidFill>
                  <a:srgbClr val="000000"/>
                </a:solidFill>
                <a:latin typeface="Arial" panose="020B0604020202020204" pitchFamily="34" charset="0"/>
              </a:rPr>
              <a:t>•</a:t>
            </a:r>
            <a:r>
              <a:rPr lang="en-IN" sz="1200" b="0" i="0" u="none" strike="noStrike" baseline="0" dirty="0">
                <a:solidFill>
                  <a:srgbClr val="000000"/>
                </a:solidFill>
                <a:latin typeface="Verdana" panose="020B0604030504040204" pitchFamily="34" charset="0"/>
              </a:rPr>
              <a:t>Core Java </a:t>
            </a:r>
          </a:p>
          <a:p>
            <a:r>
              <a:rPr lang="en-IN" sz="1200" b="0" i="0" u="none" strike="noStrike" baseline="0" dirty="0">
                <a:solidFill>
                  <a:srgbClr val="000000"/>
                </a:solidFill>
                <a:latin typeface="Arial" panose="020B0604020202020204" pitchFamily="34" charset="0"/>
              </a:rPr>
              <a:t>•</a:t>
            </a:r>
            <a:r>
              <a:rPr lang="en-IN" sz="1200" b="0" i="0" u="none" strike="noStrike" baseline="0" dirty="0">
                <a:solidFill>
                  <a:srgbClr val="000000"/>
                </a:solidFill>
                <a:latin typeface="Verdana" panose="020B0604030504040204" pitchFamily="34" charset="0"/>
              </a:rPr>
              <a:t>Spring Boot</a:t>
            </a:r>
          </a:p>
          <a:p>
            <a:r>
              <a:rPr lang="en-IN" sz="1200" b="0" i="0" u="none" strike="noStrike" baseline="0" dirty="0">
                <a:solidFill>
                  <a:srgbClr val="000000"/>
                </a:solidFill>
                <a:latin typeface="Arial" panose="020B0604020202020204" pitchFamily="34" charset="0"/>
              </a:rPr>
              <a:t>•</a:t>
            </a:r>
            <a:r>
              <a:rPr lang="en-IN" sz="1200" b="0" i="0" u="none" strike="noStrike" baseline="0" dirty="0">
                <a:solidFill>
                  <a:srgbClr val="000000"/>
                </a:solidFill>
                <a:latin typeface="Verdana" panose="020B0604030504040204" pitchFamily="34" charset="0"/>
              </a:rPr>
              <a:t>Spring MVC</a:t>
            </a:r>
          </a:p>
          <a:p>
            <a:r>
              <a:rPr lang="en-IN" sz="1200" b="0" i="0" u="none" strike="noStrike" baseline="0" dirty="0">
                <a:solidFill>
                  <a:srgbClr val="000000"/>
                </a:solidFill>
                <a:latin typeface="Arial" panose="020B0604020202020204" pitchFamily="34" charset="0"/>
              </a:rPr>
              <a:t>•</a:t>
            </a:r>
            <a:r>
              <a:rPr lang="en-IN" sz="1200" b="0" i="0" u="none" strike="noStrike" baseline="0" dirty="0">
                <a:solidFill>
                  <a:srgbClr val="000000"/>
                </a:solidFill>
                <a:latin typeface="Verdana" panose="020B0604030504040204" pitchFamily="34" charset="0"/>
              </a:rPr>
              <a:t>MongoDB</a:t>
            </a:r>
          </a:p>
          <a:p>
            <a:r>
              <a:rPr lang="en-IN" sz="1200" b="0" i="0" u="none" strike="noStrike" baseline="0" dirty="0">
                <a:solidFill>
                  <a:srgbClr val="000000"/>
                </a:solidFill>
                <a:latin typeface="Arial" panose="020B0604020202020204" pitchFamily="34" charset="0"/>
              </a:rPr>
              <a:t>•</a:t>
            </a:r>
            <a:r>
              <a:rPr lang="en-IN" sz="1200" dirty="0">
                <a:solidFill>
                  <a:srgbClr val="000000"/>
                </a:solidFill>
                <a:latin typeface="Verdana" panose="020B0604030504040204" pitchFamily="34" charset="0"/>
              </a:rPr>
              <a:t>React </a:t>
            </a:r>
            <a:r>
              <a:rPr lang="en-IN" sz="1200" b="0" i="0" u="none" strike="noStrike" baseline="0" dirty="0">
                <a:solidFill>
                  <a:srgbClr val="000000"/>
                </a:solidFill>
                <a:latin typeface="Verdana" panose="020B0604030504040204" pitchFamily="34" charset="0"/>
              </a:rPr>
              <a:t>JS</a:t>
            </a:r>
          </a:p>
        </p:txBody>
      </p:sp>
      <p:sp>
        <p:nvSpPr>
          <p:cNvPr id="27" name="TextBox 26">
            <a:extLst>
              <a:ext uri="{FF2B5EF4-FFF2-40B4-BE49-F238E27FC236}">
                <a16:creationId xmlns:a16="http://schemas.microsoft.com/office/drawing/2014/main" id="{81BCF734-31BF-4466-8E13-2AF14E8040AB}"/>
              </a:ext>
            </a:extLst>
          </p:cNvPr>
          <p:cNvSpPr txBox="1"/>
          <p:nvPr/>
        </p:nvSpPr>
        <p:spPr>
          <a:xfrm>
            <a:off x="9374108" y="1961706"/>
            <a:ext cx="3170638" cy="1323439"/>
          </a:xfrm>
          <a:prstGeom prst="rect">
            <a:avLst/>
          </a:prstGeom>
          <a:noFill/>
        </p:spPr>
        <p:txBody>
          <a:bodyPr wrap="square">
            <a:spAutoFit/>
          </a:bodyPr>
          <a:lstStyle/>
          <a:p>
            <a:pPr algn="l"/>
            <a:endParaRPr lang="en-IN" sz="1200" b="0" i="0" u="none" strike="noStrike" baseline="0" dirty="0">
              <a:solidFill>
                <a:srgbClr val="000000"/>
              </a:solidFill>
              <a:latin typeface="Verdana" panose="020B0604030504040204" pitchFamily="34" charset="0"/>
            </a:endParaRPr>
          </a:p>
          <a:p>
            <a:r>
              <a:rPr lang="en-IN" sz="2000" b="0" i="0" u="none" strike="noStrike" baseline="0" dirty="0">
                <a:solidFill>
                  <a:srgbClr val="000000"/>
                </a:solidFill>
                <a:latin typeface="Verdana" panose="020B0604030504040204" pitchFamily="34" charset="0"/>
              </a:rPr>
              <a:t> </a:t>
            </a:r>
            <a:r>
              <a:rPr lang="en-IN" sz="1200" b="1" i="0" u="none" strike="noStrike" baseline="0" dirty="0">
                <a:solidFill>
                  <a:srgbClr val="006FAC"/>
                </a:solidFill>
                <a:latin typeface="Verdana" panose="020B0604030504040204" pitchFamily="34" charset="0"/>
              </a:rPr>
              <a:t>Backend</a:t>
            </a:r>
            <a:endParaRPr lang="en-IN" sz="1200" b="0" i="0" u="none" strike="noStrike" baseline="0" dirty="0">
              <a:solidFill>
                <a:srgbClr val="006FAC"/>
              </a:solidFill>
              <a:latin typeface="Verdana" panose="020B0604030504040204" pitchFamily="34" charset="0"/>
            </a:endParaRPr>
          </a:p>
          <a:p>
            <a:r>
              <a:rPr lang="en-IN" sz="1200" b="0" i="0" u="none" strike="noStrike" baseline="0" dirty="0">
                <a:solidFill>
                  <a:srgbClr val="000000"/>
                </a:solidFill>
                <a:latin typeface="Arial" panose="020B0604020202020204" pitchFamily="34" charset="0"/>
              </a:rPr>
              <a:t>•</a:t>
            </a:r>
            <a:r>
              <a:rPr lang="en-IN" sz="1200" b="0" i="0" u="none" strike="noStrike" baseline="0" dirty="0">
                <a:solidFill>
                  <a:srgbClr val="000000"/>
                </a:solidFill>
                <a:latin typeface="Verdana" panose="020B0604030504040204" pitchFamily="34" charset="0"/>
              </a:rPr>
              <a:t>Spring Boot/Spring Security</a:t>
            </a:r>
          </a:p>
          <a:p>
            <a:r>
              <a:rPr lang="en-IN" sz="1200" b="0" i="0" u="none" strike="noStrike" baseline="0" dirty="0">
                <a:solidFill>
                  <a:srgbClr val="000000"/>
                </a:solidFill>
                <a:latin typeface="Arial" panose="020B0604020202020204" pitchFamily="34" charset="0"/>
              </a:rPr>
              <a:t>•</a:t>
            </a:r>
            <a:r>
              <a:rPr lang="en-IN" sz="1200" b="0" i="0" u="none" strike="noStrike" baseline="0" dirty="0">
                <a:solidFill>
                  <a:srgbClr val="000000"/>
                </a:solidFill>
                <a:latin typeface="Verdana" panose="020B0604030504040204" pitchFamily="34" charset="0"/>
              </a:rPr>
              <a:t>MongoDB</a:t>
            </a:r>
          </a:p>
          <a:p>
            <a:r>
              <a:rPr lang="en-IN" sz="1200" b="0" i="0" u="none" strike="noStrike" baseline="0" dirty="0">
                <a:solidFill>
                  <a:srgbClr val="000000"/>
                </a:solidFill>
                <a:latin typeface="Arial" panose="020B0604020202020204" pitchFamily="34" charset="0"/>
              </a:rPr>
              <a:t>•</a:t>
            </a:r>
            <a:r>
              <a:rPr lang="en-IN" sz="1200" b="0" i="0" u="none" strike="noStrike" baseline="0" dirty="0">
                <a:solidFill>
                  <a:srgbClr val="000000"/>
                </a:solidFill>
                <a:latin typeface="Verdana" panose="020B0604030504040204" pitchFamily="34" charset="0"/>
              </a:rPr>
              <a:t>REST-API</a:t>
            </a:r>
          </a:p>
          <a:p>
            <a:endParaRPr lang="en-IN" sz="1200" b="0" i="0" u="none" strike="noStrike" baseline="0" dirty="0">
              <a:solidFill>
                <a:srgbClr val="000000"/>
              </a:solidFill>
              <a:latin typeface="Verdana" panose="020B0604030504040204" pitchFamily="34" charset="0"/>
            </a:endParaRPr>
          </a:p>
        </p:txBody>
      </p:sp>
      <p:sp>
        <p:nvSpPr>
          <p:cNvPr id="29" name="TextBox 28">
            <a:extLst>
              <a:ext uri="{FF2B5EF4-FFF2-40B4-BE49-F238E27FC236}">
                <a16:creationId xmlns:a16="http://schemas.microsoft.com/office/drawing/2014/main" id="{FA8F453E-8932-43D2-998E-F504149E2741}"/>
              </a:ext>
            </a:extLst>
          </p:cNvPr>
          <p:cNvSpPr txBox="1"/>
          <p:nvPr/>
        </p:nvSpPr>
        <p:spPr>
          <a:xfrm>
            <a:off x="9401173" y="2695773"/>
            <a:ext cx="3390472" cy="892552"/>
          </a:xfrm>
          <a:prstGeom prst="rect">
            <a:avLst/>
          </a:prstGeom>
          <a:noFill/>
        </p:spPr>
        <p:txBody>
          <a:bodyPr wrap="square">
            <a:spAutoFit/>
          </a:bodyPr>
          <a:lstStyle/>
          <a:p>
            <a:pPr algn="l"/>
            <a:endParaRPr lang="en-IN" sz="2000" b="0" i="0" u="none" strike="noStrike" baseline="0" dirty="0">
              <a:solidFill>
                <a:srgbClr val="000000"/>
              </a:solidFill>
              <a:latin typeface="Verdana" panose="020B0604030504040204" pitchFamily="34" charset="0"/>
            </a:endParaRPr>
          </a:p>
          <a:p>
            <a:r>
              <a:rPr lang="en-IN" sz="2000" b="0" i="0" u="none" strike="noStrike" baseline="0" dirty="0">
                <a:solidFill>
                  <a:srgbClr val="000000"/>
                </a:solidFill>
                <a:latin typeface="Verdana" panose="020B0604030504040204" pitchFamily="34" charset="0"/>
              </a:rPr>
              <a:t> </a:t>
            </a:r>
            <a:r>
              <a:rPr lang="en-IN" sz="1200" b="1" i="0" u="none" strike="noStrike" baseline="0" dirty="0">
                <a:solidFill>
                  <a:srgbClr val="006FAC"/>
                </a:solidFill>
                <a:latin typeface="Verdana" panose="020B0604030504040204" pitchFamily="34" charset="0"/>
              </a:rPr>
              <a:t>Database</a:t>
            </a:r>
            <a:endParaRPr lang="en-IN" sz="1200" b="0" i="0" u="none" strike="noStrike" baseline="0" dirty="0">
              <a:solidFill>
                <a:srgbClr val="006FAC"/>
              </a:solidFill>
              <a:latin typeface="Verdana" panose="020B0604030504040204" pitchFamily="34" charset="0"/>
            </a:endParaRPr>
          </a:p>
          <a:p>
            <a:r>
              <a:rPr lang="en-IN" sz="1200" b="0" i="0" u="none" strike="noStrike" baseline="0" dirty="0">
                <a:solidFill>
                  <a:srgbClr val="000000"/>
                </a:solidFill>
                <a:latin typeface="Arial" panose="020B0604020202020204" pitchFamily="34" charset="0"/>
              </a:rPr>
              <a:t>•</a:t>
            </a:r>
            <a:r>
              <a:rPr lang="en-IN" sz="1200" b="0" i="0" u="none" strike="noStrike" baseline="0" dirty="0">
                <a:solidFill>
                  <a:srgbClr val="000000"/>
                </a:solidFill>
                <a:latin typeface="Verdana" panose="020B0604030504040204" pitchFamily="34" charset="0"/>
              </a:rPr>
              <a:t>No SQL database –</a:t>
            </a:r>
            <a:r>
              <a:rPr lang="en-IN" sz="1200" b="1" i="0" u="none" strike="noStrike" baseline="0" dirty="0">
                <a:solidFill>
                  <a:srgbClr val="000000"/>
                </a:solidFill>
                <a:latin typeface="Verdana" panose="020B0604030504040204" pitchFamily="34" charset="0"/>
              </a:rPr>
              <a:t>MongoDB</a:t>
            </a:r>
            <a:endParaRPr lang="en-IN" sz="1200" b="0" i="0" u="none" strike="noStrike" baseline="0" dirty="0">
              <a:solidFill>
                <a:srgbClr val="000000"/>
              </a:solidFill>
              <a:latin typeface="Verdana" panose="020B0604030504040204" pitchFamily="34" charset="0"/>
            </a:endParaRPr>
          </a:p>
        </p:txBody>
      </p:sp>
      <p:sp>
        <p:nvSpPr>
          <p:cNvPr id="31" name="TextBox 30">
            <a:extLst>
              <a:ext uri="{FF2B5EF4-FFF2-40B4-BE49-F238E27FC236}">
                <a16:creationId xmlns:a16="http://schemas.microsoft.com/office/drawing/2014/main" id="{4568FA7F-538B-4BA9-BE9A-B9EE79E50E8F}"/>
              </a:ext>
            </a:extLst>
          </p:cNvPr>
          <p:cNvSpPr txBox="1"/>
          <p:nvPr/>
        </p:nvSpPr>
        <p:spPr>
          <a:xfrm>
            <a:off x="9428218" y="3110917"/>
            <a:ext cx="2461721" cy="1261884"/>
          </a:xfrm>
          <a:prstGeom prst="rect">
            <a:avLst/>
          </a:prstGeom>
          <a:noFill/>
        </p:spPr>
        <p:txBody>
          <a:bodyPr wrap="square">
            <a:spAutoFit/>
          </a:bodyPr>
          <a:lstStyle/>
          <a:p>
            <a:pPr algn="l"/>
            <a:endParaRPr lang="en-IN" sz="2000" b="0" i="0" u="none" strike="noStrike" baseline="0" dirty="0">
              <a:solidFill>
                <a:srgbClr val="000000"/>
              </a:solidFill>
              <a:latin typeface="Verdana" panose="020B0604030504040204" pitchFamily="34" charset="0"/>
            </a:endParaRPr>
          </a:p>
          <a:p>
            <a:r>
              <a:rPr lang="en-IN" sz="2000" dirty="0">
                <a:solidFill>
                  <a:srgbClr val="000000"/>
                </a:solidFill>
                <a:latin typeface="Verdana" panose="020B0604030504040204" pitchFamily="34" charset="0"/>
              </a:rPr>
              <a:t> </a:t>
            </a:r>
            <a:r>
              <a:rPr lang="en-IN" sz="1200" b="1" i="0" u="none" strike="noStrike" baseline="0" dirty="0">
                <a:solidFill>
                  <a:srgbClr val="006FAC"/>
                </a:solidFill>
                <a:latin typeface="Verdana" panose="020B0604030504040204" pitchFamily="34" charset="0"/>
              </a:rPr>
              <a:t>Web Technologies</a:t>
            </a:r>
            <a:endParaRPr lang="en-IN" sz="1200" b="0" i="0" u="none" strike="noStrike" baseline="0" dirty="0">
              <a:solidFill>
                <a:srgbClr val="006FAC"/>
              </a:solidFill>
              <a:latin typeface="Verdana" panose="020B0604030504040204" pitchFamily="34" charset="0"/>
            </a:endParaRPr>
          </a:p>
          <a:p>
            <a:r>
              <a:rPr lang="en-IN" sz="1200" b="0" i="0" u="none" strike="noStrike" baseline="0" dirty="0">
                <a:solidFill>
                  <a:srgbClr val="000000"/>
                </a:solidFill>
                <a:latin typeface="Arial" panose="020B0604020202020204" pitchFamily="34" charset="0"/>
              </a:rPr>
              <a:t>•</a:t>
            </a:r>
            <a:r>
              <a:rPr lang="en-IN" sz="1200" b="0" i="0" u="none" strike="noStrike" baseline="0" dirty="0">
                <a:solidFill>
                  <a:srgbClr val="000000"/>
                </a:solidFill>
                <a:latin typeface="Verdana" panose="020B0604030504040204" pitchFamily="34" charset="0"/>
              </a:rPr>
              <a:t>HTML5</a:t>
            </a:r>
          </a:p>
          <a:p>
            <a:r>
              <a:rPr lang="en-IN" sz="1200" b="0" i="0" u="none" strike="noStrike" baseline="0" dirty="0">
                <a:solidFill>
                  <a:srgbClr val="000000"/>
                </a:solidFill>
                <a:latin typeface="Arial" panose="020B0604020202020204" pitchFamily="34" charset="0"/>
              </a:rPr>
              <a:t>•</a:t>
            </a:r>
            <a:r>
              <a:rPr lang="en-IN" sz="1200" b="0" i="0" u="none" strike="noStrike" baseline="0" dirty="0">
                <a:solidFill>
                  <a:srgbClr val="000000"/>
                </a:solidFill>
                <a:latin typeface="Verdana" panose="020B0604030504040204" pitchFamily="34" charset="0"/>
              </a:rPr>
              <a:t>CSS3</a:t>
            </a:r>
          </a:p>
          <a:p>
            <a:r>
              <a:rPr lang="en-IN" sz="1200" b="0" i="0" u="none" strike="noStrike" baseline="0" dirty="0">
                <a:solidFill>
                  <a:srgbClr val="000000"/>
                </a:solidFill>
                <a:latin typeface="Arial" panose="020B0604020202020204" pitchFamily="34" charset="0"/>
              </a:rPr>
              <a:t>•</a:t>
            </a:r>
            <a:r>
              <a:rPr lang="en-IN" sz="1200" b="0" i="0" u="none" strike="noStrike" baseline="0" dirty="0">
                <a:solidFill>
                  <a:srgbClr val="000000"/>
                </a:solidFill>
                <a:latin typeface="Verdana" panose="020B0604030504040204" pitchFamily="34" charset="0"/>
              </a:rPr>
              <a:t>JavaScript/TypeScript</a:t>
            </a:r>
          </a:p>
        </p:txBody>
      </p:sp>
      <p:sp>
        <p:nvSpPr>
          <p:cNvPr id="33" name="TextBox 32">
            <a:extLst>
              <a:ext uri="{FF2B5EF4-FFF2-40B4-BE49-F238E27FC236}">
                <a16:creationId xmlns:a16="http://schemas.microsoft.com/office/drawing/2014/main" id="{DEFF9D34-2DCA-4045-9FEE-BD44E1E3A2ED}"/>
              </a:ext>
            </a:extLst>
          </p:cNvPr>
          <p:cNvSpPr txBox="1"/>
          <p:nvPr/>
        </p:nvSpPr>
        <p:spPr>
          <a:xfrm rot="10800000" flipV="1">
            <a:off x="9401170" y="4086156"/>
            <a:ext cx="3390473" cy="954107"/>
          </a:xfrm>
          <a:prstGeom prst="rect">
            <a:avLst/>
          </a:prstGeom>
          <a:noFill/>
        </p:spPr>
        <p:txBody>
          <a:bodyPr wrap="square">
            <a:spAutoFit/>
          </a:bodyPr>
          <a:lstStyle/>
          <a:p>
            <a:pPr algn="l"/>
            <a:endParaRPr lang="en-IN" sz="2000" b="0" i="0" u="none" strike="noStrike" baseline="0" dirty="0">
              <a:solidFill>
                <a:srgbClr val="000000"/>
              </a:solidFill>
              <a:latin typeface="Verdana" panose="020B0604030504040204" pitchFamily="34" charset="0"/>
            </a:endParaRPr>
          </a:p>
          <a:p>
            <a:r>
              <a:rPr lang="en-IN" sz="1200" b="0" i="0" u="none" strike="noStrike" baseline="0" dirty="0">
                <a:solidFill>
                  <a:srgbClr val="000000"/>
                </a:solidFill>
                <a:latin typeface="Verdana" panose="020B0604030504040204" pitchFamily="34" charset="0"/>
              </a:rPr>
              <a:t> </a:t>
            </a:r>
            <a:r>
              <a:rPr lang="en-IN" sz="1200" b="1" i="0" u="none" strike="noStrike" baseline="0" dirty="0">
                <a:solidFill>
                  <a:srgbClr val="006FAC"/>
                </a:solidFill>
                <a:latin typeface="Verdana" panose="020B0604030504040204" pitchFamily="34" charset="0"/>
              </a:rPr>
              <a:t>Additional Details</a:t>
            </a:r>
            <a:endParaRPr lang="en-IN" sz="1200" b="0" i="0" u="none" strike="noStrike" baseline="0" dirty="0">
              <a:solidFill>
                <a:srgbClr val="006FAC"/>
              </a:solidFill>
              <a:latin typeface="Verdana" panose="020B0604030504040204" pitchFamily="34" charset="0"/>
            </a:endParaRPr>
          </a:p>
          <a:p>
            <a:r>
              <a:rPr lang="en-IN" sz="1200" b="0" i="0" u="none" strike="noStrike" baseline="0" dirty="0">
                <a:solidFill>
                  <a:srgbClr val="000000"/>
                </a:solidFill>
                <a:latin typeface="Arial" panose="020B0604020202020204" pitchFamily="34" charset="0"/>
              </a:rPr>
              <a:t>•</a:t>
            </a:r>
            <a:r>
              <a:rPr lang="en-IN" sz="1200" b="0" i="0" u="none" strike="noStrike" baseline="0" dirty="0">
                <a:solidFill>
                  <a:srgbClr val="000000"/>
                </a:solidFill>
                <a:latin typeface="Verdana" panose="020B0604030504040204" pitchFamily="34" charset="0"/>
              </a:rPr>
              <a:t>Good Communication Skills</a:t>
            </a:r>
          </a:p>
          <a:p>
            <a:r>
              <a:rPr lang="en-IN" sz="1200" b="0" i="0" u="none" strike="noStrike" baseline="0" dirty="0">
                <a:solidFill>
                  <a:srgbClr val="000000"/>
                </a:solidFill>
                <a:latin typeface="Arial" panose="020B0604020202020204" pitchFamily="34" charset="0"/>
              </a:rPr>
              <a:t>•</a:t>
            </a:r>
            <a:r>
              <a:rPr lang="en-IN" sz="1200" b="0" i="0" u="none" strike="noStrike" baseline="0" dirty="0">
                <a:solidFill>
                  <a:srgbClr val="000000"/>
                </a:solidFill>
                <a:latin typeface="Verdana" panose="020B0604030504040204" pitchFamily="34" charset="0"/>
              </a:rPr>
              <a:t>Team Player</a:t>
            </a:r>
          </a:p>
        </p:txBody>
      </p:sp>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3385</TotalTime>
  <Words>246</Words>
  <Application>Microsoft Office PowerPoint</Application>
  <PresentationFormat>Widescreen</PresentationFormat>
  <Paragraphs>59</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Modumpelly, Santhosh</cp:lastModifiedBy>
  <cp:revision>61</cp:revision>
  <dcterms:created xsi:type="dcterms:W3CDTF">2020-09-22T06:24:34Z</dcterms:created>
  <dcterms:modified xsi:type="dcterms:W3CDTF">2022-04-25T16:01:08Z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