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media/image6.jpg" ContentType="image/pn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3" r:id="rId8"/>
    <p:sldId id="272" r:id="rId9"/>
    <p:sldId id="275" r:id="rId10"/>
    <p:sldId id="262" r:id="rId11"/>
    <p:sldId id="264" r:id="rId12"/>
    <p:sldId id="265" r:id="rId13"/>
    <p:sldId id="276" r:id="rId14"/>
    <p:sldId id="267" r:id="rId15"/>
    <p:sldId id="268" r:id="rId16"/>
    <p:sldId id="269" r:id="rId17"/>
    <p:sldId id="270" r:id="rId18"/>
    <p:sldId id="271" r:id="rId19"/>
    <p:sldId id="273"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4" autoAdjust="0"/>
    <p:restoredTop sz="94660"/>
  </p:normalViewPr>
  <p:slideViewPr>
    <p:cSldViewPr snapToGrid="0">
      <p:cViewPr varScale="1">
        <p:scale>
          <a:sx n="86" d="100"/>
          <a:sy n="86" d="100"/>
        </p:scale>
        <p:origin x="331" y="67"/>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9/25/2021</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9/25/2021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9/25/2021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9/25/2021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9/25/2021</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962399" y="761543"/>
            <a:ext cx="7197726" cy="2421464"/>
          </a:xfrm>
        </p:spPr>
        <p:txBody>
          <a:bodyPr/>
          <a:lstStyle/>
          <a:p>
            <a:r>
              <a:rPr lang="en-US" dirty="0">
                <a:latin typeface="Times New Roman" panose="02020603050405020304" pitchFamily="18" charset="0"/>
                <a:cs typeface="Times New Roman" panose="02020603050405020304" pitchFamily="18" charset="0"/>
              </a:rPr>
              <a:t>Drowsiness detection</a:t>
            </a:r>
          </a:p>
        </p:txBody>
      </p:sp>
      <p:sp>
        <p:nvSpPr>
          <p:cNvPr id="3" name="Subtitle 2"/>
          <p:cNvSpPr>
            <a:spLocks noGrp="1"/>
          </p:cNvSpPr>
          <p:nvPr>
            <p:ph type="subTitle" idx="1"/>
          </p:nvPr>
        </p:nvSpPr>
        <p:spPr>
          <a:xfrm>
            <a:off x="3962399" y="3674994"/>
            <a:ext cx="7197726" cy="1405467"/>
          </a:xfrm>
        </p:spPr>
        <p:txBody>
          <a:bodyPr/>
          <a:lstStyle/>
          <a:p>
            <a:r>
              <a:rPr lang="en-US" dirty="0">
                <a:latin typeface="Times New Roman" panose="02020603050405020304" pitchFamily="18" charset="0"/>
                <a:cs typeface="Times New Roman" panose="02020603050405020304" pitchFamily="18" charset="0"/>
              </a:rPr>
              <a:t>Sathiya </a:t>
            </a:r>
            <a:r>
              <a:rPr lang="en-US" dirty="0" err="1">
                <a:latin typeface="Times New Roman" panose="02020603050405020304" pitchFamily="18" charset="0"/>
                <a:cs typeface="Times New Roman" panose="02020603050405020304" pitchFamily="18" charset="0"/>
              </a:rPr>
              <a:t>lingesh</a:t>
            </a:r>
            <a:r>
              <a:rPr lang="en-US" dirty="0">
                <a:latin typeface="Times New Roman" panose="02020603050405020304" pitchFamily="18" charset="0"/>
                <a:cs typeface="Times New Roman" panose="02020603050405020304" pitchFamily="18" charset="0"/>
              </a:rPr>
              <a:t> v</a:t>
            </a:r>
          </a:p>
          <a:p>
            <a:r>
              <a:rPr lang="en-US" dirty="0">
                <a:latin typeface="Times New Roman" panose="02020603050405020304" pitchFamily="18" charset="0"/>
                <a:cs typeface="Times New Roman" panose="02020603050405020304" pitchFamily="18" charset="0"/>
              </a:rPr>
              <a:t>19bca043</a:t>
            </a:r>
          </a:p>
          <a:p>
            <a:r>
              <a:rPr lang="en-US" dirty="0" err="1">
                <a:latin typeface="Times New Roman" panose="02020603050405020304" pitchFamily="18" charset="0"/>
                <a:cs typeface="Times New Roman" panose="02020603050405020304" pitchFamily="18" charset="0"/>
              </a:rPr>
              <a:t>Iii-bca</a:t>
            </a:r>
            <a:endParaRPr lang="en-US" dirty="0">
              <a:latin typeface="Times New Roman" panose="02020603050405020304" pitchFamily="18" charset="0"/>
              <a:cs typeface="Times New Roman" panose="02020603050405020304" pitchFamily="18" charset="0"/>
            </a:endParaRPr>
          </a:p>
        </p:txBody>
      </p:sp>
      <p:sp>
        <p:nvSpPr>
          <p:cNvPr id="4" name="Subtitle 2">
            <a:extLst>
              <a:ext uri="{FF2B5EF4-FFF2-40B4-BE49-F238E27FC236}">
                <a16:creationId xmlns:a16="http://schemas.microsoft.com/office/drawing/2014/main" id="{FA3D694F-E840-43A4-B192-0B3A51DC22B2}"/>
              </a:ext>
            </a:extLst>
          </p:cNvPr>
          <p:cNvSpPr txBox="1">
            <a:spLocks/>
          </p:cNvSpPr>
          <p:nvPr/>
        </p:nvSpPr>
        <p:spPr>
          <a:xfrm>
            <a:off x="-416012" y="3674994"/>
            <a:ext cx="7197726" cy="1405467"/>
          </a:xfrm>
          <a:prstGeom prst="rect">
            <a:avLst/>
          </a:prstGeom>
        </p:spPr>
        <p:txBody>
          <a:bodyPr vert="horz" lIns="91440" tIns="45720" rIns="91440" bIns="45720" rtlCol="0" anchor="t">
            <a:normAutofit fontScale="92500" lnSpcReduction="10000"/>
          </a:bodyPr>
          <a:lstStyle>
            <a:lvl1pPr marL="0" indent="0" algn="r" defTabSz="457200" rtl="0" eaLnBrk="1" latinLnBrk="0" hangingPunct="1">
              <a:spcBef>
                <a:spcPts val="0"/>
              </a:spcBef>
              <a:spcAft>
                <a:spcPts val="1000"/>
              </a:spcAft>
              <a:buClr>
                <a:schemeClr val="tx1"/>
              </a:buClr>
              <a:buSzPct val="100000"/>
              <a:buFont typeface="Arial"/>
              <a:buNone/>
              <a:defRPr sz="1800" kern="1200" cap="all">
                <a:solidFill>
                  <a:schemeClr val="tx1"/>
                </a:solidFill>
                <a:effectLst/>
                <a:latin typeface="+mn-lt"/>
                <a:ea typeface="+mn-ea"/>
                <a:cs typeface="+mn-cs"/>
              </a:defRPr>
            </a:lvl1pPr>
            <a:lvl2pPr marL="457200" indent="0" algn="ctr" defTabSz="457200" rtl="0" eaLnBrk="1" latinLnBrk="0" hangingPunct="1">
              <a:spcBef>
                <a:spcPts val="0"/>
              </a:spcBef>
              <a:spcAft>
                <a:spcPts val="1000"/>
              </a:spcAft>
              <a:buClr>
                <a:schemeClr val="tx1"/>
              </a:buClr>
              <a:buSzPct val="100000"/>
              <a:buFont typeface="Arial"/>
              <a:buNone/>
              <a:defRPr sz="1600" kern="1200" cap="none">
                <a:solidFill>
                  <a:schemeClr val="tx1">
                    <a:tint val="75000"/>
                  </a:schemeClr>
                </a:solidFill>
                <a:effectLst/>
                <a:latin typeface="+mn-lt"/>
                <a:ea typeface="+mn-ea"/>
                <a:cs typeface="+mn-cs"/>
              </a:defRPr>
            </a:lvl2pPr>
            <a:lvl3pPr marL="914400" indent="0" algn="ctr" defTabSz="457200" rtl="0" eaLnBrk="1" latinLnBrk="0" hangingPunct="1">
              <a:spcBef>
                <a:spcPts val="0"/>
              </a:spcBef>
              <a:spcAft>
                <a:spcPts val="1000"/>
              </a:spcAft>
              <a:buClr>
                <a:schemeClr val="tx1"/>
              </a:buClr>
              <a:buSzPct val="100000"/>
              <a:buFont typeface="Arial"/>
              <a:buNone/>
              <a:defRPr sz="1400" kern="1200" cap="none">
                <a:solidFill>
                  <a:schemeClr val="tx1">
                    <a:tint val="75000"/>
                  </a:schemeClr>
                </a:solidFill>
                <a:effectLst/>
                <a:latin typeface="+mn-lt"/>
                <a:ea typeface="+mn-ea"/>
                <a:cs typeface="+mn-cs"/>
              </a:defRPr>
            </a:lvl3pPr>
            <a:lvl4pPr marL="13716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4pPr>
            <a:lvl5pPr marL="18288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5pPr>
            <a:lvl6pPr marL="22860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6pPr>
            <a:lvl7pPr marL="27432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7pPr>
            <a:lvl8pPr marL="32004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8pPr>
            <a:lvl9pPr marL="36576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9pPr>
          </a:lstStyle>
          <a:p>
            <a:pPr algn="ctr"/>
            <a:r>
              <a:rPr lang="en-US" dirty="0">
                <a:latin typeface="Times New Roman" panose="02020603050405020304" pitchFamily="18" charset="0"/>
                <a:cs typeface="Times New Roman" panose="02020603050405020304" pitchFamily="18" charset="0"/>
              </a:rPr>
              <a:t>Under the guidance of</a:t>
            </a:r>
          </a:p>
          <a:p>
            <a:pPr algn="ctr"/>
            <a:r>
              <a:rPr lang="en-US" dirty="0">
                <a:latin typeface="Times New Roman" panose="02020603050405020304" pitchFamily="18" charset="0"/>
                <a:cs typeface="Times New Roman" panose="02020603050405020304" pitchFamily="18" charset="0"/>
              </a:rPr>
              <a:t>Dr. r. Sudha</a:t>
            </a:r>
          </a:p>
          <a:p>
            <a:pPr algn="ctr"/>
            <a:r>
              <a:rPr lang="en-US" dirty="0">
                <a:latin typeface="Times New Roman" panose="02020603050405020304" pitchFamily="18" charset="0"/>
                <a:cs typeface="Times New Roman" panose="02020603050405020304" pitchFamily="18" charset="0"/>
              </a:rPr>
              <a:t>Associate professor &amp; Head</a:t>
            </a:r>
          </a:p>
          <a:p>
            <a:pPr algn="ctr"/>
            <a:r>
              <a:rPr lang="en-US" dirty="0">
                <a:latin typeface="Times New Roman" panose="02020603050405020304" pitchFamily="18" charset="0"/>
                <a:cs typeface="Times New Roman" panose="02020603050405020304" pitchFamily="18" charset="0"/>
              </a:rPr>
              <a:t>Department of computer applications [</a:t>
            </a:r>
            <a:r>
              <a:rPr lang="en-US" dirty="0" err="1">
                <a:latin typeface="Times New Roman" panose="02020603050405020304" pitchFamily="18" charset="0"/>
                <a:cs typeface="Times New Roman" panose="02020603050405020304" pitchFamily="18" charset="0"/>
              </a:rPr>
              <a:t>bca</a:t>
            </a:r>
            <a:r>
              <a:rPr lang="en-US" dirty="0">
                <a:latin typeface="Times New Roman" panose="02020603050405020304" pitchFamily="18" charset="0"/>
                <a:cs typeface="Times New Roman" panose="02020603050405020304" pitchFamily="18" charset="0"/>
              </a:rPr>
              <a:t> &amp; </a:t>
            </a:r>
            <a:r>
              <a:rPr lang="en-US" dirty="0" err="1">
                <a:latin typeface="Times New Roman" panose="02020603050405020304" pitchFamily="18" charset="0"/>
                <a:cs typeface="Times New Roman" panose="02020603050405020304" pitchFamily="18" charset="0"/>
              </a:rPr>
              <a:t>mca</a:t>
            </a:r>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5265936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E04A9-43FC-4174-B817-E1D27EA4B85B}"/>
              </a:ext>
            </a:extLst>
          </p:cNvPr>
          <p:cNvSpPr>
            <a:spLocks noGrp="1"/>
          </p:cNvSpPr>
          <p:nvPr>
            <p:ph type="title"/>
          </p:nvPr>
        </p:nvSpPr>
        <p:spPr/>
        <p:txBody>
          <a:bodyPr>
            <a:noAutofit/>
          </a:bodyPr>
          <a:lstStyle/>
          <a:p>
            <a:r>
              <a:rPr lang="en-US" dirty="0">
                <a:latin typeface="Times New Roman" panose="02020603050405020304" pitchFamily="18" charset="0"/>
                <a:cs typeface="Times New Roman" panose="02020603050405020304" pitchFamily="18" charset="0"/>
              </a:rPr>
              <a:t>Module 2</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Webcam Video Capturing</a:t>
            </a:r>
            <a:br>
              <a:rPr lang="en-US"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4" name="Content Placeholder 2">
            <a:extLst>
              <a:ext uri="{FF2B5EF4-FFF2-40B4-BE49-F238E27FC236}">
                <a16:creationId xmlns:a16="http://schemas.microsoft.com/office/drawing/2014/main" id="{6A8FF81D-1DFE-4784-A15F-4E90A14444EA}"/>
              </a:ext>
            </a:extLst>
          </p:cNvPr>
          <p:cNvSpPr>
            <a:spLocks noGrp="1"/>
          </p:cNvSpPr>
          <p:nvPr>
            <p:ph idx="1"/>
          </p:nvPr>
        </p:nvSpPr>
        <p:spPr>
          <a:xfrm>
            <a:off x="463860" y="1660124"/>
            <a:ext cx="10131425" cy="1156111"/>
          </a:xfrm>
        </p:spPr>
        <p:txBody>
          <a:bodyPr/>
          <a:lstStyle/>
          <a:p>
            <a:r>
              <a:rPr lang="en-US" dirty="0">
                <a:latin typeface="Times New Roman" panose="02020603050405020304" pitchFamily="18" charset="0"/>
                <a:cs typeface="Times New Roman" panose="02020603050405020304" pitchFamily="18" charset="0"/>
              </a:rPr>
              <a:t>In this module, we will run an python file which starts webcam and live face image is detected.</a:t>
            </a:r>
            <a:endParaRPr lang="en-IN"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6F19481F-6598-4626-90F3-CF71551CAF38}"/>
              </a:ext>
            </a:extLst>
          </p:cNvPr>
          <p:cNvPicPr>
            <a:picLocks noChangeAspect="1"/>
          </p:cNvPicPr>
          <p:nvPr/>
        </p:nvPicPr>
        <p:blipFill>
          <a:blip r:embed="rId2"/>
          <a:stretch>
            <a:fillRect/>
          </a:stretch>
        </p:blipFill>
        <p:spPr>
          <a:xfrm>
            <a:off x="3372776" y="2629802"/>
            <a:ext cx="4757473" cy="3797632"/>
          </a:xfrm>
          <a:prstGeom prst="rect">
            <a:avLst/>
          </a:prstGeom>
        </p:spPr>
      </p:pic>
    </p:spTree>
    <p:extLst>
      <p:ext uri="{BB962C8B-B14F-4D97-AF65-F5344CB8AC3E}">
        <p14:creationId xmlns:p14="http://schemas.microsoft.com/office/powerpoint/2010/main" val="25050989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579CA-08BE-4CFD-B287-8291FF6A9DA2}"/>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Module 3</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Drowsiness Detection</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8A8989C-D773-4CDB-83EB-009E50BED57E}"/>
              </a:ext>
            </a:extLst>
          </p:cNvPr>
          <p:cNvSpPr>
            <a:spLocks noGrp="1"/>
          </p:cNvSpPr>
          <p:nvPr>
            <p:ph idx="1"/>
          </p:nvPr>
        </p:nvSpPr>
        <p:spPr>
          <a:xfrm>
            <a:off x="685800" y="1689387"/>
            <a:ext cx="10131425" cy="1456267"/>
          </a:xfrm>
        </p:spPr>
        <p:txBody>
          <a:bodyPr/>
          <a:lstStyle/>
          <a:p>
            <a:r>
              <a:rPr lang="en-US" dirty="0">
                <a:latin typeface="Times New Roman" panose="02020603050405020304" pitchFamily="18" charset="0"/>
                <a:cs typeface="Times New Roman" panose="02020603050405020304" pitchFamily="18" charset="0"/>
              </a:rPr>
              <a:t>In this module, we will detect whether the person is drowsy or not.</a:t>
            </a:r>
            <a:endParaRPr lang="en-IN"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EE07BBE2-9639-40C9-BECA-F5571F54029E}"/>
              </a:ext>
            </a:extLst>
          </p:cNvPr>
          <p:cNvPicPr>
            <a:picLocks noChangeAspect="1"/>
          </p:cNvPicPr>
          <p:nvPr/>
        </p:nvPicPr>
        <p:blipFill>
          <a:blip r:embed="rId2"/>
          <a:stretch>
            <a:fillRect/>
          </a:stretch>
        </p:blipFill>
        <p:spPr>
          <a:xfrm>
            <a:off x="3628007" y="2684360"/>
            <a:ext cx="4935986" cy="3964973"/>
          </a:xfrm>
          <a:prstGeom prst="rect">
            <a:avLst/>
          </a:prstGeom>
        </p:spPr>
      </p:pic>
    </p:spTree>
    <p:extLst>
      <p:ext uri="{BB962C8B-B14F-4D97-AF65-F5344CB8AC3E}">
        <p14:creationId xmlns:p14="http://schemas.microsoft.com/office/powerpoint/2010/main" val="40933553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8BB6D-39A5-4E27-A568-5E60156D5657}"/>
              </a:ext>
            </a:extLst>
          </p:cNvPr>
          <p:cNvSpPr>
            <a:spLocks noGrp="1"/>
          </p:cNvSpPr>
          <p:nvPr>
            <p:ph type="title"/>
          </p:nvPr>
        </p:nvSpPr>
        <p:spPr>
          <a:xfrm>
            <a:off x="270245" y="459819"/>
            <a:ext cx="10131425" cy="1456267"/>
          </a:xfrm>
        </p:spPr>
        <p:txBody>
          <a:bodyPr/>
          <a:lstStyle/>
          <a:p>
            <a:r>
              <a:rPr lang="en-US" dirty="0">
                <a:latin typeface="Times New Roman" panose="02020603050405020304" pitchFamily="18" charset="0"/>
                <a:cs typeface="Times New Roman" panose="02020603050405020304" pitchFamily="18" charset="0"/>
              </a:rPr>
              <a:t>Data flow diagram</a:t>
            </a:r>
            <a:endParaRPr lang="en-IN" dirty="0">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84740D2E-9751-46FE-B66A-169D67C5D679}"/>
              </a:ext>
            </a:extLst>
          </p:cNvPr>
          <p:cNvSpPr/>
          <p:nvPr/>
        </p:nvSpPr>
        <p:spPr>
          <a:xfrm>
            <a:off x="6096000" y="148634"/>
            <a:ext cx="1651246" cy="51490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Capture Video from web-camera</a:t>
            </a:r>
            <a:endParaRPr lang="en-IN" sz="1400" dirty="0"/>
          </a:p>
        </p:txBody>
      </p:sp>
      <p:cxnSp>
        <p:nvCxnSpPr>
          <p:cNvPr id="6" name="Straight Arrow Connector 5">
            <a:extLst>
              <a:ext uri="{FF2B5EF4-FFF2-40B4-BE49-F238E27FC236}">
                <a16:creationId xmlns:a16="http://schemas.microsoft.com/office/drawing/2014/main" id="{0A86FF3C-F13F-4169-A648-4F3C147B2846}"/>
              </a:ext>
            </a:extLst>
          </p:cNvPr>
          <p:cNvCxnSpPr>
            <a:cxnSpLocks/>
          </p:cNvCxnSpPr>
          <p:nvPr/>
        </p:nvCxnSpPr>
        <p:spPr>
          <a:xfrm>
            <a:off x="6951217" y="663539"/>
            <a:ext cx="0" cy="44388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D8B77440-6DF1-48DC-AB94-08077BDCE404}"/>
              </a:ext>
            </a:extLst>
          </p:cNvPr>
          <p:cNvSpPr/>
          <p:nvPr/>
        </p:nvSpPr>
        <p:spPr>
          <a:xfrm>
            <a:off x="6125594" y="1094123"/>
            <a:ext cx="1651246" cy="33735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Times New Roman" panose="02020603050405020304" pitchFamily="18" charset="0"/>
                <a:cs typeface="Times New Roman" panose="02020603050405020304" pitchFamily="18" charset="0"/>
              </a:rPr>
              <a:t>Detect the Face</a:t>
            </a:r>
            <a:endParaRPr lang="en-IN" sz="1600" dirty="0">
              <a:latin typeface="Times New Roman" panose="02020603050405020304" pitchFamily="18" charset="0"/>
              <a:cs typeface="Times New Roman" panose="02020603050405020304" pitchFamily="18" charset="0"/>
            </a:endParaRPr>
          </a:p>
        </p:txBody>
      </p:sp>
      <p:cxnSp>
        <p:nvCxnSpPr>
          <p:cNvPr id="9" name="Straight Arrow Connector 8">
            <a:extLst>
              <a:ext uri="{FF2B5EF4-FFF2-40B4-BE49-F238E27FC236}">
                <a16:creationId xmlns:a16="http://schemas.microsoft.com/office/drawing/2014/main" id="{1324F8C2-7ECF-4C35-AF57-8E1EE53717E6}"/>
              </a:ext>
            </a:extLst>
          </p:cNvPr>
          <p:cNvCxnSpPr>
            <a:cxnSpLocks/>
          </p:cNvCxnSpPr>
          <p:nvPr/>
        </p:nvCxnSpPr>
        <p:spPr>
          <a:xfrm>
            <a:off x="6951213" y="1384718"/>
            <a:ext cx="4" cy="39949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Diamond 10">
            <a:extLst>
              <a:ext uri="{FF2B5EF4-FFF2-40B4-BE49-F238E27FC236}">
                <a16:creationId xmlns:a16="http://schemas.microsoft.com/office/drawing/2014/main" id="{3813D309-80FE-4B45-91C4-C679ACD75AAD}"/>
              </a:ext>
            </a:extLst>
          </p:cNvPr>
          <p:cNvSpPr/>
          <p:nvPr/>
        </p:nvSpPr>
        <p:spPr>
          <a:xfrm>
            <a:off x="6125590" y="1795459"/>
            <a:ext cx="1651245" cy="1131902"/>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Times New Roman" panose="02020603050405020304" pitchFamily="18" charset="0"/>
                <a:cs typeface="Times New Roman" panose="02020603050405020304" pitchFamily="18" charset="0"/>
              </a:rPr>
              <a:t>No of faces</a:t>
            </a:r>
          </a:p>
          <a:p>
            <a:pPr algn="ctr"/>
            <a:r>
              <a:rPr lang="en-US" sz="1600" dirty="0">
                <a:latin typeface="Times New Roman" panose="02020603050405020304" pitchFamily="18" charset="0"/>
                <a:cs typeface="Times New Roman" panose="02020603050405020304" pitchFamily="18" charset="0"/>
              </a:rPr>
              <a:t>&gt;0</a:t>
            </a:r>
            <a:endParaRPr lang="en-IN" sz="1600" dirty="0">
              <a:latin typeface="Times New Roman" panose="02020603050405020304" pitchFamily="18" charset="0"/>
              <a:cs typeface="Times New Roman" panose="02020603050405020304" pitchFamily="18" charset="0"/>
            </a:endParaRPr>
          </a:p>
        </p:txBody>
      </p:sp>
      <p:cxnSp>
        <p:nvCxnSpPr>
          <p:cNvPr id="13" name="Straight Connector 12">
            <a:extLst>
              <a:ext uri="{FF2B5EF4-FFF2-40B4-BE49-F238E27FC236}">
                <a16:creationId xmlns:a16="http://schemas.microsoft.com/office/drawing/2014/main" id="{962E354D-04A8-4A39-974C-574BB9ADCD39}"/>
              </a:ext>
            </a:extLst>
          </p:cNvPr>
          <p:cNvCxnSpPr>
            <a:cxnSpLocks/>
          </p:cNvCxnSpPr>
          <p:nvPr/>
        </p:nvCxnSpPr>
        <p:spPr>
          <a:xfrm>
            <a:off x="7762035" y="2360797"/>
            <a:ext cx="4003835" cy="2966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07E1F2A-A688-4C98-881C-B2F99BF1419F}"/>
              </a:ext>
            </a:extLst>
          </p:cNvPr>
          <p:cNvCxnSpPr>
            <a:cxnSpLocks/>
          </p:cNvCxnSpPr>
          <p:nvPr/>
        </p:nvCxnSpPr>
        <p:spPr>
          <a:xfrm flipV="1">
            <a:off x="11743676" y="379291"/>
            <a:ext cx="7398" cy="55011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79B607FB-986C-49F3-BF65-796064861A49}"/>
              </a:ext>
            </a:extLst>
          </p:cNvPr>
          <p:cNvCxnSpPr>
            <a:cxnSpLocks/>
            <a:endCxn id="3" idx="3"/>
          </p:cNvCxnSpPr>
          <p:nvPr/>
        </p:nvCxnSpPr>
        <p:spPr>
          <a:xfrm flipH="1">
            <a:off x="7747246" y="379290"/>
            <a:ext cx="4018624" cy="2679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6462934F-DA85-4986-A492-F0847F7BF710}"/>
              </a:ext>
            </a:extLst>
          </p:cNvPr>
          <p:cNvCxnSpPr>
            <a:cxnSpLocks/>
            <a:stCxn id="11" idx="2"/>
          </p:cNvCxnSpPr>
          <p:nvPr/>
        </p:nvCxnSpPr>
        <p:spPr>
          <a:xfrm>
            <a:off x="6951213" y="2927361"/>
            <a:ext cx="0" cy="37514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E84887D0-D33A-4719-8AA7-774A667B3CC3}"/>
              </a:ext>
            </a:extLst>
          </p:cNvPr>
          <p:cNvSpPr/>
          <p:nvPr/>
        </p:nvSpPr>
        <p:spPr>
          <a:xfrm>
            <a:off x="6196611" y="3302509"/>
            <a:ext cx="1651244" cy="64585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Times New Roman" panose="02020603050405020304" pitchFamily="18" charset="0"/>
                <a:cs typeface="Times New Roman" panose="02020603050405020304" pitchFamily="18" charset="0"/>
              </a:rPr>
              <a:t>Detect the Eye</a:t>
            </a:r>
            <a:endParaRPr lang="en-IN" sz="1600" dirty="0">
              <a:latin typeface="Times New Roman" panose="02020603050405020304" pitchFamily="18" charset="0"/>
              <a:cs typeface="Times New Roman" panose="02020603050405020304" pitchFamily="18" charset="0"/>
            </a:endParaRPr>
          </a:p>
        </p:txBody>
      </p:sp>
      <p:cxnSp>
        <p:nvCxnSpPr>
          <p:cNvPr id="25" name="Straight Arrow Connector 24">
            <a:extLst>
              <a:ext uri="{FF2B5EF4-FFF2-40B4-BE49-F238E27FC236}">
                <a16:creationId xmlns:a16="http://schemas.microsoft.com/office/drawing/2014/main" id="{D84B6A9D-8AAE-45C3-9E6E-84EB3D99E984}"/>
              </a:ext>
            </a:extLst>
          </p:cNvPr>
          <p:cNvCxnSpPr>
            <a:cxnSpLocks/>
            <a:stCxn id="23" idx="2"/>
          </p:cNvCxnSpPr>
          <p:nvPr/>
        </p:nvCxnSpPr>
        <p:spPr>
          <a:xfrm>
            <a:off x="7022233" y="3948360"/>
            <a:ext cx="1" cy="48605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372A2818-C4D5-452F-94FE-0A9AB6B9C599}"/>
              </a:ext>
            </a:extLst>
          </p:cNvPr>
          <p:cNvSpPr/>
          <p:nvPr/>
        </p:nvSpPr>
        <p:spPr>
          <a:xfrm>
            <a:off x="6196616" y="4446535"/>
            <a:ext cx="1651239" cy="64585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Times New Roman" panose="02020603050405020304" pitchFamily="18" charset="0"/>
                <a:cs typeface="Times New Roman" panose="02020603050405020304" pitchFamily="18" charset="0"/>
              </a:rPr>
              <a:t>Extract Eye Region</a:t>
            </a:r>
            <a:endParaRPr lang="en-IN" sz="1600" dirty="0">
              <a:latin typeface="Times New Roman" panose="02020603050405020304" pitchFamily="18" charset="0"/>
              <a:cs typeface="Times New Roman" panose="02020603050405020304" pitchFamily="18" charset="0"/>
            </a:endParaRPr>
          </a:p>
        </p:txBody>
      </p:sp>
      <p:cxnSp>
        <p:nvCxnSpPr>
          <p:cNvPr id="29" name="Straight Arrow Connector 28">
            <a:extLst>
              <a:ext uri="{FF2B5EF4-FFF2-40B4-BE49-F238E27FC236}">
                <a16:creationId xmlns:a16="http://schemas.microsoft.com/office/drawing/2014/main" id="{3B2BD115-4FA7-44FC-9042-583D212E64C5}"/>
              </a:ext>
            </a:extLst>
          </p:cNvPr>
          <p:cNvCxnSpPr>
            <a:stCxn id="26" idx="2"/>
          </p:cNvCxnSpPr>
          <p:nvPr/>
        </p:nvCxnSpPr>
        <p:spPr>
          <a:xfrm flipH="1">
            <a:off x="7013366" y="5092386"/>
            <a:ext cx="8870" cy="38624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31199787-F36E-423D-B5D7-666794984734}"/>
              </a:ext>
            </a:extLst>
          </p:cNvPr>
          <p:cNvSpPr/>
          <p:nvPr/>
        </p:nvSpPr>
        <p:spPr>
          <a:xfrm>
            <a:off x="6205480" y="5517551"/>
            <a:ext cx="1642375" cy="75896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Times New Roman" panose="02020603050405020304" pitchFamily="18" charset="0"/>
                <a:cs typeface="Times New Roman" panose="02020603050405020304" pitchFamily="18" charset="0"/>
              </a:rPr>
              <a:t>Calculation of Judging Drowsiness</a:t>
            </a:r>
            <a:endParaRPr lang="en-IN" sz="1600" dirty="0">
              <a:latin typeface="Times New Roman" panose="02020603050405020304" pitchFamily="18" charset="0"/>
              <a:cs typeface="Times New Roman" panose="02020603050405020304" pitchFamily="18" charset="0"/>
            </a:endParaRPr>
          </a:p>
        </p:txBody>
      </p:sp>
      <p:sp>
        <p:nvSpPr>
          <p:cNvPr id="42" name="Diamond 41">
            <a:extLst>
              <a:ext uri="{FF2B5EF4-FFF2-40B4-BE49-F238E27FC236}">
                <a16:creationId xmlns:a16="http://schemas.microsoft.com/office/drawing/2014/main" id="{C5C4EE1D-E8BD-44B4-8F61-10DE1970CA22}"/>
              </a:ext>
            </a:extLst>
          </p:cNvPr>
          <p:cNvSpPr/>
          <p:nvPr/>
        </p:nvSpPr>
        <p:spPr>
          <a:xfrm>
            <a:off x="8238477" y="5375522"/>
            <a:ext cx="1642375" cy="1086378"/>
          </a:xfrm>
          <a:prstGeom prst="diamond">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latin typeface="Times New Roman" panose="02020603050405020304" pitchFamily="18" charset="0"/>
                <a:cs typeface="Times New Roman" panose="02020603050405020304" pitchFamily="18" charset="0"/>
              </a:rPr>
              <a:t>Drowsy Driver?</a:t>
            </a:r>
            <a:endParaRPr lang="en-IN" sz="1400" dirty="0">
              <a:latin typeface="Times New Roman" panose="02020603050405020304" pitchFamily="18" charset="0"/>
              <a:cs typeface="Times New Roman" panose="02020603050405020304" pitchFamily="18" charset="0"/>
            </a:endParaRPr>
          </a:p>
        </p:txBody>
      </p:sp>
      <p:cxnSp>
        <p:nvCxnSpPr>
          <p:cNvPr id="44" name="Straight Arrow Connector 43">
            <a:extLst>
              <a:ext uri="{FF2B5EF4-FFF2-40B4-BE49-F238E27FC236}">
                <a16:creationId xmlns:a16="http://schemas.microsoft.com/office/drawing/2014/main" id="{B55C0263-E0A7-47D8-A012-D95562883E61}"/>
              </a:ext>
            </a:extLst>
          </p:cNvPr>
          <p:cNvCxnSpPr>
            <a:stCxn id="31" idx="3"/>
          </p:cNvCxnSpPr>
          <p:nvPr/>
        </p:nvCxnSpPr>
        <p:spPr>
          <a:xfrm>
            <a:off x="7847855" y="5897032"/>
            <a:ext cx="39062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03B9841C-065F-4270-A3F7-9618F8ED25FC}"/>
              </a:ext>
            </a:extLst>
          </p:cNvPr>
          <p:cNvCxnSpPr>
            <a:cxnSpLocks/>
            <a:stCxn id="42" idx="3"/>
          </p:cNvCxnSpPr>
          <p:nvPr/>
        </p:nvCxnSpPr>
        <p:spPr>
          <a:xfrm>
            <a:off x="9880852" y="5918711"/>
            <a:ext cx="42612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0" name="Rectangle 49">
            <a:extLst>
              <a:ext uri="{FF2B5EF4-FFF2-40B4-BE49-F238E27FC236}">
                <a16:creationId xmlns:a16="http://schemas.microsoft.com/office/drawing/2014/main" id="{8D44C44B-1BBE-4368-ACD2-1BEED44C781B}"/>
              </a:ext>
            </a:extLst>
          </p:cNvPr>
          <p:cNvSpPr/>
          <p:nvPr/>
        </p:nvSpPr>
        <p:spPr>
          <a:xfrm>
            <a:off x="10306974" y="5564310"/>
            <a:ext cx="1083075" cy="63230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Alarm </a:t>
            </a:r>
            <a:r>
              <a:rPr lang="en-US" dirty="0">
                <a:latin typeface="Times New Roman" panose="02020603050405020304" pitchFamily="18" charset="0"/>
                <a:cs typeface="Times New Roman" panose="02020603050405020304" pitchFamily="18" charset="0"/>
              </a:rPr>
              <a:t>signal</a:t>
            </a:r>
            <a:endParaRPr lang="en-IN" dirty="0">
              <a:latin typeface="Times New Roman" panose="02020603050405020304" pitchFamily="18" charset="0"/>
              <a:cs typeface="Times New Roman" panose="02020603050405020304" pitchFamily="18" charset="0"/>
            </a:endParaRPr>
          </a:p>
        </p:txBody>
      </p:sp>
      <p:cxnSp>
        <p:nvCxnSpPr>
          <p:cNvPr id="53" name="Straight Connector 52">
            <a:extLst>
              <a:ext uri="{FF2B5EF4-FFF2-40B4-BE49-F238E27FC236}">
                <a16:creationId xmlns:a16="http://schemas.microsoft.com/office/drawing/2014/main" id="{D376601B-AA61-48BE-99EF-BB15004DB005}"/>
              </a:ext>
            </a:extLst>
          </p:cNvPr>
          <p:cNvCxnSpPr>
            <a:cxnSpLocks/>
            <a:stCxn id="50" idx="3"/>
          </p:cNvCxnSpPr>
          <p:nvPr/>
        </p:nvCxnSpPr>
        <p:spPr>
          <a:xfrm>
            <a:off x="11390049" y="5880462"/>
            <a:ext cx="346230"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8C00396D-DCC6-4789-83C4-28725CE0D389}"/>
              </a:ext>
            </a:extLst>
          </p:cNvPr>
          <p:cNvCxnSpPr>
            <a:stCxn id="42" idx="0"/>
          </p:cNvCxnSpPr>
          <p:nvPr/>
        </p:nvCxnSpPr>
        <p:spPr>
          <a:xfrm flipH="1" flipV="1">
            <a:off x="9059664" y="4769460"/>
            <a:ext cx="1" cy="6060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4141BB9C-F77F-435C-8A23-3BC8F5CE2135}"/>
              </a:ext>
            </a:extLst>
          </p:cNvPr>
          <p:cNvCxnSpPr>
            <a:cxnSpLocks/>
          </p:cNvCxnSpPr>
          <p:nvPr/>
        </p:nvCxnSpPr>
        <p:spPr>
          <a:xfrm>
            <a:off x="9059664" y="4769460"/>
            <a:ext cx="268401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3" name="Content Placeholder 2">
            <a:extLst>
              <a:ext uri="{FF2B5EF4-FFF2-40B4-BE49-F238E27FC236}">
                <a16:creationId xmlns:a16="http://schemas.microsoft.com/office/drawing/2014/main" id="{6CEB4928-4A6B-4FDB-9914-0304B6BC3784}"/>
              </a:ext>
            </a:extLst>
          </p:cNvPr>
          <p:cNvSpPr txBox="1">
            <a:spLocks/>
          </p:cNvSpPr>
          <p:nvPr/>
        </p:nvSpPr>
        <p:spPr>
          <a:xfrm>
            <a:off x="9823513" y="5478631"/>
            <a:ext cx="937332" cy="578055"/>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buNone/>
            </a:pPr>
            <a:r>
              <a:rPr lang="en-US" dirty="0">
                <a:latin typeface="Times New Roman" panose="02020603050405020304" pitchFamily="18" charset="0"/>
                <a:cs typeface="Times New Roman" panose="02020603050405020304" pitchFamily="18" charset="0"/>
              </a:rPr>
              <a:t>Yes</a:t>
            </a:r>
            <a:endParaRPr lang="en-IN" dirty="0">
              <a:latin typeface="Times New Roman" panose="02020603050405020304" pitchFamily="18" charset="0"/>
              <a:cs typeface="Times New Roman" panose="02020603050405020304" pitchFamily="18" charset="0"/>
            </a:endParaRPr>
          </a:p>
        </p:txBody>
      </p:sp>
      <p:sp>
        <p:nvSpPr>
          <p:cNvPr id="64" name="Content Placeholder 2">
            <a:extLst>
              <a:ext uri="{FF2B5EF4-FFF2-40B4-BE49-F238E27FC236}">
                <a16:creationId xmlns:a16="http://schemas.microsoft.com/office/drawing/2014/main" id="{13CE9643-8CE1-459D-96EA-5DD031BEC94E}"/>
              </a:ext>
            </a:extLst>
          </p:cNvPr>
          <p:cNvSpPr txBox="1">
            <a:spLocks/>
          </p:cNvSpPr>
          <p:nvPr/>
        </p:nvSpPr>
        <p:spPr>
          <a:xfrm>
            <a:off x="8496526" y="4835018"/>
            <a:ext cx="937332" cy="578055"/>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buNone/>
            </a:pPr>
            <a:r>
              <a:rPr lang="en-US" dirty="0">
                <a:latin typeface="Times New Roman" panose="02020603050405020304" pitchFamily="18" charset="0"/>
                <a:cs typeface="Times New Roman" panose="02020603050405020304" pitchFamily="18" charset="0"/>
              </a:rPr>
              <a:t>No</a:t>
            </a:r>
            <a:endParaRPr lang="en-IN" dirty="0">
              <a:latin typeface="Times New Roman" panose="02020603050405020304" pitchFamily="18" charset="0"/>
              <a:cs typeface="Times New Roman" panose="02020603050405020304" pitchFamily="18" charset="0"/>
            </a:endParaRPr>
          </a:p>
        </p:txBody>
      </p:sp>
      <p:sp>
        <p:nvSpPr>
          <p:cNvPr id="65" name="Content Placeholder 2">
            <a:extLst>
              <a:ext uri="{FF2B5EF4-FFF2-40B4-BE49-F238E27FC236}">
                <a16:creationId xmlns:a16="http://schemas.microsoft.com/office/drawing/2014/main" id="{B985E5DC-DF0D-46F7-BC4E-E207DB2FE7FE}"/>
              </a:ext>
            </a:extLst>
          </p:cNvPr>
          <p:cNvSpPr txBox="1">
            <a:spLocks/>
          </p:cNvSpPr>
          <p:nvPr/>
        </p:nvSpPr>
        <p:spPr>
          <a:xfrm>
            <a:off x="6945511" y="2814594"/>
            <a:ext cx="801735" cy="487915"/>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buNone/>
            </a:pPr>
            <a:r>
              <a:rPr lang="en-US" dirty="0">
                <a:latin typeface="Times New Roman" panose="02020603050405020304" pitchFamily="18" charset="0"/>
                <a:cs typeface="Times New Roman" panose="02020603050405020304" pitchFamily="18" charset="0"/>
              </a:rPr>
              <a:t>Yes</a:t>
            </a:r>
            <a:endParaRPr lang="en-IN" dirty="0">
              <a:latin typeface="Times New Roman" panose="02020603050405020304" pitchFamily="18" charset="0"/>
              <a:cs typeface="Times New Roman" panose="02020603050405020304" pitchFamily="18" charset="0"/>
            </a:endParaRPr>
          </a:p>
        </p:txBody>
      </p:sp>
      <p:sp>
        <p:nvSpPr>
          <p:cNvPr id="66" name="Content Placeholder 2">
            <a:extLst>
              <a:ext uri="{FF2B5EF4-FFF2-40B4-BE49-F238E27FC236}">
                <a16:creationId xmlns:a16="http://schemas.microsoft.com/office/drawing/2014/main" id="{EDA3404F-17B2-45F7-900D-C26897C5FBF0}"/>
              </a:ext>
            </a:extLst>
          </p:cNvPr>
          <p:cNvSpPr txBox="1">
            <a:spLocks/>
          </p:cNvSpPr>
          <p:nvPr/>
        </p:nvSpPr>
        <p:spPr>
          <a:xfrm>
            <a:off x="190133" y="3429000"/>
            <a:ext cx="937332" cy="578055"/>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endParaRPr lang="en-IN" dirty="0">
              <a:latin typeface="Times New Roman" panose="02020603050405020304" pitchFamily="18" charset="0"/>
              <a:cs typeface="Times New Roman" panose="02020603050405020304" pitchFamily="18" charset="0"/>
            </a:endParaRPr>
          </a:p>
        </p:txBody>
      </p:sp>
      <p:sp>
        <p:nvSpPr>
          <p:cNvPr id="67" name="Content Placeholder 2">
            <a:extLst>
              <a:ext uri="{FF2B5EF4-FFF2-40B4-BE49-F238E27FC236}">
                <a16:creationId xmlns:a16="http://schemas.microsoft.com/office/drawing/2014/main" id="{89DC7B4A-05D1-4351-9BF0-DAA50DF4BC02}"/>
              </a:ext>
            </a:extLst>
          </p:cNvPr>
          <p:cNvSpPr txBox="1">
            <a:spLocks/>
          </p:cNvSpPr>
          <p:nvPr/>
        </p:nvSpPr>
        <p:spPr>
          <a:xfrm>
            <a:off x="9280494" y="1901114"/>
            <a:ext cx="937332" cy="578055"/>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buNone/>
            </a:pPr>
            <a:r>
              <a:rPr lang="en-US" dirty="0">
                <a:latin typeface="Times New Roman" panose="02020603050405020304" pitchFamily="18" charset="0"/>
                <a:cs typeface="Times New Roman" panose="02020603050405020304" pitchFamily="18" charset="0"/>
              </a:rPr>
              <a:t>No</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96046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7A3EC-F358-4B1E-8DAB-90AF4757A37C}"/>
              </a:ext>
            </a:extLst>
          </p:cNvPr>
          <p:cNvSpPr>
            <a:spLocks noGrp="1"/>
          </p:cNvSpPr>
          <p:nvPr>
            <p:ph type="title"/>
          </p:nvPr>
        </p:nvSpPr>
        <p:spPr/>
        <p:txBody>
          <a:bodyPr>
            <a:normAutofit/>
          </a:bodyPr>
          <a:lstStyle/>
          <a:p>
            <a:r>
              <a:rPr lang="en-US" sz="3200" dirty="0">
                <a:latin typeface="Times New Roman" panose="02020603050405020304" pitchFamily="18" charset="0"/>
                <a:cs typeface="Times New Roman" panose="02020603050405020304" pitchFamily="18" charset="0"/>
              </a:rPr>
              <a:t>Er diagram</a:t>
            </a:r>
            <a:endParaRPr lang="en-IN" sz="3200"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B7D17319-9E08-475A-B722-64AE0023AAD6}"/>
              </a:ext>
            </a:extLst>
          </p:cNvPr>
          <p:cNvSpPr/>
          <p:nvPr/>
        </p:nvSpPr>
        <p:spPr>
          <a:xfrm>
            <a:off x="4375475" y="6115233"/>
            <a:ext cx="1376038" cy="60664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Times New Roman" panose="02020603050405020304" pitchFamily="18" charset="0"/>
                <a:cs typeface="Times New Roman" panose="02020603050405020304" pitchFamily="18" charset="0"/>
              </a:rPr>
              <a:t>Drowsiness Detector</a:t>
            </a:r>
            <a:endParaRPr lang="en-IN" sz="1600" dirty="0">
              <a:latin typeface="Times New Roman" panose="02020603050405020304" pitchFamily="18" charset="0"/>
              <a:cs typeface="Times New Roman" panose="02020603050405020304" pitchFamily="18" charset="0"/>
            </a:endParaRPr>
          </a:p>
        </p:txBody>
      </p:sp>
      <p:cxnSp>
        <p:nvCxnSpPr>
          <p:cNvPr id="6" name="Straight Connector 5">
            <a:extLst>
              <a:ext uri="{FF2B5EF4-FFF2-40B4-BE49-F238E27FC236}">
                <a16:creationId xmlns:a16="http://schemas.microsoft.com/office/drawing/2014/main" id="{514C6A6F-1E4C-4CE1-B9D3-A1AF226D1F65}"/>
              </a:ext>
            </a:extLst>
          </p:cNvPr>
          <p:cNvCxnSpPr>
            <a:cxnSpLocks/>
          </p:cNvCxnSpPr>
          <p:nvPr/>
        </p:nvCxnSpPr>
        <p:spPr>
          <a:xfrm>
            <a:off x="5751513" y="6418554"/>
            <a:ext cx="14127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9F1007AD-2169-4A29-A821-4CE2C6BCA6E8}"/>
              </a:ext>
            </a:extLst>
          </p:cNvPr>
          <p:cNvCxnSpPr>
            <a:cxnSpLocks/>
          </p:cNvCxnSpPr>
          <p:nvPr/>
        </p:nvCxnSpPr>
        <p:spPr>
          <a:xfrm flipV="1">
            <a:off x="7155402" y="6001305"/>
            <a:ext cx="8878" cy="41724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Flowchart: Decision 12">
            <a:extLst>
              <a:ext uri="{FF2B5EF4-FFF2-40B4-BE49-F238E27FC236}">
                <a16:creationId xmlns:a16="http://schemas.microsoft.com/office/drawing/2014/main" id="{BF90BB5D-462B-4F16-AF41-379E8B4A9474}"/>
              </a:ext>
            </a:extLst>
          </p:cNvPr>
          <p:cNvSpPr/>
          <p:nvPr/>
        </p:nvSpPr>
        <p:spPr>
          <a:xfrm>
            <a:off x="6172940" y="5228947"/>
            <a:ext cx="1982679" cy="772357"/>
          </a:xfrm>
          <a:prstGeom prst="flowChartDecision">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Times New Roman" panose="02020603050405020304" pitchFamily="18" charset="0"/>
                <a:cs typeface="Times New Roman" panose="02020603050405020304" pitchFamily="18" charset="0"/>
              </a:rPr>
              <a:t>Contains</a:t>
            </a:r>
            <a:endParaRPr lang="en-IN" sz="1600" dirty="0">
              <a:latin typeface="Times New Roman" panose="02020603050405020304" pitchFamily="18" charset="0"/>
              <a:cs typeface="Times New Roman" panose="02020603050405020304" pitchFamily="18" charset="0"/>
            </a:endParaRPr>
          </a:p>
        </p:txBody>
      </p:sp>
      <p:cxnSp>
        <p:nvCxnSpPr>
          <p:cNvPr id="15" name="Straight Connector 14">
            <a:extLst>
              <a:ext uri="{FF2B5EF4-FFF2-40B4-BE49-F238E27FC236}">
                <a16:creationId xmlns:a16="http://schemas.microsoft.com/office/drawing/2014/main" id="{9BE6B4B2-5482-4362-9347-6FF5DBB07F78}"/>
              </a:ext>
            </a:extLst>
          </p:cNvPr>
          <p:cNvCxnSpPr>
            <a:stCxn id="13" idx="0"/>
          </p:cNvCxnSpPr>
          <p:nvPr/>
        </p:nvCxnSpPr>
        <p:spPr>
          <a:xfrm flipH="1" flipV="1">
            <a:off x="7155402" y="4792134"/>
            <a:ext cx="8878" cy="4368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80BB1FD1-6055-4B36-A9BD-9390DB7F20ED}"/>
              </a:ext>
            </a:extLst>
          </p:cNvPr>
          <p:cNvCxnSpPr>
            <a:cxnSpLocks/>
          </p:cNvCxnSpPr>
          <p:nvPr/>
        </p:nvCxnSpPr>
        <p:spPr>
          <a:xfrm flipH="1">
            <a:off x="5388746" y="4792134"/>
            <a:ext cx="17755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FE8DA202-786D-49E1-B448-704B973E2277}"/>
              </a:ext>
            </a:extLst>
          </p:cNvPr>
          <p:cNvCxnSpPr>
            <a:cxnSpLocks/>
          </p:cNvCxnSpPr>
          <p:nvPr/>
        </p:nvCxnSpPr>
        <p:spPr>
          <a:xfrm>
            <a:off x="7164280" y="4792134"/>
            <a:ext cx="2219417" cy="99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11ED8A8-B728-43D0-B54B-FE53BCA2CB64}"/>
              </a:ext>
            </a:extLst>
          </p:cNvPr>
          <p:cNvCxnSpPr>
            <a:cxnSpLocks/>
          </p:cNvCxnSpPr>
          <p:nvPr/>
        </p:nvCxnSpPr>
        <p:spPr>
          <a:xfrm flipV="1">
            <a:off x="5388746" y="4376691"/>
            <a:ext cx="0" cy="4154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CA8C682-E6E8-4FC5-9F96-54C3D7CC449E}"/>
              </a:ext>
            </a:extLst>
          </p:cNvPr>
          <p:cNvCxnSpPr>
            <a:cxnSpLocks/>
          </p:cNvCxnSpPr>
          <p:nvPr/>
        </p:nvCxnSpPr>
        <p:spPr>
          <a:xfrm flipH="1" flipV="1">
            <a:off x="9374819" y="4438835"/>
            <a:ext cx="8878" cy="3533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D6C3141D-607D-4186-B4FF-DAA7D191EDF4}"/>
              </a:ext>
            </a:extLst>
          </p:cNvPr>
          <p:cNvSpPr/>
          <p:nvPr/>
        </p:nvSpPr>
        <p:spPr>
          <a:xfrm>
            <a:off x="4678532" y="3981635"/>
            <a:ext cx="1494407" cy="41544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Times New Roman" panose="02020603050405020304" pitchFamily="18" charset="0"/>
                <a:cs typeface="Times New Roman" panose="02020603050405020304" pitchFamily="18" charset="0"/>
              </a:rPr>
              <a:t>Analysis </a:t>
            </a:r>
            <a:endParaRPr lang="en-IN" sz="1600" dirty="0">
              <a:latin typeface="Times New Roman" panose="02020603050405020304" pitchFamily="18" charset="0"/>
              <a:cs typeface="Times New Roman" panose="02020603050405020304" pitchFamily="18" charset="0"/>
            </a:endParaRPr>
          </a:p>
        </p:txBody>
      </p:sp>
      <p:sp>
        <p:nvSpPr>
          <p:cNvPr id="30" name="Rectangle 29">
            <a:extLst>
              <a:ext uri="{FF2B5EF4-FFF2-40B4-BE49-F238E27FC236}">
                <a16:creationId xmlns:a16="http://schemas.microsoft.com/office/drawing/2014/main" id="{076484EF-C51A-402B-AD87-31AB7551F461}"/>
              </a:ext>
            </a:extLst>
          </p:cNvPr>
          <p:cNvSpPr/>
          <p:nvPr/>
        </p:nvSpPr>
        <p:spPr>
          <a:xfrm>
            <a:off x="8513686" y="4012707"/>
            <a:ext cx="1711903" cy="42612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Times New Roman" panose="02020603050405020304" pitchFamily="18" charset="0"/>
                <a:cs typeface="Times New Roman" panose="02020603050405020304" pitchFamily="18" charset="0"/>
              </a:rPr>
              <a:t>Detection </a:t>
            </a:r>
            <a:endParaRPr lang="en-IN" sz="1600" dirty="0">
              <a:latin typeface="Times New Roman" panose="02020603050405020304" pitchFamily="18" charset="0"/>
              <a:cs typeface="Times New Roman" panose="02020603050405020304" pitchFamily="18" charset="0"/>
            </a:endParaRPr>
          </a:p>
        </p:txBody>
      </p:sp>
      <p:cxnSp>
        <p:nvCxnSpPr>
          <p:cNvPr id="33" name="Straight Connector 32">
            <a:extLst>
              <a:ext uri="{FF2B5EF4-FFF2-40B4-BE49-F238E27FC236}">
                <a16:creationId xmlns:a16="http://schemas.microsoft.com/office/drawing/2014/main" id="{5A6B3777-4593-4D71-9C80-41107544EC82}"/>
              </a:ext>
            </a:extLst>
          </p:cNvPr>
          <p:cNvCxnSpPr>
            <a:cxnSpLocks/>
            <a:stCxn id="29" idx="1"/>
          </p:cNvCxnSpPr>
          <p:nvPr/>
        </p:nvCxnSpPr>
        <p:spPr>
          <a:xfrm flipH="1">
            <a:off x="3755254" y="4189357"/>
            <a:ext cx="92327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id="{43B5091C-0490-4B2F-81A6-FEB9BD00CCC1}"/>
              </a:ext>
            </a:extLst>
          </p:cNvPr>
          <p:cNvSpPr/>
          <p:nvPr/>
        </p:nvSpPr>
        <p:spPr>
          <a:xfrm>
            <a:off x="1876147" y="3870664"/>
            <a:ext cx="1879108" cy="56817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Times New Roman" panose="02020603050405020304" pitchFamily="18" charset="0"/>
                <a:cs typeface="Times New Roman" panose="02020603050405020304" pitchFamily="18" charset="0"/>
              </a:rPr>
              <a:t>Image Processing</a:t>
            </a:r>
            <a:endParaRPr lang="en-IN" sz="1600" dirty="0">
              <a:latin typeface="Times New Roman" panose="02020603050405020304" pitchFamily="18" charset="0"/>
              <a:cs typeface="Times New Roman" panose="02020603050405020304" pitchFamily="18" charset="0"/>
            </a:endParaRPr>
          </a:p>
        </p:txBody>
      </p:sp>
      <p:cxnSp>
        <p:nvCxnSpPr>
          <p:cNvPr id="37" name="Straight Connector 36">
            <a:extLst>
              <a:ext uri="{FF2B5EF4-FFF2-40B4-BE49-F238E27FC236}">
                <a16:creationId xmlns:a16="http://schemas.microsoft.com/office/drawing/2014/main" id="{69A07434-DB00-41C0-A97D-94FB2CB68992}"/>
              </a:ext>
            </a:extLst>
          </p:cNvPr>
          <p:cNvCxnSpPr>
            <a:cxnSpLocks/>
            <a:endCxn id="38" idx="6"/>
          </p:cNvCxnSpPr>
          <p:nvPr/>
        </p:nvCxnSpPr>
        <p:spPr>
          <a:xfrm flipH="1" flipV="1">
            <a:off x="4287916" y="3309162"/>
            <a:ext cx="775580" cy="6480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Oval 37">
            <a:extLst>
              <a:ext uri="{FF2B5EF4-FFF2-40B4-BE49-F238E27FC236}">
                <a16:creationId xmlns:a16="http://schemas.microsoft.com/office/drawing/2014/main" id="{2FEB4C76-CD6D-44AB-9FAD-011278B6F523}"/>
              </a:ext>
            </a:extLst>
          </p:cNvPr>
          <p:cNvSpPr/>
          <p:nvPr/>
        </p:nvSpPr>
        <p:spPr>
          <a:xfrm>
            <a:off x="2467993" y="2907006"/>
            <a:ext cx="1819923" cy="80431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Times New Roman" panose="02020603050405020304" pitchFamily="18" charset="0"/>
                <a:cs typeface="Times New Roman" panose="02020603050405020304" pitchFamily="18" charset="0"/>
              </a:rPr>
              <a:t>Opening &amp; closing eyes</a:t>
            </a:r>
            <a:endParaRPr lang="en-IN" sz="1600" dirty="0">
              <a:latin typeface="Times New Roman" panose="02020603050405020304" pitchFamily="18" charset="0"/>
              <a:cs typeface="Times New Roman" panose="02020603050405020304" pitchFamily="18" charset="0"/>
            </a:endParaRPr>
          </a:p>
        </p:txBody>
      </p:sp>
      <p:cxnSp>
        <p:nvCxnSpPr>
          <p:cNvPr id="40" name="Straight Connector 39">
            <a:extLst>
              <a:ext uri="{FF2B5EF4-FFF2-40B4-BE49-F238E27FC236}">
                <a16:creationId xmlns:a16="http://schemas.microsoft.com/office/drawing/2014/main" id="{1AA79FC8-C394-4942-86BA-B58E03621537}"/>
              </a:ext>
            </a:extLst>
          </p:cNvPr>
          <p:cNvCxnSpPr>
            <a:cxnSpLocks/>
          </p:cNvCxnSpPr>
          <p:nvPr/>
        </p:nvCxnSpPr>
        <p:spPr>
          <a:xfrm flipH="1">
            <a:off x="9747682" y="4438835"/>
            <a:ext cx="94694" cy="83623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279380E2-9EE1-4988-8CF5-7B4D92BDDCF8}"/>
              </a:ext>
            </a:extLst>
          </p:cNvPr>
          <p:cNvCxnSpPr>
            <a:cxnSpLocks/>
          </p:cNvCxnSpPr>
          <p:nvPr/>
        </p:nvCxnSpPr>
        <p:spPr>
          <a:xfrm flipV="1">
            <a:off x="10181200" y="4057999"/>
            <a:ext cx="656947" cy="2117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AACC8336-ECFE-485B-8C08-31BA6C137556}"/>
              </a:ext>
            </a:extLst>
          </p:cNvPr>
          <p:cNvCxnSpPr>
            <a:cxnSpLocks/>
          </p:cNvCxnSpPr>
          <p:nvPr/>
        </p:nvCxnSpPr>
        <p:spPr>
          <a:xfrm>
            <a:off x="10225589" y="4438835"/>
            <a:ext cx="800476" cy="79011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Oval 44">
            <a:extLst>
              <a:ext uri="{FF2B5EF4-FFF2-40B4-BE49-F238E27FC236}">
                <a16:creationId xmlns:a16="http://schemas.microsoft.com/office/drawing/2014/main" id="{7FCBF386-EF63-4D65-8424-ECC46C7D187F}"/>
              </a:ext>
            </a:extLst>
          </p:cNvPr>
          <p:cNvSpPr/>
          <p:nvPr/>
        </p:nvSpPr>
        <p:spPr>
          <a:xfrm>
            <a:off x="8658688" y="5275066"/>
            <a:ext cx="1686757" cy="57885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Times New Roman" panose="02020603050405020304" pitchFamily="18" charset="0"/>
                <a:cs typeface="Times New Roman" panose="02020603050405020304" pitchFamily="18" charset="0"/>
              </a:rPr>
              <a:t>Eye Detection</a:t>
            </a:r>
            <a:endParaRPr lang="en-IN" sz="1600" dirty="0">
              <a:latin typeface="Times New Roman" panose="02020603050405020304" pitchFamily="18" charset="0"/>
              <a:cs typeface="Times New Roman" panose="02020603050405020304" pitchFamily="18" charset="0"/>
            </a:endParaRPr>
          </a:p>
        </p:txBody>
      </p:sp>
      <p:sp>
        <p:nvSpPr>
          <p:cNvPr id="46" name="Oval 45">
            <a:extLst>
              <a:ext uri="{FF2B5EF4-FFF2-40B4-BE49-F238E27FC236}">
                <a16:creationId xmlns:a16="http://schemas.microsoft.com/office/drawing/2014/main" id="{8AF5DFDC-C2CD-4072-8FDC-241504877407}"/>
              </a:ext>
            </a:extLst>
          </p:cNvPr>
          <p:cNvSpPr/>
          <p:nvPr/>
        </p:nvSpPr>
        <p:spPr>
          <a:xfrm>
            <a:off x="10461586" y="5196972"/>
            <a:ext cx="1686757" cy="65694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Times New Roman" panose="02020603050405020304" pitchFamily="18" charset="0"/>
                <a:cs typeface="Times New Roman" panose="02020603050405020304" pitchFamily="18" charset="0"/>
              </a:rPr>
              <a:t>Face Detection</a:t>
            </a:r>
            <a:endParaRPr lang="en-IN" sz="1600" dirty="0">
              <a:latin typeface="Times New Roman" panose="02020603050405020304" pitchFamily="18" charset="0"/>
              <a:cs typeface="Times New Roman" panose="02020603050405020304" pitchFamily="18" charset="0"/>
            </a:endParaRPr>
          </a:p>
        </p:txBody>
      </p:sp>
      <p:sp>
        <p:nvSpPr>
          <p:cNvPr id="47" name="Oval 46">
            <a:extLst>
              <a:ext uri="{FF2B5EF4-FFF2-40B4-BE49-F238E27FC236}">
                <a16:creationId xmlns:a16="http://schemas.microsoft.com/office/drawing/2014/main" id="{4FE7906C-2848-4925-8B63-751AB47B0ACF}"/>
              </a:ext>
            </a:extLst>
          </p:cNvPr>
          <p:cNvSpPr/>
          <p:nvPr/>
        </p:nvSpPr>
        <p:spPr>
          <a:xfrm>
            <a:off x="10838146" y="3710866"/>
            <a:ext cx="1342015" cy="72797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latin typeface="Times New Roman" panose="02020603050405020304" pitchFamily="18" charset="0"/>
                <a:cs typeface="Times New Roman" panose="02020603050405020304" pitchFamily="18" charset="0"/>
              </a:rPr>
              <a:t>Webcam</a:t>
            </a:r>
            <a:endParaRPr lang="en-IN" sz="1400" dirty="0">
              <a:latin typeface="Times New Roman" panose="02020603050405020304" pitchFamily="18" charset="0"/>
              <a:cs typeface="Times New Roman" panose="02020603050405020304" pitchFamily="18" charset="0"/>
            </a:endParaRPr>
          </a:p>
        </p:txBody>
      </p:sp>
      <p:cxnSp>
        <p:nvCxnSpPr>
          <p:cNvPr id="51" name="Straight Connector 50">
            <a:extLst>
              <a:ext uri="{FF2B5EF4-FFF2-40B4-BE49-F238E27FC236}">
                <a16:creationId xmlns:a16="http://schemas.microsoft.com/office/drawing/2014/main" id="{B1746C80-81D4-45BF-9AB5-C4F490DFECBA}"/>
              </a:ext>
            </a:extLst>
          </p:cNvPr>
          <p:cNvCxnSpPr>
            <a:cxnSpLocks/>
          </p:cNvCxnSpPr>
          <p:nvPr/>
        </p:nvCxnSpPr>
        <p:spPr>
          <a:xfrm flipH="1" flipV="1">
            <a:off x="5388746" y="2982896"/>
            <a:ext cx="10357" cy="99873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A38363BC-2AA3-47BD-B4DA-ED486BA5E5D6}"/>
              </a:ext>
            </a:extLst>
          </p:cNvPr>
          <p:cNvCxnSpPr>
            <a:cxnSpLocks/>
            <a:stCxn id="30" idx="0"/>
          </p:cNvCxnSpPr>
          <p:nvPr/>
        </p:nvCxnSpPr>
        <p:spPr>
          <a:xfrm flipH="1" flipV="1">
            <a:off x="9364462" y="2982897"/>
            <a:ext cx="5176" cy="10298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969470DA-4A5C-4FCC-9EFC-420A2213D3CE}"/>
              </a:ext>
            </a:extLst>
          </p:cNvPr>
          <p:cNvCxnSpPr>
            <a:cxnSpLocks/>
          </p:cNvCxnSpPr>
          <p:nvPr/>
        </p:nvCxnSpPr>
        <p:spPr>
          <a:xfrm>
            <a:off x="5399103" y="2982897"/>
            <a:ext cx="397571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FA0CAB0F-AAE2-470F-8CE2-723A4FAAB780}"/>
              </a:ext>
            </a:extLst>
          </p:cNvPr>
          <p:cNvCxnSpPr/>
          <p:nvPr/>
        </p:nvCxnSpPr>
        <p:spPr>
          <a:xfrm flipV="1">
            <a:off x="7261934" y="2419166"/>
            <a:ext cx="0" cy="56373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9" name="Rectangle 58">
            <a:extLst>
              <a:ext uri="{FF2B5EF4-FFF2-40B4-BE49-F238E27FC236}">
                <a16:creationId xmlns:a16="http://schemas.microsoft.com/office/drawing/2014/main" id="{0FC7E5A2-2865-47F4-A13F-33E6F8A6CDA5}"/>
              </a:ext>
            </a:extLst>
          </p:cNvPr>
          <p:cNvSpPr/>
          <p:nvPr/>
        </p:nvSpPr>
        <p:spPr>
          <a:xfrm>
            <a:off x="6427433" y="1992212"/>
            <a:ext cx="1728179" cy="45802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Times New Roman" panose="02020603050405020304" pitchFamily="18" charset="0"/>
                <a:cs typeface="Times New Roman" panose="02020603050405020304" pitchFamily="18" charset="0"/>
              </a:rPr>
              <a:t>Detection system</a:t>
            </a:r>
            <a:endParaRPr lang="en-IN" sz="1600" dirty="0">
              <a:latin typeface="Times New Roman" panose="02020603050405020304" pitchFamily="18" charset="0"/>
              <a:cs typeface="Times New Roman" panose="02020603050405020304" pitchFamily="18" charset="0"/>
            </a:endParaRPr>
          </a:p>
        </p:txBody>
      </p:sp>
      <p:cxnSp>
        <p:nvCxnSpPr>
          <p:cNvPr id="61" name="Straight Connector 60">
            <a:extLst>
              <a:ext uri="{FF2B5EF4-FFF2-40B4-BE49-F238E27FC236}">
                <a16:creationId xmlns:a16="http://schemas.microsoft.com/office/drawing/2014/main" id="{EFBD10CA-5AFF-4BBA-BAD3-A461C4F61193}"/>
              </a:ext>
            </a:extLst>
          </p:cNvPr>
          <p:cNvCxnSpPr/>
          <p:nvPr/>
        </p:nvCxnSpPr>
        <p:spPr>
          <a:xfrm flipV="1">
            <a:off x="7261934" y="1562470"/>
            <a:ext cx="0" cy="50339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2" name="Rectangle 61">
            <a:extLst>
              <a:ext uri="{FF2B5EF4-FFF2-40B4-BE49-F238E27FC236}">
                <a16:creationId xmlns:a16="http://schemas.microsoft.com/office/drawing/2014/main" id="{79B9EA10-0DD0-4DEE-91B4-52C4F6FE8AD2}"/>
              </a:ext>
            </a:extLst>
          </p:cNvPr>
          <p:cNvSpPr/>
          <p:nvPr/>
        </p:nvSpPr>
        <p:spPr>
          <a:xfrm>
            <a:off x="6427433" y="1204731"/>
            <a:ext cx="1728179" cy="38469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Times New Roman" panose="02020603050405020304" pitchFamily="18" charset="0"/>
                <a:cs typeface="Times New Roman" panose="02020603050405020304" pitchFamily="18" charset="0"/>
              </a:rPr>
              <a:t>Alarm </a:t>
            </a:r>
            <a:endParaRPr lang="en-IN" sz="1600" dirty="0">
              <a:latin typeface="Times New Roman" panose="02020603050405020304" pitchFamily="18" charset="0"/>
              <a:cs typeface="Times New Roman" panose="02020603050405020304" pitchFamily="18" charset="0"/>
            </a:endParaRPr>
          </a:p>
        </p:txBody>
      </p:sp>
      <p:cxnSp>
        <p:nvCxnSpPr>
          <p:cNvPr id="64" name="Straight Connector 63">
            <a:extLst>
              <a:ext uri="{FF2B5EF4-FFF2-40B4-BE49-F238E27FC236}">
                <a16:creationId xmlns:a16="http://schemas.microsoft.com/office/drawing/2014/main" id="{0503A57F-BE31-4F77-8B9A-5DB8E183354F}"/>
              </a:ext>
            </a:extLst>
          </p:cNvPr>
          <p:cNvCxnSpPr>
            <a:stCxn id="62" idx="3"/>
          </p:cNvCxnSpPr>
          <p:nvPr/>
        </p:nvCxnSpPr>
        <p:spPr>
          <a:xfrm flipV="1">
            <a:off x="8155612" y="1145220"/>
            <a:ext cx="1208850" cy="2518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F50BD7FE-F1CB-40DB-A68A-6D0622F49582}"/>
              </a:ext>
            </a:extLst>
          </p:cNvPr>
          <p:cNvCxnSpPr>
            <a:cxnSpLocks/>
            <a:stCxn id="62" idx="1"/>
          </p:cNvCxnSpPr>
          <p:nvPr/>
        </p:nvCxnSpPr>
        <p:spPr>
          <a:xfrm flipH="1" flipV="1">
            <a:off x="5317724" y="1145220"/>
            <a:ext cx="1109709" cy="2518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2A2B80AB-51EE-4C85-8B66-9D2E2C690219}"/>
              </a:ext>
            </a:extLst>
          </p:cNvPr>
          <p:cNvCxnSpPr>
            <a:cxnSpLocks/>
            <a:stCxn id="59" idx="1"/>
          </p:cNvCxnSpPr>
          <p:nvPr/>
        </p:nvCxnSpPr>
        <p:spPr>
          <a:xfrm flipH="1">
            <a:off x="5399103" y="2221225"/>
            <a:ext cx="1028330" cy="3682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943E13DA-01D4-4D52-9C75-F97A8CAF394B}"/>
              </a:ext>
            </a:extLst>
          </p:cNvPr>
          <p:cNvCxnSpPr>
            <a:cxnSpLocks/>
            <a:stCxn id="59" idx="3"/>
          </p:cNvCxnSpPr>
          <p:nvPr/>
        </p:nvCxnSpPr>
        <p:spPr>
          <a:xfrm>
            <a:off x="8155612" y="2221225"/>
            <a:ext cx="1157064" cy="248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7" name="Oval 76">
            <a:extLst>
              <a:ext uri="{FF2B5EF4-FFF2-40B4-BE49-F238E27FC236}">
                <a16:creationId xmlns:a16="http://schemas.microsoft.com/office/drawing/2014/main" id="{E1CFE71B-DA30-47EE-84C5-EDFB211845FF}"/>
              </a:ext>
            </a:extLst>
          </p:cNvPr>
          <p:cNvSpPr/>
          <p:nvPr/>
        </p:nvSpPr>
        <p:spPr>
          <a:xfrm>
            <a:off x="4036389" y="816746"/>
            <a:ext cx="1253486" cy="54786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Times New Roman" panose="02020603050405020304" pitchFamily="18" charset="0"/>
                <a:cs typeface="Times New Roman" panose="02020603050405020304" pitchFamily="18" charset="0"/>
              </a:rPr>
              <a:t>Stop Ringing</a:t>
            </a:r>
            <a:endParaRPr lang="en-IN" sz="1600" dirty="0">
              <a:latin typeface="Times New Roman" panose="02020603050405020304" pitchFamily="18" charset="0"/>
              <a:cs typeface="Times New Roman" panose="02020603050405020304" pitchFamily="18" charset="0"/>
            </a:endParaRPr>
          </a:p>
        </p:txBody>
      </p:sp>
      <p:sp>
        <p:nvSpPr>
          <p:cNvPr id="78" name="Oval 77">
            <a:extLst>
              <a:ext uri="{FF2B5EF4-FFF2-40B4-BE49-F238E27FC236}">
                <a16:creationId xmlns:a16="http://schemas.microsoft.com/office/drawing/2014/main" id="{67C85120-962C-4922-AE06-D7C4337643F7}"/>
              </a:ext>
            </a:extLst>
          </p:cNvPr>
          <p:cNvSpPr/>
          <p:nvPr/>
        </p:nvSpPr>
        <p:spPr>
          <a:xfrm>
            <a:off x="9386656" y="867792"/>
            <a:ext cx="1319813" cy="58814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Times New Roman" panose="02020603050405020304" pitchFamily="18" charset="0"/>
                <a:cs typeface="Times New Roman" panose="02020603050405020304" pitchFamily="18" charset="0"/>
              </a:rPr>
              <a:t>Start Ringing</a:t>
            </a:r>
            <a:endParaRPr lang="en-IN" sz="1600" dirty="0">
              <a:latin typeface="Times New Roman" panose="02020603050405020304" pitchFamily="18" charset="0"/>
              <a:cs typeface="Times New Roman" panose="02020603050405020304" pitchFamily="18" charset="0"/>
            </a:endParaRPr>
          </a:p>
        </p:txBody>
      </p:sp>
      <p:sp>
        <p:nvSpPr>
          <p:cNvPr id="79" name="Oval 78">
            <a:extLst>
              <a:ext uri="{FF2B5EF4-FFF2-40B4-BE49-F238E27FC236}">
                <a16:creationId xmlns:a16="http://schemas.microsoft.com/office/drawing/2014/main" id="{6AA89F7C-E0A9-4BAB-8A28-ACEBC916A132}"/>
              </a:ext>
            </a:extLst>
          </p:cNvPr>
          <p:cNvSpPr/>
          <p:nvPr/>
        </p:nvSpPr>
        <p:spPr>
          <a:xfrm>
            <a:off x="3975972" y="1992014"/>
            <a:ext cx="1494407" cy="54786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Times New Roman" panose="02020603050405020304" pitchFamily="18" charset="0"/>
                <a:cs typeface="Times New Roman" panose="02020603050405020304" pitchFamily="18" charset="0"/>
              </a:rPr>
              <a:t>Non-drowsy</a:t>
            </a:r>
            <a:endParaRPr lang="en-IN" sz="1600" dirty="0">
              <a:latin typeface="Times New Roman" panose="02020603050405020304" pitchFamily="18" charset="0"/>
              <a:cs typeface="Times New Roman" panose="02020603050405020304" pitchFamily="18" charset="0"/>
            </a:endParaRPr>
          </a:p>
        </p:txBody>
      </p:sp>
      <p:sp>
        <p:nvSpPr>
          <p:cNvPr id="80" name="Oval 79">
            <a:extLst>
              <a:ext uri="{FF2B5EF4-FFF2-40B4-BE49-F238E27FC236}">
                <a16:creationId xmlns:a16="http://schemas.microsoft.com/office/drawing/2014/main" id="{6AE03025-6DE9-426D-A160-BDA12CE4D8C4}"/>
              </a:ext>
            </a:extLst>
          </p:cNvPr>
          <p:cNvSpPr/>
          <p:nvPr/>
        </p:nvSpPr>
        <p:spPr>
          <a:xfrm>
            <a:off x="9306514" y="1972115"/>
            <a:ext cx="1253486" cy="54786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Times New Roman" panose="02020603050405020304" pitchFamily="18" charset="0"/>
                <a:cs typeface="Times New Roman" panose="02020603050405020304" pitchFamily="18" charset="0"/>
              </a:rPr>
              <a:t>drowsy</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835560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16599-ACDF-49CB-BE73-1D04BB290A7F}"/>
              </a:ext>
            </a:extLst>
          </p:cNvPr>
          <p:cNvSpPr>
            <a:spLocks noGrp="1"/>
          </p:cNvSpPr>
          <p:nvPr>
            <p:ph type="title"/>
          </p:nvPr>
        </p:nvSpPr>
        <p:spPr>
          <a:xfrm>
            <a:off x="534880" y="191449"/>
            <a:ext cx="10131425" cy="1456267"/>
          </a:xfrm>
        </p:spPr>
        <p:txBody>
          <a:bodyPr/>
          <a:lstStyle/>
          <a:p>
            <a:r>
              <a:rPr lang="en-US" dirty="0">
                <a:latin typeface="Times New Roman" panose="02020603050405020304" pitchFamily="18" charset="0"/>
                <a:cs typeface="Times New Roman" panose="02020603050405020304" pitchFamily="18" charset="0"/>
              </a:rPr>
              <a:t>Input design</a:t>
            </a:r>
            <a:endParaRPr lang="en-IN"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FB33B507-BD3C-471F-88C5-FD41A9B080E5}"/>
              </a:ext>
            </a:extLst>
          </p:cNvPr>
          <p:cNvPicPr>
            <a:picLocks noGrp="1" noChangeAspect="1"/>
          </p:cNvPicPr>
          <p:nvPr>
            <p:ph idx="1"/>
          </p:nvPr>
        </p:nvPicPr>
        <p:blipFill>
          <a:blip r:embed="rId2"/>
          <a:stretch>
            <a:fillRect/>
          </a:stretch>
        </p:blipFill>
        <p:spPr>
          <a:xfrm>
            <a:off x="3357288" y="2463554"/>
            <a:ext cx="4486606" cy="3603996"/>
          </a:xfrm>
        </p:spPr>
      </p:pic>
      <p:sp>
        <p:nvSpPr>
          <p:cNvPr id="6" name="Content Placeholder 2">
            <a:extLst>
              <a:ext uri="{FF2B5EF4-FFF2-40B4-BE49-F238E27FC236}">
                <a16:creationId xmlns:a16="http://schemas.microsoft.com/office/drawing/2014/main" id="{347D0887-5041-4956-B418-40C6701145EB}"/>
              </a:ext>
            </a:extLst>
          </p:cNvPr>
          <p:cNvSpPr txBox="1">
            <a:spLocks/>
          </p:cNvSpPr>
          <p:nvPr/>
        </p:nvSpPr>
        <p:spPr>
          <a:xfrm>
            <a:off x="534879" y="1011734"/>
            <a:ext cx="10131425" cy="1456267"/>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r>
              <a:rPr lang="en-US" dirty="0">
                <a:latin typeface="Times New Roman" panose="02020603050405020304" pitchFamily="18" charset="0"/>
                <a:cs typeface="Times New Roman" panose="02020603050405020304" pitchFamily="18" charset="0"/>
              </a:rPr>
              <a:t>Here is the input deign of the program where face is detected to check whether person is drowsy or not.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36974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F2BBE-25AB-4A70-B720-1556B79F4C5C}"/>
              </a:ext>
            </a:extLst>
          </p:cNvPr>
          <p:cNvSpPr>
            <a:spLocks noGrp="1"/>
          </p:cNvSpPr>
          <p:nvPr>
            <p:ph type="title"/>
          </p:nvPr>
        </p:nvSpPr>
        <p:spPr>
          <a:xfrm>
            <a:off x="517125" y="152399"/>
            <a:ext cx="10131425" cy="1456267"/>
          </a:xfrm>
        </p:spPr>
        <p:txBody>
          <a:bodyPr/>
          <a:lstStyle/>
          <a:p>
            <a:r>
              <a:rPr lang="en-US" dirty="0">
                <a:latin typeface="Times New Roman" panose="02020603050405020304" pitchFamily="18" charset="0"/>
                <a:cs typeface="Times New Roman" panose="02020603050405020304" pitchFamily="18" charset="0"/>
              </a:rPr>
              <a:t>Output design</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577C1B0-33D3-4AE0-8F97-7ACB9DFAFABB}"/>
              </a:ext>
            </a:extLst>
          </p:cNvPr>
          <p:cNvSpPr>
            <a:spLocks noGrp="1"/>
          </p:cNvSpPr>
          <p:nvPr>
            <p:ph idx="1"/>
          </p:nvPr>
        </p:nvSpPr>
        <p:spPr>
          <a:xfrm>
            <a:off x="517125" y="1277106"/>
            <a:ext cx="10131425" cy="999066"/>
          </a:xfrm>
        </p:spPr>
        <p:txBody>
          <a:bodyPr/>
          <a:lstStyle/>
          <a:p>
            <a:r>
              <a:rPr lang="en-US" dirty="0">
                <a:latin typeface="Times New Roman" panose="02020603050405020304" pitchFamily="18" charset="0"/>
                <a:cs typeface="Times New Roman" panose="02020603050405020304" pitchFamily="18" charset="0"/>
              </a:rPr>
              <a:t>Here is the output deign of the program which displays the person is drowsy and alarm beeps.</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0166238C-EEF0-4DAB-8DDC-F55AAF72C906}"/>
              </a:ext>
            </a:extLst>
          </p:cNvPr>
          <p:cNvPicPr>
            <a:picLocks noChangeAspect="1"/>
          </p:cNvPicPr>
          <p:nvPr/>
        </p:nvPicPr>
        <p:blipFill>
          <a:blip r:embed="rId2"/>
          <a:stretch>
            <a:fillRect/>
          </a:stretch>
        </p:blipFill>
        <p:spPr>
          <a:xfrm>
            <a:off x="3055882" y="2276172"/>
            <a:ext cx="5053910" cy="3999954"/>
          </a:xfrm>
          <a:prstGeom prst="rect">
            <a:avLst/>
          </a:prstGeom>
        </p:spPr>
      </p:pic>
    </p:spTree>
    <p:extLst>
      <p:ext uri="{BB962C8B-B14F-4D97-AF65-F5344CB8AC3E}">
        <p14:creationId xmlns:p14="http://schemas.microsoft.com/office/powerpoint/2010/main" val="7212695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4CBF2-7145-4CC2-87C7-BF27DD38DFE5}"/>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C1B1CD6-3733-4DDF-9696-C5FFC4C62DF8}"/>
              </a:ext>
            </a:extLst>
          </p:cNvPr>
          <p:cNvSpPr>
            <a:spLocks noGrp="1"/>
          </p:cNvSpPr>
          <p:nvPr>
            <p:ph idx="1"/>
          </p:nvPr>
        </p:nvSpPr>
        <p:spPr>
          <a:xfrm>
            <a:off x="685800" y="1481092"/>
            <a:ext cx="10131425" cy="4767308"/>
          </a:xfrm>
        </p:spPr>
        <p:txBody>
          <a:bodyPr/>
          <a:lstStyle/>
          <a:p>
            <a:r>
              <a:rPr lang="en-US" dirty="0">
                <a:latin typeface="Times New Roman" panose="02020603050405020304" pitchFamily="18" charset="0"/>
                <a:cs typeface="Times New Roman" panose="02020603050405020304" pitchFamily="18" charset="0"/>
              </a:rPr>
              <a:t>The Drowsiness Detection System developed based on eye closure of the driver can differentiate normal eye blink and drowsiness and detect the drowsiness while driving.</a:t>
            </a:r>
          </a:p>
          <a:p>
            <a:r>
              <a:rPr lang="en-US" dirty="0">
                <a:latin typeface="Times New Roman" panose="02020603050405020304" pitchFamily="18" charset="0"/>
                <a:cs typeface="Times New Roman" panose="02020603050405020304" pitchFamily="18" charset="0"/>
              </a:rPr>
              <a:t>The proposed system can prevent accidents due to sleepiness while driving. This system works well even in case of drivers wearing spectacles and even under low light conditions if the camera delivers better output.</a:t>
            </a:r>
          </a:p>
          <a:p>
            <a:r>
              <a:rPr lang="en-US" dirty="0">
                <a:latin typeface="Times New Roman" panose="02020603050405020304" pitchFamily="18" charset="0"/>
                <a:cs typeface="Times New Roman" panose="02020603050405020304" pitchFamily="18" charset="0"/>
              </a:rPr>
              <a:t>Information about the head and eyes position is obtained through various  image processing algorithms.</a:t>
            </a:r>
          </a:p>
          <a:p>
            <a:r>
              <a:rPr lang="en-US" dirty="0">
                <a:latin typeface="Times New Roman" panose="02020603050405020304" pitchFamily="18" charset="0"/>
                <a:cs typeface="Times New Roman" panose="02020603050405020304" pitchFamily="18" charset="0"/>
              </a:rPr>
              <a:t>During the monitoring, the system is able to decide if the eyes are opened or closed.</a:t>
            </a:r>
          </a:p>
          <a:p>
            <a:r>
              <a:rPr lang="en-US" dirty="0">
                <a:latin typeface="Times New Roman" panose="02020603050405020304" pitchFamily="18" charset="0"/>
                <a:cs typeface="Times New Roman" panose="02020603050405020304" pitchFamily="18" charset="0"/>
              </a:rPr>
              <a:t>When the eyes have been closed for too long, a warning signal is issued. processing judges the driver’s alertness level on the basis of continuous eye closures.</a:t>
            </a:r>
          </a:p>
          <a:p>
            <a:r>
              <a:rPr lang="en-US" dirty="0">
                <a:latin typeface="Times New Roman" panose="02020603050405020304" pitchFamily="18" charset="0"/>
                <a:cs typeface="Times New Roman" panose="02020603050405020304" pitchFamily="18" charset="0"/>
              </a:rPr>
              <a:t>It will reduce the accidents if it is placed in every </a:t>
            </a:r>
            <a:r>
              <a:rPr lang="en-US" dirty="0" err="1">
                <a:latin typeface="Times New Roman" panose="02020603050405020304" pitchFamily="18" charset="0"/>
                <a:cs typeface="Times New Roman" panose="02020603050405020304" pitchFamily="18" charset="0"/>
              </a:rPr>
              <a:t>vehicles’s</a:t>
            </a:r>
            <a:r>
              <a:rPr lang="en-US" dirty="0">
                <a:latin typeface="Times New Roman" panose="02020603050405020304" pitchFamily="18" charset="0"/>
                <a:cs typeface="Times New Roman" panose="02020603050405020304" pitchFamily="18" charset="0"/>
              </a:rPr>
              <a:t> dashboard.</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747322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A4CE3-92A8-494E-8043-62E0555516BB}"/>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Scope for future development</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9F3FA4C-FEB3-4F51-8DA8-04836F355A7B}"/>
              </a:ext>
            </a:extLst>
          </p:cNvPr>
          <p:cNvSpPr>
            <a:spLocks noGrp="1"/>
          </p:cNvSpPr>
          <p:nvPr>
            <p:ph idx="1"/>
          </p:nvPr>
        </p:nvSpPr>
        <p:spPr/>
        <p:txBody>
          <a:bodyPr>
            <a:normAutofit lnSpcReduction="10000"/>
          </a:bodyPr>
          <a:lstStyle/>
          <a:p>
            <a:r>
              <a:rPr lang="en-US" dirty="0">
                <a:latin typeface="Times New Roman" panose="02020603050405020304" pitchFamily="18" charset="0"/>
                <a:cs typeface="Times New Roman" panose="02020603050405020304" pitchFamily="18" charset="0"/>
              </a:rPr>
              <a:t>In the real time driver fatigue detection system, it is required to slow down a vehicle automatically when fatigue level crosses a certain limit. Instead of threshold drowsiness level it is suggested to design a continuous scale driver fatigue detection system. It monitors the level of drowsiness continuously and when this level exceeds a certain value a signal is generated which controls the hydraulic braking system of the vehicle.</a:t>
            </a:r>
          </a:p>
          <a:p>
            <a:r>
              <a:rPr lang="en-US" dirty="0">
                <a:latin typeface="Times New Roman" panose="02020603050405020304" pitchFamily="18" charset="0"/>
                <a:cs typeface="Times New Roman" panose="02020603050405020304" pitchFamily="18" charset="0"/>
              </a:rPr>
              <a:t>The model can be improved incrementally by using other parameters like blink rate, yawning, state of the car, etc. If all these parameters are used it can improve the accuracy by a lot.</a:t>
            </a:r>
          </a:p>
          <a:p>
            <a:r>
              <a:rPr lang="en-US" dirty="0">
                <a:latin typeface="Times New Roman" panose="02020603050405020304" pitchFamily="18" charset="0"/>
                <a:cs typeface="Times New Roman" panose="02020603050405020304" pitchFamily="18" charset="0"/>
              </a:rPr>
              <a:t>This type of detector can be used wherever we need. For example, In mines many accidents are happening due to drowsiness which cause may losses to the company and loss of life.</a:t>
            </a:r>
          </a:p>
          <a:p>
            <a:r>
              <a:rPr lang="en-US" dirty="0">
                <a:latin typeface="Times New Roman" panose="02020603050405020304" pitchFamily="18" charset="0"/>
                <a:cs typeface="Times New Roman" panose="02020603050405020304" pitchFamily="18" charset="0"/>
              </a:rPr>
              <a:t>Same model and techniques can be used for various other uses like Netflix and other streaming services can detect when the user is asleep and stop the video accordingly. </a:t>
            </a:r>
          </a:p>
          <a:p>
            <a:r>
              <a:rPr lang="en-US" dirty="0">
                <a:latin typeface="Times New Roman" panose="02020603050405020304" pitchFamily="18" charset="0"/>
                <a:cs typeface="Times New Roman" panose="02020603050405020304" pitchFamily="18" charset="0"/>
              </a:rPr>
              <a:t>It can also be used in any type of application that prevents user from sleeping.</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021403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5B1AF-9A13-4058-9614-A24B779984C6}"/>
              </a:ext>
            </a:extLst>
          </p:cNvPr>
          <p:cNvSpPr>
            <a:spLocks noGrp="1"/>
          </p:cNvSpPr>
          <p:nvPr>
            <p:ph type="title"/>
          </p:nvPr>
        </p:nvSpPr>
        <p:spPr/>
        <p:txBody>
          <a:bodyPr/>
          <a:lstStyle/>
          <a:p>
            <a:r>
              <a:rPr lang="en-IN" dirty="0"/>
              <a:t>BIBLIOGRAPHY</a:t>
            </a:r>
            <a:br>
              <a:rPr lang="en-IN" dirty="0"/>
            </a:br>
            <a:endParaRPr lang="en-IN" dirty="0"/>
          </a:p>
        </p:txBody>
      </p:sp>
      <p:sp>
        <p:nvSpPr>
          <p:cNvPr id="3" name="Content Placeholder 2">
            <a:extLst>
              <a:ext uri="{FF2B5EF4-FFF2-40B4-BE49-F238E27FC236}">
                <a16:creationId xmlns:a16="http://schemas.microsoft.com/office/drawing/2014/main" id="{C110C3BF-9111-4003-9CCD-6DC87EEAA158}"/>
              </a:ext>
            </a:extLst>
          </p:cNvPr>
          <p:cNvSpPr>
            <a:spLocks noGrp="1"/>
          </p:cNvSpPr>
          <p:nvPr>
            <p:ph idx="1"/>
          </p:nvPr>
        </p:nvSpPr>
        <p:spPr>
          <a:xfrm>
            <a:off x="685801" y="1473693"/>
            <a:ext cx="10131425" cy="4944862"/>
          </a:xfrm>
        </p:spPr>
        <p:txBody>
          <a:bodyPr>
            <a:normAutofit/>
          </a:bodyPr>
          <a:lstStyle/>
          <a:p>
            <a:pPr marL="0" indent="0">
              <a:buNone/>
            </a:pPr>
            <a:r>
              <a:rPr lang="en-IN" dirty="0">
                <a:latin typeface="Times New Roman" panose="02020603050405020304" pitchFamily="18" charset="0"/>
                <a:cs typeface="Times New Roman" panose="02020603050405020304" pitchFamily="18" charset="0"/>
              </a:rPr>
              <a:t>• COMPUTATIONALLY EFFICIENT FACE DETECTION; B. SCHLKOPF-A. BLAKE, S. ROMDHANI, AND P. TORR.</a:t>
            </a:r>
          </a:p>
          <a:p>
            <a:pPr marL="0" indent="0">
              <a:buNone/>
            </a:pPr>
            <a:r>
              <a:rPr lang="en-IN" dirty="0">
                <a:latin typeface="Times New Roman" panose="02020603050405020304" pitchFamily="18" charset="0"/>
                <a:cs typeface="Times New Roman" panose="02020603050405020304" pitchFamily="18" charset="0"/>
              </a:rPr>
              <a:t>• INTRODUCTION TO PROGRAMMING USING PYTHON; Y. DANIEL ILANG.</a:t>
            </a:r>
          </a:p>
          <a:p>
            <a:pPr marL="0" indent="0">
              <a:buNone/>
            </a:pPr>
            <a:r>
              <a:rPr lang="en-IN" dirty="0">
                <a:latin typeface="Times New Roman" panose="02020603050405020304" pitchFamily="18" charset="0"/>
                <a:cs typeface="Times New Roman" panose="02020603050405020304" pitchFamily="18" charset="0"/>
              </a:rPr>
              <a:t>• USE OF THE HOUGH TRANSFORMATION TO DETECT LINES AND CURVES IN PICTURE; R. DUDA AND P. E. HART.</a:t>
            </a:r>
          </a:p>
          <a:p>
            <a:pPr marL="0" indent="0">
              <a:buNone/>
            </a:pPr>
            <a:r>
              <a:rPr lang="en-IN" dirty="0">
                <a:latin typeface="Times New Roman" panose="02020603050405020304" pitchFamily="18" charset="0"/>
                <a:cs typeface="Times New Roman" panose="02020603050405020304" pitchFamily="18" charset="0"/>
              </a:rPr>
              <a:t>• OPEN/CLOSED EYE ANALYSIS FOR DROWSINESS DETECTION; P.R. TABRIZI AND R. A. ZOROOFI.</a:t>
            </a:r>
          </a:p>
          <a:p>
            <a:pPr marL="0" indent="0">
              <a:buNone/>
            </a:pPr>
            <a:r>
              <a:rPr lang="en-IN" dirty="0">
                <a:latin typeface="Times New Roman" panose="02020603050405020304" pitchFamily="18" charset="0"/>
                <a:cs typeface="Times New Roman" panose="02020603050405020304" pitchFamily="18" charset="0"/>
              </a:rPr>
              <a:t>WEBSITES REFERRED:</a:t>
            </a:r>
          </a:p>
          <a:p>
            <a:pPr marL="0" indent="0">
              <a:buNone/>
            </a:pPr>
            <a:r>
              <a:rPr lang="en-IN" dirty="0">
                <a:latin typeface="Times New Roman" panose="02020603050405020304" pitchFamily="18" charset="0"/>
                <a:cs typeface="Times New Roman" panose="02020603050405020304" pitchFamily="18" charset="0"/>
              </a:rPr>
              <a:t>• https://www.scribd.com/book/15491045/Learning-OpenCV-Computer-Vision-with-the-OpenCV-Library</a:t>
            </a:r>
          </a:p>
          <a:p>
            <a:pPr marL="0" indent="0">
              <a:buNone/>
            </a:pPr>
            <a:r>
              <a:rPr lang="en-IN" dirty="0">
                <a:latin typeface="Times New Roman" panose="02020603050405020304" pitchFamily="18" charset="0"/>
                <a:cs typeface="Times New Roman" panose="02020603050405020304" pitchFamily="18" charset="0"/>
              </a:rPr>
              <a:t>• https://www.scribd.com/document/46566105/opencv</a:t>
            </a:r>
          </a:p>
          <a:p>
            <a:pPr marL="0" indent="0">
              <a:buNone/>
            </a:pPr>
            <a:r>
              <a:rPr lang="en-IN" dirty="0">
                <a:latin typeface="Times New Roman" panose="02020603050405020304" pitchFamily="18" charset="0"/>
                <a:cs typeface="Times New Roman" panose="02020603050405020304" pitchFamily="18" charset="0"/>
              </a:rPr>
              <a:t>• www.tutorialspoint.com</a:t>
            </a:r>
          </a:p>
          <a:p>
            <a:pPr marL="0" indent="0">
              <a:buNone/>
            </a:pPr>
            <a:r>
              <a:rPr lang="en-IN" dirty="0">
                <a:latin typeface="Times New Roman" panose="02020603050405020304" pitchFamily="18" charset="0"/>
                <a:cs typeface="Times New Roman" panose="02020603050405020304" pitchFamily="18" charset="0"/>
              </a:rPr>
              <a:t>• https://www.pyimagesearch.com/2017/04/03/facial-landmarks-dlib-opencv-python</a:t>
            </a:r>
          </a:p>
        </p:txBody>
      </p:sp>
    </p:spTree>
    <p:extLst>
      <p:ext uri="{BB962C8B-B14F-4D97-AF65-F5344CB8AC3E}">
        <p14:creationId xmlns:p14="http://schemas.microsoft.com/office/powerpoint/2010/main" val="30932007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F496B-72AF-47E2-92C9-EF90AF86AB75}"/>
              </a:ext>
            </a:extLst>
          </p:cNvPr>
          <p:cNvSpPr>
            <a:spLocks noGrp="1"/>
          </p:cNvSpPr>
          <p:nvPr>
            <p:ph type="title"/>
          </p:nvPr>
        </p:nvSpPr>
        <p:spPr>
          <a:xfrm>
            <a:off x="863355" y="2700866"/>
            <a:ext cx="10131425" cy="1456267"/>
          </a:xfrm>
        </p:spPr>
        <p:txBody>
          <a:bodyPr>
            <a:normAutofit/>
          </a:bodyPr>
          <a:lstStyle/>
          <a:p>
            <a:pPr algn="ctr"/>
            <a:r>
              <a:rPr lang="en-US" sz="6000" dirty="0"/>
              <a:t>Thank you!</a:t>
            </a:r>
            <a:endParaRPr lang="en-IN" sz="6000" dirty="0"/>
          </a:p>
        </p:txBody>
      </p:sp>
    </p:spTree>
    <p:extLst>
      <p:ext uri="{BB962C8B-B14F-4D97-AF65-F5344CB8AC3E}">
        <p14:creationId xmlns:p14="http://schemas.microsoft.com/office/powerpoint/2010/main" val="5604475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2072E-D3E7-45A8-96CA-2C1EB8B75946}"/>
              </a:ext>
            </a:extLst>
          </p:cNvPr>
          <p:cNvSpPr>
            <a:spLocks noGrp="1"/>
          </p:cNvSpPr>
          <p:nvPr>
            <p:ph type="title"/>
          </p:nvPr>
        </p:nvSpPr>
        <p:spPr>
          <a:xfrm>
            <a:off x="641413" y="290004"/>
            <a:ext cx="10131425" cy="1456267"/>
          </a:xfrm>
        </p:spPr>
        <p:txBody>
          <a:bodyPr/>
          <a:lstStyle/>
          <a:p>
            <a:r>
              <a:rPr lang="en-US" dirty="0">
                <a:latin typeface="Times New Roman" panose="02020603050405020304" pitchFamily="18" charset="0"/>
                <a:cs typeface="Times New Roman" panose="02020603050405020304" pitchFamily="18" charset="0"/>
              </a:rPr>
              <a:t>introduction</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06949FF-5A14-4E53-98DB-61503AA29522}"/>
              </a:ext>
            </a:extLst>
          </p:cNvPr>
          <p:cNvSpPr>
            <a:spLocks noGrp="1"/>
          </p:cNvSpPr>
          <p:nvPr>
            <p:ph idx="1"/>
          </p:nvPr>
        </p:nvSpPr>
        <p:spPr>
          <a:xfrm>
            <a:off x="521044" y="1337733"/>
            <a:ext cx="10131425" cy="5453684"/>
          </a:xfrm>
        </p:spPr>
        <p:txBody>
          <a:bodyPr>
            <a:normAutofit/>
          </a:bodyPr>
          <a:lstStyle/>
          <a:p>
            <a:pPr>
              <a:lnSpc>
                <a:spcPct val="150000"/>
              </a:lnSpc>
            </a:pPr>
            <a:r>
              <a:rPr lang="en-IN" sz="1800" dirty="0">
                <a:effectLst/>
                <a:latin typeface="Times New Roman" panose="02020603050405020304" pitchFamily="18" charset="0"/>
                <a:ea typeface="Calibri" panose="020F0502020204030204" pitchFamily="34" charset="0"/>
                <a:cs typeface="Latha" panose="020B0604020202020204" pitchFamily="34" charset="0"/>
              </a:rPr>
              <a:t> The project “</a:t>
            </a:r>
            <a:r>
              <a:rPr lang="en-IN" sz="1800" b="1" dirty="0">
                <a:effectLst/>
                <a:latin typeface="Times New Roman" panose="02020603050405020304" pitchFamily="18" charset="0"/>
                <a:ea typeface="Calibri" panose="020F0502020204030204" pitchFamily="34" charset="0"/>
                <a:cs typeface="Latha" panose="020B0604020202020204" pitchFamily="34" charset="0"/>
              </a:rPr>
              <a:t>Drowsiness </a:t>
            </a:r>
            <a:r>
              <a:rPr lang="en-IN" b="1" dirty="0">
                <a:latin typeface="Times New Roman" panose="02020603050405020304" pitchFamily="18" charset="0"/>
                <a:ea typeface="Calibri" panose="020F0502020204030204" pitchFamily="34" charset="0"/>
                <a:cs typeface="Latha" panose="020B0604020202020204" pitchFamily="34" charset="0"/>
              </a:rPr>
              <a:t>D</a:t>
            </a:r>
            <a:r>
              <a:rPr lang="en-IN" sz="1800" b="1" dirty="0">
                <a:effectLst/>
                <a:latin typeface="Times New Roman" panose="02020603050405020304" pitchFamily="18" charset="0"/>
                <a:ea typeface="Calibri" panose="020F0502020204030204" pitchFamily="34" charset="0"/>
                <a:cs typeface="Latha" panose="020B0604020202020204" pitchFamily="34" charset="0"/>
              </a:rPr>
              <a:t>etection</a:t>
            </a:r>
            <a:r>
              <a:rPr lang="en-IN" sz="1800" dirty="0">
                <a:effectLst/>
                <a:latin typeface="Times New Roman" panose="02020603050405020304" pitchFamily="18" charset="0"/>
                <a:ea typeface="Calibri" panose="020F0502020204030204" pitchFamily="34" charset="0"/>
                <a:cs typeface="Latha" panose="020B0604020202020204" pitchFamily="34" charset="0"/>
              </a:rPr>
              <a:t>” is done to develop a system to prevent accidents from happening because of driver fatigue and sleepiness. </a:t>
            </a:r>
          </a:p>
          <a:p>
            <a:pPr>
              <a:lnSpc>
                <a:spcPct val="150000"/>
              </a:lnSpc>
            </a:pPr>
            <a:r>
              <a:rPr lang="en-IN" sz="1800" dirty="0">
                <a:effectLst/>
                <a:latin typeface="Times New Roman" panose="02020603050405020304" pitchFamily="18" charset="0"/>
                <a:ea typeface="Calibri" panose="020F0502020204030204" pitchFamily="34" charset="0"/>
                <a:cs typeface="Latha" panose="020B0604020202020204" pitchFamily="34" charset="0"/>
              </a:rPr>
              <a:t>This project will detect person’s eyes whether it is closed or </a:t>
            </a:r>
            <a:r>
              <a:rPr lang="en-IN" dirty="0">
                <a:latin typeface="Times New Roman" panose="02020603050405020304" pitchFamily="18" charset="0"/>
                <a:ea typeface="Calibri" panose="020F0502020204030204" pitchFamily="34" charset="0"/>
                <a:cs typeface="Latha" panose="020B0604020202020204" pitchFamily="34" charset="0"/>
              </a:rPr>
              <a:t>not using Euclidean algorithm. If, closed for few seconds then alarm starts to beep.</a:t>
            </a:r>
            <a:endParaRPr lang="en-IN" sz="1800" dirty="0">
              <a:effectLst/>
              <a:latin typeface="Times New Roman" panose="02020603050405020304" pitchFamily="18" charset="0"/>
              <a:ea typeface="Calibri" panose="020F0502020204030204" pitchFamily="34" charset="0"/>
              <a:cs typeface="Latha" panose="020B0604020202020204" pitchFamily="34" charset="0"/>
            </a:endParaRPr>
          </a:p>
          <a:p>
            <a:pPr>
              <a:lnSpc>
                <a:spcPct val="150000"/>
              </a:lnSpc>
            </a:pPr>
            <a:r>
              <a:rPr lang="en-IN" sz="1800" dirty="0">
                <a:effectLst/>
                <a:latin typeface="Times New Roman" panose="02020603050405020304" pitchFamily="18" charset="0"/>
                <a:ea typeface="Calibri" panose="020F0502020204030204" pitchFamily="34" charset="0"/>
                <a:cs typeface="Latha" panose="020B0604020202020204" pitchFamily="34" charset="0"/>
              </a:rPr>
              <a:t>Then, this system will alert the driver when drowsiness is detected.</a:t>
            </a:r>
          </a:p>
          <a:p>
            <a:pPr>
              <a:lnSpc>
                <a:spcPct val="150000"/>
              </a:lnSpc>
            </a:pPr>
            <a:r>
              <a:rPr lang="en-IN" dirty="0">
                <a:latin typeface="Times New Roman" panose="02020603050405020304" pitchFamily="18" charset="0"/>
                <a:ea typeface="Calibri" panose="020F0502020204030204" pitchFamily="34" charset="0"/>
                <a:cs typeface="Latha" panose="020B0604020202020204" pitchFamily="34" charset="0"/>
              </a:rPr>
              <a:t>In 2015 survey, worldwide 1.25 million accidents were happening, which means every 25 seconds an accident is happening. In which, 20-25 percent of accidents are happening due to drowsiness.</a:t>
            </a:r>
          </a:p>
          <a:p>
            <a:pPr>
              <a:lnSpc>
                <a:spcPct val="150000"/>
              </a:lnSpc>
            </a:pPr>
            <a:r>
              <a:rPr lang="en-IN" sz="1800" dirty="0">
                <a:effectLst/>
                <a:latin typeface="Times New Roman" panose="02020603050405020304" pitchFamily="18" charset="0"/>
                <a:ea typeface="Calibri" panose="020F0502020204030204" pitchFamily="34" charset="0"/>
                <a:cs typeface="Latha" panose="020B0604020202020204" pitchFamily="34" charset="0"/>
              </a:rPr>
              <a:t>Most of drowsiness accidents are happening due to restless driving, heavy work </a:t>
            </a:r>
            <a:r>
              <a:rPr lang="en-IN" dirty="0">
                <a:latin typeface="Times New Roman" panose="02020603050405020304" pitchFamily="18" charset="0"/>
                <a:ea typeface="Calibri" panose="020F0502020204030204" pitchFamily="34" charset="0"/>
                <a:cs typeface="Latha" panose="020B0604020202020204" pitchFamily="34" charset="0"/>
              </a:rPr>
              <a:t>a </a:t>
            </a:r>
            <a:r>
              <a:rPr lang="en-IN" sz="1800" dirty="0">
                <a:effectLst/>
                <a:latin typeface="Times New Roman" panose="02020603050405020304" pitchFamily="18" charset="0"/>
                <a:ea typeface="Calibri" panose="020F0502020204030204" pitchFamily="34" charset="0"/>
                <a:cs typeface="Latha" panose="020B0604020202020204" pitchFamily="34" charset="0"/>
              </a:rPr>
              <a:t>day before due to which less sleep, late night drives between 2 am – 6 am.</a:t>
            </a:r>
          </a:p>
          <a:p>
            <a:pPr>
              <a:lnSpc>
                <a:spcPct val="150000"/>
              </a:lnSpc>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51877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00217-0DBC-45E8-A355-A1A4CDCD48B7}"/>
              </a:ext>
            </a:extLst>
          </p:cNvPr>
          <p:cNvSpPr>
            <a:spLocks noGrp="1"/>
          </p:cNvSpPr>
          <p:nvPr>
            <p:ph type="title"/>
          </p:nvPr>
        </p:nvSpPr>
        <p:spPr>
          <a:xfrm>
            <a:off x="383961" y="263371"/>
            <a:ext cx="10131425" cy="1456267"/>
          </a:xfrm>
        </p:spPr>
        <p:txBody>
          <a:bodyPr>
            <a:normAutofit/>
          </a:bodyPr>
          <a:lstStyle/>
          <a:p>
            <a:r>
              <a:rPr lang="en-US" sz="3200" dirty="0">
                <a:latin typeface="Times New Roman" panose="02020603050405020304" pitchFamily="18" charset="0"/>
                <a:cs typeface="Times New Roman" panose="02020603050405020304" pitchFamily="18" charset="0"/>
              </a:rPr>
              <a:t>Hardware specifications</a:t>
            </a:r>
            <a:endParaRPr lang="en-IN" sz="3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019B9C4-AB66-42A3-9F2B-8508F3FA36D2}"/>
              </a:ext>
            </a:extLst>
          </p:cNvPr>
          <p:cNvSpPr>
            <a:spLocks noGrp="1"/>
          </p:cNvSpPr>
          <p:nvPr>
            <p:ph idx="1"/>
          </p:nvPr>
        </p:nvSpPr>
        <p:spPr>
          <a:xfrm>
            <a:off x="250795" y="387987"/>
            <a:ext cx="10131425" cy="3649133"/>
          </a:xfrm>
        </p:spPr>
        <p:txBody>
          <a:bodyPr/>
          <a:lstStyle/>
          <a:p>
            <a:r>
              <a:rPr lang="en-IN" sz="1800" b="0" i="0" u="none" strike="noStrike" baseline="0" dirty="0">
                <a:latin typeface="Times New Roman" panose="02020603050405020304" pitchFamily="18" charset="0"/>
              </a:rPr>
              <a:t>Processor: Intel Core i5 9</a:t>
            </a:r>
            <a:r>
              <a:rPr lang="en-IN" sz="1800" b="0" i="0" u="none" strike="noStrike" baseline="30000" dirty="0">
                <a:latin typeface="Times New Roman" panose="02020603050405020304" pitchFamily="18" charset="0"/>
              </a:rPr>
              <a:t>th</a:t>
            </a:r>
            <a:r>
              <a:rPr lang="en-IN" sz="1800" b="0" i="0" u="none" strike="noStrike" baseline="0" dirty="0">
                <a:latin typeface="Times New Roman" panose="02020603050405020304" pitchFamily="18" charset="0"/>
              </a:rPr>
              <a:t> Gen</a:t>
            </a:r>
          </a:p>
          <a:p>
            <a:r>
              <a:rPr lang="en-IN" sz="1800" b="0" i="0" u="none" strike="noStrike" baseline="0" dirty="0">
                <a:latin typeface="Times New Roman" panose="02020603050405020304" pitchFamily="18" charset="0"/>
              </a:rPr>
              <a:t>Ram: 8 GB </a:t>
            </a:r>
          </a:p>
          <a:p>
            <a:r>
              <a:rPr lang="en-IN" dirty="0">
                <a:latin typeface="Times New Roman" panose="02020603050405020304" pitchFamily="18" charset="0"/>
              </a:rPr>
              <a:t>Solid State Drive</a:t>
            </a:r>
            <a:r>
              <a:rPr lang="en-IN" sz="1800" b="0" i="0" u="none" strike="noStrike" baseline="0" dirty="0">
                <a:latin typeface="Times New Roman" panose="02020603050405020304" pitchFamily="18" charset="0"/>
              </a:rPr>
              <a:t>: 512 GB</a:t>
            </a:r>
          </a:p>
          <a:p>
            <a:r>
              <a:rPr lang="en-IN" dirty="0">
                <a:latin typeface="Times New Roman" panose="02020603050405020304" pitchFamily="18" charset="0"/>
              </a:rPr>
              <a:t>Web-camera</a:t>
            </a:r>
            <a:endParaRPr lang="en-IN" dirty="0"/>
          </a:p>
        </p:txBody>
      </p:sp>
      <p:sp>
        <p:nvSpPr>
          <p:cNvPr id="4" name="Title 1">
            <a:extLst>
              <a:ext uri="{FF2B5EF4-FFF2-40B4-BE49-F238E27FC236}">
                <a16:creationId xmlns:a16="http://schemas.microsoft.com/office/drawing/2014/main" id="{807FBCFE-E1CD-4F01-B4A3-63200BE14555}"/>
              </a:ext>
            </a:extLst>
          </p:cNvPr>
          <p:cNvSpPr txBox="1">
            <a:spLocks/>
          </p:cNvSpPr>
          <p:nvPr/>
        </p:nvSpPr>
        <p:spPr>
          <a:xfrm>
            <a:off x="317378" y="2580853"/>
            <a:ext cx="10131425" cy="14562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dirty="0">
                <a:latin typeface="Times New Roman" panose="02020603050405020304" pitchFamily="18" charset="0"/>
                <a:cs typeface="Times New Roman" panose="02020603050405020304" pitchFamily="18" charset="0"/>
              </a:rPr>
              <a:t>software specifications</a:t>
            </a:r>
            <a:endParaRPr lang="en-IN" sz="3200" dirty="0">
              <a:latin typeface="Times New Roman" panose="02020603050405020304" pitchFamily="18"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570DDE2F-6A2C-4156-977C-FE15705DE7B3}"/>
              </a:ext>
            </a:extLst>
          </p:cNvPr>
          <p:cNvSpPr txBox="1">
            <a:spLocks/>
          </p:cNvSpPr>
          <p:nvPr/>
        </p:nvSpPr>
        <p:spPr>
          <a:xfrm>
            <a:off x="284086" y="3562165"/>
            <a:ext cx="10131425" cy="3649133"/>
          </a:xfrm>
          <a:prstGeom prst="rect">
            <a:avLst/>
          </a:prstGeom>
        </p:spPr>
        <p:txBody>
          <a:bodyPr vert="horz" lIns="91440" tIns="45720" rIns="91440" bIns="45720" rtlCol="0" anchor="ctr">
            <a:no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r>
              <a:rPr lang="en-US" sz="1600" b="0" i="0" u="none" strike="noStrike" baseline="0" dirty="0">
                <a:latin typeface="Times New Roman" panose="02020603050405020304" pitchFamily="18" charset="0"/>
                <a:cs typeface="Times New Roman" panose="02020603050405020304" pitchFamily="18" charset="0"/>
              </a:rPr>
              <a:t>Operating System: Windows 10 Home (64 bit)</a:t>
            </a:r>
            <a:endParaRPr lang="en-IN" sz="1600" b="0" i="0" u="none" strike="noStrike" baseline="0" dirty="0">
              <a:latin typeface="Times New Roman" panose="02020603050405020304" pitchFamily="18" charset="0"/>
              <a:cs typeface="Times New Roman" panose="02020603050405020304" pitchFamily="18" charset="0"/>
            </a:endParaRPr>
          </a:p>
          <a:p>
            <a:r>
              <a:rPr lang="en-IN" sz="1600" b="0" i="0" u="none" strike="noStrike" baseline="0" dirty="0">
                <a:latin typeface="Times New Roman" panose="02020603050405020304" pitchFamily="18" charset="0"/>
                <a:cs typeface="Times New Roman" panose="02020603050405020304" pitchFamily="18" charset="0"/>
              </a:rPr>
              <a:t>Libraries :</a:t>
            </a:r>
          </a:p>
          <a:p>
            <a:pPr lvl="1"/>
            <a:r>
              <a:rPr lang="en-IN" b="0" i="0" u="none" strike="noStrike" baseline="0" dirty="0" err="1">
                <a:latin typeface="Times New Roman" panose="02020603050405020304" pitchFamily="18" charset="0"/>
                <a:cs typeface="Times New Roman" panose="02020603050405020304" pitchFamily="18" charset="0"/>
              </a:rPr>
              <a:t>Numpy</a:t>
            </a:r>
            <a:r>
              <a:rPr lang="en-IN" b="0" i="0" u="none" strike="noStrike" baseline="0" dirty="0">
                <a:latin typeface="Times New Roman" panose="02020603050405020304" pitchFamily="18" charset="0"/>
                <a:cs typeface="Times New Roman" panose="02020603050405020304" pitchFamily="18" charset="0"/>
              </a:rPr>
              <a:t> </a:t>
            </a:r>
          </a:p>
          <a:p>
            <a:pPr lvl="1"/>
            <a:r>
              <a:rPr lang="en-IN" b="0" i="0" u="none" strike="noStrike" baseline="0" dirty="0" err="1">
                <a:latin typeface="Times New Roman" panose="02020603050405020304" pitchFamily="18" charset="0"/>
                <a:cs typeface="Times New Roman" panose="02020603050405020304" pitchFamily="18" charset="0"/>
              </a:rPr>
              <a:t>Scipy</a:t>
            </a:r>
            <a:r>
              <a:rPr lang="en-IN" b="0" i="0" u="none" strike="noStrike" baseline="0" dirty="0">
                <a:latin typeface="Times New Roman" panose="02020603050405020304" pitchFamily="18" charset="0"/>
                <a:cs typeface="Times New Roman" panose="02020603050405020304" pitchFamily="18" charset="0"/>
              </a:rPr>
              <a:t> </a:t>
            </a:r>
          </a:p>
          <a:p>
            <a:pPr lvl="1"/>
            <a:r>
              <a:rPr lang="en-IN" b="0" i="0" u="none" strike="noStrike" baseline="0" dirty="0" err="1">
                <a:latin typeface="Times New Roman" panose="02020603050405020304" pitchFamily="18" charset="0"/>
                <a:cs typeface="Times New Roman" panose="02020603050405020304" pitchFamily="18" charset="0"/>
              </a:rPr>
              <a:t>Dlib</a:t>
            </a:r>
            <a:r>
              <a:rPr lang="en-IN" b="0" i="0" u="none" strike="noStrike" baseline="0" dirty="0">
                <a:latin typeface="Times New Roman" panose="02020603050405020304" pitchFamily="18" charset="0"/>
                <a:cs typeface="Times New Roman" panose="02020603050405020304" pitchFamily="18" charset="0"/>
              </a:rPr>
              <a:t> </a:t>
            </a:r>
          </a:p>
          <a:p>
            <a:pPr lvl="1"/>
            <a:r>
              <a:rPr lang="en-IN" b="0" i="0" u="none" strike="noStrike" baseline="0" dirty="0" err="1">
                <a:latin typeface="Times New Roman" panose="02020603050405020304" pitchFamily="18" charset="0"/>
                <a:cs typeface="Times New Roman" panose="02020603050405020304" pitchFamily="18" charset="0"/>
              </a:rPr>
              <a:t>Imutils</a:t>
            </a:r>
            <a:r>
              <a:rPr lang="en-IN" b="0" i="0" u="none" strike="noStrike" baseline="0" dirty="0">
                <a:latin typeface="Times New Roman" panose="02020603050405020304" pitchFamily="18" charset="0"/>
                <a:cs typeface="Times New Roman" panose="02020603050405020304" pitchFamily="18" charset="0"/>
              </a:rPr>
              <a:t> </a:t>
            </a:r>
          </a:p>
          <a:p>
            <a:pPr lvl="1"/>
            <a:r>
              <a:rPr lang="en-IN" b="0" i="0" u="none" strike="noStrike" baseline="0" dirty="0" err="1">
                <a:latin typeface="Times New Roman" panose="02020603050405020304" pitchFamily="18" charset="0"/>
                <a:cs typeface="Times New Roman" panose="02020603050405020304" pitchFamily="18" charset="0"/>
              </a:rPr>
              <a:t>opencv</a:t>
            </a:r>
            <a:endParaRPr lang="en-IN" b="0" i="0" u="none" strike="noStrike" baseline="0" dirty="0">
              <a:latin typeface="Times New Roman" panose="02020603050405020304" pitchFamily="18" charset="0"/>
              <a:cs typeface="Times New Roman" panose="02020603050405020304" pitchFamily="18" charset="0"/>
            </a:endParaRPr>
          </a:p>
          <a:p>
            <a:pPr lvl="1"/>
            <a:r>
              <a:rPr lang="en-IN" dirty="0" err="1">
                <a:latin typeface="Times New Roman" panose="02020603050405020304" pitchFamily="18" charset="0"/>
                <a:cs typeface="Times New Roman" panose="02020603050405020304" pitchFamily="18" charset="0"/>
              </a:rPr>
              <a:t>playsound</a:t>
            </a:r>
            <a:endParaRPr lang="en-IN" b="0" i="0" u="none" strike="noStrike" baseline="0" dirty="0">
              <a:latin typeface="Times New Roman" panose="02020603050405020304" pitchFamily="18" charset="0"/>
              <a:cs typeface="Times New Roman" panose="02020603050405020304" pitchFamily="18" charset="0"/>
            </a:endParaRPr>
          </a:p>
          <a:p>
            <a:pPr marL="0" indent="0">
              <a:buNone/>
            </a:pPr>
            <a:r>
              <a:rPr lang="en-US" sz="1400" b="0" i="0" u="none" strike="noStrike" baseline="0" dirty="0">
                <a:latin typeface="Times New Roman" panose="02020603050405020304" pitchFamily="18" charset="0"/>
                <a:cs typeface="Times New Roman" panose="02020603050405020304" pitchFamily="18" charset="0"/>
              </a:rPr>
              <a:t> </a:t>
            </a:r>
          </a:p>
          <a:p>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884402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698F2C-9AD9-4A1C-8A57-5A30A7756AF7}"/>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Existing system</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2237C45-BB35-4075-A57D-15C435DF0AD5}"/>
              </a:ext>
            </a:extLst>
          </p:cNvPr>
          <p:cNvSpPr>
            <a:spLocks noGrp="1"/>
          </p:cNvSpPr>
          <p:nvPr>
            <p:ph idx="1"/>
          </p:nvPr>
        </p:nvSpPr>
        <p:spPr>
          <a:xfrm>
            <a:off x="685801" y="1731146"/>
            <a:ext cx="10131425" cy="4714041"/>
          </a:xfrm>
        </p:spPr>
        <p:txBody>
          <a:bodyPr>
            <a:normAutofit/>
          </a:bodyPr>
          <a:lstStyle/>
          <a:p>
            <a:r>
              <a:rPr lang="en-US" dirty="0">
                <a:latin typeface="Times New Roman" panose="02020603050405020304" pitchFamily="18" charset="0"/>
                <a:cs typeface="Times New Roman" panose="02020603050405020304" pitchFamily="18" charset="0"/>
              </a:rPr>
              <a:t>The existing system of drowsiness detection has very slow rate of detection of blinking eyes, poor face recognition algorithm, takes more time to make alarm sound. </a:t>
            </a:r>
          </a:p>
          <a:p>
            <a:r>
              <a:rPr lang="en-US" dirty="0">
                <a:latin typeface="Times New Roman" panose="02020603050405020304" pitchFamily="18" charset="0"/>
                <a:cs typeface="Times New Roman" panose="02020603050405020304" pitchFamily="18" charset="0"/>
              </a:rPr>
              <a:t>Sometimes, it may even fail to detect the person in lowlight and continuously beeping the alarm. </a:t>
            </a:r>
          </a:p>
          <a:p>
            <a:r>
              <a:rPr lang="en-IN" dirty="0">
                <a:latin typeface="Times New Roman" panose="02020603050405020304" pitchFamily="18" charset="0"/>
                <a:cs typeface="Times New Roman" panose="02020603050405020304" pitchFamily="18" charset="0"/>
              </a:rPr>
              <a:t>DRAWBACKS OF EXISTING SYSTEM: </a:t>
            </a:r>
          </a:p>
          <a:p>
            <a:pPr lvl="1">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Old sensors which were very slow and has short life span. </a:t>
            </a:r>
          </a:p>
          <a:p>
            <a:pPr lvl="1">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The algorithms used were too slow and has very high time complexity. </a:t>
            </a:r>
          </a:p>
          <a:p>
            <a:pPr lvl="1">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 Poor camera quality due to which errors occur. </a:t>
            </a:r>
          </a:p>
          <a:p>
            <a:pPr lvl="1">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Sometimes, due to poor face recognition the alarm sound automatically beeps. </a:t>
            </a:r>
          </a:p>
          <a:p>
            <a:pPr lvl="1">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 In, most of the country’s driver drowsiness detection were not implemented. Due, to which development in this sector is very slow. </a:t>
            </a:r>
          </a:p>
          <a:p>
            <a:pPr lvl="1">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 Sometimes, due to error alarm starts beeping and we cannot even switch off or restart device. </a:t>
            </a:r>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041678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71F5F-784D-4A29-9640-AEBB6B57EBAC}"/>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Proposed system</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CB4B7F4-9077-47D7-B02F-51D1F9B0B545}"/>
              </a:ext>
            </a:extLst>
          </p:cNvPr>
          <p:cNvSpPr>
            <a:spLocks noGrp="1"/>
          </p:cNvSpPr>
          <p:nvPr>
            <p:ph idx="1"/>
          </p:nvPr>
        </p:nvSpPr>
        <p:spPr>
          <a:xfrm>
            <a:off x="685801" y="1615736"/>
            <a:ext cx="10131425" cy="4873841"/>
          </a:xfrm>
        </p:spPr>
        <p:txBody>
          <a:bodyPr>
            <a:normAutofit/>
          </a:bodyPr>
          <a:lstStyle/>
          <a:p>
            <a:pPr marL="0" indent="0">
              <a:buNone/>
            </a:pPr>
            <a:r>
              <a:rPr lang="en-US" dirty="0">
                <a:latin typeface="Times New Roman" panose="02020603050405020304" pitchFamily="18" charset="0"/>
                <a:cs typeface="Times New Roman" panose="02020603050405020304" pitchFamily="18" charset="0"/>
              </a:rPr>
              <a:t>To overcome these difficulties, we have developed a new algorithm which is more accurate and faster. This system works more faster and alerts the person on correct time.</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ADVANTAGES OF PROPOSED SYSTEM:</a:t>
            </a: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Nowadays, the algorithm was very fast and more accurate.</a:t>
            </a: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New sensors were cheap and have high reliability.</a:t>
            </a: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The infrared cameras were developed to detect more accurately even in low light conditions.</a:t>
            </a: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In this algorithm, errors were reduced due to which accuracy is increased.</a:t>
            </a: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The processing speed of algorithm is increased so that the distance between the eyelids were calculated more faster and hence it also increases the accuracy.</a:t>
            </a: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Now, Alarm sounds starts to beep faster and accurately. Thus, the latency issue has been reduced.</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506255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CC452-6D53-4CD3-8338-AFA399A8F062}"/>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modules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44EB0FD-1B1B-44FB-B446-D96F1358BCA5}"/>
              </a:ext>
            </a:extLst>
          </p:cNvPr>
          <p:cNvSpPr>
            <a:spLocks noGrp="1"/>
          </p:cNvSpPr>
          <p:nvPr>
            <p:ph idx="1"/>
          </p:nvPr>
        </p:nvSpPr>
        <p:spPr>
          <a:xfrm>
            <a:off x="605901" y="1124834"/>
            <a:ext cx="10131425" cy="2192866"/>
          </a:xfrm>
        </p:spPr>
        <p:txBody>
          <a:bodyPr/>
          <a:lstStyle/>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Face and Eye Detection</a:t>
            </a:r>
          </a:p>
          <a:p>
            <a:r>
              <a:rPr lang="en-US" dirty="0">
                <a:latin typeface="Times New Roman" panose="02020603050405020304" pitchFamily="18" charset="0"/>
                <a:cs typeface="Times New Roman" panose="02020603050405020304" pitchFamily="18" charset="0"/>
              </a:rPr>
              <a:t>Webcam Video Capturing</a:t>
            </a:r>
          </a:p>
          <a:p>
            <a:r>
              <a:rPr lang="en-US" dirty="0">
                <a:latin typeface="Times New Roman" panose="02020603050405020304" pitchFamily="18" charset="0"/>
                <a:cs typeface="Times New Roman" panose="02020603050405020304" pitchFamily="18" charset="0"/>
              </a:rPr>
              <a:t>Drowsiness Detection ( with Alert message and Beep sound)</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424615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308CF-438F-428F-AB23-BDAA101D5E09}"/>
              </a:ext>
            </a:extLst>
          </p:cNvPr>
          <p:cNvSpPr>
            <a:spLocks noGrp="1"/>
          </p:cNvSpPr>
          <p:nvPr>
            <p:ph type="title"/>
          </p:nvPr>
        </p:nvSpPr>
        <p:spPr>
          <a:xfrm>
            <a:off x="655944" y="471062"/>
            <a:ext cx="10131425" cy="1456267"/>
          </a:xfrm>
        </p:spPr>
        <p:txBody>
          <a:bodyPr/>
          <a:lstStyle/>
          <a:p>
            <a:r>
              <a:rPr lang="en-US" dirty="0">
                <a:latin typeface="Times New Roman" panose="02020603050405020304" pitchFamily="18" charset="0"/>
                <a:cs typeface="Times New Roman" panose="02020603050405020304" pitchFamily="18" charset="0"/>
              </a:rPr>
              <a:t>Module 1</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Face and eye detection</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471F94A-211D-4C6C-A88A-8ECF047F214C}"/>
              </a:ext>
            </a:extLst>
          </p:cNvPr>
          <p:cNvSpPr>
            <a:spLocks noGrp="1"/>
          </p:cNvSpPr>
          <p:nvPr>
            <p:ph idx="1"/>
          </p:nvPr>
        </p:nvSpPr>
        <p:spPr>
          <a:xfrm>
            <a:off x="538314" y="1574807"/>
            <a:ext cx="10249055" cy="1341237"/>
          </a:xfrm>
        </p:spPr>
        <p:txBody>
          <a:bodyPr/>
          <a:lstStyle/>
          <a:p>
            <a:r>
              <a:rPr lang="en-US" dirty="0">
                <a:latin typeface="Times New Roman" panose="02020603050405020304" pitchFamily="18" charset="0"/>
                <a:cs typeface="Times New Roman" panose="02020603050405020304" pitchFamily="18" charset="0"/>
              </a:rPr>
              <a:t>In this module, we will run an image into python file and the output shows detected face image.</a:t>
            </a: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DB3E3672-B51A-4F59-A2BE-CE945848FCAF}"/>
              </a:ext>
            </a:extLst>
          </p:cNvPr>
          <p:cNvPicPr>
            <a:picLocks noChangeAspect="1"/>
          </p:cNvPicPr>
          <p:nvPr/>
        </p:nvPicPr>
        <p:blipFill>
          <a:blip r:embed="rId2"/>
          <a:stretch>
            <a:fillRect/>
          </a:stretch>
        </p:blipFill>
        <p:spPr>
          <a:xfrm>
            <a:off x="1448284" y="2724737"/>
            <a:ext cx="2074925" cy="2931243"/>
          </a:xfrm>
          <a:prstGeom prst="rect">
            <a:avLst/>
          </a:prstGeom>
        </p:spPr>
      </p:pic>
      <p:sp>
        <p:nvSpPr>
          <p:cNvPr id="6" name="Arrow: Right 5">
            <a:extLst>
              <a:ext uri="{FF2B5EF4-FFF2-40B4-BE49-F238E27FC236}">
                <a16:creationId xmlns:a16="http://schemas.microsoft.com/office/drawing/2014/main" id="{2FE7827E-95E3-42F5-BB4D-810B2F4D8100}"/>
              </a:ext>
            </a:extLst>
          </p:cNvPr>
          <p:cNvSpPr/>
          <p:nvPr/>
        </p:nvSpPr>
        <p:spPr>
          <a:xfrm>
            <a:off x="4980372" y="4181383"/>
            <a:ext cx="1233997"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Content Placeholder 2">
            <a:extLst>
              <a:ext uri="{FF2B5EF4-FFF2-40B4-BE49-F238E27FC236}">
                <a16:creationId xmlns:a16="http://schemas.microsoft.com/office/drawing/2014/main" id="{4B0CE41D-86D4-4062-A518-447CBF1CA51C}"/>
              </a:ext>
            </a:extLst>
          </p:cNvPr>
          <p:cNvSpPr txBox="1">
            <a:spLocks/>
          </p:cNvSpPr>
          <p:nvPr/>
        </p:nvSpPr>
        <p:spPr>
          <a:xfrm>
            <a:off x="1748899" y="6006084"/>
            <a:ext cx="1473693" cy="484632"/>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buNone/>
            </a:pPr>
            <a:r>
              <a:rPr lang="en-US" dirty="0"/>
              <a:t>Test Image</a:t>
            </a:r>
            <a:endParaRPr lang="en-IN" dirty="0"/>
          </a:p>
        </p:txBody>
      </p:sp>
      <p:sp>
        <p:nvSpPr>
          <p:cNvPr id="10" name="Content Placeholder 2">
            <a:extLst>
              <a:ext uri="{FF2B5EF4-FFF2-40B4-BE49-F238E27FC236}">
                <a16:creationId xmlns:a16="http://schemas.microsoft.com/office/drawing/2014/main" id="{A140AFF3-7219-4A4D-B302-DB20046DEC2E}"/>
              </a:ext>
            </a:extLst>
          </p:cNvPr>
          <p:cNvSpPr txBox="1">
            <a:spLocks/>
          </p:cNvSpPr>
          <p:nvPr/>
        </p:nvSpPr>
        <p:spPr>
          <a:xfrm>
            <a:off x="8211844" y="6006084"/>
            <a:ext cx="1473693" cy="484632"/>
          </a:xfrm>
          <a:prstGeom prst="rect">
            <a:avLst/>
          </a:prstGeom>
        </p:spPr>
        <p:txBody>
          <a:bodyPr vert="horz" lIns="91440" tIns="45720" rIns="91440" bIns="45720" rtlCol="0" anchor="ctr">
            <a:no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lgn="ctr">
              <a:buNone/>
            </a:pPr>
            <a:r>
              <a:rPr lang="en-US" dirty="0">
                <a:latin typeface="Times New Roman" panose="02020603050405020304" pitchFamily="18" charset="0"/>
                <a:cs typeface="Times New Roman" panose="02020603050405020304" pitchFamily="18" charset="0"/>
              </a:rPr>
              <a:t>Detected Face Image</a:t>
            </a:r>
            <a:endParaRPr lang="en-IN"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FEF791BC-F15B-4776-A12D-AA5243EDF8B7}"/>
              </a:ext>
            </a:extLst>
          </p:cNvPr>
          <p:cNvPicPr>
            <a:picLocks noChangeAspect="1"/>
          </p:cNvPicPr>
          <p:nvPr/>
        </p:nvPicPr>
        <p:blipFill>
          <a:blip r:embed="rId3"/>
          <a:stretch>
            <a:fillRect/>
          </a:stretch>
        </p:blipFill>
        <p:spPr>
          <a:xfrm>
            <a:off x="7519386" y="2805344"/>
            <a:ext cx="2858610" cy="2931243"/>
          </a:xfrm>
          <a:prstGeom prst="rect">
            <a:avLst/>
          </a:prstGeom>
        </p:spPr>
      </p:pic>
    </p:spTree>
    <p:extLst>
      <p:ext uri="{BB962C8B-B14F-4D97-AF65-F5344CB8AC3E}">
        <p14:creationId xmlns:p14="http://schemas.microsoft.com/office/powerpoint/2010/main" val="19601581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874E4-CF3A-4799-9979-162939A6A494}"/>
              </a:ext>
            </a:extLst>
          </p:cNvPr>
          <p:cNvSpPr>
            <a:spLocks noGrp="1"/>
          </p:cNvSpPr>
          <p:nvPr>
            <p:ph type="title"/>
          </p:nvPr>
        </p:nvSpPr>
        <p:spPr>
          <a:xfrm>
            <a:off x="561562" y="298881"/>
            <a:ext cx="10131425" cy="1456267"/>
          </a:xfrm>
        </p:spPr>
        <p:txBody>
          <a:bodyPr/>
          <a:lstStyle/>
          <a:p>
            <a:r>
              <a:rPr lang="en-US" dirty="0">
                <a:latin typeface="Times New Roman" panose="02020603050405020304" pitchFamily="18" charset="0"/>
                <a:cs typeface="Times New Roman" panose="02020603050405020304" pitchFamily="18" charset="0"/>
              </a:rPr>
              <a:t>Facial coordinates</a:t>
            </a:r>
            <a:endParaRPr lang="en-IN"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B330DF84-E939-42B2-8C84-9E5B6D65CCC6}"/>
              </a:ext>
            </a:extLst>
          </p:cNvPr>
          <p:cNvPicPr>
            <a:picLocks noGrp="1" noChangeAspect="1"/>
          </p:cNvPicPr>
          <p:nvPr>
            <p:ph idx="1"/>
          </p:nvPr>
        </p:nvPicPr>
        <p:blipFill>
          <a:blip r:embed="rId2"/>
          <a:stretch>
            <a:fillRect/>
          </a:stretch>
        </p:blipFill>
        <p:spPr>
          <a:xfrm>
            <a:off x="3444537" y="1590034"/>
            <a:ext cx="4941474" cy="4702755"/>
          </a:xfrm>
        </p:spPr>
      </p:pic>
    </p:spTree>
    <p:extLst>
      <p:ext uri="{BB962C8B-B14F-4D97-AF65-F5344CB8AC3E}">
        <p14:creationId xmlns:p14="http://schemas.microsoft.com/office/powerpoint/2010/main" val="26371198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8BEE1-9F49-42D1-87C0-A9485BA7A659}"/>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Euclidean algorithm</a:t>
            </a:r>
            <a:endParaRPr lang="en-IN" dirty="0">
              <a:latin typeface="Times New Roman" panose="02020603050405020304" pitchFamily="18" charset="0"/>
              <a:cs typeface="Times New Roman" panose="02020603050405020304" pitchFamily="18" charset="0"/>
            </a:endParaRPr>
          </a:p>
        </p:txBody>
      </p:sp>
      <p:pic>
        <p:nvPicPr>
          <p:cNvPr id="7" name="Content Placeholder 6">
            <a:extLst>
              <a:ext uri="{FF2B5EF4-FFF2-40B4-BE49-F238E27FC236}">
                <a16:creationId xmlns:a16="http://schemas.microsoft.com/office/drawing/2014/main" id="{02A0ADA8-CCB4-4F4D-A706-FC1CF9270CBB}"/>
              </a:ext>
            </a:extLst>
          </p:cNvPr>
          <p:cNvPicPr>
            <a:picLocks noGrp="1" noChangeAspect="1"/>
          </p:cNvPicPr>
          <p:nvPr>
            <p:ph idx="1"/>
          </p:nvPr>
        </p:nvPicPr>
        <p:blipFill>
          <a:blip r:embed="rId2"/>
          <a:stretch>
            <a:fillRect/>
          </a:stretch>
        </p:blipFill>
        <p:spPr>
          <a:xfrm>
            <a:off x="312939" y="2065867"/>
            <a:ext cx="6813517" cy="4019975"/>
          </a:xfrm>
        </p:spPr>
      </p:pic>
      <p:pic>
        <p:nvPicPr>
          <p:cNvPr id="9" name="Picture 8">
            <a:extLst>
              <a:ext uri="{FF2B5EF4-FFF2-40B4-BE49-F238E27FC236}">
                <a16:creationId xmlns:a16="http://schemas.microsoft.com/office/drawing/2014/main" id="{663B8F18-6B55-4EF0-BFF0-BFCF74A4B1A1}"/>
              </a:ext>
            </a:extLst>
          </p:cNvPr>
          <p:cNvPicPr>
            <a:picLocks noChangeAspect="1"/>
          </p:cNvPicPr>
          <p:nvPr/>
        </p:nvPicPr>
        <p:blipFill>
          <a:blip r:embed="rId3"/>
          <a:stretch>
            <a:fillRect/>
          </a:stretch>
        </p:blipFill>
        <p:spPr>
          <a:xfrm>
            <a:off x="7337848" y="3429000"/>
            <a:ext cx="4709889" cy="874694"/>
          </a:xfrm>
          <a:prstGeom prst="rect">
            <a:avLst/>
          </a:prstGeom>
        </p:spPr>
      </p:pic>
    </p:spTree>
    <p:extLst>
      <p:ext uri="{BB962C8B-B14F-4D97-AF65-F5344CB8AC3E}">
        <p14:creationId xmlns:p14="http://schemas.microsoft.com/office/powerpoint/2010/main" val="249574548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tf00001238_wac</Template>
  <TotalTime>573</TotalTime>
  <Words>1157</Words>
  <Application>Microsoft Office PowerPoint</Application>
  <PresentationFormat>Widescreen</PresentationFormat>
  <Paragraphs>122</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Calibri Light</vt:lpstr>
      <vt:lpstr>Times New Roman</vt:lpstr>
      <vt:lpstr>Wingdings</vt:lpstr>
      <vt:lpstr>Celestial</vt:lpstr>
      <vt:lpstr>Drowsiness detection</vt:lpstr>
      <vt:lpstr>introduction</vt:lpstr>
      <vt:lpstr>Hardware specifications</vt:lpstr>
      <vt:lpstr>Existing system</vt:lpstr>
      <vt:lpstr>Proposed system</vt:lpstr>
      <vt:lpstr>modules</vt:lpstr>
      <vt:lpstr>Module 1 Face and eye detection</vt:lpstr>
      <vt:lpstr>Facial coordinates</vt:lpstr>
      <vt:lpstr>Euclidean algorithm</vt:lpstr>
      <vt:lpstr>Module 2 Webcam Video Capturing </vt:lpstr>
      <vt:lpstr>Module 3 Drowsiness Detection</vt:lpstr>
      <vt:lpstr>Data flow diagram</vt:lpstr>
      <vt:lpstr>Er diagram</vt:lpstr>
      <vt:lpstr>Input design</vt:lpstr>
      <vt:lpstr>Output design</vt:lpstr>
      <vt:lpstr>conclusion</vt:lpstr>
      <vt:lpstr>Scope for future development</vt:lpstr>
      <vt:lpstr>BIBLIOGRAPHY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Drowsiness detection</dc:title>
  <dc:creator>sathiya</dc:creator>
  <cp:lastModifiedBy>sathiya</cp:lastModifiedBy>
  <cp:revision>9</cp:revision>
  <dcterms:created xsi:type="dcterms:W3CDTF">2021-08-27T17:24:37Z</dcterms:created>
  <dcterms:modified xsi:type="dcterms:W3CDTF">2021-09-25T05:00:35Z</dcterms:modified>
</cp:coreProperties>
</file>