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74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1A81C26-B447-497A-914E-83BC447E3E51}" type="datetimeFigureOut">
              <a:rPr lang="en-US" smtClean="0"/>
              <a:t>4/30/2024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570AA1B-DA18-404E-9943-727481E51A59}" type="slidenum">
              <a:rPr lang="en-US" smtClean="0"/>
              <a:t>‹#›</a:t>
            </a:fld>
            <a:endParaRPr lang="en-US"/>
          </a:p>
        </p:txBody>
      </p:sp>
    </p:spTree>
    <p:extLst>
      <p:ext uri="{BB962C8B-B14F-4D97-AF65-F5344CB8AC3E}">
        <p14:creationId xmlns:p14="http://schemas.microsoft.com/office/powerpoint/2010/main" val="347457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0AA1B-DA18-404E-9943-727481E51A59}" type="slidenum">
              <a:rPr lang="en-US" smtClean="0"/>
              <a:t>4</a:t>
            </a:fld>
            <a:endParaRPr lang="en-US"/>
          </a:p>
        </p:txBody>
      </p:sp>
    </p:spTree>
    <p:extLst>
      <p:ext uri="{BB962C8B-B14F-4D97-AF65-F5344CB8AC3E}">
        <p14:creationId xmlns:p14="http://schemas.microsoft.com/office/powerpoint/2010/main" val="107796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22320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DB2BC34D-7009-759B-BA41-00C24870335E}"/>
              </a:ext>
            </a:extLst>
          </p:cNvPr>
          <p:cNvSpPr>
            <a:spLocks noGrp="1"/>
          </p:cNvSpPr>
          <p:nvPr>
            <p:ph type="ctrTitle"/>
          </p:nvPr>
        </p:nvSpPr>
        <p:spPr>
          <a:xfrm>
            <a:off x="6019800" y="2067305"/>
            <a:ext cx="4953000" cy="492443"/>
          </a:xfrm>
        </p:spPr>
        <p:txBody>
          <a:bodyPr/>
          <a:lstStyle/>
          <a:p>
            <a:r>
              <a:rPr lang="en-US" dirty="0"/>
              <a:t>Santhosh </a:t>
            </a:r>
            <a:r>
              <a:rPr lang="en-US" dirty="0" err="1"/>
              <a:t>Ragaventhar</a:t>
            </a:r>
            <a:r>
              <a:rPr lang="en-US" dirty="0"/>
              <a:t> 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749063" y="1828800"/>
            <a:ext cx="7932738" cy="3416320"/>
          </a:xfrm>
          <a:prstGeom prst="rect">
            <a:avLst/>
          </a:prstGeom>
        </p:spPr>
        <p:txBody>
          <a:bodyPr wrap="square">
            <a:spAutoFit/>
          </a:bodyPr>
          <a:lstStyle/>
          <a:p>
            <a:r>
              <a:rPr lang="en-US" dirty="0"/>
              <a:t>The results of our cat </a:t>
            </a:r>
            <a:r>
              <a:rPr lang="en-US" dirty="0" err="1"/>
              <a:t>vs</a:t>
            </a:r>
            <a:r>
              <a:rPr lang="en-US" dirty="0"/>
              <a:t> dog image classification project demonstrate exceptional accuracy and reliability. Our trained convolutional neural network (CNN) model achieves an impressive classification accuracy of over 95% on both the training and validation datasets. This high level of performance underscores the effectiveness of our approach in accurately distinguishing between images of cats and dogs. </a:t>
            </a:r>
          </a:p>
          <a:p>
            <a:endParaRPr lang="en-US" dirty="0"/>
          </a:p>
          <a:p>
            <a:endParaRPr lang="en-US" dirty="0"/>
          </a:p>
          <a:p>
            <a:endParaRPr lang="en-US" dirty="0"/>
          </a:p>
          <a:p>
            <a:r>
              <a:rPr lang="en-US" dirty="0"/>
              <a:t>Additionally, the model exhibits robustness to variations in image backgrounds, orientations, and quality, further validating its suitability for real-world applications. Overall, our results affirm the efficacy of our modeling techniques and highlight the potential of our solution in various industries and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2354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O4/04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8E75786-BBDC-AAAE-9B03-C1B0939A7BF6}"/>
              </a:ext>
            </a:extLst>
          </p:cNvPr>
          <p:cNvSpPr txBox="1"/>
          <p:nvPr/>
        </p:nvSpPr>
        <p:spPr>
          <a:xfrm>
            <a:off x="1472221" y="2705725"/>
            <a:ext cx="5771866" cy="1446550"/>
          </a:xfrm>
          <a:prstGeom prst="rect">
            <a:avLst/>
          </a:prstGeom>
          <a:noFill/>
        </p:spPr>
        <p:txBody>
          <a:bodyPr wrap="square" rtlCol="0">
            <a:spAutoFit/>
          </a:bodyPr>
          <a:lstStyle/>
          <a:p>
            <a:r>
              <a:rPr lang="en-IN" sz="4400" dirty="0"/>
              <a:t>Image Classification Dog VS Cat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23949"/>
            <a:ext cx="12192000" cy="728677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17449" y="1772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2137887" y="1143000"/>
            <a:ext cx="6310787" cy="5755422"/>
          </a:xfrm>
          <a:prstGeom prst="rect">
            <a:avLst/>
          </a:prstGeom>
          <a:noFill/>
        </p:spPr>
        <p:txBody>
          <a:bodyPr wrap="square" rtlCol="0">
            <a:spAutoFit/>
          </a:bodyPr>
          <a:lstStyle/>
          <a:p>
            <a:r>
              <a:rPr lang="en-US" sz="2400" spc="-20" dirty="0"/>
              <a:t>P</a:t>
            </a:r>
            <a:r>
              <a:rPr lang="en-US" sz="2400" spc="15" dirty="0"/>
              <a:t>ROB</a:t>
            </a:r>
            <a:r>
              <a:rPr lang="en-US" sz="2400" spc="55" dirty="0"/>
              <a:t>L</a:t>
            </a:r>
            <a:r>
              <a:rPr lang="en-US" sz="2400" spc="-20" dirty="0"/>
              <a:t>E</a:t>
            </a:r>
            <a:r>
              <a:rPr lang="en-US" sz="2400" spc="20" dirty="0"/>
              <a:t>M</a:t>
            </a:r>
            <a:r>
              <a:rPr lang="en-US" sz="2400" dirty="0"/>
              <a:t> </a:t>
            </a:r>
            <a:r>
              <a:rPr lang="en-US" sz="2400" spc="10" dirty="0"/>
              <a:t>S</a:t>
            </a:r>
            <a:r>
              <a:rPr lang="en-US" sz="2400" spc="-20" dirty="0"/>
              <a:t>TATEMENT</a:t>
            </a:r>
            <a:endParaRPr lang="en-US" sz="2400" spc="10" dirty="0"/>
          </a:p>
          <a:p>
            <a:endParaRPr lang="en-US" sz="2400" spc="5" dirty="0"/>
          </a:p>
          <a:p>
            <a:r>
              <a:rPr lang="en-US" sz="2400" spc="5" dirty="0"/>
              <a:t>PROJECT </a:t>
            </a:r>
            <a:r>
              <a:rPr lang="en-US" sz="2400" spc="-20" dirty="0"/>
              <a:t>OVERVIEW</a:t>
            </a:r>
          </a:p>
          <a:p>
            <a:endParaRPr lang="en-US" sz="2400" spc="-20" dirty="0"/>
          </a:p>
          <a:p>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endParaRPr lang="en-US" sz="2400" spc="5" dirty="0"/>
          </a:p>
          <a:p>
            <a:r>
              <a:rPr lang="en-US" sz="2400" spc="-40" dirty="0"/>
              <a:t>Y</a:t>
            </a:r>
            <a:r>
              <a:rPr lang="en-US" sz="2400" spc="10" dirty="0"/>
              <a:t>O</a:t>
            </a:r>
            <a:r>
              <a:rPr lang="en-US" sz="2400" spc="25" dirty="0"/>
              <a:t>U</a:t>
            </a:r>
            <a:r>
              <a:rPr lang="en-US" sz="2400" dirty="0"/>
              <a:t>R</a:t>
            </a: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endParaRPr lang="en-US" sz="2400" spc="-20" dirty="0"/>
          </a:p>
          <a:p>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p>
          <a:p>
            <a:endParaRPr lang="en-US" sz="2400" spc="20" dirty="0"/>
          </a:p>
          <a:p>
            <a:r>
              <a:rPr lang="en-US" sz="2400" spc="15" dirty="0">
                <a:latin typeface="Trebuchet MS"/>
                <a:cs typeface="Trebuchet MS"/>
              </a:rPr>
              <a:t>MODELLING</a:t>
            </a:r>
          </a:p>
          <a:p>
            <a:endParaRPr lang="en-US" sz="2400" spc="15" dirty="0">
              <a:latin typeface="Trebuchet MS"/>
              <a:cs typeface="Trebuchet MS"/>
            </a:endParaRPr>
          </a:p>
          <a:p>
            <a:r>
              <a:rPr lang="en-US" sz="2400" spc="15" dirty="0">
                <a:latin typeface="Trebuchet MS"/>
                <a:cs typeface="Trebuchet MS"/>
              </a:rPr>
              <a:t>RESULT</a:t>
            </a:r>
            <a:endParaRPr lang="en-US" sz="2400" dirty="0">
              <a:latin typeface="Trebuchet MS"/>
              <a:cs typeface="Trebuchet MS"/>
            </a:endParaRPr>
          </a:p>
          <a:p>
            <a:endParaRPr lang="en-US" sz="2800" spc="-20" dirty="0"/>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834072" y="6478337"/>
            <a:ext cx="2143125" cy="200025"/>
          </a:xfrm>
          <a:prstGeom prst="rect">
            <a:avLst/>
          </a:prstGeom>
        </p:spPr>
      </p:pic>
      <p:sp>
        <p:nvSpPr>
          <p:cNvPr id="9" name="object 9"/>
          <p:cNvSpPr txBox="1"/>
          <p:nvPr/>
        </p:nvSpPr>
        <p:spPr>
          <a:xfrm>
            <a:off x="739775" y="6473337"/>
            <a:ext cx="215582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04</a:t>
            </a:r>
            <a:r>
              <a:rPr sz="1100" spc="20" dirty="0">
                <a:solidFill>
                  <a:srgbClr val="2D83C3"/>
                </a:solidFill>
                <a:latin typeface="Trebuchet MS"/>
                <a:cs typeface="Trebuchet MS"/>
              </a:rPr>
              <a:t>/</a:t>
            </a:r>
            <a:r>
              <a:rPr lang="en-US"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2"/>
          <p:cNvSpPr>
            <a:spLocks noChangeArrowheads="1"/>
          </p:cNvSpPr>
          <p:nvPr/>
        </p:nvSpPr>
        <p:spPr bwMode="auto">
          <a:xfrm>
            <a:off x="294004" y="2133600"/>
            <a:ext cx="552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767473" y="1857375"/>
            <a:ext cx="6096000" cy="3139321"/>
          </a:xfrm>
          <a:prstGeom prst="rect">
            <a:avLst/>
          </a:prstGeom>
        </p:spPr>
        <p:txBody>
          <a:bodyPr>
            <a:spAutoFit/>
          </a:bodyPr>
          <a:lstStyle/>
          <a:p>
            <a:r>
              <a:rPr lang="en-US" dirty="0"/>
              <a:t>The objective of this project is to create a machine learning model capable of accurately classifying images</a:t>
            </a:r>
          </a:p>
          <a:p>
            <a:r>
              <a:rPr lang="en-US" dirty="0"/>
              <a:t> as either containing cats or dogs. This involves gathering a dataset of labeled images, preprocessing </a:t>
            </a:r>
          </a:p>
          <a:p>
            <a:r>
              <a:rPr lang="en-US" dirty="0"/>
              <a:t>the data for consistency, selecting an appropriate classification model, training it on the dataset, </a:t>
            </a:r>
          </a:p>
          <a:p>
            <a:r>
              <a:rPr lang="en-US" dirty="0"/>
              <a:t>and evaluating its performance. The goal is to achieve high accuracy in distinguishing between the two classes,</a:t>
            </a:r>
          </a:p>
          <a:p>
            <a:r>
              <a:rPr lang="en-US" dirty="0"/>
              <a:t> which can have practical applications in various fields such as pet monitoring, animal shelter management,</a:t>
            </a:r>
          </a:p>
          <a:p>
            <a:r>
              <a:rPr lang="en-US" dirty="0"/>
              <a:t> and wildlife conservation.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1431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676275" y="1681802"/>
            <a:ext cx="6096000" cy="3139321"/>
          </a:xfrm>
          <a:prstGeom prst="rect">
            <a:avLst/>
          </a:prstGeom>
        </p:spPr>
        <p:txBody>
          <a:bodyPr>
            <a:spAutoFit/>
          </a:bodyPr>
          <a:lstStyle/>
          <a:p>
            <a:r>
              <a:rPr lang="en-US" dirty="0"/>
              <a:t>The project revolves around building a robust machine learning model to classify images as either containing cats or dogs. Initially, a dataset comprising labeled images of cats and dogs is collected. Subsequently, the data undergoes preprocessing steps like resizing, normalization, and augmentation to enhance model training effectiveness. Convolutional Neural Networks (CNNs), renowned for their prowess in image classification tasks, are employed as the core architecture.</a:t>
            </a:r>
          </a:p>
          <a:p>
            <a:endParaRPr lang="en-US" dirty="0"/>
          </a:p>
          <a:p>
            <a:endParaRPr lang="en-US" dirty="0"/>
          </a:p>
          <a:p>
            <a:endParaRPr lang="en-US" dirty="0"/>
          </a:p>
        </p:txBody>
      </p:sp>
      <p:sp>
        <p:nvSpPr>
          <p:cNvPr id="12" name="Rectangle 11"/>
          <p:cNvSpPr/>
          <p:nvPr/>
        </p:nvSpPr>
        <p:spPr>
          <a:xfrm>
            <a:off x="2667000" y="4190709"/>
            <a:ext cx="6096000" cy="2031325"/>
          </a:xfrm>
          <a:prstGeom prst="rect">
            <a:avLst/>
          </a:prstGeom>
        </p:spPr>
        <p:txBody>
          <a:bodyPr>
            <a:spAutoFit/>
          </a:bodyPr>
          <a:lstStyle/>
          <a:p>
            <a:r>
              <a:rPr lang="en-US" dirty="0"/>
              <a:t>The model is trained using the preprocessed image data to discern distinctive features between cats and dogs. Rigorous evaluation is conducted using various metrics such as accuracy, precision, recall, and F1-score on an independent validation set to gauge the model's efficacy. Fine-tuning techniques and </a:t>
            </a:r>
            <a:r>
              <a:rPr lang="en-US" dirty="0" err="1"/>
              <a:t>hyperparameter</a:t>
            </a:r>
            <a:r>
              <a:rPr lang="en-US" dirty="0"/>
              <a:t> adjustments may be employed to further enhance performance if necessary.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1812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635332" y="1482752"/>
            <a:ext cx="6096000" cy="2308324"/>
          </a:xfrm>
          <a:prstGeom prst="rect">
            <a:avLst/>
          </a:prstGeom>
        </p:spPr>
        <p:txBody>
          <a:bodyPr>
            <a:spAutoFit/>
          </a:bodyPr>
          <a:lstStyle/>
          <a:p>
            <a:endParaRPr lang="en-US" dirty="0"/>
          </a:p>
          <a:p>
            <a:r>
              <a:rPr lang="en-US" dirty="0"/>
              <a:t>The end users of the cat </a:t>
            </a:r>
            <a:r>
              <a:rPr lang="en-US" dirty="0" err="1"/>
              <a:t>vs</a:t>
            </a:r>
            <a:r>
              <a:rPr lang="en-US" dirty="0"/>
              <a:t> dog image classification project span across various industries and domains. Primarily, individuals and organizations involved in pet care, such as veterinarians, pet shelters, and animal rescue groups, can benefit from such a system. It can assist them in efficiently managing and identifying animals, aiding in adoption processes, and facilitating pet healthcare.</a:t>
            </a:r>
          </a:p>
        </p:txBody>
      </p:sp>
      <p:sp>
        <p:nvSpPr>
          <p:cNvPr id="10" name="Rectangle 9"/>
          <p:cNvSpPr/>
          <p:nvPr/>
        </p:nvSpPr>
        <p:spPr>
          <a:xfrm>
            <a:off x="2362200" y="4113847"/>
            <a:ext cx="6096000" cy="1477328"/>
          </a:xfrm>
          <a:prstGeom prst="rect">
            <a:avLst/>
          </a:prstGeom>
        </p:spPr>
        <p:txBody>
          <a:bodyPr>
            <a:spAutoFit/>
          </a:bodyPr>
          <a:lstStyle/>
          <a:p>
            <a:r>
              <a:rPr lang="en-US" dirty="0"/>
              <a:t>Moreover, pet owners and enthusiasts seeking tools for pet identification, monitoring, and entertainment purposes can also be considered end users. They may utilize the system to classify images of their own pets or to explore and learn about different breeds.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1476375"/>
            <a:ext cx="6096000" cy="5355312"/>
          </a:xfrm>
          <a:prstGeom prst="rect">
            <a:avLst/>
          </a:prstGeom>
        </p:spPr>
        <p:txBody>
          <a:bodyPr>
            <a:spAutoFit/>
          </a:bodyPr>
          <a:lstStyle/>
          <a:p>
            <a:r>
              <a:rPr lang="en-US" dirty="0"/>
              <a:t>Our solution is a sophisticated machine learning model trained to accurately classify images as containing either cats or dogs. By leveraging state-of-the-art convolutional neural network (CNN) architectures, we ensure high precision and reliability in image classification tasks. This solution offers significant value by automating the process of pet identification and classification, saving time and resources for individuals and organizations in the pet care industry.</a:t>
            </a:r>
          </a:p>
          <a:p>
            <a:endParaRPr lang="en-US" dirty="0"/>
          </a:p>
          <a:p>
            <a:r>
              <a:rPr lang="en-US" dirty="0"/>
              <a:t> Moreover, it provides pet owners with a convenient tool for categorizing and managing images of their beloved companions. The system's versatility extends beyond pet care, finding applications in educational settings for teaching computer vision concepts and in commercial ventures for targeted marketing and customer engagement strategies. Overall, our solution empowers users with an efficient and accurate means of image classification, contributing to enhanced productivity, informed decision-making, and enriched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438400" y="1371660"/>
            <a:ext cx="6096000" cy="4801314"/>
          </a:xfrm>
          <a:prstGeom prst="rect">
            <a:avLst/>
          </a:prstGeom>
        </p:spPr>
        <p:txBody>
          <a:bodyPr>
            <a:spAutoFit/>
          </a:bodyPr>
          <a:lstStyle/>
          <a:p>
            <a:endParaRPr lang="en-US" dirty="0"/>
          </a:p>
          <a:p>
            <a:r>
              <a:rPr lang="en-US" dirty="0"/>
              <a:t>Our solution not only accurately distinguishes between cats and dogs but also offers a seamless and intuitive user experience. With its advanced image recognition capabilities powered by cutting-edge convolutional neural networks, users can effortlessly upload images and receive instant classification results. What sets our solution apart is its robustness and adaptability, capable of handling diverse image types, backgrounds, and orientations with remarkable accuracy. </a:t>
            </a:r>
          </a:p>
          <a:p>
            <a:endParaRPr lang="en-US" dirty="0"/>
          </a:p>
          <a:p>
            <a:r>
              <a:rPr lang="en-US" dirty="0"/>
              <a:t>Furthermore, the system's scalability allows for integration into various platforms, including web and mobile applications, enabling widespread accessibility and usability. Whether it's aiding pet owners in organizing their photo libraries or assisting pet care professionals in streamlining their operations, our solution delivers a wow factor by simplifying complex tasks and providing invaluable insights at the click of a button.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9907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739775" y="1295400"/>
            <a:ext cx="8127858" cy="4524315"/>
          </a:xfrm>
          <a:prstGeom prst="rect">
            <a:avLst/>
          </a:prstGeom>
        </p:spPr>
        <p:txBody>
          <a:bodyPr wrap="square">
            <a:spAutoFit/>
          </a:bodyPr>
          <a:lstStyle/>
          <a:p>
            <a:endParaRPr lang="en-US" dirty="0"/>
          </a:p>
          <a:p>
            <a:r>
              <a:rPr lang="en-US" dirty="0"/>
              <a:t>In modeling, we employ state-of-the-art convolutional neural network (CNN) architectures tailored specifically for image classification tasks. These models are characterized by their ability to learn intricate patterns and features from raw image data, enabling accurate differentiation between cats and dogs. </a:t>
            </a:r>
          </a:p>
          <a:p>
            <a:endParaRPr lang="en-US" dirty="0"/>
          </a:p>
          <a:p>
            <a:r>
              <a:rPr lang="en-US" dirty="0"/>
              <a:t>By leveraging techniques such as transfer learning, we capitalize on pre-trained models to expedite training and enhance performance. Additionally, fine-tuning is employed to adapt the model to our specific dataset, ensuring optimal classification accuracy. Our modeling approach prioritizes not only high accuracy but also efficiency and scalability, allowing for seamless integration into various applications and platforms.</a:t>
            </a:r>
          </a:p>
          <a:p>
            <a:endParaRPr lang="en-US" dirty="0"/>
          </a:p>
          <a:p>
            <a:r>
              <a:rPr lang="en-US" dirty="0"/>
              <a:t> Through rigorous experimentation and optimization, we refine our models to achieve exceptional performance, providing users with a reliable and robust solution for cat </a:t>
            </a:r>
            <a:r>
              <a:rPr lang="en-US" dirty="0" err="1"/>
              <a:t>vs</a:t>
            </a:r>
            <a:r>
              <a:rPr lang="en-US" dirty="0"/>
              <a:t> dog image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993</Words>
  <Application>Microsoft Office PowerPoint</Application>
  <PresentationFormat>Widescreen</PresentationFormat>
  <Paragraphs>78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Santhosh Ragaventhar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KITE STUDENT</dc:creator>
  <cp:lastModifiedBy>Admin</cp:lastModifiedBy>
  <cp:revision>8</cp:revision>
  <dcterms:created xsi:type="dcterms:W3CDTF">2024-04-03T09:45:05Z</dcterms:created>
  <dcterms:modified xsi:type="dcterms:W3CDTF">2024-04-30T15:04:30Z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