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Roboto" panose="020B060402020202020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482607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603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72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869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451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749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848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38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559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53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56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7"/>
          <p:cNvSpPr/>
          <p:nvPr/>
        </p:nvSpPr>
        <p:spPr>
          <a:xfrm>
            <a:off x="3752850" y="11144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7"/>
          <p:cNvSpPr/>
          <p:nvPr/>
        </p:nvSpPr>
        <p:spPr>
          <a:xfrm>
            <a:off x="3800475" y="5610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 name="Google Shape;58;p7"/>
          <p:cNvSpPr txBox="1"/>
          <p:nvPr/>
        </p:nvSpPr>
        <p:spPr>
          <a:xfrm>
            <a:off x="1473425" y="2611763"/>
            <a:ext cx="8603700" cy="2972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b="1">
                <a:latin typeface="Trebuchet MS"/>
                <a:ea typeface="Trebuchet MS"/>
                <a:cs typeface="Trebuchet MS"/>
                <a:sym typeface="Trebuchet MS"/>
              </a:rPr>
              <a:t>Name : </a:t>
            </a:r>
            <a:r>
              <a:rPr lang="en-US" sz="3200">
                <a:latin typeface="Trebuchet MS"/>
                <a:ea typeface="Trebuchet MS"/>
                <a:cs typeface="Trebuchet MS"/>
                <a:sym typeface="Trebuchet MS"/>
              </a:rPr>
              <a:t>Santhosh S</a:t>
            </a:r>
            <a:endParaRPr sz="3200">
              <a:latin typeface="Trebuchet MS"/>
              <a:ea typeface="Trebuchet MS"/>
              <a:cs typeface="Trebuchet MS"/>
              <a:sym typeface="Trebuchet MS"/>
            </a:endParaRPr>
          </a:p>
          <a:p>
            <a:pPr marL="12700" lvl="0" indent="0" algn="l" rtl="0">
              <a:lnSpc>
                <a:spcPct val="100000"/>
              </a:lnSpc>
              <a:spcBef>
                <a:spcPts val="0"/>
              </a:spcBef>
              <a:spcAft>
                <a:spcPts val="0"/>
              </a:spcAft>
              <a:buNone/>
            </a:pPr>
            <a:r>
              <a:rPr lang="en-US" sz="3200" b="1">
                <a:latin typeface="Trebuchet MS"/>
                <a:ea typeface="Trebuchet MS"/>
                <a:cs typeface="Trebuchet MS"/>
                <a:sym typeface="Trebuchet MS"/>
              </a:rPr>
              <a:t>NM id :</a:t>
            </a:r>
            <a:r>
              <a:rPr lang="en-US" sz="3200">
                <a:latin typeface="Trebuchet MS"/>
                <a:ea typeface="Trebuchet MS"/>
                <a:cs typeface="Trebuchet MS"/>
                <a:sym typeface="Trebuchet MS"/>
              </a:rPr>
              <a:t> au730321104046</a:t>
            </a:r>
            <a:endParaRPr sz="3200">
              <a:latin typeface="Trebuchet MS"/>
              <a:ea typeface="Trebuchet MS"/>
              <a:cs typeface="Trebuchet MS"/>
              <a:sym typeface="Trebuchet MS"/>
            </a:endParaRPr>
          </a:p>
          <a:p>
            <a:pPr marL="12700" lvl="0" indent="0" algn="l" rtl="0">
              <a:lnSpc>
                <a:spcPct val="100000"/>
              </a:lnSpc>
              <a:spcBef>
                <a:spcPts val="0"/>
              </a:spcBef>
              <a:spcAft>
                <a:spcPts val="0"/>
              </a:spcAft>
              <a:buNone/>
            </a:pPr>
            <a:r>
              <a:rPr lang="en-US" sz="3200" b="1">
                <a:latin typeface="Trebuchet MS"/>
                <a:ea typeface="Trebuchet MS"/>
                <a:cs typeface="Trebuchet MS"/>
                <a:sym typeface="Trebuchet MS"/>
              </a:rPr>
              <a:t>Reg.No : </a:t>
            </a:r>
            <a:r>
              <a:rPr lang="en-US" sz="3200">
                <a:latin typeface="Trebuchet MS"/>
                <a:ea typeface="Trebuchet MS"/>
                <a:cs typeface="Trebuchet MS"/>
                <a:sym typeface="Trebuchet MS"/>
              </a:rPr>
              <a:t>730321104046</a:t>
            </a:r>
            <a:endParaRPr sz="3200">
              <a:latin typeface="Trebuchet MS"/>
              <a:ea typeface="Trebuchet MS"/>
              <a:cs typeface="Trebuchet MS"/>
              <a:sym typeface="Trebuchet MS"/>
            </a:endParaRPr>
          </a:p>
          <a:p>
            <a:pPr marL="12700" lvl="0" indent="0" algn="l" rtl="0">
              <a:lnSpc>
                <a:spcPct val="100000"/>
              </a:lnSpc>
              <a:spcBef>
                <a:spcPts val="0"/>
              </a:spcBef>
              <a:spcAft>
                <a:spcPts val="0"/>
              </a:spcAft>
              <a:buNone/>
            </a:pPr>
            <a:r>
              <a:rPr lang="en-US" sz="3200" b="1">
                <a:latin typeface="Trebuchet MS"/>
                <a:ea typeface="Trebuchet MS"/>
                <a:cs typeface="Trebuchet MS"/>
                <a:sym typeface="Trebuchet MS"/>
              </a:rPr>
              <a:t>Year : </a:t>
            </a:r>
            <a:r>
              <a:rPr lang="en-US" sz="3200">
                <a:latin typeface="Trebuchet MS"/>
                <a:ea typeface="Trebuchet MS"/>
                <a:cs typeface="Trebuchet MS"/>
                <a:sym typeface="Trebuchet MS"/>
              </a:rPr>
              <a:t>III</a:t>
            </a:r>
            <a:endParaRPr sz="3200">
              <a:latin typeface="Trebuchet MS"/>
              <a:ea typeface="Trebuchet MS"/>
              <a:cs typeface="Trebuchet MS"/>
              <a:sym typeface="Trebuchet MS"/>
            </a:endParaRPr>
          </a:p>
          <a:p>
            <a:pPr marL="12700" lvl="0" indent="0" algn="l" rtl="0">
              <a:lnSpc>
                <a:spcPct val="100000"/>
              </a:lnSpc>
              <a:spcBef>
                <a:spcPts val="0"/>
              </a:spcBef>
              <a:spcAft>
                <a:spcPts val="0"/>
              </a:spcAft>
              <a:buNone/>
            </a:pPr>
            <a:r>
              <a:rPr lang="en-US" sz="3200" b="1">
                <a:latin typeface="Trebuchet MS"/>
                <a:ea typeface="Trebuchet MS"/>
                <a:cs typeface="Trebuchet MS"/>
                <a:sym typeface="Trebuchet MS"/>
              </a:rPr>
              <a:t>Degree : </a:t>
            </a:r>
            <a:r>
              <a:rPr lang="en-US" sz="3200">
                <a:latin typeface="Trebuchet MS"/>
                <a:ea typeface="Trebuchet MS"/>
                <a:cs typeface="Trebuchet MS"/>
                <a:sym typeface="Trebuchet MS"/>
              </a:rPr>
              <a:t>B.E / CSE</a:t>
            </a:r>
            <a:endParaRPr sz="3200">
              <a:latin typeface="Trebuchet MS"/>
              <a:ea typeface="Trebuchet MS"/>
              <a:cs typeface="Trebuchet MS"/>
              <a:sym typeface="Trebuchet MS"/>
            </a:endParaRPr>
          </a:p>
          <a:p>
            <a:pPr marL="12700" lvl="0" indent="0" algn="l" rtl="0">
              <a:lnSpc>
                <a:spcPct val="100000"/>
              </a:lnSpc>
              <a:spcBef>
                <a:spcPts val="0"/>
              </a:spcBef>
              <a:spcAft>
                <a:spcPts val="0"/>
              </a:spcAft>
              <a:buNone/>
            </a:pPr>
            <a:r>
              <a:rPr lang="en-US" sz="3200" b="1">
                <a:latin typeface="Trebuchet MS"/>
                <a:ea typeface="Trebuchet MS"/>
                <a:cs typeface="Trebuchet MS"/>
                <a:sym typeface="Trebuchet MS"/>
              </a:rPr>
              <a:t>College Name : </a:t>
            </a:r>
            <a:r>
              <a:rPr lang="en-US" sz="3200">
                <a:latin typeface="Trebuchet MS"/>
                <a:ea typeface="Trebuchet MS"/>
                <a:cs typeface="Trebuchet MS"/>
                <a:sym typeface="Trebuchet MS"/>
              </a:rPr>
              <a:t>Builders Engineering College</a:t>
            </a:r>
            <a:endParaRPr sz="3200">
              <a:latin typeface="Trebuchet MS"/>
              <a:ea typeface="Trebuchet MS"/>
              <a:cs typeface="Trebuchet MS"/>
              <a:sym typeface="Trebuchet MS"/>
            </a:endParaRPr>
          </a:p>
        </p:txBody>
      </p:sp>
      <p:pic>
        <p:nvPicPr>
          <p:cNvPr id="59" name="Google Shape;59;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0" name="Google Shape;60;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1" name="Google Shape;61;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6" name="Google Shape;196;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7" name="Google Shape;197;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8" name="Google Shape;198;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99" name="Google Shape;199;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0" name="Google Shape;200;p16"/>
          <p:cNvSpPr txBox="1">
            <a:spLocks noGrp="1"/>
          </p:cNvSpPr>
          <p:nvPr>
            <p:ph type="title"/>
          </p:nvPr>
        </p:nvSpPr>
        <p:spPr>
          <a:xfrm>
            <a:off x="558175" y="80648"/>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01" name="Google Shape;201;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202" name="Google Shape;202;p16"/>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pic>
        <p:nvPicPr>
          <p:cNvPr id="203" name="Google Shape;203;p16"/>
          <p:cNvPicPr preferRelativeResize="0"/>
          <p:nvPr/>
        </p:nvPicPr>
        <p:blipFill>
          <a:blip r:embed="rId5">
            <a:alphaModFix/>
          </a:blip>
          <a:stretch>
            <a:fillRect/>
          </a:stretch>
        </p:blipFill>
        <p:spPr>
          <a:xfrm>
            <a:off x="828664" y="924306"/>
            <a:ext cx="4227516" cy="4673432"/>
          </a:xfrm>
          <a:prstGeom prst="rect">
            <a:avLst/>
          </a:prstGeom>
          <a:noFill/>
          <a:ln>
            <a:noFill/>
          </a:ln>
        </p:spPr>
      </p:pic>
      <p:pic>
        <p:nvPicPr>
          <p:cNvPr id="204" name="Google Shape;204;p16"/>
          <p:cNvPicPr preferRelativeResize="0"/>
          <p:nvPr/>
        </p:nvPicPr>
        <p:blipFill>
          <a:blip r:embed="rId6">
            <a:alphaModFix/>
          </a:blip>
          <a:stretch>
            <a:fillRect/>
          </a:stretch>
        </p:blipFill>
        <p:spPr>
          <a:xfrm>
            <a:off x="5504005" y="992888"/>
            <a:ext cx="4068770" cy="43838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 name="Google Shape;69;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7" name="Google Shape;77;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 name="Google Shape;78;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81" name="Google Shape;81;p8"/>
          <p:cNvGrpSpPr/>
          <p:nvPr/>
        </p:nvGrpSpPr>
        <p:grpSpPr>
          <a:xfrm>
            <a:off x="466725" y="6410325"/>
            <a:ext cx="3705225" cy="295275"/>
            <a:chOff x="466725" y="6410325"/>
            <a:chExt cx="3705225" cy="295275"/>
          </a:xfrm>
        </p:grpSpPr>
        <p:pic>
          <p:nvPicPr>
            <p:cNvPr id="82" name="Google Shape;82;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3" name="Google Shape;83;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4" name="Google Shape;84;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5" name="Google Shape;85;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86" name="Google Shape;86;p8"/>
          <p:cNvSpPr txBox="1"/>
          <p:nvPr/>
        </p:nvSpPr>
        <p:spPr>
          <a:xfrm>
            <a:off x="1663475" y="2301500"/>
            <a:ext cx="8007600" cy="18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latin typeface="Calibri"/>
                <a:ea typeface="Calibri"/>
                <a:cs typeface="Calibri"/>
                <a:sym typeface="Calibri"/>
              </a:rPr>
              <a:t>IMAGE COLORIZATION USING </a:t>
            </a:r>
            <a:r>
              <a:rPr lang="en-US" sz="4800" b="1" dirty="0" smtClean="0">
                <a:latin typeface="Calibri"/>
                <a:ea typeface="Calibri"/>
                <a:cs typeface="Calibri"/>
                <a:sym typeface="Calibri"/>
              </a:rPr>
              <a:t>OPENCV</a:t>
            </a:r>
            <a:endParaRPr sz="4800" b="1"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2" name="Google Shape;92;p9"/>
          <p:cNvGrpSpPr/>
          <p:nvPr/>
        </p:nvGrpSpPr>
        <p:grpSpPr>
          <a:xfrm>
            <a:off x="7448612" y="0"/>
            <a:ext cx="4743796" cy="6858466"/>
            <a:chOff x="7448612" y="0"/>
            <a:chExt cx="4743796" cy="6858466"/>
          </a:xfrm>
        </p:grpSpPr>
        <p:sp>
          <p:nvSpPr>
            <p:cNvPr id="93" name="Google Shape;93;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4" name="Google Shape;94;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5" name="Google Shape;95;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2" name="Google Shape;102;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 name="Google Shape;104;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6" name="Google Shape;106;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7" name="Google Shape;107;p9"/>
          <p:cNvGrpSpPr/>
          <p:nvPr/>
        </p:nvGrpSpPr>
        <p:grpSpPr>
          <a:xfrm>
            <a:off x="47625" y="3819523"/>
            <a:ext cx="4124325" cy="3009898"/>
            <a:chOff x="47625" y="3819523"/>
            <a:chExt cx="4124325" cy="3009898"/>
          </a:xfrm>
        </p:grpSpPr>
        <p:pic>
          <p:nvPicPr>
            <p:cNvPr id="108" name="Google Shape;108;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9" name="Google Shape;109;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0" name="Google Shape;110;p9"/>
          <p:cNvSpPr txBox="1">
            <a:spLocks noGrp="1"/>
          </p:cNvSpPr>
          <p:nvPr>
            <p:ph type="title"/>
          </p:nvPr>
        </p:nvSpPr>
        <p:spPr>
          <a:xfrm>
            <a:off x="558165" y="385444"/>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a:p>
        </p:txBody>
      </p:sp>
      <p:sp>
        <p:nvSpPr>
          <p:cNvPr id="111" name="Google Shape;111;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2" name="Google Shape;112;p9"/>
          <p:cNvSpPr txBox="1"/>
          <p:nvPr/>
        </p:nvSpPr>
        <p:spPr>
          <a:xfrm>
            <a:off x="2919500" y="1465775"/>
            <a:ext cx="5633700" cy="390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 Introduction to Image Colorization</a:t>
            </a:r>
            <a:endParaRPr sz="2200">
              <a:latin typeface="Calibri"/>
              <a:ea typeface="Calibri"/>
              <a:cs typeface="Calibri"/>
              <a:sym typeface="Calibri"/>
            </a:endParaRPr>
          </a:p>
          <a:p>
            <a:pPr marL="0" lvl="0" indent="0" algn="just" rtl="0">
              <a:spcBef>
                <a:spcPts val="0"/>
              </a:spcBef>
              <a:spcAft>
                <a:spcPts val="0"/>
              </a:spcAft>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 Overview of Deep Learning Techniques</a:t>
            </a:r>
            <a:endParaRPr sz="2200">
              <a:latin typeface="Calibri"/>
              <a:ea typeface="Calibri"/>
              <a:cs typeface="Calibri"/>
              <a:sym typeface="Calibri"/>
            </a:endParaRPr>
          </a:p>
          <a:p>
            <a:pPr marL="457200" lvl="0" indent="0" algn="just" rtl="0">
              <a:spcBef>
                <a:spcPts val="0"/>
              </a:spcBef>
              <a:spcAft>
                <a:spcPts val="0"/>
              </a:spcAft>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 Dataset Preparation and Preprocessing</a:t>
            </a:r>
            <a:endParaRPr sz="2200">
              <a:latin typeface="Calibri"/>
              <a:ea typeface="Calibri"/>
              <a:cs typeface="Calibri"/>
              <a:sym typeface="Calibri"/>
            </a:endParaRPr>
          </a:p>
          <a:p>
            <a:pPr marL="457200" lvl="0" indent="0" algn="just" rtl="0">
              <a:spcBef>
                <a:spcPts val="0"/>
              </a:spcBef>
              <a:spcAft>
                <a:spcPts val="0"/>
              </a:spcAft>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 Training Deep Learning Models</a:t>
            </a:r>
            <a:endParaRPr sz="2200">
              <a:latin typeface="Calibri"/>
              <a:ea typeface="Calibri"/>
              <a:cs typeface="Calibri"/>
              <a:sym typeface="Calibri"/>
            </a:endParaRPr>
          </a:p>
          <a:p>
            <a:pPr marL="457200" lvl="0" indent="0" algn="just" rtl="0">
              <a:spcBef>
                <a:spcPts val="0"/>
              </a:spcBef>
              <a:spcAft>
                <a:spcPts val="0"/>
              </a:spcAft>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 Evaluation Metrics and Challenges</a:t>
            </a:r>
            <a:endParaRPr sz="2200">
              <a:latin typeface="Calibri"/>
              <a:ea typeface="Calibri"/>
              <a:cs typeface="Calibri"/>
              <a:sym typeface="Calibri"/>
            </a:endParaRPr>
          </a:p>
          <a:p>
            <a:pPr marL="457200" lvl="0" indent="0" algn="just" rtl="0">
              <a:spcBef>
                <a:spcPts val="0"/>
              </a:spcBef>
              <a:spcAft>
                <a:spcPts val="0"/>
              </a:spcAft>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 Applications and Future Directions</a:t>
            </a:r>
            <a:endParaRPr sz="2200">
              <a:latin typeface="Calibri"/>
              <a:ea typeface="Calibri"/>
              <a:cs typeface="Calibri"/>
              <a:sym typeface="Calibri"/>
            </a:endParaRPr>
          </a:p>
          <a:p>
            <a:pPr marL="0" lvl="0" indent="0" algn="just" rtl="0">
              <a:spcBef>
                <a:spcPts val="0"/>
              </a:spcBef>
              <a:spcAft>
                <a:spcPts val="0"/>
              </a:spcAft>
              <a:buNone/>
            </a:pPr>
            <a:endParaRPr sz="2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10"/>
          <p:cNvGrpSpPr/>
          <p:nvPr/>
        </p:nvGrpSpPr>
        <p:grpSpPr>
          <a:xfrm>
            <a:off x="8296275" y="2933700"/>
            <a:ext cx="2762250" cy="3257550"/>
            <a:chOff x="7991475" y="2933700"/>
            <a:chExt cx="2762250" cy="3257550"/>
          </a:xfrm>
        </p:grpSpPr>
        <p:sp>
          <p:nvSpPr>
            <p:cNvPr id="118" name="Google Shape;11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0" name="Google Shape;120;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1" name="Google Shape;121;p10"/>
          <p:cNvSpPr/>
          <p:nvPr/>
        </p:nvSpPr>
        <p:spPr>
          <a:xfrm>
            <a:off x="6696075" y="13906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2" name="Google Shape;122;p10"/>
          <p:cNvSpPr txBox="1">
            <a:spLocks noGrp="1"/>
          </p:cNvSpPr>
          <p:nvPr>
            <p:ph type="title"/>
          </p:nvPr>
        </p:nvSpPr>
        <p:spPr>
          <a:xfrm>
            <a:off x="834072" y="575055"/>
            <a:ext cx="56388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3" name="Google Shape;123;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4" name="Google Shape;124;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5" name="Google Shape;125;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6" name="Google Shape;126;p10"/>
          <p:cNvSpPr txBox="1"/>
          <p:nvPr/>
        </p:nvSpPr>
        <p:spPr>
          <a:xfrm>
            <a:off x="715775" y="1780075"/>
            <a:ext cx="7580400" cy="4337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200">
                <a:latin typeface="Calibri"/>
                <a:ea typeface="Calibri"/>
                <a:cs typeface="Calibri"/>
                <a:sym typeface="Calibri"/>
              </a:rPr>
              <a:t>    Image colorization using Deep Learning aims to address the challenge of adding realistic and accurate colors to black and white images. Traditional methods often lack the ability to produce natural-looking colorizations, especially in complex images. Deep Learning techniques, particularly Convolutional Neural Networks (CNNs), have shown promise in generating high-quality colorizations by learning complex patterns and relationships in images. However, challenges such as preserving image details, handling different image types, and computational complexity remain. This presentation will explore how Deep Learning can be effectively used to tackle these challenges and improve the quality of colorization results.</a:t>
            </a:r>
            <a:endParaRPr sz="2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131" name="Google Shape;131;p11"/>
          <p:cNvGrpSpPr/>
          <p:nvPr/>
        </p:nvGrpSpPr>
        <p:grpSpPr>
          <a:xfrm>
            <a:off x="8658225" y="2647950"/>
            <a:ext cx="3533775" cy="3810000"/>
            <a:chOff x="8658225" y="2647950"/>
            <a:chExt cx="3533775" cy="3810000"/>
          </a:xfrm>
        </p:grpSpPr>
        <p:sp>
          <p:nvSpPr>
            <p:cNvPr id="132" name="Google Shape;13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3" name="Google Shape;133;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4" name="Google Shape;134;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5" name="Google Shape;135;p11"/>
          <p:cNvSpPr/>
          <p:nvPr/>
        </p:nvSpPr>
        <p:spPr>
          <a:xfrm>
            <a:off x="6696075" y="1314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6" name="Google Shape;136;p11"/>
          <p:cNvSpPr txBox="1">
            <a:spLocks noGrp="1"/>
          </p:cNvSpPr>
          <p:nvPr>
            <p:ph type="title"/>
          </p:nvPr>
        </p:nvSpPr>
        <p:spPr>
          <a:xfrm>
            <a:off x="739775" y="372423"/>
            <a:ext cx="52647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7" name="Google Shape;137;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8" name="Google Shape;138;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9" name="Google Shape;139;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0" name="Google Shape;140;p11"/>
          <p:cNvSpPr txBox="1"/>
          <p:nvPr/>
        </p:nvSpPr>
        <p:spPr>
          <a:xfrm>
            <a:off x="616700" y="2218200"/>
            <a:ext cx="145200" cy="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41" name="Google Shape;141;p11"/>
          <p:cNvSpPr txBox="1"/>
          <p:nvPr/>
        </p:nvSpPr>
        <p:spPr>
          <a:xfrm>
            <a:off x="254700" y="1667000"/>
            <a:ext cx="8701200" cy="4686300"/>
          </a:xfrm>
          <a:prstGeom prst="rect">
            <a:avLst/>
          </a:prstGeom>
          <a:noFill/>
          <a:ln>
            <a:noFill/>
          </a:ln>
        </p:spPr>
        <p:txBody>
          <a:bodyPr spcFirstLastPara="1" wrap="square" lIns="91425" tIns="91425" rIns="91425" bIns="91425" anchor="t" anchorCtr="0">
            <a:noAutofit/>
          </a:bodyPr>
          <a:lstStyle/>
          <a:p>
            <a:pPr marL="457200" lvl="0" indent="-228600" algn="just" rtl="0">
              <a:lnSpc>
                <a:spcPct val="115000"/>
              </a:lnSpc>
              <a:spcBef>
                <a:spcPts val="1500"/>
              </a:spcBef>
              <a:spcAft>
                <a:spcPts val="0"/>
              </a:spcAft>
              <a:buClr>
                <a:srgbClr val="0D0D0D"/>
              </a:buClr>
              <a:buSzPts val="2200"/>
              <a:buFont typeface="Roboto"/>
              <a:buNone/>
            </a:pPr>
            <a:r>
              <a:rPr lang="en-US" sz="2200" b="1">
                <a:solidFill>
                  <a:srgbClr val="0D0D0D"/>
                </a:solidFill>
                <a:highlight>
                  <a:srgbClr val="FFFFFF"/>
                </a:highlight>
                <a:latin typeface="Roboto"/>
                <a:ea typeface="Roboto"/>
                <a:cs typeface="Roboto"/>
                <a:sym typeface="Roboto"/>
              </a:rPr>
              <a:t>Project Title: </a:t>
            </a:r>
            <a:r>
              <a:rPr lang="en-US" sz="2200">
                <a:solidFill>
                  <a:srgbClr val="0D0D0D"/>
                </a:solidFill>
                <a:highlight>
                  <a:srgbClr val="FFFFFF"/>
                </a:highlight>
                <a:latin typeface="Roboto"/>
                <a:ea typeface="Roboto"/>
                <a:cs typeface="Roboto"/>
                <a:sym typeface="Roboto"/>
              </a:rPr>
              <a:t>Image Colorization using Deep Learning.</a:t>
            </a:r>
            <a:endParaRPr sz="2200">
              <a:solidFill>
                <a:srgbClr val="0D0D0D"/>
              </a:solidFill>
              <a:highlight>
                <a:srgbClr val="FFFFFF"/>
              </a:highlight>
              <a:latin typeface="Roboto"/>
              <a:ea typeface="Roboto"/>
              <a:cs typeface="Roboto"/>
              <a:sym typeface="Roboto"/>
            </a:endParaRPr>
          </a:p>
          <a:p>
            <a:pPr marL="457200" lvl="0" indent="-228600" algn="just" rtl="0">
              <a:lnSpc>
                <a:spcPct val="115000"/>
              </a:lnSpc>
              <a:spcBef>
                <a:spcPts val="0"/>
              </a:spcBef>
              <a:spcAft>
                <a:spcPts val="0"/>
              </a:spcAft>
              <a:buClr>
                <a:srgbClr val="0D0D0D"/>
              </a:buClr>
              <a:buSzPts val="2200"/>
              <a:buFont typeface="Roboto"/>
              <a:buNone/>
            </a:pPr>
            <a:r>
              <a:rPr lang="en-US" sz="2200" b="1">
                <a:solidFill>
                  <a:srgbClr val="0D0D0D"/>
                </a:solidFill>
                <a:highlight>
                  <a:srgbClr val="FFFFFF"/>
                </a:highlight>
                <a:latin typeface="Roboto"/>
                <a:ea typeface="Roboto"/>
                <a:cs typeface="Roboto"/>
                <a:sym typeface="Roboto"/>
              </a:rPr>
              <a:t>Objective: </a:t>
            </a:r>
            <a:r>
              <a:rPr lang="en-US" sz="2200">
                <a:solidFill>
                  <a:srgbClr val="0D0D0D"/>
                </a:solidFill>
                <a:highlight>
                  <a:srgbClr val="FFFFFF"/>
                </a:highlight>
                <a:latin typeface="Roboto"/>
                <a:ea typeface="Roboto"/>
                <a:cs typeface="Roboto"/>
                <a:sym typeface="Roboto"/>
              </a:rPr>
              <a:t>Develop a model to automatically add color to black and white images.</a:t>
            </a:r>
            <a:endParaRPr sz="2200">
              <a:solidFill>
                <a:srgbClr val="0D0D0D"/>
              </a:solidFill>
              <a:highlight>
                <a:srgbClr val="FFFFFF"/>
              </a:highlight>
              <a:latin typeface="Roboto"/>
              <a:ea typeface="Roboto"/>
              <a:cs typeface="Roboto"/>
              <a:sym typeface="Roboto"/>
            </a:endParaRPr>
          </a:p>
          <a:p>
            <a:pPr marL="457200" lvl="0" indent="-228600" algn="just" rtl="0">
              <a:lnSpc>
                <a:spcPct val="115000"/>
              </a:lnSpc>
              <a:spcBef>
                <a:spcPts val="0"/>
              </a:spcBef>
              <a:spcAft>
                <a:spcPts val="0"/>
              </a:spcAft>
              <a:buClr>
                <a:srgbClr val="0D0D0D"/>
              </a:buClr>
              <a:buSzPts val="2200"/>
              <a:buFont typeface="Roboto"/>
              <a:buNone/>
            </a:pPr>
            <a:r>
              <a:rPr lang="en-US" sz="2200" b="1">
                <a:solidFill>
                  <a:srgbClr val="0D0D0D"/>
                </a:solidFill>
                <a:highlight>
                  <a:srgbClr val="FFFFFF"/>
                </a:highlight>
                <a:latin typeface="Roboto"/>
                <a:ea typeface="Roboto"/>
                <a:cs typeface="Roboto"/>
                <a:sym typeface="Roboto"/>
              </a:rPr>
              <a:t>Approach:</a:t>
            </a:r>
            <a:r>
              <a:rPr lang="en-US" sz="2200">
                <a:solidFill>
                  <a:srgbClr val="0D0D0D"/>
                </a:solidFill>
                <a:highlight>
                  <a:srgbClr val="FFFFFF"/>
                </a:highlight>
                <a:latin typeface="Roboto"/>
                <a:ea typeface="Roboto"/>
                <a:cs typeface="Roboto"/>
                <a:sym typeface="Roboto"/>
              </a:rPr>
              <a:t> Utilize Convolutional Neural Networks (CNNs) for learning color mapping from grayscale to RGB images.</a:t>
            </a:r>
            <a:endParaRPr sz="2200">
              <a:solidFill>
                <a:srgbClr val="0D0D0D"/>
              </a:solidFill>
              <a:highlight>
                <a:srgbClr val="FFFFFF"/>
              </a:highlight>
              <a:latin typeface="Roboto"/>
              <a:ea typeface="Roboto"/>
              <a:cs typeface="Roboto"/>
              <a:sym typeface="Roboto"/>
            </a:endParaRPr>
          </a:p>
          <a:p>
            <a:pPr marL="457200" lvl="0" indent="-228600" algn="just" rtl="0">
              <a:lnSpc>
                <a:spcPct val="115000"/>
              </a:lnSpc>
              <a:spcBef>
                <a:spcPts val="0"/>
              </a:spcBef>
              <a:spcAft>
                <a:spcPts val="0"/>
              </a:spcAft>
              <a:buClr>
                <a:srgbClr val="0D0D0D"/>
              </a:buClr>
              <a:buSzPts val="2200"/>
              <a:buFont typeface="Roboto"/>
              <a:buNone/>
            </a:pPr>
            <a:r>
              <a:rPr lang="en-US" sz="2200" b="1">
                <a:solidFill>
                  <a:srgbClr val="0D0D0D"/>
                </a:solidFill>
                <a:highlight>
                  <a:srgbClr val="FFFFFF"/>
                </a:highlight>
                <a:latin typeface="Roboto"/>
                <a:ea typeface="Roboto"/>
                <a:cs typeface="Roboto"/>
                <a:sym typeface="Roboto"/>
              </a:rPr>
              <a:t>Dataset: </a:t>
            </a:r>
            <a:r>
              <a:rPr lang="en-US" sz="2200">
                <a:solidFill>
                  <a:srgbClr val="0D0D0D"/>
                </a:solidFill>
                <a:highlight>
                  <a:srgbClr val="FFFFFF"/>
                </a:highlight>
                <a:latin typeface="Roboto"/>
                <a:ea typeface="Roboto"/>
                <a:cs typeface="Roboto"/>
                <a:sym typeface="Roboto"/>
              </a:rPr>
              <a:t>Use a large dataset of grayscale images paired with their corresponding colored versions for training.</a:t>
            </a:r>
            <a:endParaRPr sz="2200">
              <a:solidFill>
                <a:srgbClr val="0D0D0D"/>
              </a:solidFill>
              <a:highlight>
                <a:srgbClr val="FFFFFF"/>
              </a:highlight>
              <a:latin typeface="Roboto"/>
              <a:ea typeface="Roboto"/>
              <a:cs typeface="Roboto"/>
              <a:sym typeface="Roboto"/>
            </a:endParaRPr>
          </a:p>
          <a:p>
            <a:pPr marL="457200" lvl="0" indent="-228600" algn="just" rtl="0">
              <a:lnSpc>
                <a:spcPct val="115000"/>
              </a:lnSpc>
              <a:spcBef>
                <a:spcPts val="0"/>
              </a:spcBef>
              <a:spcAft>
                <a:spcPts val="0"/>
              </a:spcAft>
              <a:buClr>
                <a:srgbClr val="0D0D0D"/>
              </a:buClr>
              <a:buSzPts val="2200"/>
              <a:buFont typeface="Roboto"/>
              <a:buNone/>
            </a:pPr>
            <a:r>
              <a:rPr lang="en-US" sz="2200" b="1">
                <a:solidFill>
                  <a:srgbClr val="0D0D0D"/>
                </a:solidFill>
                <a:highlight>
                  <a:srgbClr val="FFFFFF"/>
                </a:highlight>
                <a:latin typeface="Roboto"/>
                <a:ea typeface="Roboto"/>
                <a:cs typeface="Roboto"/>
                <a:sym typeface="Roboto"/>
              </a:rPr>
              <a:t>Implementation:</a:t>
            </a:r>
            <a:r>
              <a:rPr lang="en-US" sz="2200">
                <a:solidFill>
                  <a:srgbClr val="0D0D0D"/>
                </a:solidFill>
                <a:highlight>
                  <a:srgbClr val="FFFFFF"/>
                </a:highlight>
                <a:latin typeface="Roboto"/>
                <a:ea typeface="Roboto"/>
                <a:cs typeface="Roboto"/>
                <a:sym typeface="Roboto"/>
              </a:rPr>
              <a:t> Train the model using TensorFlow/Keras, optimizing for colorization accuracy and speed.</a:t>
            </a:r>
            <a:endParaRPr sz="2200">
              <a:solidFill>
                <a:srgbClr val="0D0D0D"/>
              </a:solidFill>
              <a:highlight>
                <a:srgbClr val="FFFFFF"/>
              </a:highlight>
              <a:latin typeface="Roboto"/>
              <a:ea typeface="Roboto"/>
              <a:cs typeface="Roboto"/>
              <a:sym typeface="Roboto"/>
            </a:endParaRPr>
          </a:p>
          <a:p>
            <a:pPr marL="457200" lvl="0" indent="-228600" algn="just" rtl="0">
              <a:lnSpc>
                <a:spcPct val="115000"/>
              </a:lnSpc>
              <a:spcBef>
                <a:spcPts val="0"/>
              </a:spcBef>
              <a:spcAft>
                <a:spcPts val="0"/>
              </a:spcAft>
              <a:buClr>
                <a:srgbClr val="0D0D0D"/>
              </a:buClr>
              <a:buSzPts val="2200"/>
              <a:buFont typeface="Roboto"/>
              <a:buNone/>
            </a:pPr>
            <a:r>
              <a:rPr lang="en-US" sz="2200" b="1">
                <a:solidFill>
                  <a:srgbClr val="0D0D0D"/>
                </a:solidFill>
                <a:highlight>
                  <a:srgbClr val="FFFFFF"/>
                </a:highlight>
                <a:latin typeface="Roboto"/>
                <a:ea typeface="Roboto"/>
                <a:cs typeface="Roboto"/>
                <a:sym typeface="Roboto"/>
              </a:rPr>
              <a:t>Outcome: </a:t>
            </a:r>
            <a:r>
              <a:rPr lang="en-US" sz="2200">
                <a:solidFill>
                  <a:srgbClr val="0D0D0D"/>
                </a:solidFill>
                <a:highlight>
                  <a:srgbClr val="FFFFFF"/>
                </a:highlight>
                <a:latin typeface="Roboto"/>
                <a:ea typeface="Roboto"/>
                <a:cs typeface="Roboto"/>
                <a:sym typeface="Roboto"/>
              </a:rPr>
              <a:t>Produce a Deep Learning model capable of accurately colorizing grayscale images, with potential applications in photography, film, and art restoration.</a:t>
            </a:r>
            <a:endParaRPr sz="2200">
              <a:solidFill>
                <a:srgbClr val="0D0D0D"/>
              </a:solidFill>
              <a:highlight>
                <a:srgbClr val="FFFFFF"/>
              </a:highlight>
              <a:latin typeface="Roboto"/>
              <a:ea typeface="Roboto"/>
              <a:cs typeface="Roboto"/>
              <a:sym typeface="Roboto"/>
            </a:endParaRPr>
          </a:p>
          <a:p>
            <a:pPr marL="0" lvl="0" indent="0" algn="just" rtl="0">
              <a:spcBef>
                <a:spcPts val="0"/>
              </a:spcBef>
              <a:spcAft>
                <a:spcPts val="0"/>
              </a:spcAft>
              <a:buNone/>
            </a:pPr>
            <a:endParaRPr sz="2200" b="1">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7" name="Google Shape;147;p12"/>
          <p:cNvSpPr/>
          <p:nvPr/>
        </p:nvSpPr>
        <p:spPr>
          <a:xfrm>
            <a:off x="6696075" y="15430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8" name="Google Shape;148;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9" name="Google Shape;149;p12"/>
          <p:cNvSpPr txBox="1">
            <a:spLocks noGrp="1"/>
          </p:cNvSpPr>
          <p:nvPr>
            <p:ph type="title"/>
          </p:nvPr>
        </p:nvSpPr>
        <p:spPr>
          <a:xfrm>
            <a:off x="558165" y="385444"/>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3" name="Google Shape;153;p12"/>
          <p:cNvSpPr txBox="1"/>
          <p:nvPr/>
        </p:nvSpPr>
        <p:spPr>
          <a:xfrm>
            <a:off x="799475" y="2041775"/>
            <a:ext cx="8213400" cy="40443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1500"/>
              </a:spcBef>
              <a:spcAft>
                <a:spcPts val="0"/>
              </a:spcAft>
              <a:buClr>
                <a:srgbClr val="0D0D0D"/>
              </a:buClr>
              <a:buSzPts val="2200"/>
              <a:buFont typeface="Roboto"/>
              <a:buNone/>
            </a:pPr>
            <a:r>
              <a:rPr lang="en-US" sz="2200" b="1" dirty="0">
                <a:solidFill>
                  <a:srgbClr val="0D0D0D"/>
                </a:solidFill>
                <a:highlight>
                  <a:srgbClr val="FFFFFF"/>
                </a:highlight>
                <a:latin typeface="Roboto"/>
                <a:ea typeface="Roboto"/>
                <a:cs typeface="Roboto"/>
                <a:sym typeface="Roboto"/>
              </a:rPr>
              <a:t>Photographers and Artists:</a:t>
            </a:r>
            <a:r>
              <a:rPr lang="en-US" sz="2200" dirty="0">
                <a:solidFill>
                  <a:srgbClr val="0D0D0D"/>
                </a:solidFill>
                <a:highlight>
                  <a:srgbClr val="FFFFFF"/>
                </a:highlight>
                <a:latin typeface="Roboto"/>
                <a:ea typeface="Roboto"/>
                <a:cs typeface="Roboto"/>
                <a:sym typeface="Roboto"/>
              </a:rPr>
              <a:t> To enhance and add realism to black and white images.</a:t>
            </a:r>
            <a:endParaRPr sz="22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2200"/>
              <a:buFont typeface="Roboto"/>
              <a:buNone/>
            </a:pPr>
            <a:r>
              <a:rPr lang="en-US" sz="2200" b="1" dirty="0">
                <a:solidFill>
                  <a:srgbClr val="0D0D0D"/>
                </a:solidFill>
                <a:highlight>
                  <a:srgbClr val="FFFFFF"/>
                </a:highlight>
                <a:latin typeface="Roboto"/>
                <a:ea typeface="Roboto"/>
                <a:cs typeface="Roboto"/>
                <a:sym typeface="Roboto"/>
              </a:rPr>
              <a:t>Historians and Archivists:</a:t>
            </a:r>
            <a:r>
              <a:rPr lang="en-US" sz="2200" dirty="0">
                <a:solidFill>
                  <a:srgbClr val="0D0D0D"/>
                </a:solidFill>
                <a:highlight>
                  <a:srgbClr val="FFFFFF"/>
                </a:highlight>
                <a:latin typeface="Roboto"/>
                <a:ea typeface="Roboto"/>
                <a:cs typeface="Roboto"/>
                <a:sym typeface="Roboto"/>
              </a:rPr>
              <a:t> For restoring and preserving historical images and documents.</a:t>
            </a:r>
            <a:endParaRPr sz="22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2200"/>
              <a:buFont typeface="Roboto"/>
              <a:buNone/>
            </a:pPr>
            <a:r>
              <a:rPr lang="en-US" sz="2200" b="1" dirty="0">
                <a:solidFill>
                  <a:srgbClr val="0D0D0D"/>
                </a:solidFill>
                <a:highlight>
                  <a:srgbClr val="FFFFFF"/>
                </a:highlight>
                <a:latin typeface="Roboto"/>
                <a:ea typeface="Roboto"/>
                <a:cs typeface="Roboto"/>
                <a:sym typeface="Roboto"/>
              </a:rPr>
              <a:t>Medical Professionals:</a:t>
            </a:r>
            <a:r>
              <a:rPr lang="en-US" sz="2200" dirty="0">
                <a:solidFill>
                  <a:srgbClr val="0D0D0D"/>
                </a:solidFill>
                <a:highlight>
                  <a:srgbClr val="FFFFFF"/>
                </a:highlight>
                <a:latin typeface="Roboto"/>
                <a:ea typeface="Roboto"/>
                <a:cs typeface="Roboto"/>
                <a:sym typeface="Roboto"/>
              </a:rPr>
              <a:t> To enhance medical imaging for analysis and diagnosis.</a:t>
            </a:r>
            <a:endParaRPr sz="22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2200"/>
              <a:buFont typeface="Roboto"/>
              <a:buNone/>
            </a:pPr>
            <a:r>
              <a:rPr lang="en-US" sz="2200" b="1" dirty="0">
                <a:solidFill>
                  <a:srgbClr val="0D0D0D"/>
                </a:solidFill>
                <a:highlight>
                  <a:srgbClr val="FFFFFF"/>
                </a:highlight>
                <a:latin typeface="Roboto"/>
                <a:ea typeface="Roboto"/>
                <a:cs typeface="Roboto"/>
                <a:sym typeface="Roboto"/>
              </a:rPr>
              <a:t>Entertainment Industry:</a:t>
            </a:r>
            <a:r>
              <a:rPr lang="en-US" sz="2200" dirty="0">
                <a:solidFill>
                  <a:srgbClr val="0D0D0D"/>
                </a:solidFill>
                <a:highlight>
                  <a:srgbClr val="FFFFFF"/>
                </a:highlight>
                <a:latin typeface="Roboto"/>
                <a:ea typeface="Roboto"/>
                <a:cs typeface="Roboto"/>
                <a:sym typeface="Roboto"/>
              </a:rPr>
              <a:t> For colorizing old films, videos, and animations.</a:t>
            </a:r>
            <a:endParaRPr sz="2200" dirty="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2200"/>
              <a:buFont typeface="Roboto"/>
              <a:buNone/>
            </a:pPr>
            <a:r>
              <a:rPr lang="en-US" sz="2200" b="1" dirty="0">
                <a:solidFill>
                  <a:srgbClr val="0D0D0D"/>
                </a:solidFill>
                <a:highlight>
                  <a:srgbClr val="FFFFFF"/>
                </a:highlight>
                <a:latin typeface="Roboto"/>
                <a:ea typeface="Roboto"/>
                <a:cs typeface="Roboto"/>
                <a:sym typeface="Roboto"/>
              </a:rPr>
              <a:t>Graphic Designers: </a:t>
            </a:r>
            <a:r>
              <a:rPr lang="en-US" sz="2200" dirty="0">
                <a:solidFill>
                  <a:srgbClr val="0D0D0D"/>
                </a:solidFill>
                <a:highlight>
                  <a:srgbClr val="FFFFFF"/>
                </a:highlight>
                <a:latin typeface="Roboto"/>
                <a:ea typeface="Roboto"/>
                <a:cs typeface="Roboto"/>
                <a:sym typeface="Roboto"/>
              </a:rPr>
              <a:t>To create visually appealing designs and illustrations.</a:t>
            </a:r>
            <a:endParaRPr sz="2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22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0" name="Google Shape;160;p13"/>
          <p:cNvSpPr/>
          <p:nvPr/>
        </p:nvSpPr>
        <p:spPr>
          <a:xfrm>
            <a:off x="6696075" y="13906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1" name="Google Shape;16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2" name="Google Shape;162;p13"/>
          <p:cNvSpPr txBox="1">
            <a:spLocks noGrp="1"/>
          </p:cNvSpPr>
          <p:nvPr>
            <p:ph type="title"/>
          </p:nvPr>
        </p:nvSpPr>
        <p:spPr>
          <a:xfrm>
            <a:off x="558175" y="-184250"/>
            <a:ext cx="9764400" cy="15990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63" name="Google Shape;163;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6" name="Google Shape;166;p13"/>
          <p:cNvSpPr txBox="1"/>
          <p:nvPr/>
        </p:nvSpPr>
        <p:spPr>
          <a:xfrm>
            <a:off x="2954300" y="1748225"/>
            <a:ext cx="6856500" cy="3538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200">
                <a:latin typeface="Calibri"/>
                <a:ea typeface="Calibri"/>
                <a:cs typeface="Calibri"/>
                <a:sym typeface="Calibri"/>
              </a:rPr>
              <a:t>"Our solution utilizes Deep Learning algorithms, specifically Convolutional Neural Networks (CNNs), to automatically add color to black and white images. By leveraging large datasets and advanced neural network architectures, our model can accurately and efficiently colorize images, providing a fast and reliable tool for enhancing visual content. This technology offers a valuable solution for various industries, including photography, historical preservation, medical imaging, and entertainment, enabling users to effortlessly transform grayscale images into vibrant, colored representations."</a:t>
            </a:r>
            <a:endParaRPr sz="2200">
              <a:latin typeface="Calibri"/>
              <a:ea typeface="Calibri"/>
              <a:cs typeface="Calibri"/>
              <a:sym typeface="Calibri"/>
            </a:endParaRPr>
          </a:p>
          <a:p>
            <a:pPr marL="0" lvl="0" indent="0" algn="just" rtl="0">
              <a:spcBef>
                <a:spcPts val="0"/>
              </a:spcBef>
              <a:spcAft>
                <a:spcPts val="0"/>
              </a:spcAft>
              <a:buNone/>
            </a:pP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4"/>
          <p:cNvSpPr/>
          <p:nvPr/>
        </p:nvSpPr>
        <p:spPr>
          <a:xfrm>
            <a:off x="6696075" y="15430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4" name="Google Shape;17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75" name="Google Shape;175;p14"/>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6" name="Google Shape;176;p14"/>
          <p:cNvSpPr txBox="1">
            <a:spLocks noGrp="1"/>
          </p:cNvSpPr>
          <p:nvPr>
            <p:ph type="title"/>
          </p:nvPr>
        </p:nvSpPr>
        <p:spPr>
          <a:xfrm>
            <a:off x="558165" y="385444"/>
            <a:ext cx="9764395" cy="1122362"/>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YOUR SOLUTION</a:t>
            </a:r>
            <a:endParaRPr sz="4250"/>
          </a:p>
        </p:txBody>
      </p:sp>
      <p:sp>
        <p:nvSpPr>
          <p:cNvPr id="177" name="Google Shape;177;p1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8" name="Google Shape;178;p14"/>
          <p:cNvSpPr txBox="1"/>
          <p:nvPr/>
        </p:nvSpPr>
        <p:spPr>
          <a:xfrm>
            <a:off x="2413425" y="1873150"/>
            <a:ext cx="6940200" cy="3990600"/>
          </a:xfrm>
          <a:prstGeom prst="rect">
            <a:avLst/>
          </a:prstGeom>
          <a:noFill/>
          <a:ln>
            <a:noFill/>
          </a:ln>
        </p:spPr>
        <p:txBody>
          <a:bodyPr spcFirstLastPara="1" wrap="square" lIns="91425" tIns="91425" rIns="91425" bIns="91425" anchor="t" anchorCtr="0">
            <a:noAutofit/>
          </a:bodyPr>
          <a:lstStyle/>
          <a:p>
            <a:pPr marL="457200" lvl="0" indent="-368300" algn="just" rtl="0">
              <a:lnSpc>
                <a:spcPct val="115000"/>
              </a:lnSpc>
              <a:spcBef>
                <a:spcPts val="150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Automatically and accurately add realistic colors to black and white images.</a:t>
            </a:r>
            <a:endParaRPr sz="2200">
              <a:solidFill>
                <a:srgbClr val="0D0D0D"/>
              </a:solidFill>
              <a:highlight>
                <a:srgbClr val="FFFFFF"/>
              </a:highlight>
              <a:latin typeface="Roboto"/>
              <a:ea typeface="Roboto"/>
              <a:cs typeface="Roboto"/>
              <a:sym typeface="Roboto"/>
            </a:endParaRPr>
          </a:p>
          <a:p>
            <a:pPr marL="457200" lvl="0" indent="-368300" algn="just" rtl="0">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Preserve fine details and textures, ensuring high-quality colorization results.</a:t>
            </a:r>
            <a:endParaRPr sz="2200">
              <a:solidFill>
                <a:srgbClr val="0D0D0D"/>
              </a:solidFill>
              <a:highlight>
                <a:srgbClr val="FFFFFF"/>
              </a:highlight>
              <a:latin typeface="Roboto"/>
              <a:ea typeface="Roboto"/>
              <a:cs typeface="Roboto"/>
              <a:sym typeface="Roboto"/>
            </a:endParaRPr>
          </a:p>
          <a:p>
            <a:pPr marL="457200" lvl="0" indent="-368300" algn="just" rtl="0">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Provide a fast and efficient way to colorize images, saving time and effort.</a:t>
            </a:r>
            <a:endParaRPr sz="2200">
              <a:solidFill>
                <a:srgbClr val="0D0D0D"/>
              </a:solidFill>
              <a:highlight>
                <a:srgbClr val="FFFFFF"/>
              </a:highlight>
              <a:latin typeface="Roboto"/>
              <a:ea typeface="Roboto"/>
              <a:cs typeface="Roboto"/>
              <a:sym typeface="Roboto"/>
            </a:endParaRPr>
          </a:p>
          <a:p>
            <a:pPr marL="457200" lvl="0" indent="-368300" algn="just" rtl="0">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Enable creative exploration by allowing users to experiment with different color palettes.</a:t>
            </a:r>
            <a:endParaRPr sz="2200">
              <a:solidFill>
                <a:srgbClr val="0D0D0D"/>
              </a:solidFill>
              <a:highlight>
                <a:srgbClr val="FFFFFF"/>
              </a:highlight>
              <a:latin typeface="Roboto"/>
              <a:ea typeface="Roboto"/>
              <a:cs typeface="Roboto"/>
              <a:sym typeface="Roboto"/>
            </a:endParaRPr>
          </a:p>
          <a:p>
            <a:pPr marL="457200" lvl="0" indent="-368300" algn="just" rtl="0">
              <a:lnSpc>
                <a:spcPct val="115000"/>
              </a:lnSpc>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Revitalize old and historical images, bringing them to life with vibrant colors and renewed visual appeal.</a:t>
            </a:r>
            <a:endParaRPr sz="2200">
              <a:solidFill>
                <a:srgbClr val="0D0D0D"/>
              </a:solidFill>
              <a:highlight>
                <a:srgbClr val="FFFFFF"/>
              </a:highlight>
              <a:latin typeface="Roboto"/>
              <a:ea typeface="Roboto"/>
              <a:cs typeface="Roboto"/>
              <a:sym typeface="Roboto"/>
            </a:endParaRPr>
          </a:p>
          <a:p>
            <a:pPr marL="457200" lvl="0" indent="0" algn="just" rtl="0">
              <a:spcBef>
                <a:spcPts val="0"/>
              </a:spcBef>
              <a:spcAft>
                <a:spcPts val="0"/>
              </a:spcAft>
              <a:buNone/>
            </a:pP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4" name="Google Shape;184;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6" name="Google Shape;18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7" name="Google Shape;187;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89" name="Google Shape;189;p15"/>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190" name="Google Shape;190;p15"/>
          <p:cNvSpPr txBox="1"/>
          <p:nvPr/>
        </p:nvSpPr>
        <p:spPr>
          <a:xfrm>
            <a:off x="1217100" y="1475975"/>
            <a:ext cx="3592800" cy="3444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Data Collection</a:t>
            </a:r>
            <a:endParaRPr sz="2200">
              <a:solidFill>
                <a:srgbClr val="0D0D0D"/>
              </a:solidFill>
              <a:highlight>
                <a:srgbClr val="FFFFFF"/>
              </a:highlight>
              <a:latin typeface="Roboto"/>
              <a:ea typeface="Roboto"/>
              <a:cs typeface="Roboto"/>
              <a:sym typeface="Roboto"/>
            </a:endParaRPr>
          </a:p>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Preprocessing</a:t>
            </a:r>
            <a:endParaRPr sz="2200">
              <a:solidFill>
                <a:srgbClr val="0D0D0D"/>
              </a:solidFill>
              <a:highlight>
                <a:srgbClr val="FFFFFF"/>
              </a:highlight>
              <a:latin typeface="Roboto"/>
              <a:ea typeface="Roboto"/>
              <a:cs typeface="Roboto"/>
              <a:sym typeface="Roboto"/>
            </a:endParaRPr>
          </a:p>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Model Selection</a:t>
            </a:r>
            <a:endParaRPr sz="2200">
              <a:solidFill>
                <a:srgbClr val="0D0D0D"/>
              </a:solidFill>
              <a:highlight>
                <a:srgbClr val="FFFFFF"/>
              </a:highlight>
              <a:latin typeface="Roboto"/>
              <a:ea typeface="Roboto"/>
              <a:cs typeface="Roboto"/>
              <a:sym typeface="Roboto"/>
            </a:endParaRPr>
          </a:p>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Model Architecture</a:t>
            </a:r>
            <a:endParaRPr sz="2200">
              <a:solidFill>
                <a:srgbClr val="0D0D0D"/>
              </a:solidFill>
              <a:highlight>
                <a:srgbClr val="FFFFFF"/>
              </a:highlight>
              <a:latin typeface="Roboto"/>
              <a:ea typeface="Roboto"/>
              <a:cs typeface="Roboto"/>
              <a:sym typeface="Roboto"/>
            </a:endParaRPr>
          </a:p>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Loss Function</a:t>
            </a:r>
            <a:endParaRPr sz="2200">
              <a:solidFill>
                <a:srgbClr val="0D0D0D"/>
              </a:solidFill>
              <a:highlight>
                <a:srgbClr val="FFFFFF"/>
              </a:highlight>
              <a:latin typeface="Roboto"/>
              <a:ea typeface="Roboto"/>
              <a:cs typeface="Roboto"/>
              <a:sym typeface="Roboto"/>
            </a:endParaRPr>
          </a:p>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Training</a:t>
            </a:r>
            <a:endParaRPr sz="2200">
              <a:solidFill>
                <a:srgbClr val="0D0D0D"/>
              </a:solidFill>
              <a:highlight>
                <a:srgbClr val="FFFFFF"/>
              </a:highlight>
              <a:latin typeface="Roboto"/>
              <a:ea typeface="Roboto"/>
              <a:cs typeface="Roboto"/>
              <a:sym typeface="Roboto"/>
            </a:endParaRPr>
          </a:p>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Evaluation</a:t>
            </a:r>
            <a:endParaRPr sz="2200">
              <a:solidFill>
                <a:srgbClr val="0D0D0D"/>
              </a:solidFill>
              <a:highlight>
                <a:srgbClr val="FFFFFF"/>
              </a:highlight>
              <a:latin typeface="Roboto"/>
              <a:ea typeface="Roboto"/>
              <a:cs typeface="Roboto"/>
              <a:sym typeface="Roboto"/>
            </a:endParaRPr>
          </a:p>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Fine-tuning</a:t>
            </a:r>
            <a:endParaRPr sz="2200">
              <a:solidFill>
                <a:srgbClr val="0D0D0D"/>
              </a:solidFill>
              <a:highlight>
                <a:srgbClr val="FFFFFF"/>
              </a:highlight>
              <a:latin typeface="Roboto"/>
              <a:ea typeface="Roboto"/>
              <a:cs typeface="Roboto"/>
              <a:sym typeface="Roboto"/>
            </a:endParaRPr>
          </a:p>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Inference</a:t>
            </a:r>
            <a:endParaRPr sz="2200">
              <a:solidFill>
                <a:srgbClr val="0D0D0D"/>
              </a:solidFill>
              <a:highlight>
                <a:srgbClr val="FFFFFF"/>
              </a:highlight>
              <a:latin typeface="Roboto"/>
              <a:ea typeface="Roboto"/>
              <a:cs typeface="Roboto"/>
              <a:sym typeface="Roboto"/>
            </a:endParaRPr>
          </a:p>
          <a:p>
            <a:pPr marL="457200" lvl="0" indent="-368300" algn="l" rtl="0">
              <a:spcBef>
                <a:spcPts val="0"/>
              </a:spcBef>
              <a:spcAft>
                <a:spcPts val="0"/>
              </a:spcAft>
              <a:buClr>
                <a:srgbClr val="0D0D0D"/>
              </a:buClr>
              <a:buSzPts val="2200"/>
              <a:buFont typeface="Roboto"/>
              <a:buChar char="●"/>
            </a:pPr>
            <a:r>
              <a:rPr lang="en-US" sz="2200">
                <a:solidFill>
                  <a:srgbClr val="0D0D0D"/>
                </a:solidFill>
                <a:highlight>
                  <a:srgbClr val="FFFFFF"/>
                </a:highlight>
                <a:latin typeface="Roboto"/>
                <a:ea typeface="Roboto"/>
                <a:cs typeface="Roboto"/>
                <a:sym typeface="Roboto"/>
              </a:rPr>
              <a:t>Deployment</a:t>
            </a:r>
            <a:endParaRPr sz="2200">
              <a:solidFill>
                <a:srgbClr val="0D0D0D"/>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572</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Calibri</vt:lpstr>
      <vt:lpstr>Arial</vt:lpstr>
      <vt:lpstr>Trebuchet MS</vt:lpstr>
      <vt:lpstr>Office Theme</vt:lpstr>
      <vt:lpstr>PowerPoint Presentation</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ACER</cp:lastModifiedBy>
  <cp:revision>1</cp:revision>
  <dcterms:modified xsi:type="dcterms:W3CDTF">2024-05-05T16:11:02Z</dcterms:modified>
</cp:coreProperties>
</file>