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32" d="100"/>
          <a:sy n="32" d="100"/>
        </p:scale>
        <p:origin x="2478" y="120"/>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5/21/2025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cso.ie/table/RIQ0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7682081"/>
          </a:xfrm>
        </p:spPr>
        <p:txBody>
          <a:bodyPr/>
          <a:lstStyle/>
          <a:p>
            <a:r>
              <a:rPr lang="en-GB" sz="3600" dirty="0">
                <a:solidFill>
                  <a:schemeClr val="tx1"/>
                </a:solidFill>
                <a:latin typeface="+mj-lt"/>
                <a:cs typeface="Arial" panose="020B0604020202020204" pitchFamily="34" charset="0"/>
              </a:rPr>
              <a:t>Rental homes are an integral part of the housing ecosystem, providing an alternative to homeownership. A properly functioning housing market is an essential ingredient of a properly functioning economy and society. (IPOA and IPAV)</a:t>
            </a:r>
          </a:p>
          <a:p>
            <a:r>
              <a:rPr lang="en-GB" sz="3600" dirty="0">
                <a:solidFill>
                  <a:schemeClr val="tx1"/>
                </a:solidFill>
                <a:latin typeface="+mj-lt"/>
                <a:cs typeface="Arial" panose="020B0604020202020204" pitchFamily="34" charset="0"/>
              </a:rPr>
              <a:t>From an economic, social and political perspective, housing is currently the greatest challenge faced by Irish policymakers. The housing challenge is manifested in a lack of supply of owner-occupier and rental properties; prohibitively high house prices and rents; and a serious problem of homelessness. (IPOA and IPAV)</a:t>
            </a:r>
          </a:p>
          <a:p>
            <a:endParaRPr lang="en-US" dirty="0"/>
          </a:p>
        </p:txBody>
      </p:sp>
      <p:sp>
        <p:nvSpPr>
          <p:cNvPr id="3" name="Text Placeholder 2"/>
          <p:cNvSpPr>
            <a:spLocks noGrp="1"/>
          </p:cNvSpPr>
          <p:nvPr>
            <p:ph type="body" sz="quarter" idx="11"/>
          </p:nvPr>
        </p:nvSpPr>
        <p:spPr>
          <a:xfrm>
            <a:off x="509578" y="5525666"/>
            <a:ext cx="10048875" cy="800211"/>
          </a:xfrm>
        </p:spPr>
        <p:txBody>
          <a:bodyPr/>
          <a:lstStyle/>
          <a:p>
            <a:r>
              <a:rPr lang="en-US" sz="4000" dirty="0">
                <a:solidFill>
                  <a:schemeClr val="tx2"/>
                </a:solidFill>
                <a:latin typeface="Arial" panose="020B0604020202020204" pitchFamily="34" charset="0"/>
                <a:cs typeface="Arial" panose="020B0604020202020204" pitchFamily="34" charset="0"/>
              </a:rPr>
              <a:t>Introduction</a:t>
            </a:r>
          </a:p>
        </p:txBody>
      </p:sp>
      <p:sp>
        <p:nvSpPr>
          <p:cNvPr id="4" name="Text Placeholder 3"/>
          <p:cNvSpPr>
            <a:spLocks noGrp="1"/>
          </p:cNvSpPr>
          <p:nvPr>
            <p:ph type="body" sz="quarter" idx="20"/>
          </p:nvPr>
        </p:nvSpPr>
        <p:spPr>
          <a:xfrm>
            <a:off x="313989" y="26361929"/>
            <a:ext cx="10050462" cy="800211"/>
          </a:xfrm>
        </p:spPr>
        <p:txBody>
          <a:bodyPr/>
          <a:lstStyle/>
          <a:p>
            <a:r>
              <a:rPr lang="en-US" sz="4000" dirty="0">
                <a:solidFill>
                  <a:schemeClr val="tx2"/>
                </a:solidFill>
                <a:latin typeface="Arial" panose="020B0604020202020204" pitchFamily="34" charset="0"/>
                <a:cs typeface="Arial" panose="020B0604020202020204" pitchFamily="34" charset="0"/>
              </a:rPr>
              <a:t>Project Ethics</a:t>
            </a: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Project Scope</a:t>
            </a:r>
          </a:p>
        </p:txBody>
      </p:sp>
      <p:sp>
        <p:nvSpPr>
          <p:cNvPr id="8" name="Text Placeholder 7"/>
          <p:cNvSpPr>
            <a:spLocks noGrp="1"/>
          </p:cNvSpPr>
          <p:nvPr>
            <p:ph type="body" sz="quarter" idx="24"/>
          </p:nvPr>
        </p:nvSpPr>
        <p:spPr/>
        <p:txBody>
          <a:bodyPr/>
          <a:lstStyle/>
          <a:p>
            <a:r>
              <a:rPr lang="en-US" dirty="0">
                <a:solidFill>
                  <a:schemeClr val="tx2"/>
                </a:solidFill>
                <a:latin typeface="Arial" panose="020B0604020202020204" pitchFamily="34" charset="0"/>
                <a:cs typeface="Arial" panose="020B0604020202020204" pitchFamily="34" charset="0"/>
              </a:rPr>
              <a:t>Dataset</a:t>
            </a:r>
          </a:p>
        </p:txBody>
      </p:sp>
      <p:sp>
        <p:nvSpPr>
          <p:cNvPr id="9" name="Text Placeholder 8"/>
          <p:cNvSpPr>
            <a:spLocks noGrp="1"/>
          </p:cNvSpPr>
          <p:nvPr>
            <p:ph type="body" sz="quarter" idx="25"/>
          </p:nvPr>
        </p:nvSpPr>
        <p:spPr>
          <a:xfrm>
            <a:off x="33346443" y="21931197"/>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28504101"/>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Santhosh Shanmugasundaram, CCT College Dublin,  May 2025</a:t>
            </a:r>
          </a:p>
        </p:txBody>
      </p:sp>
      <p:sp>
        <p:nvSpPr>
          <p:cNvPr id="18" name="Text Placeholder 17"/>
          <p:cNvSpPr>
            <a:spLocks noGrp="1"/>
          </p:cNvSpPr>
          <p:nvPr>
            <p:ph type="body" sz="quarter" idx="153"/>
          </p:nvPr>
        </p:nvSpPr>
        <p:spPr>
          <a:xfrm>
            <a:off x="509578" y="817503"/>
            <a:ext cx="42901013" cy="2277387"/>
          </a:xfrm>
        </p:spPr>
        <p:txBody>
          <a:bodyPr>
            <a:normAutofit fontScale="77500" lnSpcReduction="20000"/>
          </a:bodyPr>
          <a:lstStyle/>
          <a:p>
            <a:r>
              <a:rPr lang="en-IE" b="1" cap="small" dirty="0">
                <a:latin typeface="Arial" panose="020B0604020202020204" pitchFamily="34" charset="0"/>
                <a:cs typeface="Arial" panose="020B0604020202020204" pitchFamily="34" charset="0"/>
              </a:rPr>
              <a:t>Rent Predictor: </a:t>
            </a:r>
            <a:br>
              <a:rPr lang="en-IE" b="1" cap="small" dirty="0">
                <a:latin typeface="Arial" panose="020B0604020202020204" pitchFamily="34" charset="0"/>
                <a:cs typeface="Arial" panose="020B0604020202020204" pitchFamily="34" charset="0"/>
              </a:rPr>
            </a:br>
            <a:r>
              <a:rPr lang="en-IE" b="1" cap="small" dirty="0">
                <a:latin typeface="Arial" panose="020B0604020202020204" pitchFamily="34" charset="0"/>
                <a:cs typeface="Arial" panose="020B0604020202020204" pitchFamily="34" charset="0"/>
              </a:rPr>
              <a:t>A Machine Learning Approach to Forecast Dublin Home Rent</a:t>
            </a:r>
          </a:p>
        </p:txBody>
      </p:sp>
      <p:sp>
        <p:nvSpPr>
          <p:cNvPr id="28" name="Text Placeholder 6"/>
          <p:cNvSpPr>
            <a:spLocks noGrp="1"/>
          </p:cNvSpPr>
          <p:nvPr>
            <p:ph type="body" sz="quarter" idx="23"/>
          </p:nvPr>
        </p:nvSpPr>
        <p:spPr>
          <a:xfrm>
            <a:off x="22415504" y="6392907"/>
            <a:ext cx="10048874" cy="2031303"/>
          </a:xfrm>
        </p:spPr>
        <p:txBody>
          <a:bodyPr/>
          <a:lstStyle/>
          <a:p>
            <a:r>
              <a:rPr lang="en-US" sz="3600" dirty="0">
                <a:solidFill>
                  <a:schemeClr val="tx1"/>
                </a:solidFill>
                <a:latin typeface="+mj-lt"/>
                <a:cs typeface="Arial" panose="020B0604020202020204" pitchFamily="34" charset="0"/>
              </a:rPr>
              <a:t>Downloadable from </a:t>
            </a:r>
            <a:r>
              <a:rPr lang="en-IE" sz="3600" dirty="0">
                <a:solidFill>
                  <a:schemeClr val="tx1"/>
                </a:solidFill>
                <a:latin typeface="+mj-lt"/>
                <a:cs typeface="Arial" panose="020B0604020202020204" pitchFamily="34" charset="0"/>
                <a:hlinkClick r:id="rId3">
                  <a:extLst>
                    <a:ext uri="{A12FA001-AC4F-418D-AE19-62706E023703}">
                      <ahyp:hlinkClr xmlns:ahyp="http://schemas.microsoft.com/office/drawing/2018/hyperlinkcolor" val="tx"/>
                    </a:ext>
                  </a:extLst>
                </a:hlinkClick>
              </a:rPr>
              <a:t>https://data.cso.ie/table/RIQ02</a:t>
            </a:r>
            <a:endParaRPr lang="en-IE" sz="3600" dirty="0">
              <a:solidFill>
                <a:schemeClr val="tx1"/>
              </a:solidFill>
              <a:latin typeface="+mj-lt"/>
              <a:cs typeface="Arial" panose="020B0604020202020204" pitchFamily="34" charset="0"/>
            </a:endParaRPr>
          </a:p>
          <a:p>
            <a:endParaRPr lang="en-US" i="1" u="sng" dirty="0">
              <a:latin typeface="Arial" panose="020B0604020202020204" pitchFamily="34" charset="0"/>
              <a:cs typeface="Arial" panose="020B0604020202020204" pitchFamily="34" charset="0"/>
            </a:endParaRPr>
          </a:p>
        </p:txBody>
      </p:sp>
      <p:sp>
        <p:nvSpPr>
          <p:cNvPr id="30" name="Text Placeholder 6"/>
          <p:cNvSpPr>
            <a:spLocks noGrp="1"/>
          </p:cNvSpPr>
          <p:nvPr>
            <p:ph type="body" sz="quarter" idx="23"/>
          </p:nvPr>
        </p:nvSpPr>
        <p:spPr>
          <a:xfrm>
            <a:off x="33371596" y="5536712"/>
            <a:ext cx="10048874" cy="846363"/>
          </a:xfrm>
        </p:spPr>
        <p:txBody>
          <a:bodyPr/>
          <a:lstStyle/>
          <a:p>
            <a:r>
              <a:rPr lang="en-US" i="1" u="sng" dirty="0">
                <a:solidFill>
                  <a:schemeClr val="tx2"/>
                </a:solidFill>
                <a:latin typeface="Arial" panose="020B0604020202020204" pitchFamily="34" charset="0"/>
                <a:cs typeface="Arial" panose="020B0604020202020204" pitchFamily="34" charset="0"/>
              </a:rPr>
              <a:t>Self Efficacy</a:t>
            </a:r>
          </a:p>
        </p:txBody>
      </p:sp>
      <p:sp>
        <p:nvSpPr>
          <p:cNvPr id="32" name="Content Placeholder 2"/>
          <p:cNvSpPr txBox="1">
            <a:spLocks/>
          </p:cNvSpPr>
          <p:nvPr/>
        </p:nvSpPr>
        <p:spPr>
          <a:xfrm>
            <a:off x="748454" y="27363169"/>
            <a:ext cx="9397301" cy="533854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GB" sz="3600" dirty="0">
                <a:latin typeface="+mj-lt"/>
                <a:cs typeface="Arial" panose="020B0604020202020204" pitchFamily="34" charset="0"/>
              </a:rPr>
              <a:t>The rules of projects ethics were followed to avoid any mishandling of data, keeping the data private, confidential, safety, accountability and not biased towards any race or religion or category.</a:t>
            </a:r>
          </a:p>
          <a:p>
            <a:pPr marL="0" indent="0">
              <a:buNone/>
            </a:pPr>
            <a:r>
              <a:rPr lang="en-GB" sz="3600" dirty="0">
                <a:latin typeface="+mj-lt"/>
                <a:cs typeface="Arial" panose="020B0604020202020204" pitchFamily="34" charset="0"/>
              </a:rPr>
              <a:t>The data is downloaded from the Ireland Central Statistics Office website and used to predict the average home rent price in the Dublin County.</a:t>
            </a: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Text Placeholder 3"/>
          <p:cNvSpPr>
            <a:spLocks noGrp="1"/>
          </p:cNvSpPr>
          <p:nvPr>
            <p:ph type="body" sz="quarter" idx="20"/>
          </p:nvPr>
        </p:nvSpPr>
        <p:spPr>
          <a:xfrm>
            <a:off x="541648" y="13742660"/>
            <a:ext cx="10026754" cy="800211"/>
          </a:xfrm>
        </p:spPr>
        <p:txBody>
          <a:bodyPr/>
          <a:lstStyle/>
          <a:p>
            <a:r>
              <a:rPr lang="en-US" sz="4000" dirty="0">
                <a:solidFill>
                  <a:schemeClr val="tx2"/>
                </a:solidFill>
                <a:latin typeface="Arial" panose="020B0604020202020204" pitchFamily="34" charset="0"/>
                <a:cs typeface="Arial" panose="020B0604020202020204" pitchFamily="34" charset="0"/>
              </a:rPr>
              <a:t>Problem </a:t>
            </a:r>
            <a:r>
              <a:rPr lang="en-US" sz="4000" dirty="0" err="1">
                <a:solidFill>
                  <a:schemeClr val="tx2"/>
                </a:solidFill>
                <a:latin typeface="Arial" panose="020B0604020202020204" pitchFamily="34" charset="0"/>
                <a:cs typeface="Arial" panose="020B0604020202020204" pitchFamily="34" charset="0"/>
              </a:rPr>
              <a:t>Defintion</a:t>
            </a:r>
            <a:endParaRPr lang="en-US" sz="4000" dirty="0">
              <a:solidFill>
                <a:schemeClr val="tx2"/>
              </a:solidFill>
              <a:latin typeface="Arial" panose="020B0604020202020204" pitchFamily="34" charset="0"/>
              <a:cs typeface="Arial" panose="020B0604020202020204" pitchFamily="34" charset="0"/>
            </a:endParaRPr>
          </a:p>
        </p:txBody>
      </p:sp>
      <p:sp>
        <p:nvSpPr>
          <p:cNvPr id="41" name="Content Placeholder 2"/>
          <p:cNvSpPr txBox="1">
            <a:spLocks/>
          </p:cNvSpPr>
          <p:nvPr/>
        </p:nvSpPr>
        <p:spPr>
          <a:xfrm>
            <a:off x="761693" y="14882254"/>
            <a:ext cx="9736942" cy="11144850"/>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GB" sz="3600" dirty="0">
                <a:latin typeface="+mj-lt"/>
                <a:cs typeface="Arial" panose="020B0604020202020204" pitchFamily="34" charset="0"/>
              </a:rPr>
              <a:t>The inability to provide an adequate supply of suitable and affordable housing supply for those who want to rent has very negative economic and social consequences. These consequences include:</a:t>
            </a:r>
          </a:p>
          <a:p>
            <a:pPr marL="0" indent="0" algn="just" defTabSz="895350">
              <a:buFont typeface="Arial" pitchFamily="34" charset="0"/>
              <a:buNone/>
            </a:pPr>
            <a:r>
              <a:rPr lang="en-GB" sz="3600" dirty="0">
                <a:latin typeface="+mj-lt"/>
                <a:cs typeface="Arial" panose="020B0604020202020204" pitchFamily="34" charset="0"/>
              </a:rPr>
              <a:t>•	High and rising rents take spending power out of the economy and render it very difficult for aspiring house buyers to build up a sufficient deposit.</a:t>
            </a:r>
          </a:p>
          <a:p>
            <a:pPr marL="0" indent="0" algn="just" defTabSz="895350">
              <a:buFont typeface="Arial" pitchFamily="34" charset="0"/>
              <a:buNone/>
            </a:pPr>
            <a:r>
              <a:rPr lang="en-GB" sz="3600" dirty="0">
                <a:latin typeface="+mj-lt"/>
                <a:cs typeface="Arial" panose="020B0604020202020204" pitchFamily="34" charset="0"/>
              </a:rPr>
              <a:t>•	High and rising house rents put upward pressure on wages, and this undermines national competitiveness.</a:t>
            </a:r>
          </a:p>
          <a:p>
            <a:pPr marL="0" indent="0" algn="just" defTabSz="895350">
              <a:buFont typeface="Arial" pitchFamily="34" charset="0"/>
              <a:buNone/>
            </a:pPr>
            <a:r>
              <a:rPr lang="en-GB" sz="3600" dirty="0">
                <a:latin typeface="+mj-lt"/>
                <a:cs typeface="Arial" panose="020B0604020202020204" pitchFamily="34" charset="0"/>
              </a:rPr>
              <a:t>•	The availability of an abundant supply of high-quality housing to rent or purchase at affordable prices is a necessary condition for labour mobility within a country and between countries. For Ireland, inward migration is an essential part of the economic model, and housing can act as a major impediment to such labour flows.</a:t>
            </a:r>
          </a:p>
          <a:p>
            <a:pPr marL="0" indent="0" algn="just" defTabSz="895350">
              <a:buFont typeface="Arial" pitchFamily="34" charset="0"/>
              <a:buNone/>
            </a:pPr>
            <a:r>
              <a:rPr lang="en-GB" sz="3600" dirty="0">
                <a:latin typeface="+mj-lt"/>
                <a:cs typeface="Arial" panose="020B0604020202020204" pitchFamily="34" charset="0"/>
              </a:rPr>
              <a:t>(IPOA and IPAV)</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E59AD2B-25EB-74E8-E726-92917D89C8E0}"/>
              </a:ext>
            </a:extLst>
          </p:cNvPr>
          <p:cNvPicPr>
            <a:picLocks noChangeAspect="1"/>
          </p:cNvPicPr>
          <p:nvPr/>
        </p:nvPicPr>
        <p:blipFill>
          <a:blip r:embed="rId4"/>
          <a:stretch>
            <a:fillRect/>
          </a:stretch>
        </p:blipFill>
        <p:spPr>
          <a:xfrm>
            <a:off x="12321808" y="11267586"/>
            <a:ext cx="8406696" cy="7680285"/>
          </a:xfrm>
          <a:prstGeom prst="rect">
            <a:avLst/>
          </a:prstGeom>
        </p:spPr>
      </p:pic>
      <p:sp>
        <p:nvSpPr>
          <p:cNvPr id="15" name="Text Placeholder 4">
            <a:extLst>
              <a:ext uri="{FF2B5EF4-FFF2-40B4-BE49-F238E27FC236}">
                <a16:creationId xmlns:a16="http://schemas.microsoft.com/office/drawing/2014/main" id="{E314B1FA-5545-BE81-4B18-46A601A4166E}"/>
              </a:ext>
            </a:extLst>
          </p:cNvPr>
          <p:cNvSpPr txBox="1">
            <a:spLocks/>
          </p:cNvSpPr>
          <p:nvPr/>
        </p:nvSpPr>
        <p:spPr>
          <a:xfrm>
            <a:off x="11582380" y="6392906"/>
            <a:ext cx="10048874" cy="489362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3600" dirty="0">
                <a:solidFill>
                  <a:schemeClr val="tx1"/>
                </a:solidFill>
                <a:latin typeface="+mj-lt"/>
                <a:cs typeface="Arial" panose="020B0604020202020204" pitchFamily="34" charset="0"/>
              </a:rPr>
              <a:t>The scope of this project is to understand the Project Management strategy using the average price to rent a home at Dublin County during every quarter for three different types of homes namely apartment, terrace house and semi-detached house. The target of this study is to help the renters to decide on the future rent prices in Dublin so that expenses are planned.</a:t>
            </a:r>
            <a:endParaRPr lang="en-US" sz="3600" dirty="0">
              <a:solidFill>
                <a:schemeClr val="tx1"/>
              </a:solidFill>
              <a:latin typeface="+mj-lt"/>
              <a:cs typeface="Arial" panose="020B0604020202020204" pitchFamily="34" charset="0"/>
            </a:endParaRPr>
          </a:p>
        </p:txBody>
      </p:sp>
      <p:sp>
        <p:nvSpPr>
          <p:cNvPr id="23" name="Text Placeholder 4">
            <a:extLst>
              <a:ext uri="{FF2B5EF4-FFF2-40B4-BE49-F238E27FC236}">
                <a16:creationId xmlns:a16="http://schemas.microsoft.com/office/drawing/2014/main" id="{0EA605C1-1CBB-980C-9BE0-70B02E300B96}"/>
              </a:ext>
            </a:extLst>
          </p:cNvPr>
          <p:cNvSpPr txBox="1">
            <a:spLocks/>
          </p:cNvSpPr>
          <p:nvPr/>
        </p:nvSpPr>
        <p:spPr>
          <a:xfrm>
            <a:off x="11478028" y="19253563"/>
            <a:ext cx="10048874" cy="378563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3600" dirty="0">
                <a:solidFill>
                  <a:schemeClr val="tx1"/>
                </a:solidFill>
                <a:latin typeface="+mj-lt"/>
                <a:cs typeface="Arial" panose="020B0604020202020204" pitchFamily="34" charset="0"/>
              </a:rPr>
              <a:t>I have used the AI technology along with the Machine Learning model Random Forest Regression, Linear Regression and ARIMA to analyse the data between Q4 2020 and Q1 2024. Post the analysis, home rental price in Dublin County for the next 7 quarter has been predicted.</a:t>
            </a:r>
            <a:endParaRPr lang="en-US" sz="3600" dirty="0">
              <a:solidFill>
                <a:schemeClr val="tx1"/>
              </a:solidFill>
              <a:latin typeface="+mj-lt"/>
              <a:cs typeface="Arial" panose="020B0604020202020204" pitchFamily="34" charset="0"/>
            </a:endParaRPr>
          </a:p>
        </p:txBody>
      </p:sp>
      <p:pic>
        <p:nvPicPr>
          <p:cNvPr id="24" name="Picture 23" descr="A screenshot of a diagram&#10;&#10;AI-generated content may be incorrect.">
            <a:extLst>
              <a:ext uri="{FF2B5EF4-FFF2-40B4-BE49-F238E27FC236}">
                <a16:creationId xmlns:a16="http://schemas.microsoft.com/office/drawing/2014/main" id="{9C432586-4720-4139-B416-470ACA4868BC}"/>
              </a:ext>
            </a:extLst>
          </p:cNvPr>
          <p:cNvPicPr>
            <a:picLocks noChangeAspect="1"/>
          </p:cNvPicPr>
          <p:nvPr/>
        </p:nvPicPr>
        <p:blipFill>
          <a:blip r:embed="rId5"/>
          <a:stretch>
            <a:fillRect/>
          </a:stretch>
        </p:blipFill>
        <p:spPr>
          <a:xfrm>
            <a:off x="11645173" y="27134476"/>
            <a:ext cx="9711200" cy="4966420"/>
          </a:xfrm>
          <a:prstGeom prst="rect">
            <a:avLst/>
          </a:prstGeom>
        </p:spPr>
      </p:pic>
      <p:sp>
        <p:nvSpPr>
          <p:cNvPr id="26" name="Text Placeholder 4">
            <a:extLst>
              <a:ext uri="{FF2B5EF4-FFF2-40B4-BE49-F238E27FC236}">
                <a16:creationId xmlns:a16="http://schemas.microsoft.com/office/drawing/2014/main" id="{3D8E7E4E-8061-87E3-716A-A5A2874E3ABA}"/>
              </a:ext>
            </a:extLst>
          </p:cNvPr>
          <p:cNvSpPr txBox="1">
            <a:spLocks/>
          </p:cNvSpPr>
          <p:nvPr/>
        </p:nvSpPr>
        <p:spPr>
          <a:xfrm>
            <a:off x="11561454" y="22823005"/>
            <a:ext cx="10048874" cy="4450427"/>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3600" dirty="0">
                <a:solidFill>
                  <a:schemeClr val="tx1"/>
                </a:solidFill>
                <a:latin typeface="+mj-lt"/>
                <a:cs typeface="Arial" panose="020B0604020202020204" pitchFamily="34" charset="0"/>
              </a:rPr>
              <a:t>This is a process model that serves as the base for a data science process and includes Business understanding, Data understanding, Data preparation, Modelling, Evaluation and Deployment. </a:t>
            </a:r>
          </a:p>
          <a:p>
            <a:r>
              <a:rPr lang="en-IE" sz="3600" dirty="0">
                <a:solidFill>
                  <a:schemeClr val="tx1"/>
                </a:solidFill>
                <a:latin typeface="+mj-lt"/>
                <a:cs typeface="Arial" panose="020B0604020202020204" pitchFamily="34" charset="0"/>
              </a:rPr>
              <a:t>A detailed analysis of the data has been done to find the feature important columns as shown.</a:t>
            </a:r>
            <a:endParaRPr lang="en-US" sz="3600" dirty="0">
              <a:solidFill>
                <a:schemeClr val="tx1"/>
              </a:solidFill>
              <a:latin typeface="+mj-lt"/>
              <a:cs typeface="Arial" panose="020B0604020202020204" pitchFamily="34" charset="0"/>
            </a:endParaRPr>
          </a:p>
        </p:txBody>
      </p:sp>
      <p:sp>
        <p:nvSpPr>
          <p:cNvPr id="33" name="Text Placeholder 4">
            <a:extLst>
              <a:ext uri="{FF2B5EF4-FFF2-40B4-BE49-F238E27FC236}">
                <a16:creationId xmlns:a16="http://schemas.microsoft.com/office/drawing/2014/main" id="{B42424BA-E4FC-C544-D2F9-A0DB9D268F9E}"/>
              </a:ext>
            </a:extLst>
          </p:cNvPr>
          <p:cNvSpPr txBox="1">
            <a:spLocks/>
          </p:cNvSpPr>
          <p:nvPr/>
        </p:nvSpPr>
        <p:spPr>
          <a:xfrm>
            <a:off x="22549498" y="8028377"/>
            <a:ext cx="9857512" cy="8993209"/>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3600" dirty="0">
                <a:solidFill>
                  <a:schemeClr val="tx1"/>
                </a:solidFill>
                <a:latin typeface="+mj-lt"/>
                <a:cs typeface="Arial" panose="020B0604020202020204" pitchFamily="34" charset="0"/>
              </a:rPr>
              <a:t>Below are the columns in the datasheet</a:t>
            </a:r>
          </a:p>
          <a:p>
            <a:r>
              <a:rPr lang="en-GB" sz="3600" dirty="0">
                <a:solidFill>
                  <a:schemeClr val="tx1"/>
                </a:solidFill>
                <a:latin typeface="+mj-lt"/>
                <a:cs typeface="Arial" panose="020B0604020202020204" pitchFamily="34" charset="0"/>
              </a:rPr>
              <a:t>1.STATISTIC Label – Description of the dataset</a:t>
            </a:r>
          </a:p>
          <a:p>
            <a:r>
              <a:rPr lang="en-GB" sz="3600" dirty="0">
                <a:solidFill>
                  <a:schemeClr val="tx1"/>
                </a:solidFill>
                <a:latin typeface="+mj-lt"/>
                <a:cs typeface="Arial" panose="020B0604020202020204" pitchFamily="34" charset="0"/>
              </a:rPr>
              <a:t>2.Quarter – Time period indicating the data time</a:t>
            </a:r>
          </a:p>
          <a:p>
            <a:r>
              <a:rPr lang="en-GB" sz="3600" dirty="0">
                <a:solidFill>
                  <a:schemeClr val="tx1"/>
                </a:solidFill>
                <a:latin typeface="+mj-lt"/>
                <a:cs typeface="Arial" panose="020B0604020202020204" pitchFamily="34" charset="0"/>
              </a:rPr>
              <a:t>3.Number of Bedrooms – Indicate the number of bedrooms in the house. It has 3 values namely – One bed, two bed and three bed.</a:t>
            </a:r>
          </a:p>
          <a:p>
            <a:r>
              <a:rPr lang="en-GB" sz="3600" dirty="0">
                <a:solidFill>
                  <a:schemeClr val="tx1"/>
                </a:solidFill>
                <a:latin typeface="+mj-lt"/>
                <a:cs typeface="Arial" panose="020B0604020202020204" pitchFamily="34" charset="0"/>
              </a:rPr>
              <a:t>4.Property type – 3 possible values namely, semi-detached house, Terrace house and Apartment</a:t>
            </a:r>
          </a:p>
          <a:p>
            <a:r>
              <a:rPr lang="en-GB" sz="3600" dirty="0">
                <a:solidFill>
                  <a:schemeClr val="tx1"/>
                </a:solidFill>
                <a:latin typeface="+mj-lt"/>
                <a:cs typeface="Arial" panose="020B0604020202020204" pitchFamily="34" charset="0"/>
              </a:rPr>
              <a:t>5.Location – In this dataset, this will contain only ‘Dublin’</a:t>
            </a:r>
          </a:p>
          <a:p>
            <a:r>
              <a:rPr lang="en-GB" sz="3600" dirty="0">
                <a:solidFill>
                  <a:schemeClr val="tx1"/>
                </a:solidFill>
                <a:latin typeface="+mj-lt"/>
                <a:cs typeface="Arial" panose="020B0604020202020204" pitchFamily="34" charset="0"/>
              </a:rPr>
              <a:t>6.Unit – Indicates the currency and this will contain only ‘Euro’</a:t>
            </a:r>
          </a:p>
          <a:p>
            <a:r>
              <a:rPr lang="en-GB" sz="3600" dirty="0">
                <a:solidFill>
                  <a:schemeClr val="tx1"/>
                </a:solidFill>
                <a:latin typeface="+mj-lt"/>
                <a:cs typeface="Arial" panose="020B0604020202020204" pitchFamily="34" charset="0"/>
              </a:rPr>
              <a:t>7.Value – Numerical value indicating the rent amount.</a:t>
            </a:r>
          </a:p>
        </p:txBody>
      </p:sp>
      <p:pic>
        <p:nvPicPr>
          <p:cNvPr id="52" name="Picture 51">
            <a:extLst>
              <a:ext uri="{FF2B5EF4-FFF2-40B4-BE49-F238E27FC236}">
                <a16:creationId xmlns:a16="http://schemas.microsoft.com/office/drawing/2014/main" id="{40046A51-728E-B550-A253-9B9978E14E0C}"/>
              </a:ext>
            </a:extLst>
          </p:cNvPr>
          <p:cNvPicPr>
            <a:picLocks noChangeAspect="1"/>
          </p:cNvPicPr>
          <p:nvPr/>
        </p:nvPicPr>
        <p:blipFill>
          <a:blip r:embed="rId6"/>
          <a:stretch>
            <a:fillRect/>
          </a:stretch>
        </p:blipFill>
        <p:spPr>
          <a:xfrm>
            <a:off x="22602480" y="17132655"/>
            <a:ext cx="9736942" cy="2555628"/>
          </a:xfrm>
          <a:prstGeom prst="rect">
            <a:avLst/>
          </a:prstGeom>
        </p:spPr>
      </p:pic>
      <p:sp>
        <p:nvSpPr>
          <p:cNvPr id="53" name="Text Placeholder 7">
            <a:extLst>
              <a:ext uri="{FF2B5EF4-FFF2-40B4-BE49-F238E27FC236}">
                <a16:creationId xmlns:a16="http://schemas.microsoft.com/office/drawing/2014/main" id="{90FDE840-9610-AC78-E8C2-883C4BBF542B}"/>
              </a:ext>
            </a:extLst>
          </p:cNvPr>
          <p:cNvSpPr txBox="1">
            <a:spLocks/>
          </p:cNvSpPr>
          <p:nvPr/>
        </p:nvSpPr>
        <p:spPr>
          <a:xfrm>
            <a:off x="22506295" y="20229669"/>
            <a:ext cx="973694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2"/>
                </a:solidFill>
                <a:latin typeface="Arial" panose="020B0604020202020204" pitchFamily="34" charset="0"/>
                <a:cs typeface="Arial" panose="020B0604020202020204" pitchFamily="34" charset="0"/>
              </a:rPr>
              <a:t>Methodology</a:t>
            </a:r>
          </a:p>
        </p:txBody>
      </p:sp>
      <p:sp>
        <p:nvSpPr>
          <p:cNvPr id="55" name="Text Placeholder 54">
            <a:extLst>
              <a:ext uri="{FF2B5EF4-FFF2-40B4-BE49-F238E27FC236}">
                <a16:creationId xmlns:a16="http://schemas.microsoft.com/office/drawing/2014/main" id="{D85DD7F8-BE77-9931-CDD1-5592DB08CEA6}"/>
              </a:ext>
            </a:extLst>
          </p:cNvPr>
          <p:cNvSpPr>
            <a:spLocks noGrp="1"/>
          </p:cNvSpPr>
          <p:nvPr>
            <p:ph type="body" sz="quarter" idx="28"/>
          </p:nvPr>
        </p:nvSpPr>
        <p:spPr/>
        <p:txBody>
          <a:bodyPr/>
          <a:lstStyle/>
          <a:p>
            <a:endParaRPr lang="en-IE"/>
          </a:p>
        </p:txBody>
      </p:sp>
      <p:sp>
        <p:nvSpPr>
          <p:cNvPr id="57" name="Text Placeholder 56">
            <a:extLst>
              <a:ext uri="{FF2B5EF4-FFF2-40B4-BE49-F238E27FC236}">
                <a16:creationId xmlns:a16="http://schemas.microsoft.com/office/drawing/2014/main" id="{58F2BF4B-AFD1-1CB3-9B1A-C418283BD4CE}"/>
              </a:ext>
            </a:extLst>
          </p:cNvPr>
          <p:cNvSpPr>
            <a:spLocks noGrp="1"/>
          </p:cNvSpPr>
          <p:nvPr>
            <p:ph type="body" sz="quarter" idx="28"/>
          </p:nvPr>
        </p:nvSpPr>
        <p:spPr/>
        <p:txBody>
          <a:bodyPr/>
          <a:lstStyle/>
          <a:p>
            <a:endParaRPr lang="en-IE"/>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3500</TotalTime>
  <Words>626</Words>
  <Application>Microsoft Office PowerPoint</Application>
  <PresentationFormat>Custom</PresentationFormat>
  <Paragraphs>34</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Santhosh S</cp:lastModifiedBy>
  <cp:revision>130</cp:revision>
  <dcterms:created xsi:type="dcterms:W3CDTF">2012-02-03T19:11:35Z</dcterms:created>
  <dcterms:modified xsi:type="dcterms:W3CDTF">2025-05-21T00:48:09Z</dcterms:modified>
</cp:coreProperties>
</file>