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orient="horz" pos="3298">
          <p15:clr>
            <a:srgbClr val="A4A3A4"/>
          </p15:clr>
        </p15:guide>
        <p15:guide id="8" orient="horz" pos="20735">
          <p15:clr>
            <a:srgbClr val="A4A3A4"/>
          </p15:clr>
        </p15:guide>
        <p15:guide id="9" pos="320">
          <p15:clr>
            <a:srgbClr val="A4A3A4"/>
          </p15:clr>
        </p15:guide>
        <p15:guide id="10" pos="2764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434" autoAdjust="0"/>
  </p:normalViewPr>
  <p:slideViewPr>
    <p:cSldViewPr snapToGrid="0" snapToObjects="1" showGuides="1">
      <p:cViewPr varScale="1">
        <p:scale>
          <a:sx n="31" d="100"/>
          <a:sy n="31" d="100"/>
        </p:scale>
        <p:origin x="1092" y="174"/>
      </p:cViewPr>
      <p:guideLst>
        <p:guide orient="horz" pos="3318"/>
        <p:guide orient="horz" pos="288"/>
        <p:guide orient="horz" pos="20160"/>
        <p:guide orient="horz"/>
        <p:guide pos="581"/>
        <p:guide pos="27069"/>
        <p:guide orient="horz" pos="3298"/>
        <p:guide orient="horz" pos="20735"/>
        <p:guide pos="320"/>
        <p:guide pos="2764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76264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91425"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509578"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509576"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58541"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58541"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58541"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58541"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58541"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58541"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91425"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6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0600"/>
            <a:ext cx="43891200" cy="45719"/>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91436" tIns="45717" rIns="91436" bIns="45717" anchor="ctr"/>
          <a:lstStyle/>
          <a:p>
            <a:pPr>
              <a:defRPr/>
            </a:pPr>
            <a:endParaRPr lang="en-US" dirty="0"/>
          </a:p>
        </p:txBody>
      </p:sp>
      <p:sp>
        <p:nvSpPr>
          <p:cNvPr id="10" name="Text Box 14"/>
          <p:cNvSpPr txBox="1">
            <a:spLocks noChangeArrowheads="1"/>
          </p:cNvSpPr>
          <p:nvPr/>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2" name="Rounded Rectangle 1"/>
          <p:cNvSpPr/>
          <p:nvPr userDrawn="1"/>
        </p:nvSpPr>
        <p:spPr>
          <a:xfrm>
            <a:off x="477824" y="5475145"/>
            <a:ext cx="10058400" cy="26736675"/>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439521" y="5475145"/>
            <a:ext cx="10058400" cy="26736675"/>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userDrawn="1"/>
        </p:nvSpPr>
        <p:spPr>
          <a:xfrm>
            <a:off x="22401218" y="5475145"/>
            <a:ext cx="10058400" cy="26736675"/>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userDrawn="1"/>
        </p:nvSpPr>
        <p:spPr>
          <a:xfrm>
            <a:off x="33362914" y="5475145"/>
            <a:ext cx="10058400" cy="26736675"/>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0" name=""/>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0" name=""/>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0" name=""/>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0" name=""/>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60" name="TextBox 5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922338"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15154504" y="5392017"/>
            <a:ext cx="13577436" cy="26736675"/>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29386670" y="5392017"/>
            <a:ext cx="13577436" cy="26736675"/>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50" name="TextBox 49"/>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0"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43891200" cy="4800600"/>
          </a:xfrm>
          <a:prstGeom prst="rect">
            <a:avLst/>
          </a:prstGeom>
          <a:solidFill>
            <a:schemeClr val="accent5">
              <a:lumMod val="75000"/>
            </a:schemeClr>
          </a:solidFill>
          <a:ln w="9525">
            <a:solidFill>
              <a:schemeClr val="tx1"/>
            </a:solidFill>
            <a:miter lim="800000"/>
            <a:headEnd/>
            <a:tailEnd/>
          </a:ln>
          <a:effectLst/>
        </p:spPr>
        <p:txBody>
          <a:bodyPr wrap="none" lIns="91436" tIns="45717" rIns="91436" bIns="45717" anchor="ctr"/>
          <a:lstStyle/>
          <a:p>
            <a:pPr>
              <a:defRPr/>
            </a:pPr>
            <a:endParaRPr lang="en-US" dirty="0"/>
          </a:p>
        </p:txBody>
      </p:sp>
      <p:sp>
        <p:nvSpPr>
          <p:cNvPr id="9" name="Rectangle 9"/>
          <p:cNvSpPr>
            <a:spLocks noChangeArrowheads="1"/>
          </p:cNvSpPr>
          <p:nvPr/>
        </p:nvSpPr>
        <p:spPr bwMode="auto">
          <a:xfrm>
            <a:off x="0" y="4805363"/>
            <a:ext cx="43891200" cy="152400"/>
          </a:xfrm>
          <a:prstGeom prst="rect">
            <a:avLst/>
          </a:prstGeom>
          <a:solidFill>
            <a:schemeClr val="accent5">
              <a:lumMod val="50000"/>
            </a:schemeClr>
          </a:solidFill>
          <a:ln w="152400">
            <a:noFill/>
            <a:miter lim="800000"/>
            <a:headEnd/>
            <a:tailEnd/>
          </a:ln>
          <a:effectLst/>
        </p:spPr>
        <p:txBody>
          <a:bodyPr wrap="none" lIns="91436" tIns="45717" rIns="91436" bIns="45717" anchor="ctr"/>
          <a:lstStyle/>
          <a:p>
            <a:pPr>
              <a:defRPr/>
            </a:pPr>
            <a:endParaRPr lang="en-US" dirty="0"/>
          </a:p>
        </p:txBody>
      </p:sp>
      <p:sp>
        <p:nvSpPr>
          <p:cNvPr id="21" name="Rounded Rectangle 20"/>
          <p:cNvSpPr/>
          <p:nvPr userDrawn="1"/>
        </p:nvSpPr>
        <p:spPr>
          <a:xfrm>
            <a:off x="922338"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userDrawn="1"/>
        </p:nvSpPr>
        <p:spPr>
          <a:xfrm>
            <a:off x="32918400" y="5257800"/>
            <a:ext cx="10050462" cy="26736675"/>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userDrawn="1"/>
        </p:nvSpPr>
        <p:spPr>
          <a:xfrm>
            <a:off x="11583194" y="5267325"/>
            <a:ext cx="20724813" cy="26736675"/>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0" name=""/>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0" name=""/>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49" name="TextBox 48"/>
            <p:cNvSpPr txBox="1"/>
            <p:nvPr userDrawn="1"/>
          </p:nvSpPr>
          <p:spPr>
            <a:xfrm>
              <a:off x="44262808" y="31169782"/>
              <a:ext cx="6870215" cy="1399638"/>
            </a:xfrm>
            <a:prstGeom prst="rect">
              <a:avLst/>
            </a:prstGeom>
            <a:noFill/>
          </p:spPr>
          <p:txBody>
            <a:bodyPr wrap="square" lIns="65304" tIns="32651" rIns="65304" bIns="32651" rtlCol="0">
              <a:spAutoFit/>
            </a:bodyPr>
            <a:lstStyle/>
            <a:p>
              <a:pPr>
                <a:lnSpc>
                  <a:spcPts val="2600"/>
                </a:lnSpc>
              </a:pPr>
              <a:r>
                <a:rPr lang="en-US" sz="2800" dirty="0">
                  <a:solidFill>
                    <a:schemeClr val="bg1"/>
                  </a:solidFill>
                </a:rPr>
                <a:t>© 2015</a:t>
              </a:r>
              <a:r>
                <a:rPr lang="en-US" sz="2800" baseline="0" dirty="0">
                  <a:solidFill>
                    <a:schemeClr val="bg1"/>
                  </a:solidFill>
                </a:rPr>
                <a:t> </a:t>
              </a:r>
              <a:r>
                <a:rPr lang="en-US" sz="2800" dirty="0">
                  <a:solidFill>
                    <a:schemeClr val="bg1"/>
                  </a:solidFill>
                </a:rPr>
                <a:t>PosterPresentations.com</a:t>
              </a:r>
              <a:br>
                <a:rPr lang="en-US" sz="2800" dirty="0">
                  <a:solidFill>
                    <a:schemeClr val="bg1"/>
                  </a:solidFill>
                </a:rPr>
              </a:br>
              <a:r>
                <a:rPr lang="en-US" sz="2800" dirty="0">
                  <a:solidFill>
                    <a:schemeClr val="bg1"/>
                  </a:solidFill>
                </a:rPr>
                <a:t>    </a:t>
              </a:r>
              <a:r>
                <a:rPr lang="en-US" sz="2400" dirty="0">
                  <a:solidFill>
                    <a:schemeClr val="bg1"/>
                  </a:solidFill>
                </a:rPr>
                <a:t>2117 Fourth Street ,</a:t>
              </a:r>
              <a:r>
                <a:rPr lang="en-US" sz="2400" baseline="0" dirty="0">
                  <a:solidFill>
                    <a:schemeClr val="bg1"/>
                  </a:solidFill>
                </a:rPr>
                <a:t> Unit C        </a:t>
              </a:r>
            </a:p>
            <a:p>
              <a:pPr>
                <a:lnSpc>
                  <a:spcPts val="2600"/>
                </a:lnSpc>
              </a:pPr>
              <a:r>
                <a:rPr lang="en-US" sz="2400" baseline="0" dirty="0">
                  <a:solidFill>
                    <a:schemeClr val="bg1"/>
                  </a:solidFill>
                </a:rPr>
                <a:t>     Berkeley CA </a:t>
              </a:r>
              <a:r>
                <a:rPr lang="en-US" sz="2000" baseline="0" dirty="0">
                  <a:solidFill>
                    <a:schemeClr val="bg1"/>
                  </a:solidFill>
                </a:rPr>
                <a:t>94710</a:t>
              </a:r>
              <a:br>
                <a:rPr lang="en-US" sz="2400" baseline="0" dirty="0">
                  <a:solidFill>
                    <a:schemeClr val="bg1"/>
                  </a:solidFill>
                </a:rPr>
              </a:br>
              <a:r>
                <a:rPr lang="en-US" sz="2400" baseline="0" dirty="0">
                  <a:solidFill>
                    <a:schemeClr val="bg1"/>
                  </a:solidFill>
                </a:rPr>
                <a:t>    </a:t>
              </a:r>
              <a:r>
                <a:rPr lang="en-US" sz="2400" b="1" baseline="0" dirty="0">
                  <a:solidFill>
                    <a:srgbClr val="FFFF00"/>
                  </a:solidFill>
                </a:rPr>
                <a:t>posterpresenter@gmail.com</a:t>
              </a:r>
              <a:endParaRPr lang="en-US" sz="2800" b="1" dirty="0">
                <a:solidFill>
                  <a:srgbClr val="FFFF00"/>
                </a:solidFill>
              </a:endParaRPr>
            </a:p>
          </p:txBody>
        </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0" name=""/>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0" name=""/>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8" name="Text Box 14"/>
          <p:cNvSpPr txBox="1">
            <a:spLocks noChangeArrowheads="1"/>
          </p:cNvSpPr>
          <p:nvPr userDrawn="1"/>
        </p:nvSpPr>
        <p:spPr bwMode="auto">
          <a:xfrm>
            <a:off x="1567305" y="32315729"/>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hyperlink" Target="http://www.bmc.com/blogs/mean-squared-error-r2-and-variance-in-regression-analysis/" TargetMode="External"/><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hyperlink" Target="https://www.simplilearn.com/tutorials/machine-learning-tutorial/cross-validation" TargetMode="External"/><Relationship Id="rId2" Type="http://schemas.openxmlformats.org/officeDocument/2006/relationships/notesSlide" Target="../notesSlides/notesSlide1.xml"/><Relationship Id="rId16" Type="http://schemas.openxmlformats.org/officeDocument/2006/relationships/hyperlink" Target="https://www.ibm.com/docs/en/cognos-analytics/12.0.0?topic=forecasting-statistical-details" TargetMode="Externa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hyperlink" Target="https://www.datascience-pm.com/crisp-dm-2/" TargetMode="External"/><Relationship Id="rId5" Type="http://schemas.openxmlformats.org/officeDocument/2006/relationships/hyperlink" Target="https://data.cso.ie/table/RIQ02" TargetMode="External"/><Relationship Id="rId15" Type="http://schemas.openxmlformats.org/officeDocument/2006/relationships/hyperlink" Target="https://www.analyticsvidhya.com/blog/2021/06/tune-hyperparameters-with-gridsearchcv/" TargetMode="External"/><Relationship Id="rId10" Type="http://schemas.openxmlformats.org/officeDocument/2006/relationships/hyperlink" Target="http://www.datascience-pm.com/crisp-dm-2/" TargetMode="External"/><Relationship Id="rId4" Type="http://schemas.openxmlformats.org/officeDocument/2006/relationships/image" Target="../media/image12.png"/><Relationship Id="rId9" Type="http://schemas.openxmlformats.org/officeDocument/2006/relationships/hyperlink" Target="https://www.ipav.ie/sites/default/files/ipav_ipoa_jim_power_updated_report_june_2022.pdf" TargetMode="External"/><Relationship Id="rId14" Type="http://schemas.openxmlformats.org/officeDocument/2006/relationships/hyperlink" Target="https://www.bmc.com/blogs/mean-squared-error-r2-and-variance-in-regression-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1425" y="6378481"/>
            <a:ext cx="10056813" cy="7682081"/>
          </a:xfrm>
        </p:spPr>
        <p:txBody>
          <a:bodyPr/>
          <a:lstStyle/>
          <a:p>
            <a:r>
              <a:rPr lang="en-GB" sz="3600" dirty="0">
                <a:solidFill>
                  <a:schemeClr val="tx1"/>
                </a:solidFill>
                <a:latin typeface="+mj-lt"/>
                <a:cs typeface="Arial" panose="020B0604020202020204" pitchFamily="34" charset="0"/>
              </a:rPr>
              <a:t>Rental homes are an integral part of the housing ecosystem, providing an alternative to homeownership. A properly functioning housing market is an essential ingredient of a properly functioning economy and society. (IPOA and IPAV)</a:t>
            </a:r>
          </a:p>
          <a:p>
            <a:r>
              <a:rPr lang="en-GB" sz="3600" dirty="0">
                <a:solidFill>
                  <a:schemeClr val="tx1"/>
                </a:solidFill>
                <a:latin typeface="+mj-lt"/>
                <a:cs typeface="Arial" panose="020B0604020202020204" pitchFamily="34" charset="0"/>
              </a:rPr>
              <a:t>From an economic, social and political perspective, housing is currently the greatest challenge faced by Irish policymakers. The housing challenge is manifested in a lack of supply of owner-occupier and rental properties; prohibitively high house prices and rents; and a serious problem of homelessness. (IPOA and IPAV)</a:t>
            </a:r>
          </a:p>
          <a:p>
            <a:endParaRPr lang="en-US" dirty="0"/>
          </a:p>
        </p:txBody>
      </p:sp>
      <p:sp>
        <p:nvSpPr>
          <p:cNvPr id="3" name="Text Placeholder 2"/>
          <p:cNvSpPr>
            <a:spLocks noGrp="1"/>
          </p:cNvSpPr>
          <p:nvPr>
            <p:ph type="body" sz="quarter" idx="11"/>
          </p:nvPr>
        </p:nvSpPr>
        <p:spPr>
          <a:xfrm>
            <a:off x="509578" y="5525666"/>
            <a:ext cx="10048875" cy="800211"/>
          </a:xfrm>
        </p:spPr>
        <p:txBody>
          <a:bodyPr/>
          <a:lstStyle/>
          <a:p>
            <a:r>
              <a:rPr lang="en-US" sz="4000" dirty="0">
                <a:solidFill>
                  <a:schemeClr val="tx2"/>
                </a:solidFill>
                <a:latin typeface="Arial" panose="020B0604020202020204" pitchFamily="34" charset="0"/>
                <a:cs typeface="Arial" panose="020B0604020202020204" pitchFamily="34" charset="0"/>
              </a:rPr>
              <a:t>Introduction</a:t>
            </a:r>
          </a:p>
        </p:txBody>
      </p:sp>
      <p:sp>
        <p:nvSpPr>
          <p:cNvPr id="4" name="Text Placeholder 3"/>
          <p:cNvSpPr>
            <a:spLocks noGrp="1"/>
          </p:cNvSpPr>
          <p:nvPr>
            <p:ph type="body" sz="quarter" idx="20"/>
          </p:nvPr>
        </p:nvSpPr>
        <p:spPr>
          <a:xfrm>
            <a:off x="313989" y="26361929"/>
            <a:ext cx="10050462" cy="800211"/>
          </a:xfrm>
        </p:spPr>
        <p:txBody>
          <a:bodyPr/>
          <a:lstStyle/>
          <a:p>
            <a:r>
              <a:rPr lang="en-US" sz="4000" dirty="0">
                <a:solidFill>
                  <a:schemeClr val="tx2"/>
                </a:solidFill>
                <a:latin typeface="Arial" panose="020B0604020202020204" pitchFamily="34" charset="0"/>
                <a:cs typeface="Arial" panose="020B0604020202020204" pitchFamily="34" charset="0"/>
              </a:rPr>
              <a:t>Project Ethics</a:t>
            </a:r>
          </a:p>
        </p:txBody>
      </p:sp>
      <p:sp>
        <p:nvSpPr>
          <p:cNvPr id="6" name="Text Placeholder 5"/>
          <p:cNvSpPr>
            <a:spLocks noGrp="1"/>
          </p:cNvSpPr>
          <p:nvPr>
            <p:ph type="body" sz="quarter" idx="22"/>
          </p:nvPr>
        </p:nvSpPr>
        <p:spPr/>
        <p:txBody>
          <a:bodyPr/>
          <a:lstStyle/>
          <a:p>
            <a:r>
              <a:rPr lang="en-US" dirty="0">
                <a:solidFill>
                  <a:schemeClr val="tx2"/>
                </a:solidFill>
                <a:latin typeface="Arial" panose="020B0604020202020204" pitchFamily="34" charset="0"/>
                <a:cs typeface="Arial" panose="020B0604020202020204" pitchFamily="34" charset="0"/>
              </a:rPr>
              <a:t>Project Scope</a:t>
            </a:r>
          </a:p>
        </p:txBody>
      </p:sp>
      <p:sp>
        <p:nvSpPr>
          <p:cNvPr id="16" name="Text Placeholder 15"/>
          <p:cNvSpPr>
            <a:spLocks noGrp="1"/>
          </p:cNvSpPr>
          <p:nvPr>
            <p:ph type="body" sz="quarter" idx="150"/>
          </p:nvPr>
        </p:nvSpPr>
        <p:spPr/>
        <p:txBody>
          <a:bodyPr>
            <a:normAutofit/>
          </a:bodyPr>
          <a:lstStyle/>
          <a:p>
            <a:r>
              <a:rPr lang="en-US" sz="4800" b="1" dirty="0">
                <a:latin typeface="Arial" panose="020B0604020202020204" pitchFamily="34" charset="0"/>
                <a:cs typeface="Arial" panose="020B0604020202020204" pitchFamily="34" charset="0"/>
              </a:rPr>
              <a:t>Santhosh Shanmugasundaram, CCT College Dublin,  May 2025</a:t>
            </a:r>
          </a:p>
        </p:txBody>
      </p:sp>
      <p:sp>
        <p:nvSpPr>
          <p:cNvPr id="18" name="Text Placeholder 17"/>
          <p:cNvSpPr>
            <a:spLocks noGrp="1"/>
          </p:cNvSpPr>
          <p:nvPr>
            <p:ph type="body" sz="quarter" idx="153"/>
          </p:nvPr>
        </p:nvSpPr>
        <p:spPr>
          <a:xfrm>
            <a:off x="509578" y="817503"/>
            <a:ext cx="42901013" cy="2277387"/>
          </a:xfrm>
        </p:spPr>
        <p:txBody>
          <a:bodyPr>
            <a:normAutofit fontScale="77500" lnSpcReduction="20000"/>
          </a:bodyPr>
          <a:lstStyle/>
          <a:p>
            <a:r>
              <a:rPr lang="en-IE" b="1" cap="small" dirty="0">
                <a:latin typeface="Arial" panose="020B0604020202020204" pitchFamily="34" charset="0"/>
                <a:cs typeface="Arial" panose="020B0604020202020204" pitchFamily="34" charset="0"/>
              </a:rPr>
              <a:t>Rent Predictor: </a:t>
            </a:r>
            <a:br>
              <a:rPr lang="en-IE" b="1" cap="small" dirty="0">
                <a:latin typeface="Arial" panose="020B0604020202020204" pitchFamily="34" charset="0"/>
                <a:cs typeface="Arial" panose="020B0604020202020204" pitchFamily="34" charset="0"/>
              </a:rPr>
            </a:br>
            <a:r>
              <a:rPr lang="en-IE" b="1" cap="small" dirty="0">
                <a:latin typeface="Arial" panose="020B0604020202020204" pitchFamily="34" charset="0"/>
                <a:cs typeface="Arial" panose="020B0604020202020204" pitchFamily="34" charset="0"/>
              </a:rPr>
              <a:t>A Machine Learning Approach to Forecast Dublin Home Rent</a:t>
            </a:r>
          </a:p>
        </p:txBody>
      </p:sp>
      <p:sp>
        <p:nvSpPr>
          <p:cNvPr id="32" name="Content Placeholder 2"/>
          <p:cNvSpPr txBox="1">
            <a:spLocks/>
          </p:cNvSpPr>
          <p:nvPr/>
        </p:nvSpPr>
        <p:spPr>
          <a:xfrm>
            <a:off x="748454" y="27363169"/>
            <a:ext cx="9397301" cy="5338541"/>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buNone/>
            </a:pPr>
            <a:r>
              <a:rPr lang="en-GB" sz="3600" dirty="0">
                <a:latin typeface="+mj-lt"/>
                <a:cs typeface="Arial" panose="020B0604020202020204" pitchFamily="34" charset="0"/>
              </a:rPr>
              <a:t>The rules of projects ethics were followed to avoid any mishandling of data, keeping the data private, confidential, safety, accountability and not biased towards any race or religion or category.</a:t>
            </a:r>
          </a:p>
          <a:p>
            <a:pPr marL="0" indent="0">
              <a:buNone/>
            </a:pPr>
            <a:r>
              <a:rPr lang="en-GB" sz="3600" dirty="0">
                <a:latin typeface="+mj-lt"/>
                <a:cs typeface="Arial" panose="020B0604020202020204" pitchFamily="34" charset="0"/>
              </a:rPr>
              <a:t>The data is downloaded from the Ireland Central Statistics Office website and used to predict the average home rent price in the Dublin County.</a:t>
            </a:r>
          </a:p>
        </p:txBody>
      </p:sp>
      <p:sp>
        <p:nvSpPr>
          <p:cNvPr id="25" name="Rectangle 24"/>
          <p:cNvSpPr/>
          <p:nvPr/>
        </p:nvSpPr>
        <p:spPr>
          <a:xfrm>
            <a:off x="1543050" y="32318325"/>
            <a:ext cx="2828925" cy="43815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Text Placeholder 3"/>
          <p:cNvSpPr>
            <a:spLocks noGrp="1"/>
          </p:cNvSpPr>
          <p:nvPr>
            <p:ph type="body" sz="quarter" idx="20"/>
          </p:nvPr>
        </p:nvSpPr>
        <p:spPr>
          <a:xfrm>
            <a:off x="541648" y="13742660"/>
            <a:ext cx="10026754" cy="800211"/>
          </a:xfrm>
        </p:spPr>
        <p:txBody>
          <a:bodyPr/>
          <a:lstStyle/>
          <a:p>
            <a:r>
              <a:rPr lang="en-US" sz="4000" dirty="0">
                <a:solidFill>
                  <a:schemeClr val="tx2"/>
                </a:solidFill>
                <a:latin typeface="Arial" panose="020B0604020202020204" pitchFamily="34" charset="0"/>
                <a:cs typeface="Arial" panose="020B0604020202020204" pitchFamily="34" charset="0"/>
              </a:rPr>
              <a:t>Problem </a:t>
            </a:r>
            <a:r>
              <a:rPr lang="en-US" sz="4000" dirty="0" err="1">
                <a:solidFill>
                  <a:schemeClr val="tx2"/>
                </a:solidFill>
                <a:latin typeface="Arial" panose="020B0604020202020204" pitchFamily="34" charset="0"/>
                <a:cs typeface="Arial" panose="020B0604020202020204" pitchFamily="34" charset="0"/>
              </a:rPr>
              <a:t>Defintion</a:t>
            </a:r>
            <a:endParaRPr lang="en-US" sz="4000" dirty="0">
              <a:solidFill>
                <a:schemeClr val="tx2"/>
              </a:solidFill>
              <a:latin typeface="Arial" panose="020B0604020202020204" pitchFamily="34" charset="0"/>
              <a:cs typeface="Arial" panose="020B0604020202020204" pitchFamily="34" charset="0"/>
            </a:endParaRPr>
          </a:p>
        </p:txBody>
      </p:sp>
      <p:sp>
        <p:nvSpPr>
          <p:cNvPr id="41" name="Content Placeholder 2"/>
          <p:cNvSpPr txBox="1">
            <a:spLocks/>
          </p:cNvSpPr>
          <p:nvPr/>
        </p:nvSpPr>
        <p:spPr>
          <a:xfrm>
            <a:off x="761693" y="14882254"/>
            <a:ext cx="9736942" cy="11144850"/>
          </a:xfrm>
          <a:prstGeom prst="rect">
            <a:avLst/>
          </a:prstGeom>
        </p:spPr>
        <p:txBody>
          <a:bodyPr>
            <a:noAutofit/>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defTabSz="895350">
              <a:buFont typeface="Arial" pitchFamily="34" charset="0"/>
              <a:buNone/>
            </a:pPr>
            <a:r>
              <a:rPr lang="en-GB" sz="3600" dirty="0">
                <a:latin typeface="+mj-lt"/>
                <a:cs typeface="Arial" panose="020B0604020202020204" pitchFamily="34" charset="0"/>
              </a:rPr>
              <a:t>The inability to provide an adequate supply of suitable and affordable housing supply for those who want to rent has very negative economic and social consequences. These consequences include:</a:t>
            </a:r>
          </a:p>
          <a:p>
            <a:pPr marL="0" indent="0" algn="just" defTabSz="895350">
              <a:buFont typeface="Arial" pitchFamily="34" charset="0"/>
              <a:buNone/>
            </a:pPr>
            <a:r>
              <a:rPr lang="en-GB" sz="3600" dirty="0">
                <a:latin typeface="+mj-lt"/>
                <a:cs typeface="Arial" panose="020B0604020202020204" pitchFamily="34" charset="0"/>
              </a:rPr>
              <a:t>•	High and rising rents take spending power out of the economy and render it very difficult for aspiring house buyers to build up a sufficient deposit.</a:t>
            </a:r>
          </a:p>
          <a:p>
            <a:pPr marL="0" indent="0" algn="just" defTabSz="895350">
              <a:buFont typeface="Arial" pitchFamily="34" charset="0"/>
              <a:buNone/>
            </a:pPr>
            <a:r>
              <a:rPr lang="en-GB" sz="3600" dirty="0">
                <a:latin typeface="+mj-lt"/>
                <a:cs typeface="Arial" panose="020B0604020202020204" pitchFamily="34" charset="0"/>
              </a:rPr>
              <a:t>•	High and rising house rents put upward pressure on wages, and this undermines national competitiveness.</a:t>
            </a:r>
          </a:p>
          <a:p>
            <a:pPr marL="0" indent="0" algn="just" defTabSz="895350">
              <a:buFont typeface="Arial" pitchFamily="34" charset="0"/>
              <a:buNone/>
            </a:pPr>
            <a:r>
              <a:rPr lang="en-GB" sz="3600" dirty="0">
                <a:latin typeface="+mj-lt"/>
                <a:cs typeface="Arial" panose="020B0604020202020204" pitchFamily="34" charset="0"/>
              </a:rPr>
              <a:t>•	The availability of an abundant supply of high-quality housing to rent or purchase at affordable prices is a necessary condition for labour mobility within a country and between countries. For Ireland, inward migration is an essential part of the economic model, and housing can act as a major impediment to such labour flows.</a:t>
            </a:r>
          </a:p>
          <a:p>
            <a:pPr marL="0" indent="0" algn="just" defTabSz="895350">
              <a:buFont typeface="Arial" pitchFamily="34" charset="0"/>
              <a:buNone/>
            </a:pPr>
            <a:r>
              <a:rPr lang="en-GB" sz="3600" dirty="0">
                <a:latin typeface="+mj-lt"/>
                <a:cs typeface="Arial" panose="020B0604020202020204" pitchFamily="34" charset="0"/>
              </a:rPr>
              <a:t>(IPOA and IPAV)</a:t>
            </a:r>
          </a:p>
        </p:txBody>
      </p:sp>
      <p:sp>
        <p:nvSpPr>
          <p:cNvPr id="39" name="Content Placeholder 2">
            <a:extLst>
              <a:ext uri="{FF2B5EF4-FFF2-40B4-BE49-F238E27FC236}">
                <a16:creationId xmlns:a16="http://schemas.microsoft.com/office/drawing/2014/main" id="{2EFFBC5F-0C09-40DB-9DFE-B704854ECCA6}"/>
              </a:ext>
            </a:extLst>
          </p:cNvPr>
          <p:cNvSpPr txBox="1">
            <a:spLocks/>
          </p:cNvSpPr>
          <p:nvPr/>
        </p:nvSpPr>
        <p:spPr>
          <a:xfrm>
            <a:off x="11693941" y="8028377"/>
            <a:ext cx="9662432" cy="979718"/>
          </a:xfrm>
          <a:prstGeom prst="rect">
            <a:avLst/>
          </a:prstGeom>
        </p:spPr>
        <p:txBody>
          <a:bodyPr>
            <a:normAutofit fontScale="70000" lnSpcReduction="20000"/>
          </a:bodyPr>
          <a:lst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marL="0" indent="0" algn="just">
              <a:buNone/>
            </a:pPr>
            <a:endParaRPr lang="en-IE" sz="9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E59AD2B-25EB-74E8-E726-92917D89C8E0}"/>
              </a:ext>
            </a:extLst>
          </p:cNvPr>
          <p:cNvPicPr>
            <a:picLocks noChangeAspect="1"/>
          </p:cNvPicPr>
          <p:nvPr/>
        </p:nvPicPr>
        <p:blipFill>
          <a:blip r:embed="rId3"/>
          <a:stretch>
            <a:fillRect/>
          </a:stretch>
        </p:blipFill>
        <p:spPr>
          <a:xfrm>
            <a:off x="12321808" y="11267586"/>
            <a:ext cx="8406696" cy="7680285"/>
          </a:xfrm>
          <a:prstGeom prst="rect">
            <a:avLst/>
          </a:prstGeom>
        </p:spPr>
      </p:pic>
      <p:sp>
        <p:nvSpPr>
          <p:cNvPr id="15" name="Text Placeholder 4">
            <a:extLst>
              <a:ext uri="{FF2B5EF4-FFF2-40B4-BE49-F238E27FC236}">
                <a16:creationId xmlns:a16="http://schemas.microsoft.com/office/drawing/2014/main" id="{E314B1FA-5545-BE81-4B18-46A601A4166E}"/>
              </a:ext>
            </a:extLst>
          </p:cNvPr>
          <p:cNvSpPr txBox="1">
            <a:spLocks/>
          </p:cNvSpPr>
          <p:nvPr/>
        </p:nvSpPr>
        <p:spPr>
          <a:xfrm>
            <a:off x="11582380" y="6392906"/>
            <a:ext cx="10048874" cy="4893625"/>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600" dirty="0">
                <a:solidFill>
                  <a:schemeClr val="tx1"/>
                </a:solidFill>
                <a:latin typeface="+mj-lt"/>
                <a:cs typeface="Arial" panose="020B0604020202020204" pitchFamily="34" charset="0"/>
              </a:rPr>
              <a:t>The scope of this project is to understand the Project Management strategy using the average price to rent a home at Dublin County during every quarter for three different types of homes namely apartment, terrace house and semi-detached house. The target of this study is to help the renters to decide on the future rent prices in Dublin so that expenses are planned.</a:t>
            </a:r>
            <a:endParaRPr lang="en-US" sz="3600" dirty="0">
              <a:solidFill>
                <a:schemeClr val="tx1"/>
              </a:solidFill>
              <a:latin typeface="+mj-lt"/>
              <a:cs typeface="Arial" panose="020B0604020202020204" pitchFamily="34" charset="0"/>
            </a:endParaRPr>
          </a:p>
        </p:txBody>
      </p:sp>
      <p:sp>
        <p:nvSpPr>
          <p:cNvPr id="23" name="Text Placeholder 4">
            <a:extLst>
              <a:ext uri="{FF2B5EF4-FFF2-40B4-BE49-F238E27FC236}">
                <a16:creationId xmlns:a16="http://schemas.microsoft.com/office/drawing/2014/main" id="{0EA605C1-1CBB-980C-9BE0-70B02E300B96}"/>
              </a:ext>
            </a:extLst>
          </p:cNvPr>
          <p:cNvSpPr txBox="1">
            <a:spLocks/>
          </p:cNvSpPr>
          <p:nvPr/>
        </p:nvSpPr>
        <p:spPr>
          <a:xfrm>
            <a:off x="11478028" y="19253563"/>
            <a:ext cx="10048874" cy="378563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dirty="0">
                <a:solidFill>
                  <a:schemeClr val="tx1"/>
                </a:solidFill>
                <a:latin typeface="+mj-lt"/>
                <a:cs typeface="Arial" panose="020B0604020202020204" pitchFamily="34" charset="0"/>
              </a:rPr>
              <a:t>I have used the AI technology along with the Machine Learning model Random Forest Regression, Linear Regression and ARIMA to analyse the data between Q4 2020 and Q1 2024. Post the analysis, home rental price in Dublin County for the next 7 quarter has been predicted.</a:t>
            </a:r>
            <a:endParaRPr lang="en-US" sz="3600" dirty="0">
              <a:solidFill>
                <a:schemeClr val="tx1"/>
              </a:solidFill>
              <a:latin typeface="+mj-lt"/>
              <a:cs typeface="Arial" panose="020B0604020202020204" pitchFamily="34" charset="0"/>
            </a:endParaRPr>
          </a:p>
        </p:txBody>
      </p:sp>
      <p:pic>
        <p:nvPicPr>
          <p:cNvPr id="5" name="Picture 4">
            <a:extLst>
              <a:ext uri="{FF2B5EF4-FFF2-40B4-BE49-F238E27FC236}">
                <a16:creationId xmlns:a16="http://schemas.microsoft.com/office/drawing/2014/main" id="{D1C52670-03ED-57A2-A777-1435E5248F1F}"/>
              </a:ext>
            </a:extLst>
          </p:cNvPr>
          <p:cNvPicPr>
            <a:picLocks noChangeAspect="1"/>
          </p:cNvPicPr>
          <p:nvPr/>
        </p:nvPicPr>
        <p:blipFill>
          <a:blip r:embed="rId4"/>
          <a:stretch>
            <a:fillRect/>
          </a:stretch>
        </p:blipFill>
        <p:spPr>
          <a:xfrm>
            <a:off x="11593947" y="29258146"/>
            <a:ext cx="9736942" cy="2555628"/>
          </a:xfrm>
          <a:prstGeom prst="rect">
            <a:avLst/>
          </a:prstGeom>
        </p:spPr>
      </p:pic>
      <p:sp>
        <p:nvSpPr>
          <p:cNvPr id="10" name="Text Placeholder 7">
            <a:extLst>
              <a:ext uri="{FF2B5EF4-FFF2-40B4-BE49-F238E27FC236}">
                <a16:creationId xmlns:a16="http://schemas.microsoft.com/office/drawing/2014/main" id="{C4401896-09CC-B1CE-9091-A088124500E9}"/>
              </a:ext>
            </a:extLst>
          </p:cNvPr>
          <p:cNvSpPr txBox="1">
            <a:spLocks/>
          </p:cNvSpPr>
          <p:nvPr/>
        </p:nvSpPr>
        <p:spPr>
          <a:xfrm>
            <a:off x="11272489" y="22944779"/>
            <a:ext cx="10058400" cy="800211"/>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solidFill>
                  <a:schemeClr val="tx2"/>
                </a:solidFill>
                <a:latin typeface="Arial" panose="020B0604020202020204" pitchFamily="34" charset="0"/>
                <a:cs typeface="Arial" panose="020B0604020202020204" pitchFamily="34" charset="0"/>
              </a:rPr>
              <a:t>Dataset</a:t>
            </a:r>
          </a:p>
        </p:txBody>
      </p:sp>
      <p:sp>
        <p:nvSpPr>
          <p:cNvPr id="12" name="Text Placeholder 6">
            <a:extLst>
              <a:ext uri="{FF2B5EF4-FFF2-40B4-BE49-F238E27FC236}">
                <a16:creationId xmlns:a16="http://schemas.microsoft.com/office/drawing/2014/main" id="{3B85F637-C9A7-AC6A-0DF4-D863A7318443}"/>
              </a:ext>
            </a:extLst>
          </p:cNvPr>
          <p:cNvSpPr txBox="1">
            <a:spLocks/>
          </p:cNvSpPr>
          <p:nvPr/>
        </p:nvSpPr>
        <p:spPr>
          <a:xfrm>
            <a:off x="11500719" y="23565502"/>
            <a:ext cx="10048874" cy="156963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600" dirty="0">
                <a:solidFill>
                  <a:schemeClr val="tx1"/>
                </a:solidFill>
                <a:latin typeface="+mj-lt"/>
                <a:cs typeface="Arial" panose="020B0604020202020204" pitchFamily="34" charset="0"/>
              </a:rPr>
              <a:t>Downloadable from </a:t>
            </a:r>
            <a:r>
              <a:rPr lang="en-IE" sz="3600" dirty="0">
                <a:solidFill>
                  <a:schemeClr val="tx1"/>
                </a:solidFill>
                <a:latin typeface="+mj-lt"/>
                <a:cs typeface="Arial" panose="020B0604020202020204" pitchFamily="34" charset="0"/>
                <a:hlinkClick r:id="rId5">
                  <a:extLst>
                    <a:ext uri="{A12FA001-AC4F-418D-AE19-62706E023703}">
                      <ahyp:hlinkClr xmlns:ahyp="http://schemas.microsoft.com/office/drawing/2018/hyperlinkcolor" val="tx"/>
                    </a:ext>
                  </a:extLst>
                </a:hlinkClick>
              </a:rPr>
              <a:t>https://data.cso.ie/table/RIQ02</a:t>
            </a:r>
            <a:endParaRPr lang="en-IE" sz="3600" dirty="0">
              <a:solidFill>
                <a:schemeClr val="tx1"/>
              </a:solidFill>
              <a:latin typeface="+mj-lt"/>
              <a:cs typeface="Arial" panose="020B0604020202020204" pitchFamily="34" charset="0"/>
            </a:endParaRPr>
          </a:p>
        </p:txBody>
      </p:sp>
      <p:sp>
        <p:nvSpPr>
          <p:cNvPr id="13" name="Text Placeholder 4">
            <a:extLst>
              <a:ext uri="{FF2B5EF4-FFF2-40B4-BE49-F238E27FC236}">
                <a16:creationId xmlns:a16="http://schemas.microsoft.com/office/drawing/2014/main" id="{51905E8C-94C9-00ED-B8DC-518B68D6D9EF}"/>
              </a:ext>
            </a:extLst>
          </p:cNvPr>
          <p:cNvSpPr txBox="1">
            <a:spLocks/>
          </p:cNvSpPr>
          <p:nvPr/>
        </p:nvSpPr>
        <p:spPr>
          <a:xfrm>
            <a:off x="11460162" y="24890023"/>
            <a:ext cx="9711200" cy="4118028"/>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600" dirty="0">
                <a:solidFill>
                  <a:schemeClr val="tx1"/>
                </a:solidFill>
                <a:latin typeface="+mj-lt"/>
                <a:cs typeface="Arial" panose="020B0604020202020204" pitchFamily="34" charset="0"/>
              </a:rPr>
              <a:t>1.Quarter – Time period indicating the data time</a:t>
            </a:r>
          </a:p>
          <a:p>
            <a:r>
              <a:rPr lang="en-GB" sz="3600" dirty="0">
                <a:solidFill>
                  <a:schemeClr val="tx1"/>
                </a:solidFill>
                <a:latin typeface="+mj-lt"/>
                <a:cs typeface="Arial" panose="020B0604020202020204" pitchFamily="34" charset="0"/>
              </a:rPr>
              <a:t>2.Number of Bedrooms –One, two and three bed.</a:t>
            </a:r>
          </a:p>
          <a:p>
            <a:r>
              <a:rPr lang="en-GB" sz="3600" dirty="0">
                <a:solidFill>
                  <a:schemeClr val="tx1"/>
                </a:solidFill>
                <a:latin typeface="+mj-lt"/>
                <a:cs typeface="Arial" panose="020B0604020202020204" pitchFamily="34" charset="0"/>
              </a:rPr>
              <a:t>3.Property type –Semi-detached, Terrace &amp; Apartment</a:t>
            </a:r>
          </a:p>
          <a:p>
            <a:r>
              <a:rPr lang="en-GB" sz="3600" dirty="0">
                <a:solidFill>
                  <a:schemeClr val="tx1"/>
                </a:solidFill>
                <a:latin typeface="+mj-lt"/>
                <a:cs typeface="Arial" panose="020B0604020202020204" pitchFamily="34" charset="0"/>
              </a:rPr>
              <a:t>4.Value – Numerical value indicating the rent amount.</a:t>
            </a:r>
          </a:p>
        </p:txBody>
      </p:sp>
      <p:sp>
        <p:nvSpPr>
          <p:cNvPr id="21" name="Text Placeholder 7">
            <a:extLst>
              <a:ext uri="{FF2B5EF4-FFF2-40B4-BE49-F238E27FC236}">
                <a16:creationId xmlns:a16="http://schemas.microsoft.com/office/drawing/2014/main" id="{EF0786E6-B523-503E-3766-EFAD5E319A43}"/>
              </a:ext>
            </a:extLst>
          </p:cNvPr>
          <p:cNvSpPr txBox="1">
            <a:spLocks/>
          </p:cNvSpPr>
          <p:nvPr/>
        </p:nvSpPr>
        <p:spPr>
          <a:xfrm>
            <a:off x="22377404" y="5525666"/>
            <a:ext cx="10058400" cy="800211"/>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a:solidFill>
                  <a:schemeClr val="tx2"/>
                </a:solidFill>
                <a:latin typeface="Arial" panose="020B0604020202020204" pitchFamily="34" charset="0"/>
                <a:cs typeface="Arial" panose="020B0604020202020204" pitchFamily="34" charset="0"/>
              </a:rPr>
              <a:t>Initial Analysis</a:t>
            </a:r>
            <a:endParaRPr lang="en-US" sz="4000" dirty="0">
              <a:solidFill>
                <a:schemeClr val="tx2"/>
              </a:solidFill>
              <a:latin typeface="Arial" panose="020B0604020202020204" pitchFamily="34" charset="0"/>
              <a:cs typeface="Arial" panose="020B0604020202020204" pitchFamily="34" charset="0"/>
            </a:endParaRPr>
          </a:p>
        </p:txBody>
      </p:sp>
      <p:pic>
        <p:nvPicPr>
          <p:cNvPr id="22" name="Picture 21" descr="A screenshot of a diagram&#10;&#10;AI-generated content may be incorrect.">
            <a:extLst>
              <a:ext uri="{FF2B5EF4-FFF2-40B4-BE49-F238E27FC236}">
                <a16:creationId xmlns:a16="http://schemas.microsoft.com/office/drawing/2014/main" id="{68D9C051-CD84-7484-9C87-DE6F0AEF6145}"/>
              </a:ext>
            </a:extLst>
          </p:cNvPr>
          <p:cNvPicPr>
            <a:picLocks noChangeAspect="1"/>
          </p:cNvPicPr>
          <p:nvPr/>
        </p:nvPicPr>
        <p:blipFill>
          <a:blip r:embed="rId6"/>
          <a:stretch>
            <a:fillRect/>
          </a:stretch>
        </p:blipFill>
        <p:spPr>
          <a:xfrm>
            <a:off x="22584341" y="8602329"/>
            <a:ext cx="9711200" cy="4966420"/>
          </a:xfrm>
          <a:prstGeom prst="rect">
            <a:avLst/>
          </a:prstGeom>
        </p:spPr>
      </p:pic>
      <p:sp>
        <p:nvSpPr>
          <p:cNvPr id="27" name="Text Placeholder 4">
            <a:extLst>
              <a:ext uri="{FF2B5EF4-FFF2-40B4-BE49-F238E27FC236}">
                <a16:creationId xmlns:a16="http://schemas.microsoft.com/office/drawing/2014/main" id="{E0A41ED5-3BCD-09C8-2938-9EC04542CF79}"/>
              </a:ext>
            </a:extLst>
          </p:cNvPr>
          <p:cNvSpPr txBox="1">
            <a:spLocks/>
          </p:cNvSpPr>
          <p:nvPr/>
        </p:nvSpPr>
        <p:spPr>
          <a:xfrm>
            <a:off x="22506295" y="20453445"/>
            <a:ext cx="10048874" cy="3231632"/>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dirty="0">
                <a:solidFill>
                  <a:schemeClr val="tx1"/>
                </a:solidFill>
                <a:latin typeface="+mj-lt"/>
                <a:cs typeface="Arial" panose="020B0604020202020204" pitchFamily="34" charset="0"/>
              </a:rPr>
              <a:t>Using multiple data split percentage for training and testing (80-20, 75-25, 70-30) along with machine learning techniques like cross validation and grid search CV, </a:t>
            </a:r>
            <a:r>
              <a:rPr lang="en-IE" sz="3600" b="1" dirty="0">
                <a:solidFill>
                  <a:schemeClr val="tx1"/>
                </a:solidFill>
                <a:latin typeface="+mj-lt"/>
                <a:cs typeface="Arial" panose="020B0604020202020204" pitchFamily="34" charset="0"/>
              </a:rPr>
              <a:t>Random Forest Regression</a:t>
            </a:r>
            <a:r>
              <a:rPr lang="en-IE" sz="3600" dirty="0">
                <a:solidFill>
                  <a:schemeClr val="tx1"/>
                </a:solidFill>
                <a:latin typeface="+mj-lt"/>
                <a:cs typeface="Arial" panose="020B0604020202020204" pitchFamily="34" charset="0"/>
              </a:rPr>
              <a:t> and </a:t>
            </a:r>
            <a:r>
              <a:rPr lang="en-IE" sz="3600" b="1" dirty="0">
                <a:solidFill>
                  <a:schemeClr val="tx1"/>
                </a:solidFill>
                <a:latin typeface="+mj-lt"/>
                <a:cs typeface="Arial" panose="020B0604020202020204" pitchFamily="34" charset="0"/>
              </a:rPr>
              <a:t>Linear Regression</a:t>
            </a:r>
            <a:r>
              <a:rPr lang="en-IE" sz="3600" dirty="0">
                <a:solidFill>
                  <a:schemeClr val="tx1"/>
                </a:solidFill>
                <a:latin typeface="+mj-lt"/>
                <a:cs typeface="Arial" panose="020B0604020202020204" pitchFamily="34" charset="0"/>
              </a:rPr>
              <a:t> models were created.</a:t>
            </a:r>
            <a:endParaRPr lang="en-US" sz="3600" dirty="0">
              <a:solidFill>
                <a:schemeClr val="tx1"/>
              </a:solidFill>
              <a:latin typeface="+mj-lt"/>
              <a:cs typeface="Arial" panose="020B0604020202020204" pitchFamily="34" charset="0"/>
            </a:endParaRPr>
          </a:p>
        </p:txBody>
      </p:sp>
      <p:sp>
        <p:nvSpPr>
          <p:cNvPr id="29" name="Text Placeholder 7">
            <a:extLst>
              <a:ext uri="{FF2B5EF4-FFF2-40B4-BE49-F238E27FC236}">
                <a16:creationId xmlns:a16="http://schemas.microsoft.com/office/drawing/2014/main" id="{648568CF-940E-0888-2091-0270E323CA49}"/>
              </a:ext>
            </a:extLst>
          </p:cNvPr>
          <p:cNvSpPr txBox="1">
            <a:spLocks/>
          </p:cNvSpPr>
          <p:nvPr/>
        </p:nvSpPr>
        <p:spPr>
          <a:xfrm>
            <a:off x="22506295" y="19701615"/>
            <a:ext cx="9736942" cy="800211"/>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solidFill>
                  <a:schemeClr val="tx2"/>
                </a:solidFill>
                <a:latin typeface="Arial" panose="020B0604020202020204" pitchFamily="34" charset="0"/>
                <a:cs typeface="Arial" panose="020B0604020202020204" pitchFamily="34" charset="0"/>
              </a:rPr>
              <a:t>Methodology</a:t>
            </a:r>
          </a:p>
        </p:txBody>
      </p:sp>
      <p:sp>
        <p:nvSpPr>
          <p:cNvPr id="31" name="Text Placeholder 9">
            <a:extLst>
              <a:ext uri="{FF2B5EF4-FFF2-40B4-BE49-F238E27FC236}">
                <a16:creationId xmlns:a16="http://schemas.microsoft.com/office/drawing/2014/main" id="{99DA422B-B9DE-E09C-24BD-F5266F7F7690}"/>
              </a:ext>
            </a:extLst>
          </p:cNvPr>
          <p:cNvSpPr txBox="1">
            <a:spLocks/>
          </p:cNvSpPr>
          <p:nvPr/>
        </p:nvSpPr>
        <p:spPr>
          <a:xfrm>
            <a:off x="22779081" y="24696167"/>
            <a:ext cx="10047018" cy="657665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tx1"/>
                </a:solidFill>
                <a:latin typeface="Calibri" panose="020F0502020204030204" pitchFamily="34" charset="0"/>
                <a:ea typeface="+mn-ea"/>
                <a:cs typeface="Calibri" panose="020F0502020204030204" pitchFamily="34"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07000"/>
              </a:lnSpc>
              <a:spcAft>
                <a:spcPts val="800"/>
              </a:spcAft>
            </a:pPr>
            <a:r>
              <a:rPr lang="en-IE" sz="3600" dirty="0">
                <a:latin typeface="+mj-lt"/>
                <a:cs typeface="Arial" panose="020B0604020202020204" pitchFamily="34" charset="0"/>
              </a:rPr>
              <a:t>Best </a:t>
            </a:r>
            <a:r>
              <a:rPr lang="en-IE" sz="3600" dirty="0" err="1">
                <a:latin typeface="+mj-lt"/>
                <a:cs typeface="Arial" panose="020B0604020202020204" pitchFamily="34" charset="0"/>
              </a:rPr>
              <a:t>HyperParameters</a:t>
            </a:r>
            <a:r>
              <a:rPr lang="en-IE" sz="3600" dirty="0">
                <a:latin typeface="+mj-lt"/>
                <a:cs typeface="Arial" panose="020B0604020202020204" pitchFamily="34" charset="0"/>
              </a:rPr>
              <a:t> for </a:t>
            </a:r>
            <a:r>
              <a:rPr lang="en-IE" sz="3600" b="1" dirty="0">
                <a:latin typeface="+mj-lt"/>
                <a:cs typeface="Arial" panose="020B0604020202020204" pitchFamily="34" charset="0"/>
              </a:rPr>
              <a:t>Random Forest Regression</a:t>
            </a:r>
            <a:r>
              <a:rPr lang="en-IE" sz="3600" dirty="0">
                <a:latin typeface="+mj-lt"/>
                <a:cs typeface="Arial" panose="020B0604020202020204" pitchFamily="34" charset="0"/>
              </a:rPr>
              <a:t>: </a:t>
            </a:r>
            <a:br>
              <a:rPr lang="en-IE" sz="3600" dirty="0">
                <a:latin typeface="+mj-lt"/>
                <a:cs typeface="Arial" panose="020B0604020202020204" pitchFamily="34" charset="0"/>
              </a:rPr>
            </a:br>
            <a:r>
              <a:rPr lang="en-IE" sz="3600" dirty="0">
                <a:latin typeface="+mj-lt"/>
                <a:cs typeface="Arial" panose="020B0604020202020204" pitchFamily="34" charset="0"/>
              </a:rPr>
              <a:t>{'</a:t>
            </a:r>
            <a:r>
              <a:rPr lang="en-IE" sz="3600" dirty="0" err="1">
                <a:latin typeface="+mj-lt"/>
                <a:cs typeface="Arial" panose="020B0604020202020204" pitchFamily="34" charset="0"/>
              </a:rPr>
              <a:t>max_depth</a:t>
            </a:r>
            <a:r>
              <a:rPr lang="en-IE" sz="3600" dirty="0">
                <a:latin typeface="+mj-lt"/>
                <a:cs typeface="Arial" panose="020B0604020202020204" pitchFamily="34" charset="0"/>
              </a:rPr>
              <a:t>': 10, '</a:t>
            </a:r>
            <a:r>
              <a:rPr lang="en-IE" sz="3600" dirty="0" err="1">
                <a:latin typeface="+mj-lt"/>
                <a:cs typeface="Arial" panose="020B0604020202020204" pitchFamily="34" charset="0"/>
              </a:rPr>
              <a:t>max_features</a:t>
            </a:r>
            <a:r>
              <a:rPr lang="en-IE" sz="3600" dirty="0">
                <a:latin typeface="+mj-lt"/>
                <a:cs typeface="Arial" panose="020B0604020202020204" pitchFamily="34" charset="0"/>
              </a:rPr>
              <a:t>': 10, '</a:t>
            </a:r>
            <a:r>
              <a:rPr lang="en-IE" sz="3600" dirty="0" err="1">
                <a:latin typeface="+mj-lt"/>
                <a:cs typeface="Arial" panose="020B0604020202020204" pitchFamily="34" charset="0"/>
              </a:rPr>
              <a:t>min_samples_split</a:t>
            </a:r>
            <a:r>
              <a:rPr lang="en-IE" sz="3600" dirty="0">
                <a:latin typeface="+mj-lt"/>
                <a:cs typeface="Arial" panose="020B0604020202020204" pitchFamily="34" charset="0"/>
              </a:rPr>
              <a:t>': 10, '</a:t>
            </a:r>
            <a:r>
              <a:rPr lang="en-IE" sz="3600" dirty="0" err="1">
                <a:latin typeface="+mj-lt"/>
                <a:cs typeface="Arial" panose="020B0604020202020204" pitchFamily="34" charset="0"/>
              </a:rPr>
              <a:t>n_estimators</a:t>
            </a:r>
            <a:r>
              <a:rPr lang="en-IE" sz="3600" dirty="0">
                <a:latin typeface="+mj-lt"/>
                <a:cs typeface="Arial" panose="020B0604020202020204" pitchFamily="34" charset="0"/>
              </a:rPr>
              <a:t>': 100}</a:t>
            </a:r>
          </a:p>
          <a:p>
            <a:pPr>
              <a:lnSpc>
                <a:spcPct val="107000"/>
              </a:lnSpc>
              <a:spcAft>
                <a:spcPts val="800"/>
              </a:spcAft>
            </a:pPr>
            <a:r>
              <a:rPr lang="en-IE" sz="3600" dirty="0">
                <a:latin typeface="+mj-lt"/>
                <a:cs typeface="Arial" panose="020B0604020202020204" pitchFamily="34" charset="0"/>
              </a:rPr>
              <a:t>Best </a:t>
            </a:r>
            <a:r>
              <a:rPr lang="en-IE" sz="3600" dirty="0" err="1">
                <a:latin typeface="+mj-lt"/>
                <a:cs typeface="Arial" panose="020B0604020202020204" pitchFamily="34" charset="0"/>
              </a:rPr>
              <a:t>HyperParameters</a:t>
            </a:r>
            <a:r>
              <a:rPr lang="en-IE" sz="3600" dirty="0">
                <a:latin typeface="+mj-lt"/>
                <a:cs typeface="Arial" panose="020B0604020202020204" pitchFamily="34" charset="0"/>
              </a:rPr>
              <a:t> for </a:t>
            </a:r>
            <a:r>
              <a:rPr lang="en-IE" sz="3600" b="1" dirty="0">
                <a:latin typeface="+mj-lt"/>
                <a:cs typeface="Arial" panose="020B0604020202020204" pitchFamily="34" charset="0"/>
              </a:rPr>
              <a:t>Linear Regression</a:t>
            </a:r>
            <a:r>
              <a:rPr lang="en-IE" sz="3600" dirty="0">
                <a:latin typeface="+mj-lt"/>
                <a:cs typeface="Arial" panose="020B0604020202020204" pitchFamily="34" charset="0"/>
              </a:rPr>
              <a:t>: </a:t>
            </a:r>
            <a:br>
              <a:rPr lang="en-IE" sz="3600" dirty="0">
                <a:latin typeface="+mj-lt"/>
                <a:cs typeface="Arial" panose="020B0604020202020204" pitchFamily="34" charset="0"/>
              </a:rPr>
            </a:br>
            <a:r>
              <a:rPr lang="en-IE" sz="3600" b="1" dirty="0">
                <a:latin typeface="+mj-lt"/>
                <a:cs typeface="Arial" panose="020B0604020202020204" pitchFamily="34" charset="0"/>
              </a:rPr>
              <a:t>Best Ridge parameters </a:t>
            </a:r>
            <a:r>
              <a:rPr lang="en-IE" sz="3600" dirty="0">
                <a:latin typeface="+mj-lt"/>
                <a:cs typeface="Arial" panose="020B0604020202020204" pitchFamily="34" charset="0"/>
              </a:rPr>
              <a:t>:  {'alpha’: 1 , '</a:t>
            </a:r>
            <a:r>
              <a:rPr lang="en-IE" sz="3600" dirty="0" err="1">
                <a:latin typeface="+mj-lt"/>
                <a:cs typeface="Arial" panose="020B0604020202020204" pitchFamily="34" charset="0"/>
              </a:rPr>
              <a:t>max_iter</a:t>
            </a:r>
            <a:r>
              <a:rPr lang="en-IE" sz="3600" dirty="0">
                <a:latin typeface="+mj-lt"/>
                <a:cs typeface="Arial" panose="020B0604020202020204" pitchFamily="34" charset="0"/>
              </a:rPr>
              <a:t>': 1000, 'solver’: auto', '</a:t>
            </a:r>
            <a:r>
              <a:rPr lang="en-IE" sz="3600" dirty="0" err="1">
                <a:latin typeface="+mj-lt"/>
                <a:cs typeface="Arial" panose="020B0604020202020204" pitchFamily="34" charset="0"/>
              </a:rPr>
              <a:t>tol</a:t>
            </a:r>
            <a:r>
              <a:rPr lang="en-IE" sz="3600" dirty="0">
                <a:latin typeface="+mj-lt"/>
                <a:cs typeface="Arial" panose="020B0604020202020204" pitchFamily="34" charset="0"/>
              </a:rPr>
              <a:t>': 0.0001}</a:t>
            </a:r>
            <a:br>
              <a:rPr lang="en-IE" sz="3600" dirty="0">
                <a:latin typeface="+mj-lt"/>
                <a:cs typeface="Arial" panose="020B0604020202020204" pitchFamily="34" charset="0"/>
              </a:rPr>
            </a:br>
            <a:r>
              <a:rPr lang="en-IE" sz="3600" b="1" dirty="0">
                <a:latin typeface="+mj-lt"/>
                <a:cs typeface="Arial" panose="020B0604020202020204" pitchFamily="34" charset="0"/>
              </a:rPr>
              <a:t>Best Lasso parameters </a:t>
            </a:r>
            <a:r>
              <a:rPr lang="en-IE" sz="3600" dirty="0">
                <a:latin typeface="+mj-lt"/>
                <a:cs typeface="Arial" panose="020B0604020202020204" pitchFamily="34" charset="0"/>
              </a:rPr>
              <a:t>:  {'alpha’: 1, '</a:t>
            </a:r>
            <a:r>
              <a:rPr lang="en-IE" sz="3600" dirty="0" err="1">
                <a:latin typeface="+mj-lt"/>
                <a:cs typeface="Arial" panose="020B0604020202020204" pitchFamily="34" charset="0"/>
              </a:rPr>
              <a:t>max_iter</a:t>
            </a:r>
            <a:r>
              <a:rPr lang="en-IE" sz="3600" dirty="0">
                <a:latin typeface="+mj-lt"/>
                <a:cs typeface="Arial" panose="020B0604020202020204" pitchFamily="34" charset="0"/>
              </a:rPr>
              <a:t>': 1000, '</a:t>
            </a:r>
            <a:r>
              <a:rPr lang="en-IE" sz="3600" dirty="0" err="1">
                <a:latin typeface="+mj-lt"/>
                <a:cs typeface="Arial" panose="020B0604020202020204" pitchFamily="34" charset="0"/>
              </a:rPr>
              <a:t>tol</a:t>
            </a:r>
            <a:r>
              <a:rPr lang="en-IE" sz="3600" dirty="0">
                <a:latin typeface="+mj-lt"/>
                <a:cs typeface="Arial" panose="020B0604020202020204" pitchFamily="34" charset="0"/>
              </a:rPr>
              <a:t>': 0.0001}</a:t>
            </a:r>
            <a:br>
              <a:rPr lang="en-IE" sz="3600" dirty="0">
                <a:latin typeface="+mj-lt"/>
                <a:cs typeface="Arial" panose="020B0604020202020204" pitchFamily="34" charset="0"/>
              </a:rPr>
            </a:br>
            <a:r>
              <a:rPr lang="en-IE" sz="3600" b="1" dirty="0">
                <a:latin typeface="+mj-lt"/>
                <a:cs typeface="Arial" panose="020B0604020202020204" pitchFamily="34" charset="0"/>
              </a:rPr>
              <a:t>Model Accuracy </a:t>
            </a:r>
            <a:r>
              <a:rPr lang="en-IE" sz="3600" dirty="0">
                <a:latin typeface="+mj-lt"/>
                <a:cs typeface="Arial" panose="020B0604020202020204" pitchFamily="34" charset="0"/>
              </a:rPr>
              <a:t>: 0.95</a:t>
            </a:r>
          </a:p>
        </p:txBody>
      </p:sp>
      <p:sp>
        <p:nvSpPr>
          <p:cNvPr id="34" name="Text Placeholder 7">
            <a:extLst>
              <a:ext uri="{FF2B5EF4-FFF2-40B4-BE49-F238E27FC236}">
                <a16:creationId xmlns:a16="http://schemas.microsoft.com/office/drawing/2014/main" id="{AE6AD5F5-373F-559B-6041-65DE4C2B1673}"/>
              </a:ext>
            </a:extLst>
          </p:cNvPr>
          <p:cNvSpPr txBox="1">
            <a:spLocks/>
          </p:cNvSpPr>
          <p:nvPr/>
        </p:nvSpPr>
        <p:spPr>
          <a:xfrm>
            <a:off x="22377404" y="23698824"/>
            <a:ext cx="10058400" cy="800211"/>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err="1">
                <a:solidFill>
                  <a:schemeClr val="tx2"/>
                </a:solidFill>
                <a:latin typeface="Arial" panose="020B0604020202020204" pitchFamily="34" charset="0"/>
                <a:cs typeface="Arial" panose="020B0604020202020204" pitchFamily="34" charset="0"/>
              </a:rPr>
              <a:t>HyperParameters</a:t>
            </a:r>
            <a:endParaRPr lang="en-US" sz="4000" dirty="0">
              <a:solidFill>
                <a:schemeClr val="tx2"/>
              </a:solidFill>
              <a:latin typeface="Arial" panose="020B0604020202020204" pitchFamily="34" charset="0"/>
              <a:cs typeface="Arial" panose="020B0604020202020204" pitchFamily="34" charset="0"/>
            </a:endParaRPr>
          </a:p>
        </p:txBody>
      </p:sp>
      <p:sp>
        <p:nvSpPr>
          <p:cNvPr id="35" name="Text Placeholder 20">
            <a:extLst>
              <a:ext uri="{FF2B5EF4-FFF2-40B4-BE49-F238E27FC236}">
                <a16:creationId xmlns:a16="http://schemas.microsoft.com/office/drawing/2014/main" id="{FD94646A-E979-BA88-48F7-C8C2CAD66753}"/>
              </a:ext>
            </a:extLst>
          </p:cNvPr>
          <p:cNvSpPr txBox="1">
            <a:spLocks/>
          </p:cNvSpPr>
          <p:nvPr/>
        </p:nvSpPr>
        <p:spPr>
          <a:xfrm>
            <a:off x="22385343" y="6378481"/>
            <a:ext cx="10048874" cy="2123636"/>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a:solidFill>
                  <a:schemeClr val="tx1"/>
                </a:solidFill>
                <a:latin typeface="+mj-lt"/>
                <a:cs typeface="Arial" panose="020B0604020202020204" pitchFamily="34" charset="0"/>
              </a:rPr>
              <a:t>Performing an exploratory data analysis on the data, we are able to find the features that drive the rental price.</a:t>
            </a:r>
            <a:endParaRPr lang="en-IE" sz="3600" dirty="0">
              <a:solidFill>
                <a:schemeClr val="tx1"/>
              </a:solidFill>
              <a:latin typeface="+mj-lt"/>
              <a:cs typeface="Arial" panose="020B0604020202020204" pitchFamily="34" charset="0"/>
            </a:endParaRPr>
          </a:p>
        </p:txBody>
      </p:sp>
      <p:pic>
        <p:nvPicPr>
          <p:cNvPr id="36" name="Picture 35" descr="A graph of a rental cost&#10;&#10;AI-generated content may be incorrect.">
            <a:extLst>
              <a:ext uri="{FF2B5EF4-FFF2-40B4-BE49-F238E27FC236}">
                <a16:creationId xmlns:a16="http://schemas.microsoft.com/office/drawing/2014/main" id="{B63AB3CA-3A95-F942-A587-4DEC728BA661}"/>
              </a:ext>
            </a:extLst>
          </p:cNvPr>
          <p:cNvPicPr>
            <a:picLocks noChangeAspect="1"/>
          </p:cNvPicPr>
          <p:nvPr/>
        </p:nvPicPr>
        <p:blipFill>
          <a:blip r:embed="rId7"/>
          <a:stretch>
            <a:fillRect/>
          </a:stretch>
        </p:blipFill>
        <p:spPr>
          <a:xfrm>
            <a:off x="22584341" y="13872184"/>
            <a:ext cx="9666672" cy="5570171"/>
          </a:xfrm>
          <a:prstGeom prst="rect">
            <a:avLst/>
          </a:prstGeom>
        </p:spPr>
      </p:pic>
      <p:sp>
        <p:nvSpPr>
          <p:cNvPr id="46" name="Text Placeholder 8">
            <a:extLst>
              <a:ext uri="{FF2B5EF4-FFF2-40B4-BE49-F238E27FC236}">
                <a16:creationId xmlns:a16="http://schemas.microsoft.com/office/drawing/2014/main" id="{8A2BC07B-0562-4DC1-F888-EC286AF6C626}"/>
              </a:ext>
            </a:extLst>
          </p:cNvPr>
          <p:cNvSpPr txBox="1">
            <a:spLocks/>
          </p:cNvSpPr>
          <p:nvPr/>
        </p:nvSpPr>
        <p:spPr>
          <a:xfrm>
            <a:off x="32933068" y="19103805"/>
            <a:ext cx="10047018" cy="677100"/>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3200">
                <a:solidFill>
                  <a:schemeClr val="tx2"/>
                </a:solidFill>
                <a:latin typeface="Arial" panose="020B0604020202020204" pitchFamily="34" charset="0"/>
                <a:cs typeface="Arial" panose="020B0604020202020204" pitchFamily="34" charset="0"/>
              </a:rPr>
              <a:t>CONCLUSIONS</a:t>
            </a:r>
            <a:endParaRPr lang="en-US" sz="3200" dirty="0">
              <a:solidFill>
                <a:schemeClr val="tx2"/>
              </a:solidFill>
              <a:latin typeface="Arial" panose="020B0604020202020204" pitchFamily="34" charset="0"/>
              <a:cs typeface="Arial" panose="020B0604020202020204" pitchFamily="34" charset="0"/>
            </a:endParaRPr>
          </a:p>
        </p:txBody>
      </p:sp>
      <p:sp>
        <p:nvSpPr>
          <p:cNvPr id="47" name="Text Placeholder 10">
            <a:extLst>
              <a:ext uri="{FF2B5EF4-FFF2-40B4-BE49-F238E27FC236}">
                <a16:creationId xmlns:a16="http://schemas.microsoft.com/office/drawing/2014/main" id="{9B3852C7-5057-0CD6-2971-8CF89FE64A87}"/>
              </a:ext>
            </a:extLst>
          </p:cNvPr>
          <p:cNvSpPr txBox="1">
            <a:spLocks/>
          </p:cNvSpPr>
          <p:nvPr/>
        </p:nvSpPr>
        <p:spPr>
          <a:xfrm>
            <a:off x="33418232" y="24758117"/>
            <a:ext cx="10047018" cy="754045"/>
          </a:xfrm>
          <a:prstGeom prst="rect">
            <a:avLst/>
          </a:prstGeom>
          <a:noFill/>
        </p:spPr>
        <p:txBody>
          <a:bodyPr wrap="square"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solidFill>
                  <a:schemeClr val="tx2"/>
                </a:solidFill>
                <a:latin typeface="Arial" panose="020B0604020202020204" pitchFamily="34" charset="0"/>
                <a:cs typeface="Arial" panose="020B0604020202020204" pitchFamily="34" charset="0"/>
              </a:rPr>
              <a:t>REFERENCES</a:t>
            </a:r>
            <a:endParaRPr lang="en-US" dirty="0">
              <a:solidFill>
                <a:schemeClr val="tx2"/>
              </a:solidFill>
              <a:latin typeface="Arial" panose="020B0604020202020204" pitchFamily="34" charset="0"/>
              <a:cs typeface="Arial" panose="020B0604020202020204" pitchFamily="34" charset="0"/>
            </a:endParaRPr>
          </a:p>
        </p:txBody>
      </p:sp>
      <p:sp>
        <p:nvSpPr>
          <p:cNvPr id="48" name="Text Placeholder 7">
            <a:extLst>
              <a:ext uri="{FF2B5EF4-FFF2-40B4-BE49-F238E27FC236}">
                <a16:creationId xmlns:a16="http://schemas.microsoft.com/office/drawing/2014/main" id="{BA9465B5-543A-DA53-34E4-90E2623A05BA}"/>
              </a:ext>
            </a:extLst>
          </p:cNvPr>
          <p:cNvSpPr txBox="1">
            <a:spLocks/>
          </p:cNvSpPr>
          <p:nvPr/>
        </p:nvSpPr>
        <p:spPr>
          <a:xfrm>
            <a:off x="33304171" y="5615778"/>
            <a:ext cx="10058400" cy="800211"/>
          </a:xfrm>
          <a:prstGeom prst="rect">
            <a:avLst/>
          </a:prstGeom>
          <a:noFill/>
        </p:spPr>
        <p:txBody>
          <a:bodyPr lIns="91436" tIns="91436" rIns="91436" bIns="91436" anchor="ctr" anchorCtr="0">
            <a:spAutoFit/>
          </a:bodyPr>
          <a:lstStyle>
            <a:lvl1pPr marL="0" indent="0" algn="ctr" defTabSz="4388900" rtl="0" eaLnBrk="1" latinLnBrk="0" hangingPunct="1">
              <a:spcBef>
                <a:spcPct val="20000"/>
              </a:spcBef>
              <a:buFont typeface="Arial" pitchFamily="34" charset="0"/>
              <a:buNone/>
              <a:defRPr sz="3700" b="1" u="sng" kern="1200" baseline="0">
                <a:solidFill>
                  <a:schemeClr val="accent5">
                    <a:lumMod val="50000"/>
                  </a:schemeClr>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sz="4000" dirty="0">
                <a:solidFill>
                  <a:schemeClr val="tx2"/>
                </a:solidFill>
                <a:latin typeface="Arial" panose="020B0604020202020204" pitchFamily="34" charset="0"/>
                <a:cs typeface="Arial" panose="020B0604020202020204" pitchFamily="34" charset="0"/>
              </a:rPr>
              <a:t>ARIMA Model</a:t>
            </a:r>
          </a:p>
        </p:txBody>
      </p:sp>
      <p:sp>
        <p:nvSpPr>
          <p:cNvPr id="49" name="Text Placeholder 20">
            <a:extLst>
              <a:ext uri="{FF2B5EF4-FFF2-40B4-BE49-F238E27FC236}">
                <a16:creationId xmlns:a16="http://schemas.microsoft.com/office/drawing/2014/main" id="{6035398C-2E6F-5FC0-8689-308CC61538FF}"/>
              </a:ext>
            </a:extLst>
          </p:cNvPr>
          <p:cNvSpPr txBox="1">
            <a:spLocks/>
          </p:cNvSpPr>
          <p:nvPr/>
        </p:nvSpPr>
        <p:spPr>
          <a:xfrm>
            <a:off x="33468359" y="6280475"/>
            <a:ext cx="10048874" cy="7774414"/>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IE" sz="3600" dirty="0">
                <a:solidFill>
                  <a:schemeClr val="tx1"/>
                </a:solidFill>
                <a:latin typeface="+mj-lt"/>
                <a:cs typeface="Arial" panose="020B0604020202020204" pitchFamily="34" charset="0"/>
              </a:rPr>
              <a:t>Using 80-20 training and testing data split. Since the scenario is time specific, we use only continuous data.</a:t>
            </a:r>
          </a:p>
          <a:p>
            <a:r>
              <a:rPr lang="en-IE" sz="3600" dirty="0">
                <a:solidFill>
                  <a:schemeClr val="tx1"/>
                </a:solidFill>
                <a:latin typeface="+mj-lt"/>
                <a:cs typeface="Arial" panose="020B0604020202020204" pitchFamily="34" charset="0"/>
              </a:rPr>
              <a:t>Forecasted data is validated against below metrics and follow results obtained – </a:t>
            </a:r>
          </a:p>
          <a:p>
            <a:r>
              <a:rPr lang="en-IE" sz="3600" dirty="0">
                <a:solidFill>
                  <a:schemeClr val="tx1"/>
                </a:solidFill>
                <a:latin typeface="+mj-lt"/>
                <a:cs typeface="Arial" panose="020B0604020202020204" pitchFamily="34" charset="0"/>
              </a:rPr>
              <a:t>MAE: 328.96</a:t>
            </a:r>
          </a:p>
          <a:p>
            <a:r>
              <a:rPr lang="en-IE" sz="3600" dirty="0">
                <a:solidFill>
                  <a:schemeClr val="tx1"/>
                </a:solidFill>
                <a:latin typeface="+mj-lt"/>
                <a:cs typeface="Arial" panose="020B0604020202020204" pitchFamily="34" charset="0"/>
              </a:rPr>
              <a:t>MSE: 151810.41</a:t>
            </a:r>
          </a:p>
          <a:p>
            <a:r>
              <a:rPr lang="en-IE" sz="3600" dirty="0">
                <a:solidFill>
                  <a:schemeClr val="tx1"/>
                </a:solidFill>
                <a:latin typeface="+mj-lt"/>
                <a:cs typeface="Arial" panose="020B0604020202020204" pitchFamily="34" charset="0"/>
              </a:rPr>
              <a:t>RMSE: 389.63</a:t>
            </a:r>
          </a:p>
          <a:p>
            <a:r>
              <a:rPr lang="en-IE" sz="3600" dirty="0">
                <a:solidFill>
                  <a:schemeClr val="tx1"/>
                </a:solidFill>
                <a:latin typeface="+mj-lt"/>
                <a:cs typeface="Arial" panose="020B0604020202020204" pitchFamily="34" charset="0"/>
              </a:rPr>
              <a:t>MAPE: 16.52%</a:t>
            </a:r>
          </a:p>
          <a:p>
            <a:r>
              <a:rPr lang="en-GB" sz="3600" dirty="0">
                <a:solidFill>
                  <a:schemeClr val="tx1"/>
                </a:solidFill>
                <a:latin typeface="+mj-lt"/>
                <a:cs typeface="Arial" panose="020B0604020202020204" pitchFamily="34" charset="0"/>
              </a:rPr>
              <a:t>ARIMA model can also be implemented with hyperparameters technique by setting values to parameter ‘p’, ‘d’ and ‘q’. </a:t>
            </a:r>
          </a:p>
        </p:txBody>
      </p:sp>
      <p:pic>
        <p:nvPicPr>
          <p:cNvPr id="50" name="Picture 49" descr="A graph showing the growth of property type&#10;&#10;AI-generated content may be incorrect.">
            <a:extLst>
              <a:ext uri="{FF2B5EF4-FFF2-40B4-BE49-F238E27FC236}">
                <a16:creationId xmlns:a16="http://schemas.microsoft.com/office/drawing/2014/main" id="{ADFEA993-B2FC-ADD7-9597-A684A74CBCD4}"/>
              </a:ext>
            </a:extLst>
          </p:cNvPr>
          <p:cNvPicPr>
            <a:picLocks noChangeAspect="1"/>
          </p:cNvPicPr>
          <p:nvPr/>
        </p:nvPicPr>
        <p:blipFill>
          <a:blip r:embed="rId8"/>
          <a:stretch>
            <a:fillRect/>
          </a:stretch>
        </p:blipFill>
        <p:spPr>
          <a:xfrm>
            <a:off x="33759817" y="14287573"/>
            <a:ext cx="9220269" cy="4335345"/>
          </a:xfrm>
          <a:prstGeom prst="rect">
            <a:avLst/>
          </a:prstGeom>
        </p:spPr>
      </p:pic>
      <p:sp>
        <p:nvSpPr>
          <p:cNvPr id="51" name="Text Placeholder 20">
            <a:extLst>
              <a:ext uri="{FF2B5EF4-FFF2-40B4-BE49-F238E27FC236}">
                <a16:creationId xmlns:a16="http://schemas.microsoft.com/office/drawing/2014/main" id="{AD0734C2-A4A2-FBB2-6211-BC30920BAAFC}"/>
              </a:ext>
            </a:extLst>
          </p:cNvPr>
          <p:cNvSpPr txBox="1">
            <a:spLocks/>
          </p:cNvSpPr>
          <p:nvPr/>
        </p:nvSpPr>
        <p:spPr>
          <a:xfrm>
            <a:off x="33621043" y="19576717"/>
            <a:ext cx="10048874" cy="555842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GB" sz="3600" dirty="0">
                <a:solidFill>
                  <a:schemeClr val="tx1"/>
                </a:solidFill>
                <a:latin typeface="+mj-lt"/>
                <a:cs typeface="Arial" panose="020B0604020202020204" pitchFamily="34" charset="0"/>
              </a:rPr>
              <a:t>According to various facts and references discussed above shows there is significant increase in the home rental fares in Dublin during the upcoming quarter. </a:t>
            </a:r>
          </a:p>
          <a:p>
            <a:r>
              <a:rPr lang="en-GB" sz="3600" dirty="0">
                <a:solidFill>
                  <a:schemeClr val="tx1"/>
                </a:solidFill>
                <a:latin typeface="+mj-lt"/>
                <a:cs typeface="Arial" panose="020B0604020202020204" pitchFamily="34" charset="0"/>
              </a:rPr>
              <a:t>Study clearly that the property type ‘Apartment’ has the biggest upward trend in price compared to the other property type. Therefore, we see the strong demand for rental homes will continue in 2025 as well.</a:t>
            </a:r>
            <a:endParaRPr lang="en-IE" sz="3600" dirty="0">
              <a:solidFill>
                <a:schemeClr val="tx1"/>
              </a:solidFill>
              <a:latin typeface="+mj-lt"/>
              <a:cs typeface="Arial" panose="020B0604020202020204" pitchFamily="34" charset="0"/>
            </a:endParaRPr>
          </a:p>
        </p:txBody>
      </p:sp>
      <p:sp>
        <p:nvSpPr>
          <p:cNvPr id="54" name="Text Placeholder 20">
            <a:extLst>
              <a:ext uri="{FF2B5EF4-FFF2-40B4-BE49-F238E27FC236}">
                <a16:creationId xmlns:a16="http://schemas.microsoft.com/office/drawing/2014/main" id="{60494290-7F25-4A7D-9C86-54BE907735E1}"/>
              </a:ext>
            </a:extLst>
          </p:cNvPr>
          <p:cNvSpPr txBox="1">
            <a:spLocks/>
          </p:cNvSpPr>
          <p:nvPr/>
        </p:nvSpPr>
        <p:spPr>
          <a:xfrm>
            <a:off x="33600529" y="25710394"/>
            <a:ext cx="10048874" cy="6103380"/>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nSpc>
                <a:spcPct val="107000"/>
              </a:lnSpc>
              <a:spcAft>
                <a:spcPts val="800"/>
              </a:spcAft>
              <a:buNone/>
            </a:pPr>
            <a:r>
              <a:rPr lang="en-IE" sz="1600" u="sng" kern="0" dirty="0">
                <a:solidFill>
                  <a:srgbClr val="467886"/>
                </a:solidFill>
                <a:effectLst/>
                <a:latin typeface="+mn-lt"/>
                <a:ea typeface="Times New Roman" panose="02020603050405020304" pitchFamily="18" charset="0"/>
                <a:cs typeface="Calibri" panose="020F0502020204030204" pitchFamily="34" charset="0"/>
              </a:rPr>
              <a:t>(IPOA and IPAV)</a:t>
            </a:r>
            <a:r>
              <a:rPr lang="en-IE" sz="1600" u="sng" kern="100" dirty="0">
                <a:solidFill>
                  <a:srgbClr val="467886"/>
                </a:solidFill>
                <a:latin typeface="+mn-lt"/>
                <a:ea typeface="Times New Roman" panose="02020603050405020304" pitchFamily="18" charset="0"/>
                <a:cs typeface="Latha" panose="020B0604020202020204" pitchFamily="34" charset="0"/>
              </a:rPr>
              <a:t> - </a:t>
            </a:r>
            <a:r>
              <a:rPr lang="en-IE" sz="1600" dirty="0">
                <a:effectLst/>
                <a:latin typeface="+mn-lt"/>
                <a:ea typeface="Times New Roman" panose="02020603050405020304" pitchFamily="18" charset="0"/>
              </a:rPr>
              <a:t>POA, and IPAV. </a:t>
            </a:r>
            <a:r>
              <a:rPr lang="en-IE" sz="1600" i="1" dirty="0">
                <a:effectLst/>
                <a:latin typeface="+mn-lt"/>
                <a:ea typeface="Times New Roman" panose="02020603050405020304" pitchFamily="18" charset="0"/>
              </a:rPr>
              <a:t>THE IRISH PRIVATE RENTAL MARKET</a:t>
            </a:r>
            <a:r>
              <a:rPr lang="en-IE" sz="1600" dirty="0">
                <a:effectLst/>
                <a:latin typeface="+mn-lt"/>
                <a:ea typeface="Times New Roman" panose="02020603050405020304" pitchFamily="18" charset="0"/>
              </a:rPr>
              <a:t>. IPAV.ie, June 2022.</a:t>
            </a:r>
            <a:br>
              <a:rPr lang="en-IE" sz="1600" dirty="0">
                <a:latin typeface="+mn-lt"/>
                <a:ea typeface="Times New Roman" panose="02020603050405020304" pitchFamily="18" charset="0"/>
              </a:rPr>
            </a:br>
            <a:r>
              <a:rPr lang="en-IE" sz="1600" kern="100" dirty="0">
                <a:effectLst/>
                <a:latin typeface="+mn-lt"/>
                <a:ea typeface="Aptos" panose="020B0004020202020204" pitchFamily="34" charset="0"/>
                <a:cs typeface="Latha" panose="020B0604020202020204" pitchFamily="34" charset="0"/>
              </a:rPr>
              <a:t>Available at: </a:t>
            </a:r>
            <a:r>
              <a:rPr lang="en-IE" sz="1600" u="sng" kern="100" dirty="0">
                <a:solidFill>
                  <a:srgbClr val="467886"/>
                </a:solidFill>
                <a:effectLst/>
                <a:latin typeface="+mn-lt"/>
                <a:ea typeface="Aptos" panose="020B0004020202020204" pitchFamily="34" charset="0"/>
                <a:cs typeface="Latha" panose="020B0604020202020204" pitchFamily="34" charset="0"/>
                <a:hlinkClick r:id="rId9"/>
              </a:rPr>
              <a:t>https://www.ipav.ie/sites/default/files/ipav_ipoa_jim_power_updated_report_june_2022.pdf</a:t>
            </a:r>
            <a:endParaRPr lang="en-IE" sz="1600" kern="100" dirty="0">
              <a:effectLst/>
              <a:latin typeface="+mn-lt"/>
              <a:ea typeface="Aptos" panose="020B0004020202020204" pitchFamily="34" charset="0"/>
              <a:cs typeface="Latha" panose="020B0604020202020204" pitchFamily="34" charset="0"/>
            </a:endParaRPr>
          </a:p>
          <a:p>
            <a:pPr>
              <a:lnSpc>
                <a:spcPct val="107000"/>
              </a:lnSpc>
              <a:spcAft>
                <a:spcPts val="800"/>
              </a:spcAft>
              <a:buNone/>
            </a:pPr>
            <a:r>
              <a:rPr lang="en-IE" sz="1600" kern="0" dirty="0">
                <a:effectLst/>
                <a:latin typeface="+mn-lt"/>
                <a:ea typeface="Times New Roman" panose="02020603050405020304" pitchFamily="18" charset="0"/>
                <a:cs typeface="Latha" panose="020B0604020202020204" pitchFamily="34" charset="0"/>
              </a:rPr>
              <a:t> </a:t>
            </a:r>
            <a:r>
              <a:rPr lang="en-IE" sz="1600" kern="0" dirty="0">
                <a:effectLst/>
                <a:latin typeface="+mn-lt"/>
                <a:ea typeface="Times New Roman" panose="02020603050405020304" pitchFamily="18" charset="0"/>
                <a:cs typeface="Calibri" panose="020F0502020204030204" pitchFamily="34" charset="0"/>
              </a:rPr>
              <a:t>(Hotz) - Hotz, Nick. “What Is CRISP DM?” Data Science Project Management, 2024,</a:t>
            </a:r>
            <a:r>
              <a:rPr lang="en-IE" sz="1600" kern="100" dirty="0">
                <a:effectLst/>
                <a:latin typeface="+mn-lt"/>
                <a:ea typeface="Aptos" panose="020B0004020202020204" pitchFamily="34" charset="0"/>
                <a:cs typeface="Latha" panose="020B0604020202020204" pitchFamily="34" charset="0"/>
              </a:rPr>
              <a:t> </a:t>
            </a:r>
            <a:br>
              <a:rPr lang="en-IE" sz="1600" kern="100" dirty="0">
                <a:effectLst/>
                <a:latin typeface="+mn-lt"/>
                <a:ea typeface="Aptos" panose="020B0004020202020204" pitchFamily="34" charset="0"/>
                <a:cs typeface="Latha" panose="020B0604020202020204" pitchFamily="34" charset="0"/>
              </a:rPr>
            </a:br>
            <a:r>
              <a:rPr lang="en-IE" sz="1600" kern="100" dirty="0">
                <a:effectLst/>
                <a:latin typeface="+mn-lt"/>
                <a:ea typeface="Aptos" panose="020B0004020202020204" pitchFamily="34" charset="0"/>
                <a:cs typeface="Latha" panose="020B0604020202020204" pitchFamily="34" charset="0"/>
              </a:rPr>
              <a:t>Available at: </a:t>
            </a:r>
            <a:r>
              <a:rPr lang="en-IE" sz="1600" u="sng" kern="100" dirty="0">
                <a:solidFill>
                  <a:srgbClr val="467886"/>
                </a:solidFill>
                <a:effectLst/>
                <a:latin typeface="+mn-lt"/>
                <a:ea typeface="Aptos" panose="020B0004020202020204" pitchFamily="34" charset="0"/>
                <a:cs typeface="Latha" panose="020B0604020202020204" pitchFamily="34" charset="0"/>
                <a:hlinkClick r:id="rId10"/>
              </a:rPr>
              <a:t>www.datascience-pm.com/crisp-dm-2/</a:t>
            </a:r>
            <a:r>
              <a:rPr lang="en-IE" sz="1600" kern="100" dirty="0">
                <a:effectLst/>
                <a:latin typeface="+mn-lt"/>
                <a:ea typeface="Aptos" panose="020B0004020202020204" pitchFamily="34" charset="0"/>
                <a:cs typeface="Latha" panose="020B0604020202020204" pitchFamily="34" charset="0"/>
              </a:rPr>
              <a:t>.</a:t>
            </a:r>
          </a:p>
          <a:p>
            <a:pPr>
              <a:lnSpc>
                <a:spcPct val="107000"/>
              </a:lnSpc>
              <a:spcAft>
                <a:spcPts val="800"/>
              </a:spcAft>
              <a:buNone/>
            </a:pPr>
            <a:r>
              <a:rPr lang="en-IE" sz="1600" kern="0" dirty="0">
                <a:effectLst/>
                <a:latin typeface="+mn-lt"/>
                <a:ea typeface="Times New Roman" panose="02020603050405020304" pitchFamily="18" charset="0"/>
                <a:cs typeface="Calibri" panose="020F0502020204030204" pitchFamily="34" charset="0"/>
              </a:rPr>
              <a:t>(Data Science PM) - </a:t>
            </a:r>
            <a:r>
              <a:rPr lang="en-IE" sz="1600" dirty="0">
                <a:effectLst/>
                <a:latin typeface="+mn-lt"/>
                <a:ea typeface="Times New Roman" panose="02020603050405020304" pitchFamily="18" charset="0"/>
              </a:rPr>
              <a:t>Data Science PM. “What Is CRISP DM?” Data Science Project Management, 9 Dec. 2024,</a:t>
            </a:r>
            <a:br>
              <a:rPr lang="en-IE" sz="1600" dirty="0">
                <a:latin typeface="+mn-lt"/>
                <a:ea typeface="Times New Roman" panose="02020603050405020304" pitchFamily="18" charset="0"/>
              </a:rPr>
            </a:br>
            <a:r>
              <a:rPr lang="en-IE" sz="1600" kern="100" dirty="0">
                <a:effectLst/>
                <a:latin typeface="+mn-lt"/>
                <a:ea typeface="Aptos" panose="020B0004020202020204" pitchFamily="34" charset="0"/>
                <a:cs typeface="Calibri" panose="020F0502020204030204" pitchFamily="34" charset="0"/>
              </a:rPr>
              <a:t>Available at:  </a:t>
            </a:r>
            <a:r>
              <a:rPr lang="en-IE" sz="1600" u="sng" kern="100" dirty="0">
                <a:solidFill>
                  <a:srgbClr val="467886"/>
                </a:solidFill>
                <a:effectLst/>
                <a:latin typeface="+mn-lt"/>
                <a:ea typeface="Aptos" panose="020B0004020202020204" pitchFamily="34" charset="0"/>
                <a:cs typeface="Calibri" panose="020F0502020204030204" pitchFamily="34" charset="0"/>
                <a:hlinkClick r:id="rId11"/>
              </a:rPr>
              <a:t>https://www.datascience-pm.com/crisp-dm-2/</a:t>
            </a:r>
            <a:endParaRPr lang="en-IE" sz="1600" u="sng" kern="100" dirty="0">
              <a:solidFill>
                <a:srgbClr val="467886"/>
              </a:solidFill>
              <a:latin typeface="+mn-lt"/>
              <a:ea typeface="Aptos" panose="020B0004020202020204" pitchFamily="34" charset="0"/>
              <a:cs typeface="Latha" panose="020B0604020202020204" pitchFamily="34" charset="0"/>
            </a:endParaRPr>
          </a:p>
          <a:p>
            <a:pPr>
              <a:lnSpc>
                <a:spcPct val="107000"/>
              </a:lnSpc>
              <a:spcAft>
                <a:spcPts val="800"/>
              </a:spcAft>
              <a:buNone/>
            </a:pPr>
            <a:r>
              <a:rPr lang="en-IE" sz="1600" kern="100" dirty="0">
                <a:effectLst/>
                <a:latin typeface="+mn-lt"/>
                <a:ea typeface="Aptos" panose="020B0004020202020204" pitchFamily="34" charset="0"/>
                <a:cs typeface="Latha" panose="020B0604020202020204" pitchFamily="34" charset="0"/>
              </a:rPr>
              <a:t>(Simplilearn)  - </a:t>
            </a:r>
            <a:r>
              <a:rPr lang="en-IE" sz="1600" dirty="0">
                <a:effectLst/>
                <a:latin typeface="+mn-lt"/>
                <a:ea typeface="Times New Roman" panose="02020603050405020304" pitchFamily="18" charset="0"/>
              </a:rPr>
              <a:t>Simplilearn. “The Ultimate Guide to Cross Validation in Machine Learning for 2021.” </a:t>
            </a:r>
            <a:r>
              <a:rPr lang="en-IE" sz="1600" i="1" dirty="0">
                <a:effectLst/>
                <a:latin typeface="+mn-lt"/>
                <a:ea typeface="Times New Roman" panose="02020603050405020304" pitchFamily="18" charset="0"/>
              </a:rPr>
              <a:t>Simplilearn.com</a:t>
            </a:r>
            <a:r>
              <a:rPr lang="en-IE" sz="1600" dirty="0">
                <a:effectLst/>
                <a:latin typeface="+mn-lt"/>
                <a:ea typeface="Times New Roman" panose="02020603050405020304" pitchFamily="18" charset="0"/>
              </a:rPr>
              <a:t>, 18 Mar. 2024, www.simplilearn.com/tutorials/machine-learning-tutorial/cross-validation.</a:t>
            </a:r>
            <a:br>
              <a:rPr lang="en-IE" sz="1600" dirty="0">
                <a:effectLst/>
                <a:latin typeface="+mn-lt"/>
                <a:ea typeface="Times New Roman" panose="02020603050405020304" pitchFamily="18" charset="0"/>
              </a:rPr>
            </a:br>
            <a:r>
              <a:rPr lang="en-IE" sz="1600" kern="100" dirty="0">
                <a:effectLst/>
                <a:latin typeface="+mn-lt"/>
                <a:ea typeface="Aptos" panose="020B0004020202020204" pitchFamily="34" charset="0"/>
                <a:cs typeface="Latha" panose="020B0604020202020204" pitchFamily="34" charset="0"/>
              </a:rPr>
              <a:t>Available at: </a:t>
            </a:r>
            <a:r>
              <a:rPr lang="en-IE" sz="1600" u="sng" kern="100" dirty="0">
                <a:solidFill>
                  <a:srgbClr val="467886"/>
                </a:solidFill>
                <a:effectLst/>
                <a:latin typeface="+mn-lt"/>
                <a:ea typeface="Aptos" panose="020B0004020202020204" pitchFamily="34" charset="0"/>
                <a:cs typeface="Latha" panose="020B0604020202020204" pitchFamily="34" charset="0"/>
                <a:hlinkClick r:id="rId12"/>
              </a:rPr>
              <a:t>https://www.simplilearn.com/tutorials/machine-learning-tutorial/cross-validation</a:t>
            </a:r>
            <a:endParaRPr lang="en-IE" sz="1600" u="sng" kern="100" dirty="0">
              <a:solidFill>
                <a:srgbClr val="467886"/>
              </a:solidFill>
              <a:latin typeface="+mn-lt"/>
              <a:ea typeface="Aptos" panose="020B0004020202020204" pitchFamily="34" charset="0"/>
              <a:cs typeface="Latha" panose="020B0604020202020204" pitchFamily="34" charset="0"/>
            </a:endParaRPr>
          </a:p>
          <a:p>
            <a:pPr>
              <a:lnSpc>
                <a:spcPct val="107000"/>
              </a:lnSpc>
              <a:spcAft>
                <a:spcPts val="800"/>
              </a:spcAft>
              <a:buNone/>
            </a:pPr>
            <a:r>
              <a:rPr lang="en-IE" sz="1600" kern="100" dirty="0">
                <a:effectLst/>
                <a:latin typeface="+mn-lt"/>
                <a:ea typeface="Aptos" panose="020B0004020202020204" pitchFamily="34" charset="0"/>
                <a:cs typeface="Latha" panose="020B0604020202020204" pitchFamily="34" charset="0"/>
              </a:rPr>
              <a:t>(Rowe) - </a:t>
            </a:r>
            <a:r>
              <a:rPr lang="en-IE" sz="1600" dirty="0">
                <a:effectLst/>
                <a:latin typeface="+mn-lt"/>
                <a:ea typeface="Times New Roman" panose="02020603050405020304" pitchFamily="18" charset="0"/>
              </a:rPr>
              <a:t>Rowe, Walker. “Mean Squared Error, R2, and Variance in Regression Analysis.” </a:t>
            </a:r>
            <a:r>
              <a:rPr lang="en-IE" sz="1600" i="1" dirty="0">
                <a:effectLst/>
                <a:latin typeface="+mn-lt"/>
                <a:ea typeface="Times New Roman" panose="02020603050405020304" pitchFamily="18" charset="0"/>
              </a:rPr>
              <a:t>BMC Blogs</a:t>
            </a:r>
            <a:r>
              <a:rPr lang="en-IE" sz="1600" dirty="0">
                <a:effectLst/>
                <a:latin typeface="+mn-lt"/>
                <a:ea typeface="Times New Roman" panose="02020603050405020304" pitchFamily="18" charset="0"/>
              </a:rPr>
              <a:t>, 2018, </a:t>
            </a:r>
            <a:r>
              <a:rPr lang="en-IE" sz="1600" u="sng" dirty="0">
                <a:solidFill>
                  <a:srgbClr val="467886"/>
                </a:solidFill>
                <a:effectLst/>
                <a:latin typeface="+mn-lt"/>
                <a:ea typeface="Times New Roman" panose="02020603050405020304" pitchFamily="18" charset="0"/>
                <a:hlinkClick r:id="rId13"/>
              </a:rPr>
              <a:t>www.bmc.com/blogs/mean-squared-error-r2-and-variance-in-regression-analysis/</a:t>
            </a:r>
            <a:r>
              <a:rPr lang="en-IE" sz="1600" dirty="0">
                <a:effectLst/>
                <a:latin typeface="+mn-lt"/>
                <a:ea typeface="Times New Roman" panose="02020603050405020304" pitchFamily="18" charset="0"/>
              </a:rPr>
              <a:t>.</a:t>
            </a:r>
            <a:br>
              <a:rPr lang="en-IE" sz="1600" dirty="0">
                <a:effectLst/>
                <a:latin typeface="+mn-lt"/>
                <a:ea typeface="Times New Roman" panose="02020603050405020304" pitchFamily="18" charset="0"/>
              </a:rPr>
            </a:br>
            <a:r>
              <a:rPr lang="en-IE" sz="1600" kern="100" dirty="0">
                <a:effectLst/>
                <a:latin typeface="+mn-lt"/>
                <a:ea typeface="Aptos" panose="020B0004020202020204" pitchFamily="34" charset="0"/>
                <a:cs typeface="Latha" panose="020B0604020202020204" pitchFamily="34" charset="0"/>
              </a:rPr>
              <a:t>Available at: </a:t>
            </a:r>
            <a:r>
              <a:rPr lang="en-IE" sz="1600" u="sng" kern="100" dirty="0">
                <a:solidFill>
                  <a:srgbClr val="467886"/>
                </a:solidFill>
                <a:effectLst/>
                <a:latin typeface="+mn-lt"/>
                <a:ea typeface="Aptos" panose="020B0004020202020204" pitchFamily="34" charset="0"/>
                <a:cs typeface="Latha" panose="020B0604020202020204" pitchFamily="34" charset="0"/>
                <a:hlinkClick r:id="rId14"/>
              </a:rPr>
              <a:t>https://www.bmc.com/blogs/mean-squared-error-r2-and-variance-in-regression-analysis/</a:t>
            </a:r>
            <a:endParaRPr lang="en-IE" sz="1600" u="sng" kern="100" dirty="0">
              <a:solidFill>
                <a:srgbClr val="467886"/>
              </a:solidFill>
              <a:latin typeface="+mn-lt"/>
              <a:ea typeface="Aptos" panose="020B0004020202020204" pitchFamily="34" charset="0"/>
              <a:cs typeface="Latha" panose="020B0604020202020204" pitchFamily="34" charset="0"/>
            </a:endParaRPr>
          </a:p>
          <a:p>
            <a:pPr>
              <a:lnSpc>
                <a:spcPct val="107000"/>
              </a:lnSpc>
              <a:spcAft>
                <a:spcPts val="800"/>
              </a:spcAft>
              <a:buNone/>
            </a:pPr>
            <a:r>
              <a:rPr lang="en-IE" sz="1600" kern="100" dirty="0">
                <a:effectLst/>
                <a:latin typeface="+mn-lt"/>
                <a:ea typeface="Aptos" panose="020B0004020202020204" pitchFamily="34" charset="0"/>
                <a:cs typeface="Latha" panose="020B0604020202020204" pitchFamily="34" charset="0"/>
              </a:rPr>
              <a:t>(Shah) - </a:t>
            </a:r>
            <a:r>
              <a:rPr lang="en-IE" sz="1600" dirty="0">
                <a:effectLst/>
                <a:latin typeface="+mn-lt"/>
                <a:ea typeface="Times New Roman" panose="02020603050405020304" pitchFamily="18" charset="0"/>
              </a:rPr>
              <a:t>Shah, Rahul. “</a:t>
            </a:r>
            <a:r>
              <a:rPr lang="en-IE" sz="1600" dirty="0" err="1">
                <a:effectLst/>
                <a:latin typeface="+mn-lt"/>
                <a:ea typeface="Times New Roman" panose="02020603050405020304" pitchFamily="18" charset="0"/>
              </a:rPr>
              <a:t>GridSearchCV</a:t>
            </a:r>
            <a:r>
              <a:rPr lang="en-IE" sz="1600" dirty="0">
                <a:effectLst/>
                <a:latin typeface="+mn-lt"/>
                <a:ea typeface="Times New Roman" panose="02020603050405020304" pitchFamily="18" charset="0"/>
              </a:rPr>
              <a:t> |Tune Hyperparameters with </a:t>
            </a:r>
            <a:r>
              <a:rPr lang="en-IE" sz="1600" dirty="0" err="1">
                <a:effectLst/>
                <a:latin typeface="+mn-lt"/>
                <a:ea typeface="Times New Roman" panose="02020603050405020304" pitchFamily="18" charset="0"/>
              </a:rPr>
              <a:t>GridSearchCV</a:t>
            </a:r>
            <a:r>
              <a:rPr lang="en-IE" sz="1600" dirty="0">
                <a:effectLst/>
                <a:latin typeface="+mn-lt"/>
                <a:ea typeface="Times New Roman" panose="02020603050405020304" pitchFamily="18" charset="0"/>
              </a:rPr>
              <a:t>.” </a:t>
            </a:r>
            <a:r>
              <a:rPr lang="en-IE" sz="1600" i="1" dirty="0">
                <a:effectLst/>
                <a:latin typeface="+mn-lt"/>
                <a:ea typeface="Times New Roman" panose="02020603050405020304" pitchFamily="18" charset="0"/>
              </a:rPr>
              <a:t>Analytics Vidhya</a:t>
            </a:r>
            <a:r>
              <a:rPr lang="en-IE" sz="1600" dirty="0">
                <a:effectLst/>
                <a:latin typeface="+mn-lt"/>
                <a:ea typeface="Times New Roman" panose="02020603050405020304" pitchFamily="18" charset="0"/>
              </a:rPr>
              <a:t>, 23 June 2021, www.analyticsvidhya.com/blog/2021/06/tune-hyperparameters-with-gridsearchcv/.</a:t>
            </a:r>
            <a:br>
              <a:rPr lang="en-IE" sz="1600" dirty="0">
                <a:effectLst/>
                <a:latin typeface="+mn-lt"/>
                <a:ea typeface="Times New Roman" panose="02020603050405020304" pitchFamily="18" charset="0"/>
              </a:rPr>
            </a:br>
            <a:r>
              <a:rPr lang="en-IE" sz="1600" dirty="0">
                <a:effectLst/>
                <a:latin typeface="+mn-lt"/>
                <a:ea typeface="Times New Roman" panose="02020603050405020304" pitchFamily="18" charset="0"/>
              </a:rPr>
              <a:t>Available at: </a:t>
            </a:r>
            <a:r>
              <a:rPr lang="en-IE" sz="1600" u="sng" dirty="0">
                <a:solidFill>
                  <a:srgbClr val="467886"/>
                </a:solidFill>
                <a:effectLst/>
                <a:latin typeface="+mn-lt"/>
                <a:ea typeface="Times New Roman" panose="02020603050405020304" pitchFamily="18" charset="0"/>
                <a:hlinkClick r:id="rId15"/>
              </a:rPr>
              <a:t>https://www.analyticsvidhya.com/blog/2021/06/tune-hyperparameters-with-gridsearchcv/</a:t>
            </a:r>
            <a:endParaRPr lang="en-IE" sz="1600" u="sng" dirty="0">
              <a:solidFill>
                <a:srgbClr val="467886"/>
              </a:solidFill>
              <a:latin typeface="+mn-lt"/>
              <a:ea typeface="Times New Roman" panose="02020603050405020304" pitchFamily="18" charset="0"/>
            </a:endParaRPr>
          </a:p>
          <a:p>
            <a:pPr>
              <a:lnSpc>
                <a:spcPct val="107000"/>
              </a:lnSpc>
              <a:spcAft>
                <a:spcPts val="800"/>
              </a:spcAft>
              <a:buNone/>
            </a:pPr>
            <a:r>
              <a:rPr lang="en-IE" sz="1600" kern="0" dirty="0">
                <a:effectLst/>
                <a:latin typeface="+mn-lt"/>
                <a:ea typeface="Times New Roman" panose="02020603050405020304" pitchFamily="18" charset="0"/>
                <a:cs typeface="Latha" panose="020B0604020202020204" pitchFamily="34" charset="0"/>
              </a:rPr>
              <a:t>(IBM)</a:t>
            </a:r>
            <a:r>
              <a:rPr lang="en-IE" sz="1600" kern="100" dirty="0">
                <a:latin typeface="+mn-lt"/>
                <a:ea typeface="Times New Roman" panose="02020603050405020304" pitchFamily="18" charset="0"/>
                <a:cs typeface="Latha" panose="020B0604020202020204" pitchFamily="34" charset="0"/>
              </a:rPr>
              <a:t> - </a:t>
            </a:r>
            <a:r>
              <a:rPr lang="en-IE" sz="1600" dirty="0">
                <a:effectLst/>
                <a:latin typeface="+mn-lt"/>
                <a:ea typeface="Times New Roman" panose="02020603050405020304" pitchFamily="18" charset="0"/>
              </a:rPr>
              <a:t>IBM, IBM. “IBM Cognos Analytics 12.0.x.” </a:t>
            </a:r>
            <a:r>
              <a:rPr lang="en-IE" sz="1600" i="1" dirty="0">
                <a:effectLst/>
                <a:latin typeface="+mn-lt"/>
                <a:ea typeface="Times New Roman" panose="02020603050405020304" pitchFamily="18" charset="0"/>
              </a:rPr>
              <a:t>Ibm.com</a:t>
            </a:r>
            <a:r>
              <a:rPr lang="en-IE" sz="1600" dirty="0">
                <a:effectLst/>
                <a:latin typeface="+mn-lt"/>
                <a:ea typeface="Times New Roman" panose="02020603050405020304" pitchFamily="18" charset="0"/>
              </a:rPr>
              <a:t>, 18 Jan. 2024, www.ibm.com/docs/en/cognos-analytics/12.0.0?topic=forecasting-statistical-details.</a:t>
            </a:r>
            <a:br>
              <a:rPr lang="en-IE" sz="1600" dirty="0">
                <a:effectLst/>
                <a:latin typeface="+mn-lt"/>
                <a:ea typeface="Times New Roman" panose="02020603050405020304" pitchFamily="18" charset="0"/>
              </a:rPr>
            </a:br>
            <a:r>
              <a:rPr lang="en-IE" sz="1600" kern="100" dirty="0">
                <a:effectLst/>
                <a:latin typeface="+mn-lt"/>
                <a:ea typeface="Aptos" panose="020B0004020202020204" pitchFamily="34" charset="0"/>
                <a:cs typeface="Latha" panose="020B0604020202020204" pitchFamily="34" charset="0"/>
              </a:rPr>
              <a:t>Available at: </a:t>
            </a:r>
            <a:r>
              <a:rPr lang="en-IE" sz="1600" u="sng" kern="100" dirty="0">
                <a:solidFill>
                  <a:srgbClr val="467886"/>
                </a:solidFill>
                <a:effectLst/>
                <a:latin typeface="+mn-lt"/>
                <a:ea typeface="Aptos" panose="020B0004020202020204" pitchFamily="34" charset="0"/>
                <a:cs typeface="Latha" panose="020B0604020202020204" pitchFamily="34" charset="0"/>
                <a:hlinkClick r:id="rId16"/>
              </a:rPr>
              <a:t>https://www.ibm.com/docs/en/cognos-analytics/12.0.0?topic=forecasting-statistical-details</a:t>
            </a:r>
            <a:endParaRPr lang="en-IE" sz="1600" kern="100" dirty="0">
              <a:effectLst/>
              <a:latin typeface="+mn-lt"/>
              <a:ea typeface="Aptos" panose="020B0004020202020204" pitchFamily="34" charset="0"/>
              <a:cs typeface="Latha" panose="020B0604020202020204" pitchFamily="34" charset="0"/>
            </a:endParaRPr>
          </a:p>
        </p:txBody>
      </p:sp>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3513</TotalTime>
  <Words>1156</Words>
  <Application>Microsoft Office PowerPoint</Application>
  <PresentationFormat>Custom</PresentationFormat>
  <Paragraphs>50</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Santhosh S</cp:lastModifiedBy>
  <cp:revision>132</cp:revision>
  <dcterms:created xsi:type="dcterms:W3CDTF">2012-02-03T19:11:35Z</dcterms:created>
  <dcterms:modified xsi:type="dcterms:W3CDTF">2025-05-22T11:48:43Z</dcterms:modified>
</cp:coreProperties>
</file>