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71" r:id="rId3"/>
    <p:sldId id="259" r:id="rId4"/>
    <p:sldId id="261" r:id="rId5"/>
    <p:sldId id="262" r:id="rId6"/>
    <p:sldId id="286" r:id="rId7"/>
    <p:sldId id="284" r:id="rId8"/>
    <p:sldId id="272" r:id="rId9"/>
    <p:sldId id="264" r:id="rId10"/>
    <p:sldId id="283" r:id="rId11"/>
    <p:sldId id="285" r:id="rId12"/>
    <p:sldId id="263" r:id="rId13"/>
    <p:sldId id="287" r:id="rId14"/>
    <p:sldId id="288" r:id="rId15"/>
    <p:sldId id="265" r:id="rId16"/>
    <p:sldId id="289" r:id="rId17"/>
    <p:sldId id="290" r:id="rId18"/>
    <p:sldId id="273" r:id="rId19"/>
    <p:sldId id="266" r:id="rId20"/>
    <p:sldId id="291" r:id="rId21"/>
    <p:sldId id="292" r:id="rId22"/>
    <p:sldId id="267" r:id="rId23"/>
    <p:sldId id="294" r:id="rId24"/>
    <p:sldId id="274" r:id="rId25"/>
    <p:sldId id="281" r:id="rId26"/>
    <p:sldId id="295" r:id="rId27"/>
    <p:sldId id="293" r:id="rId28"/>
    <p:sldId id="268" r:id="rId29"/>
    <p:sldId id="297" r:id="rId30"/>
    <p:sldId id="298" r:id="rId31"/>
    <p:sldId id="269" r:id="rId32"/>
    <p:sldId id="299" r:id="rId33"/>
    <p:sldId id="300" r:id="rId34"/>
    <p:sldId id="301" r:id="rId35"/>
    <p:sldId id="277" r:id="rId36"/>
    <p:sldId id="282" r:id="rId37"/>
    <p:sldId id="302" r:id="rId38"/>
    <p:sldId id="270" r:id="rId39"/>
    <p:sldId id="303" r:id="rId40"/>
    <p:sldId id="304" r:id="rId41"/>
    <p:sldId id="276" r:id="rId42"/>
    <p:sldId id="305" r:id="rId43"/>
    <p:sldId id="306" r:id="rId44"/>
    <p:sldId id="279" r:id="rId45"/>
    <p:sldId id="307" r:id="rId46"/>
    <p:sldId id="308" r:id="rId47"/>
    <p:sldId id="280" r:id="rId48"/>
    <p:sldId id="275" r:id="rId49"/>
    <p:sldId id="309" r:id="rId50"/>
    <p:sldId id="310" r:id="rId51"/>
    <p:sldId id="311"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86" autoAdjust="0"/>
  </p:normalViewPr>
  <p:slideViewPr>
    <p:cSldViewPr snapToGrid="0">
      <p:cViewPr varScale="1">
        <p:scale>
          <a:sx n="48" d="100"/>
          <a:sy n="48" d="100"/>
        </p:scale>
        <p:origin x="53"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HOSH B" userId="c3d0cee7d6ddc78f" providerId="LiveId" clId="{F71A0AF8-F026-439D-AA04-D26D0176B321}"/>
    <pc:docChg chg="modSld">
      <pc:chgData name="SANTHOSH B" userId="c3d0cee7d6ddc78f" providerId="LiveId" clId="{F71A0AF8-F026-439D-AA04-D26D0176B321}" dt="2023-07-22T12:00:03.420" v="3" actId="255"/>
      <pc:docMkLst>
        <pc:docMk/>
      </pc:docMkLst>
      <pc:sldChg chg="modSp mod">
        <pc:chgData name="SANTHOSH B" userId="c3d0cee7d6ddc78f" providerId="LiveId" clId="{F71A0AF8-F026-439D-AA04-D26D0176B321}" dt="2023-07-22T12:00:03.420" v="3" actId="255"/>
        <pc:sldMkLst>
          <pc:docMk/>
          <pc:sldMk cId="1145546896" sldId="262"/>
        </pc:sldMkLst>
        <pc:spChg chg="mod">
          <ac:chgData name="SANTHOSH B" userId="c3d0cee7d6ddc78f" providerId="LiveId" clId="{F71A0AF8-F026-439D-AA04-D26D0176B321}" dt="2023-07-22T12:00:03.420" v="3" actId="255"/>
          <ac:spMkLst>
            <pc:docMk/>
            <pc:sldMk cId="1145546896" sldId="262"/>
            <ac:spMk id="3" creationId="{FD0CF34E-AF7E-F9B2-E2DA-66680715E71B}"/>
          </ac:spMkLst>
        </pc:spChg>
      </pc:sldChg>
    </pc:docChg>
  </pc:docChgLst>
  <pc:docChgLst>
    <pc:chgData name="SANTHOSH B" userId="c3d0cee7d6ddc78f" providerId="LiveId" clId="{3BFCBD8E-8DCF-474B-9977-E9115DE38039}"/>
    <pc:docChg chg="custSel modSld">
      <pc:chgData name="SANTHOSH B" userId="c3d0cee7d6ddc78f" providerId="LiveId" clId="{3BFCBD8E-8DCF-474B-9977-E9115DE38039}" dt="2024-03-20T07:38:08.844" v="120" actId="732"/>
      <pc:docMkLst>
        <pc:docMk/>
      </pc:docMkLst>
      <pc:sldChg chg="addSp modSp mod">
        <pc:chgData name="SANTHOSH B" userId="c3d0cee7d6ddc78f" providerId="LiveId" clId="{3BFCBD8E-8DCF-474B-9977-E9115DE38039}" dt="2024-03-20T07:32:30.470" v="111" actId="14100"/>
        <pc:sldMkLst>
          <pc:docMk/>
          <pc:sldMk cId="1608729901" sldId="256"/>
        </pc:sldMkLst>
        <pc:spChg chg="mod">
          <ac:chgData name="SANTHOSH B" userId="c3d0cee7d6ddc78f" providerId="LiveId" clId="{3BFCBD8E-8DCF-474B-9977-E9115DE38039}" dt="2024-03-20T07:32:26.354" v="110" actId="1076"/>
          <ac:spMkLst>
            <pc:docMk/>
            <pc:sldMk cId="1608729901" sldId="256"/>
            <ac:spMk id="2" creationId="{ECAB7DB4-6569-A41A-6B3B-6D631F4115A6}"/>
          </ac:spMkLst>
        </pc:spChg>
        <pc:spChg chg="mod">
          <ac:chgData name="SANTHOSH B" userId="c3d0cee7d6ddc78f" providerId="LiveId" clId="{3BFCBD8E-8DCF-474B-9977-E9115DE38039}" dt="2024-03-20T07:32:12.112" v="108" actId="1076"/>
          <ac:spMkLst>
            <pc:docMk/>
            <pc:sldMk cId="1608729901" sldId="256"/>
            <ac:spMk id="3" creationId="{32E92D91-35E7-E603-D34A-7ED45A721278}"/>
          </ac:spMkLst>
        </pc:spChg>
        <pc:spChg chg="mod">
          <ac:chgData name="SANTHOSH B" userId="c3d0cee7d6ddc78f" providerId="LiveId" clId="{3BFCBD8E-8DCF-474B-9977-E9115DE38039}" dt="2024-03-20T07:32:04.817" v="107" actId="1076"/>
          <ac:spMkLst>
            <pc:docMk/>
            <pc:sldMk cId="1608729901" sldId="256"/>
            <ac:spMk id="4" creationId="{DFA33414-53AB-42BC-1D38-122E7650A192}"/>
          </ac:spMkLst>
        </pc:spChg>
        <pc:picChg chg="add mod">
          <ac:chgData name="SANTHOSH B" userId="c3d0cee7d6ddc78f" providerId="LiveId" clId="{3BFCBD8E-8DCF-474B-9977-E9115DE38039}" dt="2024-03-20T07:32:30.470" v="111" actId="14100"/>
          <ac:picMkLst>
            <pc:docMk/>
            <pc:sldMk cId="1608729901" sldId="256"/>
            <ac:picMk id="1026" creationId="{10C520B5-94AF-3E21-0AD8-FBAE4EFF91B2}"/>
          </ac:picMkLst>
        </pc:picChg>
      </pc:sldChg>
      <pc:sldChg chg="modSp mod">
        <pc:chgData name="SANTHOSH B" userId="c3d0cee7d6ddc78f" providerId="LiveId" clId="{3BFCBD8E-8DCF-474B-9977-E9115DE38039}" dt="2024-03-20T07:33:30.605" v="112" actId="20577"/>
        <pc:sldMkLst>
          <pc:docMk/>
          <pc:sldMk cId="160391669" sldId="259"/>
        </pc:sldMkLst>
        <pc:spChg chg="mod">
          <ac:chgData name="SANTHOSH B" userId="c3d0cee7d6ddc78f" providerId="LiveId" clId="{3BFCBD8E-8DCF-474B-9977-E9115DE38039}" dt="2024-03-20T07:33:30.605" v="112" actId="20577"/>
          <ac:spMkLst>
            <pc:docMk/>
            <pc:sldMk cId="160391669" sldId="259"/>
            <ac:spMk id="2" creationId="{AC54A3AA-E731-EA5C-BA52-83D54AD095D7}"/>
          </ac:spMkLst>
        </pc:spChg>
      </pc:sldChg>
      <pc:sldChg chg="modSp mod">
        <pc:chgData name="SANTHOSH B" userId="c3d0cee7d6ddc78f" providerId="LiveId" clId="{3BFCBD8E-8DCF-474B-9977-E9115DE38039}" dt="2024-03-20T07:38:08.844" v="120" actId="732"/>
        <pc:sldMkLst>
          <pc:docMk/>
          <pc:sldMk cId="1218314665" sldId="261"/>
        </pc:sldMkLst>
        <pc:spChg chg="mod">
          <ac:chgData name="SANTHOSH B" userId="c3d0cee7d6ddc78f" providerId="LiveId" clId="{3BFCBD8E-8DCF-474B-9977-E9115DE38039}" dt="2024-03-20T07:33:51.615" v="119" actId="20577"/>
          <ac:spMkLst>
            <pc:docMk/>
            <pc:sldMk cId="1218314665" sldId="261"/>
            <ac:spMk id="2" creationId="{AC54A3AA-E731-EA5C-BA52-83D54AD095D7}"/>
          </ac:spMkLst>
        </pc:spChg>
        <pc:picChg chg="mod modCrop">
          <ac:chgData name="SANTHOSH B" userId="c3d0cee7d6ddc78f" providerId="LiveId" clId="{3BFCBD8E-8DCF-474B-9977-E9115DE38039}" dt="2024-03-20T07:38:08.844" v="120" actId="732"/>
          <ac:picMkLst>
            <pc:docMk/>
            <pc:sldMk cId="1218314665" sldId="261"/>
            <ac:picMk id="11" creationId="{9ABDE8BB-500A-5DEE-A654-2132C450906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A75C19-73BE-42BC-9BBC-70E4E4B5BC06}" type="datetimeFigureOut">
              <a:rPr lang="en-IN" smtClean="0"/>
              <a:t>20-03-2024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8D8A1-1BA7-47FD-A704-CB2BFF592E8E}" type="slidenum">
              <a:rPr lang="en-IN" smtClean="0"/>
              <a:t>‹#›</a:t>
            </a:fld>
            <a:endParaRPr lang="en-IN"/>
          </a:p>
        </p:txBody>
      </p:sp>
    </p:spTree>
    <p:extLst>
      <p:ext uri="{BB962C8B-B14F-4D97-AF65-F5344CB8AC3E}">
        <p14:creationId xmlns:p14="http://schemas.microsoft.com/office/powerpoint/2010/main" val="390493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88D8A1-1BA7-47FD-A704-CB2BFF592E8E}" type="slidenum">
              <a:rPr lang="en-IN" smtClean="0"/>
              <a:t>3</a:t>
            </a:fld>
            <a:endParaRPr lang="en-IN"/>
          </a:p>
        </p:txBody>
      </p:sp>
    </p:spTree>
    <p:extLst>
      <p:ext uri="{BB962C8B-B14F-4D97-AF65-F5344CB8AC3E}">
        <p14:creationId xmlns:p14="http://schemas.microsoft.com/office/powerpoint/2010/main" val="2595930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D73DD-CB55-B2DE-D877-E3E29E07D4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8EC176-1284-6955-4A93-61AB46AA27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CBC2CB-EDA8-7BBE-55EA-8B9D8090E8EA}"/>
              </a:ext>
            </a:extLst>
          </p:cNvPr>
          <p:cNvSpPr>
            <a:spLocks noGrp="1"/>
          </p:cNvSpPr>
          <p:nvPr>
            <p:ph type="dt" sz="half" idx="10"/>
          </p:nvPr>
        </p:nvSpPr>
        <p:spPr/>
        <p:txBody>
          <a:bodyPr/>
          <a:lstStyle/>
          <a:p>
            <a:fld id="{15B1F2BB-3EFF-4A86-B5B5-309D6E77C84C}" type="datetimeFigureOut">
              <a:rPr lang="en-IN" smtClean="0"/>
              <a:t>20-03-2024</a:t>
            </a:fld>
            <a:endParaRPr lang="en-IN"/>
          </a:p>
        </p:txBody>
      </p:sp>
      <p:sp>
        <p:nvSpPr>
          <p:cNvPr id="5" name="Footer Placeholder 4">
            <a:extLst>
              <a:ext uri="{FF2B5EF4-FFF2-40B4-BE49-F238E27FC236}">
                <a16:creationId xmlns:a16="http://schemas.microsoft.com/office/drawing/2014/main" id="{95D2E4EA-6725-DCF5-9E37-EE78EC1CFE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504218-2844-6411-E73F-9567218BF03E}"/>
              </a:ext>
            </a:extLst>
          </p:cNvPr>
          <p:cNvSpPr>
            <a:spLocks noGrp="1"/>
          </p:cNvSpPr>
          <p:nvPr>
            <p:ph type="sldNum" sz="quarter" idx="12"/>
          </p:nvPr>
        </p:nvSpPr>
        <p:spPr/>
        <p:txBody>
          <a:bodyPr/>
          <a:lstStyle/>
          <a:p>
            <a:fld id="{E09C562D-ABDC-41D2-9CC5-AA221B42B0A4}" type="slidenum">
              <a:rPr lang="en-IN" smtClean="0"/>
              <a:t>‹#›</a:t>
            </a:fld>
            <a:endParaRPr lang="en-IN"/>
          </a:p>
        </p:txBody>
      </p:sp>
    </p:spTree>
    <p:extLst>
      <p:ext uri="{BB962C8B-B14F-4D97-AF65-F5344CB8AC3E}">
        <p14:creationId xmlns:p14="http://schemas.microsoft.com/office/powerpoint/2010/main" val="1229060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4C6FD-CC72-0CF7-D576-DC020E7D69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A950D6-3441-21A1-F486-DB983052EB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61DE12-98B5-D81A-F328-961E62010000}"/>
              </a:ext>
            </a:extLst>
          </p:cNvPr>
          <p:cNvSpPr>
            <a:spLocks noGrp="1"/>
          </p:cNvSpPr>
          <p:nvPr>
            <p:ph type="dt" sz="half" idx="10"/>
          </p:nvPr>
        </p:nvSpPr>
        <p:spPr/>
        <p:txBody>
          <a:bodyPr/>
          <a:lstStyle/>
          <a:p>
            <a:fld id="{15B1F2BB-3EFF-4A86-B5B5-309D6E77C84C}" type="datetimeFigureOut">
              <a:rPr lang="en-IN" smtClean="0"/>
              <a:t>20-03-2024</a:t>
            </a:fld>
            <a:endParaRPr lang="en-IN"/>
          </a:p>
        </p:txBody>
      </p:sp>
      <p:sp>
        <p:nvSpPr>
          <p:cNvPr id="5" name="Footer Placeholder 4">
            <a:extLst>
              <a:ext uri="{FF2B5EF4-FFF2-40B4-BE49-F238E27FC236}">
                <a16:creationId xmlns:a16="http://schemas.microsoft.com/office/drawing/2014/main" id="{279F9285-6FBC-26DD-C027-CD4AA8BFD1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AB3D01-D246-E33F-F131-12962B3E76F3}"/>
              </a:ext>
            </a:extLst>
          </p:cNvPr>
          <p:cNvSpPr>
            <a:spLocks noGrp="1"/>
          </p:cNvSpPr>
          <p:nvPr>
            <p:ph type="sldNum" sz="quarter" idx="12"/>
          </p:nvPr>
        </p:nvSpPr>
        <p:spPr/>
        <p:txBody>
          <a:bodyPr/>
          <a:lstStyle/>
          <a:p>
            <a:fld id="{E09C562D-ABDC-41D2-9CC5-AA221B42B0A4}" type="slidenum">
              <a:rPr lang="en-IN" smtClean="0"/>
              <a:t>‹#›</a:t>
            </a:fld>
            <a:endParaRPr lang="en-IN"/>
          </a:p>
        </p:txBody>
      </p:sp>
    </p:spTree>
    <p:extLst>
      <p:ext uri="{BB962C8B-B14F-4D97-AF65-F5344CB8AC3E}">
        <p14:creationId xmlns:p14="http://schemas.microsoft.com/office/powerpoint/2010/main" val="957624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8BABA3-5166-55DF-7BAD-2516019A38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810CD8-7462-DBAE-19A9-21988AB095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B067B9-2359-C12D-539F-DEEDE318A1E9}"/>
              </a:ext>
            </a:extLst>
          </p:cNvPr>
          <p:cNvSpPr>
            <a:spLocks noGrp="1"/>
          </p:cNvSpPr>
          <p:nvPr>
            <p:ph type="dt" sz="half" idx="10"/>
          </p:nvPr>
        </p:nvSpPr>
        <p:spPr/>
        <p:txBody>
          <a:bodyPr/>
          <a:lstStyle/>
          <a:p>
            <a:fld id="{15B1F2BB-3EFF-4A86-B5B5-309D6E77C84C}" type="datetimeFigureOut">
              <a:rPr lang="en-IN" smtClean="0"/>
              <a:t>20-03-2024</a:t>
            </a:fld>
            <a:endParaRPr lang="en-IN"/>
          </a:p>
        </p:txBody>
      </p:sp>
      <p:sp>
        <p:nvSpPr>
          <p:cNvPr id="5" name="Footer Placeholder 4">
            <a:extLst>
              <a:ext uri="{FF2B5EF4-FFF2-40B4-BE49-F238E27FC236}">
                <a16:creationId xmlns:a16="http://schemas.microsoft.com/office/drawing/2014/main" id="{2AAB3990-127F-073C-043B-A66AE034F7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E91D48-FBF2-DF7F-7ADF-841FF8091E27}"/>
              </a:ext>
            </a:extLst>
          </p:cNvPr>
          <p:cNvSpPr>
            <a:spLocks noGrp="1"/>
          </p:cNvSpPr>
          <p:nvPr>
            <p:ph type="sldNum" sz="quarter" idx="12"/>
          </p:nvPr>
        </p:nvSpPr>
        <p:spPr/>
        <p:txBody>
          <a:bodyPr/>
          <a:lstStyle/>
          <a:p>
            <a:fld id="{E09C562D-ABDC-41D2-9CC5-AA221B42B0A4}" type="slidenum">
              <a:rPr lang="en-IN" smtClean="0"/>
              <a:t>‹#›</a:t>
            </a:fld>
            <a:endParaRPr lang="en-IN"/>
          </a:p>
        </p:txBody>
      </p:sp>
    </p:spTree>
    <p:extLst>
      <p:ext uri="{BB962C8B-B14F-4D97-AF65-F5344CB8AC3E}">
        <p14:creationId xmlns:p14="http://schemas.microsoft.com/office/powerpoint/2010/main" val="559597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C9A9-7268-90C6-51F6-604C801659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DC0133-3F6D-0516-3508-9661CDCEE7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8D7AF0-D8E5-6722-B9BC-4D0CB2430EA9}"/>
              </a:ext>
            </a:extLst>
          </p:cNvPr>
          <p:cNvSpPr>
            <a:spLocks noGrp="1"/>
          </p:cNvSpPr>
          <p:nvPr>
            <p:ph type="dt" sz="half" idx="10"/>
          </p:nvPr>
        </p:nvSpPr>
        <p:spPr/>
        <p:txBody>
          <a:bodyPr/>
          <a:lstStyle/>
          <a:p>
            <a:fld id="{15B1F2BB-3EFF-4A86-B5B5-309D6E77C84C}" type="datetimeFigureOut">
              <a:rPr lang="en-IN" smtClean="0"/>
              <a:t>20-03-2024</a:t>
            </a:fld>
            <a:endParaRPr lang="en-IN"/>
          </a:p>
        </p:txBody>
      </p:sp>
      <p:sp>
        <p:nvSpPr>
          <p:cNvPr id="5" name="Footer Placeholder 4">
            <a:extLst>
              <a:ext uri="{FF2B5EF4-FFF2-40B4-BE49-F238E27FC236}">
                <a16:creationId xmlns:a16="http://schemas.microsoft.com/office/drawing/2014/main" id="{2A7EA5EB-FE02-D708-6332-5FD39916A0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8FEFE4-D48A-2A13-2825-0FBD3F6330B7}"/>
              </a:ext>
            </a:extLst>
          </p:cNvPr>
          <p:cNvSpPr>
            <a:spLocks noGrp="1"/>
          </p:cNvSpPr>
          <p:nvPr>
            <p:ph type="sldNum" sz="quarter" idx="12"/>
          </p:nvPr>
        </p:nvSpPr>
        <p:spPr/>
        <p:txBody>
          <a:bodyPr/>
          <a:lstStyle/>
          <a:p>
            <a:fld id="{E09C562D-ABDC-41D2-9CC5-AA221B42B0A4}" type="slidenum">
              <a:rPr lang="en-IN" smtClean="0"/>
              <a:t>‹#›</a:t>
            </a:fld>
            <a:endParaRPr lang="en-IN"/>
          </a:p>
        </p:txBody>
      </p:sp>
    </p:spTree>
    <p:extLst>
      <p:ext uri="{BB962C8B-B14F-4D97-AF65-F5344CB8AC3E}">
        <p14:creationId xmlns:p14="http://schemas.microsoft.com/office/powerpoint/2010/main" val="4056624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80142-5652-AA94-B4A7-A0095531F2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D1B125-8D06-7F31-E70A-92884094CE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6E9C74-2328-A9F4-6658-2048CE3BBA8D}"/>
              </a:ext>
            </a:extLst>
          </p:cNvPr>
          <p:cNvSpPr>
            <a:spLocks noGrp="1"/>
          </p:cNvSpPr>
          <p:nvPr>
            <p:ph type="dt" sz="half" idx="10"/>
          </p:nvPr>
        </p:nvSpPr>
        <p:spPr/>
        <p:txBody>
          <a:bodyPr/>
          <a:lstStyle/>
          <a:p>
            <a:fld id="{15B1F2BB-3EFF-4A86-B5B5-309D6E77C84C}" type="datetimeFigureOut">
              <a:rPr lang="en-IN" smtClean="0"/>
              <a:t>20-03-2024</a:t>
            </a:fld>
            <a:endParaRPr lang="en-IN"/>
          </a:p>
        </p:txBody>
      </p:sp>
      <p:sp>
        <p:nvSpPr>
          <p:cNvPr id="5" name="Footer Placeholder 4">
            <a:extLst>
              <a:ext uri="{FF2B5EF4-FFF2-40B4-BE49-F238E27FC236}">
                <a16:creationId xmlns:a16="http://schemas.microsoft.com/office/drawing/2014/main" id="{C392CE58-80D0-A65A-940E-B3CA5D2494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574E7B-E633-562A-6DB4-2F4DC42486CD}"/>
              </a:ext>
            </a:extLst>
          </p:cNvPr>
          <p:cNvSpPr>
            <a:spLocks noGrp="1"/>
          </p:cNvSpPr>
          <p:nvPr>
            <p:ph type="sldNum" sz="quarter" idx="12"/>
          </p:nvPr>
        </p:nvSpPr>
        <p:spPr/>
        <p:txBody>
          <a:bodyPr/>
          <a:lstStyle/>
          <a:p>
            <a:fld id="{E09C562D-ABDC-41D2-9CC5-AA221B42B0A4}" type="slidenum">
              <a:rPr lang="en-IN" smtClean="0"/>
              <a:t>‹#›</a:t>
            </a:fld>
            <a:endParaRPr lang="en-IN"/>
          </a:p>
        </p:txBody>
      </p:sp>
    </p:spTree>
    <p:extLst>
      <p:ext uri="{BB962C8B-B14F-4D97-AF65-F5344CB8AC3E}">
        <p14:creationId xmlns:p14="http://schemas.microsoft.com/office/powerpoint/2010/main" val="609520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52786-C9F1-5762-2F1B-3CA91F19AE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B1D9BD-DC5B-4962-D789-39CE6D3D0C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B24B71-EAB3-0D6D-5A71-0A785276C6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38E270-F0CB-FB24-2094-12EC8B732E98}"/>
              </a:ext>
            </a:extLst>
          </p:cNvPr>
          <p:cNvSpPr>
            <a:spLocks noGrp="1"/>
          </p:cNvSpPr>
          <p:nvPr>
            <p:ph type="dt" sz="half" idx="10"/>
          </p:nvPr>
        </p:nvSpPr>
        <p:spPr/>
        <p:txBody>
          <a:bodyPr/>
          <a:lstStyle/>
          <a:p>
            <a:fld id="{15B1F2BB-3EFF-4A86-B5B5-309D6E77C84C}" type="datetimeFigureOut">
              <a:rPr lang="en-IN" smtClean="0"/>
              <a:t>20-03-2024</a:t>
            </a:fld>
            <a:endParaRPr lang="en-IN"/>
          </a:p>
        </p:txBody>
      </p:sp>
      <p:sp>
        <p:nvSpPr>
          <p:cNvPr id="6" name="Footer Placeholder 5">
            <a:extLst>
              <a:ext uri="{FF2B5EF4-FFF2-40B4-BE49-F238E27FC236}">
                <a16:creationId xmlns:a16="http://schemas.microsoft.com/office/drawing/2014/main" id="{0870985B-83EC-B42F-478E-05BAB2877D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876187-228D-3F3D-3371-DCB74F8139A3}"/>
              </a:ext>
            </a:extLst>
          </p:cNvPr>
          <p:cNvSpPr>
            <a:spLocks noGrp="1"/>
          </p:cNvSpPr>
          <p:nvPr>
            <p:ph type="sldNum" sz="quarter" idx="12"/>
          </p:nvPr>
        </p:nvSpPr>
        <p:spPr/>
        <p:txBody>
          <a:bodyPr/>
          <a:lstStyle/>
          <a:p>
            <a:fld id="{E09C562D-ABDC-41D2-9CC5-AA221B42B0A4}" type="slidenum">
              <a:rPr lang="en-IN" smtClean="0"/>
              <a:t>‹#›</a:t>
            </a:fld>
            <a:endParaRPr lang="en-IN"/>
          </a:p>
        </p:txBody>
      </p:sp>
    </p:spTree>
    <p:extLst>
      <p:ext uri="{BB962C8B-B14F-4D97-AF65-F5344CB8AC3E}">
        <p14:creationId xmlns:p14="http://schemas.microsoft.com/office/powerpoint/2010/main" val="3490248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24A93-3134-E52F-72C6-2C47F9698E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33E4F1-3A44-230A-8B69-C1C01BC82B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A64242-8E44-932E-287B-C9B7DE8C8F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6745AC-FD9C-BBEB-142F-9C2097A97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8528A1-197A-E519-1D8E-22C868CA04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05270D-2DE4-D6C1-30BC-68C65A3B4AAA}"/>
              </a:ext>
            </a:extLst>
          </p:cNvPr>
          <p:cNvSpPr>
            <a:spLocks noGrp="1"/>
          </p:cNvSpPr>
          <p:nvPr>
            <p:ph type="dt" sz="half" idx="10"/>
          </p:nvPr>
        </p:nvSpPr>
        <p:spPr/>
        <p:txBody>
          <a:bodyPr/>
          <a:lstStyle/>
          <a:p>
            <a:fld id="{15B1F2BB-3EFF-4A86-B5B5-309D6E77C84C}" type="datetimeFigureOut">
              <a:rPr lang="en-IN" smtClean="0"/>
              <a:t>20-03-2024</a:t>
            </a:fld>
            <a:endParaRPr lang="en-IN"/>
          </a:p>
        </p:txBody>
      </p:sp>
      <p:sp>
        <p:nvSpPr>
          <p:cNvPr id="8" name="Footer Placeholder 7">
            <a:extLst>
              <a:ext uri="{FF2B5EF4-FFF2-40B4-BE49-F238E27FC236}">
                <a16:creationId xmlns:a16="http://schemas.microsoft.com/office/drawing/2014/main" id="{9D8AD691-03F3-9D4A-8FA1-B86AA2AAEB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4CEEAC-68F0-6C36-89BF-49F9C13AAA03}"/>
              </a:ext>
            </a:extLst>
          </p:cNvPr>
          <p:cNvSpPr>
            <a:spLocks noGrp="1"/>
          </p:cNvSpPr>
          <p:nvPr>
            <p:ph type="sldNum" sz="quarter" idx="12"/>
          </p:nvPr>
        </p:nvSpPr>
        <p:spPr/>
        <p:txBody>
          <a:bodyPr/>
          <a:lstStyle/>
          <a:p>
            <a:fld id="{E09C562D-ABDC-41D2-9CC5-AA221B42B0A4}" type="slidenum">
              <a:rPr lang="en-IN" smtClean="0"/>
              <a:t>‹#›</a:t>
            </a:fld>
            <a:endParaRPr lang="en-IN"/>
          </a:p>
        </p:txBody>
      </p:sp>
    </p:spTree>
    <p:extLst>
      <p:ext uri="{BB962C8B-B14F-4D97-AF65-F5344CB8AC3E}">
        <p14:creationId xmlns:p14="http://schemas.microsoft.com/office/powerpoint/2010/main" val="2435014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D26E3-7CD3-D962-E82F-B828542125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B61C9F-9E25-EE7B-4AFA-8717FE9C21C1}"/>
              </a:ext>
            </a:extLst>
          </p:cNvPr>
          <p:cNvSpPr>
            <a:spLocks noGrp="1"/>
          </p:cNvSpPr>
          <p:nvPr>
            <p:ph type="dt" sz="half" idx="10"/>
          </p:nvPr>
        </p:nvSpPr>
        <p:spPr/>
        <p:txBody>
          <a:bodyPr/>
          <a:lstStyle/>
          <a:p>
            <a:fld id="{15B1F2BB-3EFF-4A86-B5B5-309D6E77C84C}" type="datetimeFigureOut">
              <a:rPr lang="en-IN" smtClean="0"/>
              <a:t>20-03-2024</a:t>
            </a:fld>
            <a:endParaRPr lang="en-IN"/>
          </a:p>
        </p:txBody>
      </p:sp>
      <p:sp>
        <p:nvSpPr>
          <p:cNvPr id="4" name="Footer Placeholder 3">
            <a:extLst>
              <a:ext uri="{FF2B5EF4-FFF2-40B4-BE49-F238E27FC236}">
                <a16:creationId xmlns:a16="http://schemas.microsoft.com/office/drawing/2014/main" id="{37F5A80D-D45E-55A3-9C0D-99C9CB37D61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ABDEE19-17DE-08AE-529C-DDCDC7EB50A6}"/>
              </a:ext>
            </a:extLst>
          </p:cNvPr>
          <p:cNvSpPr>
            <a:spLocks noGrp="1"/>
          </p:cNvSpPr>
          <p:nvPr>
            <p:ph type="sldNum" sz="quarter" idx="12"/>
          </p:nvPr>
        </p:nvSpPr>
        <p:spPr/>
        <p:txBody>
          <a:bodyPr/>
          <a:lstStyle/>
          <a:p>
            <a:fld id="{E09C562D-ABDC-41D2-9CC5-AA221B42B0A4}" type="slidenum">
              <a:rPr lang="en-IN" smtClean="0"/>
              <a:t>‹#›</a:t>
            </a:fld>
            <a:endParaRPr lang="en-IN"/>
          </a:p>
        </p:txBody>
      </p:sp>
    </p:spTree>
    <p:extLst>
      <p:ext uri="{BB962C8B-B14F-4D97-AF65-F5344CB8AC3E}">
        <p14:creationId xmlns:p14="http://schemas.microsoft.com/office/powerpoint/2010/main" val="65155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CBFD61-5A25-A511-E9E8-0773CA0DA74C}"/>
              </a:ext>
            </a:extLst>
          </p:cNvPr>
          <p:cNvSpPr>
            <a:spLocks noGrp="1"/>
          </p:cNvSpPr>
          <p:nvPr>
            <p:ph type="dt" sz="half" idx="10"/>
          </p:nvPr>
        </p:nvSpPr>
        <p:spPr/>
        <p:txBody>
          <a:bodyPr/>
          <a:lstStyle/>
          <a:p>
            <a:fld id="{15B1F2BB-3EFF-4A86-B5B5-309D6E77C84C}" type="datetimeFigureOut">
              <a:rPr lang="en-IN" smtClean="0"/>
              <a:t>20-03-2024</a:t>
            </a:fld>
            <a:endParaRPr lang="en-IN"/>
          </a:p>
        </p:txBody>
      </p:sp>
      <p:sp>
        <p:nvSpPr>
          <p:cNvPr id="3" name="Footer Placeholder 2">
            <a:extLst>
              <a:ext uri="{FF2B5EF4-FFF2-40B4-BE49-F238E27FC236}">
                <a16:creationId xmlns:a16="http://schemas.microsoft.com/office/drawing/2014/main" id="{962A5247-284D-78A6-8EEC-32B8EF2A1E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DB87285-277D-9C30-0C55-C3855CDDD84C}"/>
              </a:ext>
            </a:extLst>
          </p:cNvPr>
          <p:cNvSpPr>
            <a:spLocks noGrp="1"/>
          </p:cNvSpPr>
          <p:nvPr>
            <p:ph type="sldNum" sz="quarter" idx="12"/>
          </p:nvPr>
        </p:nvSpPr>
        <p:spPr/>
        <p:txBody>
          <a:bodyPr/>
          <a:lstStyle/>
          <a:p>
            <a:fld id="{E09C562D-ABDC-41D2-9CC5-AA221B42B0A4}" type="slidenum">
              <a:rPr lang="en-IN" smtClean="0"/>
              <a:t>‹#›</a:t>
            </a:fld>
            <a:endParaRPr lang="en-IN"/>
          </a:p>
        </p:txBody>
      </p:sp>
    </p:spTree>
    <p:extLst>
      <p:ext uri="{BB962C8B-B14F-4D97-AF65-F5344CB8AC3E}">
        <p14:creationId xmlns:p14="http://schemas.microsoft.com/office/powerpoint/2010/main" val="2000669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43BCF-0C8C-D71A-1691-9CA3B87BD6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A4AD7E-A88D-40D5-49C8-0544ECAD1B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0A5CDA-362B-56C4-CE37-EE0D63E655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F118A7-E1D9-3A35-DABE-98FCD7D25FF3}"/>
              </a:ext>
            </a:extLst>
          </p:cNvPr>
          <p:cNvSpPr>
            <a:spLocks noGrp="1"/>
          </p:cNvSpPr>
          <p:nvPr>
            <p:ph type="dt" sz="half" idx="10"/>
          </p:nvPr>
        </p:nvSpPr>
        <p:spPr/>
        <p:txBody>
          <a:bodyPr/>
          <a:lstStyle/>
          <a:p>
            <a:fld id="{15B1F2BB-3EFF-4A86-B5B5-309D6E77C84C}" type="datetimeFigureOut">
              <a:rPr lang="en-IN" smtClean="0"/>
              <a:t>20-03-2024</a:t>
            </a:fld>
            <a:endParaRPr lang="en-IN"/>
          </a:p>
        </p:txBody>
      </p:sp>
      <p:sp>
        <p:nvSpPr>
          <p:cNvPr id="6" name="Footer Placeholder 5">
            <a:extLst>
              <a:ext uri="{FF2B5EF4-FFF2-40B4-BE49-F238E27FC236}">
                <a16:creationId xmlns:a16="http://schemas.microsoft.com/office/drawing/2014/main" id="{74F8651B-9A5A-8FD8-7BFE-C857865874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BD868B-7E4A-127E-33F4-93A098A20EB8}"/>
              </a:ext>
            </a:extLst>
          </p:cNvPr>
          <p:cNvSpPr>
            <a:spLocks noGrp="1"/>
          </p:cNvSpPr>
          <p:nvPr>
            <p:ph type="sldNum" sz="quarter" idx="12"/>
          </p:nvPr>
        </p:nvSpPr>
        <p:spPr/>
        <p:txBody>
          <a:bodyPr/>
          <a:lstStyle/>
          <a:p>
            <a:fld id="{E09C562D-ABDC-41D2-9CC5-AA221B42B0A4}" type="slidenum">
              <a:rPr lang="en-IN" smtClean="0"/>
              <a:t>‹#›</a:t>
            </a:fld>
            <a:endParaRPr lang="en-IN"/>
          </a:p>
        </p:txBody>
      </p:sp>
    </p:spTree>
    <p:extLst>
      <p:ext uri="{BB962C8B-B14F-4D97-AF65-F5344CB8AC3E}">
        <p14:creationId xmlns:p14="http://schemas.microsoft.com/office/powerpoint/2010/main" val="926260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4F31C-960F-229C-B3C4-4DD5255898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B39E12-8E86-64AC-37BB-1501DF4505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09A376-D601-E207-6DB0-E229924652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A5523E-6337-6A48-0242-59E2AC0FE37C}"/>
              </a:ext>
            </a:extLst>
          </p:cNvPr>
          <p:cNvSpPr>
            <a:spLocks noGrp="1"/>
          </p:cNvSpPr>
          <p:nvPr>
            <p:ph type="dt" sz="half" idx="10"/>
          </p:nvPr>
        </p:nvSpPr>
        <p:spPr/>
        <p:txBody>
          <a:bodyPr/>
          <a:lstStyle/>
          <a:p>
            <a:fld id="{15B1F2BB-3EFF-4A86-B5B5-309D6E77C84C}" type="datetimeFigureOut">
              <a:rPr lang="en-IN" smtClean="0"/>
              <a:t>20-03-2024</a:t>
            </a:fld>
            <a:endParaRPr lang="en-IN"/>
          </a:p>
        </p:txBody>
      </p:sp>
      <p:sp>
        <p:nvSpPr>
          <p:cNvPr id="6" name="Footer Placeholder 5">
            <a:extLst>
              <a:ext uri="{FF2B5EF4-FFF2-40B4-BE49-F238E27FC236}">
                <a16:creationId xmlns:a16="http://schemas.microsoft.com/office/drawing/2014/main" id="{64792015-E391-0FE5-144A-A27651D74F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0B21D0-E63E-BDE5-198F-9EC382D85264}"/>
              </a:ext>
            </a:extLst>
          </p:cNvPr>
          <p:cNvSpPr>
            <a:spLocks noGrp="1"/>
          </p:cNvSpPr>
          <p:nvPr>
            <p:ph type="sldNum" sz="quarter" idx="12"/>
          </p:nvPr>
        </p:nvSpPr>
        <p:spPr/>
        <p:txBody>
          <a:bodyPr/>
          <a:lstStyle/>
          <a:p>
            <a:fld id="{E09C562D-ABDC-41D2-9CC5-AA221B42B0A4}" type="slidenum">
              <a:rPr lang="en-IN" smtClean="0"/>
              <a:t>‹#›</a:t>
            </a:fld>
            <a:endParaRPr lang="en-IN"/>
          </a:p>
        </p:txBody>
      </p:sp>
    </p:spTree>
    <p:extLst>
      <p:ext uri="{BB962C8B-B14F-4D97-AF65-F5344CB8AC3E}">
        <p14:creationId xmlns:p14="http://schemas.microsoft.com/office/powerpoint/2010/main" val="1566107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73410E-72B0-5695-D5F6-8D6112020C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01AAFD-9015-AAF4-08A6-49866B9E7C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581189-DEA7-AB1A-2189-3B3EE7666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B1F2BB-3EFF-4A86-B5B5-309D6E77C84C}" type="datetimeFigureOut">
              <a:rPr lang="en-IN" smtClean="0"/>
              <a:t>20-03-2024</a:t>
            </a:fld>
            <a:endParaRPr lang="en-IN"/>
          </a:p>
        </p:txBody>
      </p:sp>
      <p:sp>
        <p:nvSpPr>
          <p:cNvPr id="5" name="Footer Placeholder 4">
            <a:extLst>
              <a:ext uri="{FF2B5EF4-FFF2-40B4-BE49-F238E27FC236}">
                <a16:creationId xmlns:a16="http://schemas.microsoft.com/office/drawing/2014/main" id="{654181E2-D353-1D76-0AFD-E0793E2A19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FEAB19-370B-781B-2F40-F48CF1D0C4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9C562D-ABDC-41D2-9CC5-AA221B42B0A4}" type="slidenum">
              <a:rPr lang="en-IN" smtClean="0"/>
              <a:t>‹#›</a:t>
            </a:fld>
            <a:endParaRPr lang="en-IN"/>
          </a:p>
        </p:txBody>
      </p:sp>
    </p:spTree>
    <p:extLst>
      <p:ext uri="{BB962C8B-B14F-4D97-AF65-F5344CB8AC3E}">
        <p14:creationId xmlns:p14="http://schemas.microsoft.com/office/powerpoint/2010/main" val="2124750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jpeg"/><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B7DB4-6569-A41A-6B3B-6D631F4115A6}"/>
              </a:ext>
            </a:extLst>
          </p:cNvPr>
          <p:cNvSpPr>
            <a:spLocks noGrp="1"/>
          </p:cNvSpPr>
          <p:nvPr>
            <p:ph type="ctrTitle"/>
          </p:nvPr>
        </p:nvSpPr>
        <p:spPr>
          <a:xfrm>
            <a:off x="1750243" y="3873039"/>
            <a:ext cx="9144000" cy="846974"/>
          </a:xfrm>
        </p:spPr>
        <p:txBody>
          <a:bodyPr>
            <a:normAutofit fontScale="90000"/>
          </a:bodyPr>
          <a:lstStyle/>
          <a:p>
            <a:r>
              <a:rPr lang="en-IN" b="1" i="0" u="sng" dirty="0">
                <a:solidFill>
                  <a:srgbClr val="FF0000"/>
                </a:solidFill>
                <a:effectLst/>
                <a:latin typeface="Source Sans Pro" panose="020F0502020204030204" pitchFamily="34" charset="0"/>
              </a:rPr>
              <a:t>Business Case: Target SQL</a:t>
            </a:r>
            <a:endParaRPr lang="en-IN" u="sng" dirty="0">
              <a:solidFill>
                <a:srgbClr val="FF0000"/>
              </a:solidFill>
            </a:endParaRPr>
          </a:p>
        </p:txBody>
      </p:sp>
      <p:sp>
        <p:nvSpPr>
          <p:cNvPr id="3" name="Subtitle 2">
            <a:extLst>
              <a:ext uri="{FF2B5EF4-FFF2-40B4-BE49-F238E27FC236}">
                <a16:creationId xmlns:a16="http://schemas.microsoft.com/office/drawing/2014/main" id="{32E92D91-35E7-E603-D34A-7ED45A721278}"/>
              </a:ext>
            </a:extLst>
          </p:cNvPr>
          <p:cNvSpPr>
            <a:spLocks noGrp="1"/>
          </p:cNvSpPr>
          <p:nvPr>
            <p:ph type="subTitle" idx="1"/>
          </p:nvPr>
        </p:nvSpPr>
        <p:spPr>
          <a:xfrm>
            <a:off x="1750243" y="4789385"/>
            <a:ext cx="9144000" cy="1034130"/>
          </a:xfrm>
        </p:spPr>
        <p:txBody>
          <a:bodyPr>
            <a:normAutofit lnSpcReduction="10000"/>
          </a:bodyPr>
          <a:lstStyle/>
          <a:p>
            <a:r>
              <a:rPr lang="en-US" i="1" dirty="0">
                <a:solidFill>
                  <a:schemeClr val="accent6"/>
                </a:solidFill>
                <a:latin typeface="Times New Roman" panose="02020603050405020304" pitchFamily="18" charset="0"/>
                <a:cs typeface="Times New Roman" panose="02020603050405020304" pitchFamily="18" charset="0"/>
              </a:rPr>
              <a:t>The main objective of this analysis on the given Target dataset was to identify trends, patterns, and potential areas for improvement to enhance the company's performance.</a:t>
            </a:r>
            <a:endParaRPr lang="en-IN" i="1" dirty="0">
              <a:solidFill>
                <a:schemeClr val="accent6"/>
              </a:solidFill>
              <a:latin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DFA33414-53AB-42BC-1D38-122E7650A192}"/>
              </a:ext>
            </a:extLst>
          </p:cNvPr>
          <p:cNvSpPr txBox="1"/>
          <p:nvPr/>
        </p:nvSpPr>
        <p:spPr>
          <a:xfrm>
            <a:off x="7556285" y="5823516"/>
            <a:ext cx="4634515" cy="1200329"/>
          </a:xfrm>
          <a:prstGeom prst="rect">
            <a:avLst/>
          </a:prstGeom>
          <a:noFill/>
        </p:spPr>
        <p:txBody>
          <a:bodyPr wrap="square" rtlCol="0">
            <a:spAutoFit/>
          </a:bodyPr>
          <a:lstStyle/>
          <a:p>
            <a:r>
              <a:rPr lang="en-IN" b="1" dirty="0">
                <a:solidFill>
                  <a:schemeClr val="accent5"/>
                </a:solidFill>
                <a:latin typeface="Times New Roman" panose="02020603050405020304" pitchFamily="18" charset="0"/>
                <a:cs typeface="Times New Roman" panose="02020603050405020304" pitchFamily="18" charset="0"/>
              </a:rPr>
              <a:t>Name:- SANTHOSH B</a:t>
            </a:r>
          </a:p>
          <a:p>
            <a:r>
              <a:rPr lang="en-IN" b="1" dirty="0">
                <a:solidFill>
                  <a:schemeClr val="accent5"/>
                </a:solidFill>
                <a:latin typeface="Times New Roman" panose="02020603050405020304" pitchFamily="18" charset="0"/>
                <a:cs typeface="Times New Roman" panose="02020603050405020304" pitchFamily="18" charset="0"/>
              </a:rPr>
              <a:t>Email Id:- santhoshjune12@gmail.com</a:t>
            </a:r>
          </a:p>
          <a:p>
            <a:r>
              <a:rPr lang="en-IN" b="1" dirty="0">
                <a:solidFill>
                  <a:schemeClr val="accent5"/>
                </a:solidFill>
                <a:latin typeface="Times New Roman" panose="02020603050405020304" pitchFamily="18" charset="0"/>
                <a:cs typeface="Times New Roman" panose="02020603050405020304" pitchFamily="18" charset="0"/>
              </a:rPr>
              <a:t>Batch:-DSML Nov22 Beginner Morning TTS</a:t>
            </a:r>
          </a:p>
          <a:p>
            <a:endParaRPr lang="en-IN" dirty="0"/>
          </a:p>
        </p:txBody>
      </p:sp>
      <p:pic>
        <p:nvPicPr>
          <p:cNvPr id="9" name="Picture 8">
            <a:extLst>
              <a:ext uri="{FF2B5EF4-FFF2-40B4-BE49-F238E27FC236}">
                <a16:creationId xmlns:a16="http://schemas.microsoft.com/office/drawing/2014/main" id="{EB3F676D-B9CE-3EAB-4E09-31B26D52775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651" b="89701" l="9770" r="89943">
                        <a14:foregroundMark x1="52299" y1="4651" x2="52299" y2="4651"/>
                        <a14:foregroundMark x1="54023" y1="38206" x2="54023" y2="38206"/>
                      </a14:backgroundRemoval>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94243" y="0"/>
            <a:ext cx="1524000" cy="1234912"/>
          </a:xfrm>
          <a:prstGeom prst="rect">
            <a:avLst/>
          </a:prstGeom>
        </p:spPr>
      </p:pic>
      <p:pic>
        <p:nvPicPr>
          <p:cNvPr id="13" name="Picture 12">
            <a:extLst>
              <a:ext uri="{FF2B5EF4-FFF2-40B4-BE49-F238E27FC236}">
                <a16:creationId xmlns:a16="http://schemas.microsoft.com/office/drawing/2014/main" id="{512392A3-449F-6083-E95C-D54D4672F37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5375" y1="49625" x2="25375" y2="49625"/>
                      </a14:backgroundRemoval>
                    </a14:imgEffect>
                  </a14:imgLayer>
                </a14:imgProps>
              </a:ext>
              <a:ext uri="{28A0092B-C50C-407E-A947-70E740481C1C}">
                <a14:useLocalDpi xmlns:a14="http://schemas.microsoft.com/office/drawing/2010/main" val="0"/>
              </a:ext>
            </a:extLst>
          </a:blip>
          <a:stretch>
            <a:fillRect/>
          </a:stretch>
        </p:blipFill>
        <p:spPr>
          <a:xfrm>
            <a:off x="-226243" y="-113123"/>
            <a:ext cx="1522800" cy="1121480"/>
          </a:xfrm>
          <a:prstGeom prst="rect">
            <a:avLst/>
          </a:prstGeom>
        </p:spPr>
      </p:pic>
      <p:sp>
        <p:nvSpPr>
          <p:cNvPr id="14" name="Rectangle 13">
            <a:extLst>
              <a:ext uri="{FF2B5EF4-FFF2-40B4-BE49-F238E27FC236}">
                <a16:creationId xmlns:a16="http://schemas.microsoft.com/office/drawing/2014/main" id="{0AA98255-4365-1620-6C2F-FCB862CBF283}"/>
              </a:ext>
            </a:extLst>
          </p:cNvPr>
          <p:cNvSpPr/>
          <p:nvPr/>
        </p:nvSpPr>
        <p:spPr>
          <a:xfrm>
            <a:off x="0" y="-1"/>
            <a:ext cx="12192000" cy="6858001"/>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First ever 'small-format' Target store opens in Orlando on Sunday">
            <a:extLst>
              <a:ext uri="{FF2B5EF4-FFF2-40B4-BE49-F238E27FC236}">
                <a16:creationId xmlns:a16="http://schemas.microsoft.com/office/drawing/2014/main" id="{10C520B5-94AF-3E21-0AD8-FBAE4EFF91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2190800" cy="3803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729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032728" y="-365783"/>
            <a:ext cx="10086577" cy="1175355"/>
          </a:xfrm>
        </p:spPr>
        <p:txBody>
          <a:bodyPr>
            <a:normAutofit fontScale="90000"/>
          </a:bodyPr>
          <a:lstStyle/>
          <a:p>
            <a:pPr algn="ctr"/>
            <a:br>
              <a:rPr lang="en-US" b="1" u="sng" dirty="0">
                <a:solidFill>
                  <a:srgbClr val="FF0000"/>
                </a:solidFill>
              </a:rPr>
            </a:br>
            <a:r>
              <a:rPr lang="en-US" b="1" u="sng" dirty="0">
                <a:solidFill>
                  <a:srgbClr val="FF0000"/>
                </a:solidFill>
                <a:latin typeface="Times New Roman" panose="02020603050405020304" pitchFamily="18" charset="0"/>
                <a:cs typeface="Times New Roman" panose="02020603050405020304" pitchFamily="18" charset="0"/>
              </a:rPr>
              <a:t>Insights and recommendations</a:t>
            </a:r>
            <a:endParaRPr lang="en-IN"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42862" y="867488"/>
            <a:ext cx="12106276" cy="5714261"/>
          </a:xfrm>
        </p:spPr>
        <p:txBody>
          <a:bodyPr>
            <a:normAutofit fontScale="92500"/>
          </a:bodyPr>
          <a:lstStyle/>
          <a:p>
            <a:pPr marL="0" indent="0">
              <a:buNone/>
            </a:pPr>
            <a:r>
              <a:rPr lang="en-IN" sz="2400" b="1" u="sng" dirty="0">
                <a:solidFill>
                  <a:srgbClr val="FF0000"/>
                </a:solidFill>
                <a:latin typeface="Times New Roman" panose="02020603050405020304" pitchFamily="18" charset="0"/>
                <a:cs typeface="Times New Roman" panose="02020603050405020304" pitchFamily="18" charset="0"/>
              </a:rPr>
              <a:t>INSIGHTS:-</a:t>
            </a:r>
          </a:p>
          <a:p>
            <a:pPr>
              <a:lnSpc>
                <a:spcPct val="110000"/>
              </a:lnSpc>
              <a:buFont typeface="Wingdings" panose="05000000000000000000" pitchFamily="2" charset="2"/>
              <a:buChar char="Ø"/>
            </a:pPr>
            <a:r>
              <a:rPr lang="en-US" sz="2200" b="1" u="sng" dirty="0">
                <a:solidFill>
                  <a:schemeClr val="accent6"/>
                </a:solidFill>
                <a:latin typeface="Times New Roman" panose="02020603050405020304" pitchFamily="18" charset="0"/>
                <a:cs typeface="Times New Roman" panose="02020603050405020304" pitchFamily="18" charset="0"/>
              </a:rPr>
              <a:t>Significant Growth: </a:t>
            </a:r>
            <a:r>
              <a:rPr lang="en-US" sz="2200" i="1" dirty="0">
                <a:solidFill>
                  <a:schemeClr val="accent5"/>
                </a:solidFill>
                <a:latin typeface="Times New Roman" panose="02020603050405020304" pitchFamily="18" charset="0"/>
                <a:cs typeface="Times New Roman" panose="02020603050405020304" pitchFamily="18" charset="0"/>
              </a:rPr>
              <a:t>The number of orders placed at the Target retail store has shown a remarkable growth trend over the past few years. Starting with 329 orders in 2016, the store witnessed a substantial increase to 45,101 orders in 2017 and grew to 54,011 orders in 2018. This upward trend indicates a strong demand for the store's products or services</a:t>
            </a:r>
            <a:r>
              <a:rPr lang="en-US" sz="2200" b="1" dirty="0">
                <a:solidFill>
                  <a:schemeClr val="accent5"/>
                </a:solidFill>
                <a:latin typeface="Times New Roman" panose="02020603050405020304" pitchFamily="18" charset="0"/>
                <a:cs typeface="Times New Roman" panose="02020603050405020304" pitchFamily="18" charset="0"/>
              </a:rPr>
              <a:t>.</a:t>
            </a:r>
          </a:p>
          <a:p>
            <a:pPr marL="0" indent="0">
              <a:lnSpc>
                <a:spcPct val="110000"/>
              </a:lnSpc>
              <a:buNone/>
            </a:pPr>
            <a:endParaRPr lang="en-US" sz="2200" b="1" dirty="0">
              <a:solidFill>
                <a:schemeClr val="accent5"/>
              </a:solidFill>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US" sz="2200" b="1" u="sng" dirty="0">
                <a:solidFill>
                  <a:schemeClr val="accent6"/>
                </a:solidFill>
                <a:latin typeface="Times New Roman" panose="02020603050405020304" pitchFamily="18" charset="0"/>
                <a:cs typeface="Times New Roman" panose="02020603050405020304" pitchFamily="18" charset="0"/>
              </a:rPr>
              <a:t>Market Penetration: </a:t>
            </a:r>
            <a:r>
              <a:rPr lang="en-US" sz="2200" i="1" dirty="0">
                <a:solidFill>
                  <a:schemeClr val="accent5"/>
                </a:solidFill>
                <a:latin typeface="Times New Roman" panose="02020603050405020304" pitchFamily="18" charset="0"/>
                <a:cs typeface="Times New Roman" panose="02020603050405020304" pitchFamily="18" charset="0"/>
              </a:rPr>
              <a:t>The growing number of orders reflects an increasing market penetration for the retail store. As more customers choose to place orders, it indicates a larger customer base and improved brand recognition. This growth can be attributed to factors such as effective advertising, positive word-of-mouth, customer satisfaction, and competitive pricing.</a:t>
            </a:r>
          </a:p>
          <a:p>
            <a:pPr>
              <a:buFont typeface="Wingdings" panose="05000000000000000000" pitchFamily="2" charset="2"/>
              <a:buChar char="Ø"/>
            </a:pPr>
            <a:endParaRPr lang="en-US" sz="2200" i="1" dirty="0">
              <a:solidFill>
                <a:schemeClr val="accent5"/>
              </a:solidFill>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US" sz="2200" b="1" u="sng" dirty="0">
                <a:solidFill>
                  <a:schemeClr val="accent6"/>
                </a:solidFill>
                <a:latin typeface="Times New Roman" panose="02020603050405020304" pitchFamily="18" charset="0"/>
                <a:cs typeface="Times New Roman" panose="02020603050405020304" pitchFamily="18" charset="0"/>
              </a:rPr>
              <a:t>Customer Loyalty and Retention: </a:t>
            </a:r>
            <a:r>
              <a:rPr lang="en-US" sz="2200" i="1" dirty="0">
                <a:solidFill>
                  <a:schemeClr val="accent5"/>
                </a:solidFill>
                <a:latin typeface="Times New Roman" panose="02020603050405020304" pitchFamily="18" charset="0"/>
                <a:cs typeface="Times New Roman" panose="02020603050405020304" pitchFamily="18" charset="0"/>
              </a:rPr>
              <a:t>The consistent growth in the number of orders indicates that the retail store has successfully built customer loyalty and retained its existing customer base. Satisfied customers are likely to make repeat purchases and recommend the store to others, contributing to the continuous growth in orders. Maintaining high levels of customer satisfaction should remain a priority to ensure continued growth.</a:t>
            </a:r>
          </a:p>
          <a:p>
            <a:pPr>
              <a:buFont typeface="Wingdings" panose="05000000000000000000" pitchFamily="2" charset="2"/>
              <a:buChar char="Ø"/>
            </a:pPr>
            <a:endParaRPr lang="en-IN" sz="2400" i="1" dirty="0">
              <a:solidFill>
                <a:schemeClr val="accent5"/>
              </a:solidFill>
              <a:latin typeface="Times New Roman" panose="02020603050405020304" pitchFamily="18" charset="0"/>
              <a:cs typeface="Times New Roman" panose="02020603050405020304" pitchFamily="18" charset="0"/>
            </a:endParaRPr>
          </a:p>
          <a:p>
            <a:pPr marL="0" indent="0">
              <a:buNone/>
            </a:pPr>
            <a:endParaRPr lang="en-IN" sz="2400" b="1" u="sng"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spTree>
    <p:extLst>
      <p:ext uri="{BB962C8B-B14F-4D97-AF65-F5344CB8AC3E}">
        <p14:creationId xmlns:p14="http://schemas.microsoft.com/office/powerpoint/2010/main" val="1390674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032728" y="-365783"/>
            <a:ext cx="10086577" cy="1175355"/>
          </a:xfrm>
        </p:spPr>
        <p:txBody>
          <a:bodyPr>
            <a:normAutofit fontScale="90000"/>
          </a:bodyPr>
          <a:lstStyle/>
          <a:p>
            <a:pPr algn="ctr"/>
            <a:br>
              <a:rPr lang="en-US" b="1" u="sng" dirty="0">
                <a:solidFill>
                  <a:srgbClr val="FF0000"/>
                </a:solidFill>
              </a:rPr>
            </a:br>
            <a:r>
              <a:rPr lang="en-US" b="1" u="sng" dirty="0">
                <a:solidFill>
                  <a:srgbClr val="FF0000"/>
                </a:solidFill>
                <a:latin typeface="Times New Roman" panose="02020603050405020304" pitchFamily="18" charset="0"/>
                <a:cs typeface="Times New Roman" panose="02020603050405020304" pitchFamily="18" charset="0"/>
              </a:rPr>
              <a:t>Insights and recommendations</a:t>
            </a:r>
            <a:endParaRPr lang="en-IN"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85724" y="903427"/>
            <a:ext cx="12106276" cy="5892333"/>
          </a:xfrm>
        </p:spPr>
        <p:txBody>
          <a:bodyPr>
            <a:normAutofit fontScale="85000" lnSpcReduction="10000"/>
          </a:bodyPr>
          <a:lstStyle/>
          <a:p>
            <a:pPr marL="0" indent="0">
              <a:buNone/>
            </a:pPr>
            <a:r>
              <a:rPr lang="en-IN" sz="2400" b="1" u="sng" dirty="0">
                <a:solidFill>
                  <a:srgbClr val="FF0000"/>
                </a:solidFill>
                <a:latin typeface="Times New Roman" panose="02020603050405020304" pitchFamily="18" charset="0"/>
                <a:cs typeface="Times New Roman" panose="02020603050405020304" pitchFamily="18" charset="0"/>
              </a:rPr>
              <a:t>RECOMMENDATIONS:-</a:t>
            </a:r>
          </a:p>
          <a:p>
            <a:pPr>
              <a:lnSpc>
                <a:spcPct val="110000"/>
              </a:lnSpc>
              <a:buFont typeface="Wingdings" panose="05000000000000000000" pitchFamily="2" charset="2"/>
              <a:buChar char="Ø"/>
            </a:pPr>
            <a:r>
              <a:rPr lang="en-US" sz="2400" b="1" u="sng" dirty="0">
                <a:solidFill>
                  <a:schemeClr val="accent6"/>
                </a:solidFill>
                <a:latin typeface="Times New Roman" panose="02020603050405020304" pitchFamily="18" charset="0"/>
                <a:cs typeface="Times New Roman" panose="02020603050405020304" pitchFamily="18" charset="0"/>
              </a:rPr>
              <a:t>Scalable Infrastructure: </a:t>
            </a:r>
            <a:r>
              <a:rPr lang="en-US" sz="2400" i="1" dirty="0">
                <a:solidFill>
                  <a:schemeClr val="accent5"/>
                </a:solidFill>
                <a:latin typeface="Times New Roman" panose="02020603050405020304" pitchFamily="18" charset="0"/>
                <a:cs typeface="Times New Roman" panose="02020603050405020304" pitchFamily="18" charset="0"/>
              </a:rPr>
              <a:t>To accommodate the growing number of orders, it is recommended for the retail store invest in a scalable infrastructure. This includes upgrading and expanding facilities, optimizing inventory management systems, and streamlining order fulfilment processes. A robust infrastructure will ensure that the store can handle increased order volumes efficiently while maintaining high levels of customer satisfaction.</a:t>
            </a:r>
          </a:p>
          <a:p>
            <a:pPr>
              <a:buFont typeface="Wingdings" panose="05000000000000000000" pitchFamily="2" charset="2"/>
              <a:buChar char="Ø"/>
            </a:pPr>
            <a:endParaRPr lang="en-US" sz="2400" i="1" dirty="0">
              <a:solidFill>
                <a:schemeClr val="accent5"/>
              </a:solidFill>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US" sz="2400" b="1" u="sng" dirty="0">
                <a:solidFill>
                  <a:schemeClr val="accent6"/>
                </a:solidFill>
                <a:latin typeface="Times New Roman" panose="02020603050405020304" pitchFamily="18" charset="0"/>
                <a:cs typeface="Times New Roman" panose="02020603050405020304" pitchFamily="18" charset="0"/>
              </a:rPr>
              <a:t>Enhanced Marketing Efforts: </a:t>
            </a:r>
            <a:r>
              <a:rPr lang="en-US" sz="2400" i="1" dirty="0">
                <a:solidFill>
                  <a:schemeClr val="accent5"/>
                </a:solidFill>
                <a:latin typeface="Times New Roman" panose="02020603050405020304" pitchFamily="18" charset="0"/>
                <a:cs typeface="Times New Roman" panose="02020603050405020304" pitchFamily="18" charset="0"/>
              </a:rPr>
              <a:t>As the trend of growing orders continues, it is essential for the retail store to sustain its marketing efforts. This can include increasing brand visibility through targeted advertising campaigns, expanding digital marketing strategies, and leveraging social media platforms to engage with customers. By consistently promoting the store's products and value proposition, the store can continue to attract new customers and retain existing ones.</a:t>
            </a:r>
          </a:p>
          <a:p>
            <a:pPr marL="0" indent="0">
              <a:buNone/>
            </a:pPr>
            <a:endParaRPr lang="en-US" sz="2400" i="1" dirty="0">
              <a:solidFill>
                <a:schemeClr val="accent5"/>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r>
              <a:rPr lang="en-US" sz="2400" b="1" u="sng" dirty="0">
                <a:solidFill>
                  <a:schemeClr val="accent6"/>
                </a:solidFill>
                <a:latin typeface="Times New Roman" panose="02020603050405020304" pitchFamily="18" charset="0"/>
                <a:cs typeface="Times New Roman" panose="02020603050405020304" pitchFamily="18" charset="0"/>
              </a:rPr>
              <a:t>Customer Engagement Initiatives: </a:t>
            </a:r>
            <a:r>
              <a:rPr lang="en-US" sz="2400" i="1" dirty="0">
                <a:solidFill>
                  <a:schemeClr val="accent5"/>
                </a:solidFill>
                <a:latin typeface="Times New Roman" panose="02020603050405020304" pitchFamily="18" charset="0"/>
                <a:cs typeface="Times New Roman" panose="02020603050405020304" pitchFamily="18" charset="0"/>
              </a:rPr>
              <a:t>retail stores should focus on customer engagement initiatives to foster customer loyalty and retention. This can involve implementing loyalty programs, offering personalized recommendations based on customer preferences, and providing exceptional customer service. Regular communication with customers through email newsletters or loyalty program updates can help maintain strong relationships and encourage repeat purchases.</a:t>
            </a:r>
            <a:endParaRPr lang="en-IN" sz="2400" i="1" dirty="0">
              <a:solidFill>
                <a:schemeClr val="accent5"/>
              </a:solidFill>
              <a:latin typeface="Times New Roman" panose="02020603050405020304" pitchFamily="18" charset="0"/>
              <a:cs typeface="Times New Roman" panose="02020603050405020304" pitchFamily="18" charset="0"/>
            </a:endParaRPr>
          </a:p>
          <a:p>
            <a:pPr marL="0" indent="0">
              <a:buNone/>
            </a:pPr>
            <a:endParaRPr lang="en-IN" sz="2400" b="1" u="sng"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spTree>
    <p:extLst>
      <p:ext uri="{BB962C8B-B14F-4D97-AF65-F5344CB8AC3E}">
        <p14:creationId xmlns:p14="http://schemas.microsoft.com/office/powerpoint/2010/main" val="1058749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838200" y="472272"/>
            <a:ext cx="10247722" cy="649489"/>
          </a:xfrm>
        </p:spPr>
        <p:txBody>
          <a:bodyPr>
            <a:normAutofit fontScale="90000"/>
          </a:bodyPr>
          <a:lstStyle/>
          <a:p>
            <a:pPr algn="ctr"/>
            <a:r>
              <a:rPr lang="en-US" sz="3100" b="1" i="0" dirty="0">
                <a:solidFill>
                  <a:srgbClr val="FF0000"/>
                </a:solidFill>
                <a:effectLst/>
                <a:latin typeface="Times New Roman" panose="02020603050405020304" pitchFamily="18" charset="0"/>
                <a:cs typeface="Times New Roman" panose="02020603050405020304" pitchFamily="18" charset="0"/>
              </a:rPr>
              <a:t> </a:t>
            </a:r>
            <a:r>
              <a:rPr lang="en-US" sz="3100" b="1" i="0" u="sng" dirty="0">
                <a:solidFill>
                  <a:srgbClr val="FF0000"/>
                </a:solidFill>
                <a:effectLst/>
                <a:latin typeface="Times New Roman" panose="02020603050405020304" pitchFamily="18" charset="0"/>
                <a:cs typeface="Times New Roman" panose="02020603050405020304" pitchFamily="18" charset="0"/>
              </a:rPr>
              <a:t> 2. Can we see some kind of monthly seasonality in terms of the no. of orders being placed?</a:t>
            </a:r>
            <a:br>
              <a:rPr lang="en-US" b="0" i="0" dirty="0">
                <a:solidFill>
                  <a:srgbClr val="51515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161827" y="1027906"/>
            <a:ext cx="11868346" cy="5767855"/>
          </a:xfrm>
        </p:spPr>
        <p:txBody>
          <a:bodyPr/>
          <a:lstStyle/>
          <a:p>
            <a:pPr marL="0" indent="0">
              <a:buNone/>
            </a:pPr>
            <a:r>
              <a:rPr lang="en-IN" b="1" u="sng" dirty="0">
                <a:solidFill>
                  <a:srgbClr val="FF0000"/>
                </a:solidFill>
                <a:latin typeface="Times New Roman" panose="02020603050405020304" pitchFamily="18" charset="0"/>
                <a:cs typeface="Times New Roman" panose="02020603050405020304" pitchFamily="18" charset="0"/>
              </a:rPr>
              <a:t>QUERY:-</a:t>
            </a:r>
          </a:p>
          <a:p>
            <a:r>
              <a:rPr lang="en-US" sz="1600" b="0" dirty="0">
                <a:solidFill>
                  <a:srgbClr val="3367D6"/>
                </a:solidFill>
                <a:effectLst/>
                <a:latin typeface="Roboto Mono" panose="00000009000000000000" pitchFamily="49" charset="0"/>
              </a:rPr>
              <a:t>select</a:t>
            </a:r>
            <a:r>
              <a:rPr lang="en-US" sz="1600" b="0" dirty="0">
                <a:solidFill>
                  <a:srgbClr val="3A474E"/>
                </a:solidFill>
                <a:effectLst/>
                <a:latin typeface="Roboto Mono" panose="00000009000000000000" pitchFamily="49" charset="0"/>
              </a:rPr>
              <a:t> </a:t>
            </a:r>
            <a:r>
              <a:rPr lang="en-US" sz="1600" b="0" dirty="0" err="1">
                <a:solidFill>
                  <a:srgbClr val="000000"/>
                </a:solidFill>
                <a:effectLst/>
                <a:latin typeface="Roboto Mono" panose="00000009000000000000" pitchFamily="49" charset="0"/>
              </a:rPr>
              <a:t>t</a:t>
            </a:r>
            <a:r>
              <a:rPr lang="en-US" sz="1600" b="0" dirty="0" err="1">
                <a:solidFill>
                  <a:srgbClr val="3A474E"/>
                </a:solidFill>
                <a:effectLst/>
                <a:latin typeface="Roboto Mono" panose="00000009000000000000" pitchFamily="49" charset="0"/>
              </a:rPr>
              <a:t>.</a:t>
            </a:r>
            <a:r>
              <a:rPr lang="en-US" sz="1600" b="0" dirty="0" err="1">
                <a:solidFill>
                  <a:srgbClr val="000000"/>
                </a:solidFill>
                <a:effectLst/>
                <a:latin typeface="Roboto Mono" panose="00000009000000000000" pitchFamily="49" charset="0"/>
              </a:rPr>
              <a:t>month</a:t>
            </a:r>
            <a:r>
              <a:rPr lang="en-US" sz="1600" b="0" dirty="0" err="1">
                <a:solidFill>
                  <a:srgbClr val="3A474E"/>
                </a:solidFill>
                <a:effectLst/>
                <a:latin typeface="Roboto Mono" panose="00000009000000000000" pitchFamily="49" charset="0"/>
              </a:rPr>
              <a:t>,</a:t>
            </a:r>
            <a:r>
              <a:rPr lang="en-US" sz="1600" b="0" dirty="0" err="1">
                <a:solidFill>
                  <a:srgbClr val="3367D6"/>
                </a:solidFill>
                <a:effectLst/>
                <a:latin typeface="Roboto Mono" panose="00000009000000000000" pitchFamily="49" charset="0"/>
              </a:rPr>
              <a:t>count</a:t>
            </a:r>
            <a:r>
              <a:rPr lang="en-US" sz="1600" b="0" dirty="0">
                <a:solidFill>
                  <a:srgbClr val="37474F"/>
                </a:solidFill>
                <a:effectLst/>
                <a:latin typeface="Roboto Mono" panose="00000009000000000000" pitchFamily="49" charset="0"/>
              </a:rPr>
              <a:t>(*)</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as</a:t>
            </a:r>
            <a:r>
              <a:rPr lang="en-US" sz="1600" b="0" dirty="0">
                <a:solidFill>
                  <a:srgbClr val="3A474E"/>
                </a:solidFill>
                <a:effectLst/>
                <a:latin typeface="Roboto Mono" panose="00000009000000000000" pitchFamily="49" charset="0"/>
              </a:rPr>
              <a:t> </a:t>
            </a:r>
            <a:r>
              <a:rPr lang="en-US" sz="1600" b="0" dirty="0" err="1">
                <a:solidFill>
                  <a:srgbClr val="000000"/>
                </a:solidFill>
                <a:effectLst/>
                <a:latin typeface="Roboto Mono" panose="00000009000000000000" pitchFamily="49" charset="0"/>
              </a:rPr>
              <a:t>num_of_orders</a:t>
            </a:r>
            <a:endParaRPr lang="en-US" sz="1600" b="0" dirty="0">
              <a:solidFill>
                <a:srgbClr val="3A474E"/>
              </a:solidFill>
              <a:effectLst/>
              <a:latin typeface="Roboto Mono" panose="00000009000000000000" pitchFamily="49" charset="0"/>
            </a:endParaRPr>
          </a:p>
          <a:p>
            <a:r>
              <a:rPr lang="en-US" sz="1600" b="0" dirty="0">
                <a:solidFill>
                  <a:srgbClr val="3367D6"/>
                </a:solidFill>
                <a:effectLst/>
                <a:latin typeface="Roboto Mono" panose="00000009000000000000" pitchFamily="49" charset="0"/>
              </a:rPr>
              <a:t>from</a:t>
            </a:r>
            <a:r>
              <a:rPr lang="en-US" sz="1600" b="0" dirty="0">
                <a:solidFill>
                  <a:srgbClr val="37474F"/>
                </a:solidFill>
                <a:effectLst/>
                <a:latin typeface="Roboto Mono" panose="00000009000000000000" pitchFamily="49" charset="0"/>
              </a:rPr>
              <a:t>(</a:t>
            </a:r>
            <a:r>
              <a:rPr lang="en-US" sz="1600" b="0" dirty="0">
                <a:solidFill>
                  <a:srgbClr val="3367D6"/>
                </a:solidFill>
                <a:effectLst/>
                <a:latin typeface="Roboto Mono" panose="00000009000000000000" pitchFamily="49" charset="0"/>
              </a:rPr>
              <a:t>select</a:t>
            </a:r>
            <a:r>
              <a:rPr lang="en-US" sz="1600" b="0" dirty="0">
                <a:solidFill>
                  <a:srgbClr val="3A474E"/>
                </a:solidFill>
                <a:effectLst/>
                <a:latin typeface="Roboto Mono" panose="00000009000000000000" pitchFamily="49" charset="0"/>
              </a:rPr>
              <a:t> </a:t>
            </a:r>
            <a:r>
              <a:rPr lang="en-US" sz="1600" b="0" dirty="0">
                <a:solidFill>
                  <a:srgbClr val="37474F"/>
                </a:solidFill>
                <a:effectLst/>
                <a:latin typeface="Roboto Mono" panose="00000009000000000000" pitchFamily="49" charset="0"/>
              </a:rPr>
              <a:t>*</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extract</a:t>
            </a:r>
            <a:r>
              <a:rPr lang="en-US" sz="1600" b="0" dirty="0">
                <a:solidFill>
                  <a:srgbClr val="37474F"/>
                </a:solidFill>
                <a:effectLst/>
                <a:latin typeface="Roboto Mono" panose="00000009000000000000" pitchFamily="49" charset="0"/>
              </a:rPr>
              <a:t>(</a:t>
            </a:r>
            <a:r>
              <a:rPr lang="en-US" sz="1600" b="0" dirty="0">
                <a:solidFill>
                  <a:srgbClr val="000000"/>
                </a:solidFill>
                <a:effectLst/>
                <a:latin typeface="Roboto Mono" panose="00000009000000000000" pitchFamily="49" charset="0"/>
              </a:rPr>
              <a:t>month</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from</a:t>
            </a:r>
            <a:r>
              <a:rPr lang="en-US" sz="1600" b="0" dirty="0">
                <a:solidFill>
                  <a:srgbClr val="3A474E"/>
                </a:solidFill>
                <a:effectLst/>
                <a:latin typeface="Roboto Mono" panose="00000009000000000000" pitchFamily="49" charset="0"/>
              </a:rPr>
              <a:t> </a:t>
            </a:r>
            <a:r>
              <a:rPr lang="en-US" sz="1600" b="0" dirty="0" err="1">
                <a:solidFill>
                  <a:srgbClr val="000000"/>
                </a:solidFill>
                <a:effectLst/>
                <a:latin typeface="Roboto Mono" panose="00000009000000000000" pitchFamily="49" charset="0"/>
              </a:rPr>
              <a:t>order_purchase_timestamp</a:t>
            </a:r>
            <a:r>
              <a:rPr lang="en-US" sz="1600" b="0" dirty="0">
                <a:solidFill>
                  <a:srgbClr val="37474F"/>
                </a:solidFill>
                <a:effectLst/>
                <a:latin typeface="Roboto Mono" panose="00000009000000000000" pitchFamily="49" charset="0"/>
              </a:rPr>
              <a:t>)</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as</a:t>
            </a:r>
            <a:r>
              <a:rPr lang="en-US" sz="1600" b="0" dirty="0">
                <a:solidFill>
                  <a:srgbClr val="3A474E"/>
                </a:solidFill>
                <a:effectLst/>
                <a:latin typeface="Roboto Mono" panose="00000009000000000000" pitchFamily="49" charset="0"/>
              </a:rPr>
              <a:t> </a:t>
            </a:r>
            <a:r>
              <a:rPr lang="en-US" sz="1600" b="0" dirty="0">
                <a:solidFill>
                  <a:srgbClr val="000000"/>
                </a:solidFill>
                <a:effectLst/>
                <a:latin typeface="Roboto Mono" panose="00000009000000000000" pitchFamily="49" charset="0"/>
              </a:rPr>
              <a:t>month</a:t>
            </a:r>
            <a:endParaRPr lang="en-US" sz="1600" b="0" dirty="0">
              <a:solidFill>
                <a:srgbClr val="3A474E"/>
              </a:solidFill>
              <a:effectLst/>
              <a:latin typeface="Roboto Mono" panose="00000009000000000000" pitchFamily="49" charset="0"/>
            </a:endParaRPr>
          </a:p>
          <a:p>
            <a:r>
              <a:rPr lang="en-US" sz="1600" b="0" dirty="0">
                <a:solidFill>
                  <a:srgbClr val="3367D6"/>
                </a:solidFill>
                <a:effectLst/>
                <a:latin typeface="Roboto Mono" panose="00000009000000000000" pitchFamily="49" charset="0"/>
              </a:rPr>
              <a:t>from</a:t>
            </a:r>
            <a:r>
              <a:rPr lang="en-US" sz="1600" b="0" dirty="0">
                <a:solidFill>
                  <a:srgbClr val="3A474E"/>
                </a:solidFill>
                <a:effectLst/>
                <a:latin typeface="Roboto Mono" panose="00000009000000000000" pitchFamily="49" charset="0"/>
              </a:rPr>
              <a:t> </a:t>
            </a:r>
            <a:r>
              <a:rPr lang="en-US" sz="1600" b="0" dirty="0">
                <a:solidFill>
                  <a:srgbClr val="0D904F"/>
                </a:solidFill>
                <a:effectLst/>
                <a:latin typeface="Roboto Mono" panose="00000009000000000000" pitchFamily="49" charset="0"/>
              </a:rPr>
              <a:t>`</a:t>
            </a:r>
            <a:r>
              <a:rPr lang="en-US" sz="1600" b="0" dirty="0" err="1">
                <a:solidFill>
                  <a:srgbClr val="0D904F"/>
                </a:solidFill>
                <a:effectLst/>
                <a:latin typeface="Roboto Mono" panose="00000009000000000000" pitchFamily="49" charset="0"/>
              </a:rPr>
              <a:t>target_retail_store.orders</a:t>
            </a:r>
            <a:r>
              <a:rPr lang="en-US" sz="1600" b="0" dirty="0">
                <a:solidFill>
                  <a:srgbClr val="0D904F"/>
                </a:solidFill>
                <a:effectLst/>
                <a:latin typeface="Roboto Mono" panose="00000009000000000000" pitchFamily="49" charset="0"/>
              </a:rPr>
              <a:t>`</a:t>
            </a:r>
            <a:r>
              <a:rPr lang="en-US" sz="1600" b="0" dirty="0">
                <a:solidFill>
                  <a:srgbClr val="37474F"/>
                </a:solidFill>
                <a:effectLst/>
                <a:latin typeface="Roboto Mono" panose="00000009000000000000" pitchFamily="49" charset="0"/>
              </a:rPr>
              <a:t>)</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as</a:t>
            </a:r>
            <a:r>
              <a:rPr lang="en-US" sz="1600" b="0" dirty="0">
                <a:solidFill>
                  <a:srgbClr val="3A474E"/>
                </a:solidFill>
                <a:effectLst/>
                <a:latin typeface="Roboto Mono" panose="00000009000000000000" pitchFamily="49" charset="0"/>
              </a:rPr>
              <a:t> </a:t>
            </a:r>
            <a:r>
              <a:rPr lang="en-US" sz="1600" b="0" dirty="0">
                <a:solidFill>
                  <a:srgbClr val="000000"/>
                </a:solidFill>
                <a:effectLst/>
                <a:latin typeface="Roboto Mono" panose="00000009000000000000" pitchFamily="49" charset="0"/>
              </a:rPr>
              <a:t>t</a:t>
            </a:r>
            <a:endParaRPr lang="en-US" sz="1600" b="0" dirty="0">
              <a:solidFill>
                <a:srgbClr val="3A474E"/>
              </a:solidFill>
              <a:effectLst/>
              <a:latin typeface="Roboto Mono" panose="00000009000000000000" pitchFamily="49" charset="0"/>
            </a:endParaRPr>
          </a:p>
          <a:p>
            <a:r>
              <a:rPr lang="en-US" sz="1600" b="0" dirty="0">
                <a:solidFill>
                  <a:srgbClr val="3367D6"/>
                </a:solidFill>
                <a:effectLst/>
                <a:latin typeface="Roboto Mono" panose="00000009000000000000" pitchFamily="49" charset="0"/>
              </a:rPr>
              <a:t>group</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by</a:t>
            </a:r>
            <a:r>
              <a:rPr lang="en-US" sz="1600" b="0" dirty="0">
                <a:solidFill>
                  <a:srgbClr val="3A474E"/>
                </a:solidFill>
                <a:effectLst/>
                <a:latin typeface="Roboto Mono" panose="00000009000000000000" pitchFamily="49" charset="0"/>
              </a:rPr>
              <a:t> </a:t>
            </a:r>
            <a:r>
              <a:rPr lang="en-US" sz="1600" b="0" dirty="0" err="1">
                <a:solidFill>
                  <a:srgbClr val="000000"/>
                </a:solidFill>
                <a:effectLst/>
                <a:latin typeface="Roboto Mono" panose="00000009000000000000" pitchFamily="49" charset="0"/>
              </a:rPr>
              <a:t>t</a:t>
            </a:r>
            <a:r>
              <a:rPr lang="en-US" sz="1600" b="0" dirty="0" err="1">
                <a:solidFill>
                  <a:srgbClr val="3A474E"/>
                </a:solidFill>
                <a:effectLst/>
                <a:latin typeface="Roboto Mono" panose="00000009000000000000" pitchFamily="49" charset="0"/>
              </a:rPr>
              <a:t>.</a:t>
            </a:r>
            <a:r>
              <a:rPr lang="en-US" sz="1600" b="0" dirty="0" err="1">
                <a:solidFill>
                  <a:srgbClr val="000000"/>
                </a:solidFill>
                <a:effectLst/>
                <a:latin typeface="Roboto Mono" panose="00000009000000000000" pitchFamily="49" charset="0"/>
              </a:rPr>
              <a:t>month</a:t>
            </a:r>
            <a:endParaRPr lang="en-US" sz="1600" b="0" dirty="0">
              <a:solidFill>
                <a:srgbClr val="3A474E"/>
              </a:solidFill>
              <a:effectLst/>
              <a:latin typeface="Roboto Mono" panose="00000009000000000000" pitchFamily="49" charset="0"/>
            </a:endParaRPr>
          </a:p>
          <a:p>
            <a:r>
              <a:rPr lang="en-US" sz="1600" b="0" dirty="0">
                <a:solidFill>
                  <a:srgbClr val="3367D6"/>
                </a:solidFill>
                <a:effectLst/>
                <a:latin typeface="Roboto Mono" panose="00000009000000000000" pitchFamily="49" charset="0"/>
              </a:rPr>
              <a:t>order</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by</a:t>
            </a:r>
            <a:r>
              <a:rPr lang="en-US" sz="1600" b="0" dirty="0">
                <a:solidFill>
                  <a:srgbClr val="3A474E"/>
                </a:solidFill>
                <a:effectLst/>
                <a:latin typeface="Roboto Mono" panose="00000009000000000000" pitchFamily="49" charset="0"/>
              </a:rPr>
              <a:t> </a:t>
            </a:r>
            <a:r>
              <a:rPr lang="en-US" sz="1600" b="0" dirty="0" err="1">
                <a:solidFill>
                  <a:srgbClr val="000000"/>
                </a:solidFill>
                <a:effectLst/>
                <a:latin typeface="Roboto Mono" panose="00000009000000000000" pitchFamily="49" charset="0"/>
              </a:rPr>
              <a:t>num_of_orders</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desc</a:t>
            </a:r>
            <a:r>
              <a:rPr lang="en-US" sz="1600" b="0" dirty="0">
                <a:solidFill>
                  <a:srgbClr val="3A474E"/>
                </a:solidFill>
                <a:effectLst/>
                <a:latin typeface="Roboto Mono" panose="00000009000000000000" pitchFamily="49" charset="0"/>
              </a:rPr>
              <a:t> </a:t>
            </a:r>
          </a:p>
          <a:p>
            <a:pPr marL="0" indent="0">
              <a:buNone/>
            </a:pPr>
            <a:r>
              <a:rPr lang="en-IN" dirty="0"/>
              <a:t> </a:t>
            </a:r>
          </a:p>
          <a:p>
            <a:pPr marL="0" indent="0">
              <a:buNone/>
            </a:pPr>
            <a:endParaRPr lang="en-IN" dirty="0"/>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pic>
        <p:nvPicPr>
          <p:cNvPr id="8" name="Picture 7">
            <a:extLst>
              <a:ext uri="{FF2B5EF4-FFF2-40B4-BE49-F238E27FC236}">
                <a16:creationId xmlns:a16="http://schemas.microsoft.com/office/drawing/2014/main" id="{9ADB9385-E85F-D549-BE2D-0AD126CF44EF}"/>
              </a:ext>
            </a:extLst>
          </p:cNvPr>
          <p:cNvPicPr>
            <a:picLocks noChangeAspect="1"/>
          </p:cNvPicPr>
          <p:nvPr/>
        </p:nvPicPr>
        <p:blipFill>
          <a:blip r:embed="rId4"/>
          <a:stretch>
            <a:fillRect/>
          </a:stretch>
        </p:blipFill>
        <p:spPr>
          <a:xfrm>
            <a:off x="1663908" y="3429000"/>
            <a:ext cx="7914808" cy="3366761"/>
          </a:xfrm>
          <a:prstGeom prst="rect">
            <a:avLst/>
          </a:prstGeom>
        </p:spPr>
      </p:pic>
    </p:spTree>
    <p:extLst>
      <p:ext uri="{BB962C8B-B14F-4D97-AF65-F5344CB8AC3E}">
        <p14:creationId xmlns:p14="http://schemas.microsoft.com/office/powerpoint/2010/main" val="1638488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032728" y="-365783"/>
            <a:ext cx="10086577" cy="1175355"/>
          </a:xfrm>
        </p:spPr>
        <p:txBody>
          <a:bodyPr>
            <a:normAutofit fontScale="90000"/>
          </a:bodyPr>
          <a:lstStyle/>
          <a:p>
            <a:pPr algn="ctr"/>
            <a:br>
              <a:rPr lang="en-US" b="1" u="sng" dirty="0">
                <a:solidFill>
                  <a:srgbClr val="FF0000"/>
                </a:solidFill>
              </a:rPr>
            </a:br>
            <a:r>
              <a:rPr lang="en-US" b="1" u="sng" dirty="0">
                <a:solidFill>
                  <a:srgbClr val="FF0000"/>
                </a:solidFill>
                <a:latin typeface="Times New Roman" panose="02020603050405020304" pitchFamily="18" charset="0"/>
                <a:cs typeface="Times New Roman" panose="02020603050405020304" pitchFamily="18" charset="0"/>
              </a:rPr>
              <a:t>Insights and recommendations</a:t>
            </a:r>
            <a:endParaRPr lang="en-IN"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42862" y="867488"/>
            <a:ext cx="12106276" cy="5928273"/>
          </a:xfrm>
        </p:spPr>
        <p:txBody>
          <a:bodyPr>
            <a:normAutofit/>
          </a:bodyPr>
          <a:lstStyle/>
          <a:p>
            <a:pPr marL="0" indent="0">
              <a:buNone/>
            </a:pPr>
            <a:r>
              <a:rPr lang="en-IN" sz="2400" b="1" u="sng" dirty="0">
                <a:solidFill>
                  <a:srgbClr val="FF0000"/>
                </a:solidFill>
                <a:latin typeface="Times New Roman" panose="02020603050405020304" pitchFamily="18" charset="0"/>
                <a:cs typeface="Times New Roman" panose="02020603050405020304" pitchFamily="18" charset="0"/>
              </a:rPr>
              <a:t>INSIGHTS:-</a:t>
            </a: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Monthly Variation: </a:t>
            </a:r>
            <a:r>
              <a:rPr lang="en-US" sz="2000" i="1" dirty="0">
                <a:solidFill>
                  <a:schemeClr val="accent5"/>
                </a:solidFill>
                <a:latin typeface="Times New Roman" panose="02020603050405020304" pitchFamily="18" charset="0"/>
                <a:cs typeface="Times New Roman" panose="02020603050405020304" pitchFamily="18" charset="0"/>
              </a:rPr>
              <a:t>The data provided shows variations in the number of orders placed on a monthly basis. This suggests the presence of monthly seasonality, where the demand for the retail store's products or services fluctuates throughout the year.</a:t>
            </a:r>
          </a:p>
          <a:p>
            <a:pPr>
              <a:lnSpc>
                <a:spcPct val="100000"/>
              </a:lnSpc>
              <a:buFont typeface="Wingdings" panose="05000000000000000000" pitchFamily="2" charset="2"/>
              <a:buChar char="Ø"/>
            </a:pPr>
            <a:endParaRPr lang="en-US" sz="2000" i="1" dirty="0">
              <a:solidFill>
                <a:schemeClr val="accent5"/>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Peak Seasons: </a:t>
            </a:r>
            <a:r>
              <a:rPr lang="en-US" sz="2000" i="1" dirty="0">
                <a:solidFill>
                  <a:schemeClr val="accent5"/>
                </a:solidFill>
                <a:latin typeface="Times New Roman" panose="02020603050405020304" pitchFamily="18" charset="0"/>
                <a:cs typeface="Times New Roman" panose="02020603050405020304" pitchFamily="18" charset="0"/>
              </a:rPr>
              <a:t>Months 8,5,7,3 and 6 indicate higher order volumes compared to other months. These months may correspond to peak seasons or periods of increased customer activity. It is likely that certain factors, such as holidays, promotional events, or seasonal trends, contribute to the higher number of orders during these months.</a:t>
            </a:r>
          </a:p>
          <a:p>
            <a:pPr>
              <a:lnSpc>
                <a:spcPct val="100000"/>
              </a:lnSpc>
              <a:buFont typeface="Wingdings" panose="05000000000000000000" pitchFamily="2" charset="2"/>
              <a:buChar char="Ø"/>
            </a:pPr>
            <a:endParaRPr lang="en-US" sz="2000" i="1" dirty="0">
              <a:solidFill>
                <a:schemeClr val="accent5"/>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Low Seasons: </a:t>
            </a:r>
            <a:r>
              <a:rPr lang="en-US" sz="2000" i="1" dirty="0">
                <a:solidFill>
                  <a:schemeClr val="accent5"/>
                </a:solidFill>
                <a:latin typeface="Times New Roman" panose="02020603050405020304" pitchFamily="18" charset="0"/>
                <a:cs typeface="Times New Roman" panose="02020603050405020304" pitchFamily="18" charset="0"/>
              </a:rPr>
              <a:t>Months 9 and 10 exhibit significantly lower order volumes compared to other months. These months may represent the low season or a period of reduced customer activity. Identifying the reasons for this dip in orders can help the retail store strategize and mitigate the impact of low seasons.</a:t>
            </a:r>
          </a:p>
          <a:p>
            <a:pPr>
              <a:lnSpc>
                <a:spcPct val="100000"/>
              </a:lnSpc>
              <a:buFont typeface="Wingdings" panose="05000000000000000000" pitchFamily="2" charset="2"/>
              <a:buChar char="Ø"/>
            </a:pPr>
            <a:endParaRPr lang="en-US" sz="2000" i="1" dirty="0">
              <a:solidFill>
                <a:schemeClr val="accent5"/>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IN" sz="2000" b="1" u="sng" dirty="0">
                <a:solidFill>
                  <a:schemeClr val="accent6"/>
                </a:solidFill>
                <a:latin typeface="Times New Roman" panose="02020603050405020304" pitchFamily="18" charset="0"/>
                <a:cs typeface="Times New Roman" panose="02020603050405020304" pitchFamily="18" charset="0"/>
              </a:rPr>
              <a:t>Fluctuating Demand: </a:t>
            </a:r>
            <a:r>
              <a:rPr lang="en-US" sz="2000" b="1" u="sng" dirty="0">
                <a:solidFill>
                  <a:schemeClr val="accent6"/>
                </a:solidFill>
                <a:latin typeface="Times New Roman" panose="02020603050405020304" pitchFamily="18" charset="0"/>
                <a:cs typeface="Times New Roman" panose="02020603050405020304" pitchFamily="18" charset="0"/>
              </a:rPr>
              <a:t> </a:t>
            </a:r>
            <a:r>
              <a:rPr lang="en-US" sz="2000" i="1" dirty="0">
                <a:solidFill>
                  <a:schemeClr val="accent5"/>
                </a:solidFill>
                <a:latin typeface="Times New Roman" panose="02020603050405020304" pitchFamily="18" charset="0"/>
                <a:cs typeface="Times New Roman" panose="02020603050405020304" pitchFamily="18" charset="0"/>
              </a:rPr>
              <a:t>Understanding the patterns and trends in demand can help the store optimize inventory management, staffing levels, and marketing efforts to meet customer needs effectively.</a:t>
            </a:r>
            <a:endParaRPr lang="en-IN" sz="2000" i="1" dirty="0">
              <a:solidFill>
                <a:schemeClr val="accent5"/>
              </a:solidFill>
              <a:latin typeface="Times New Roman" panose="02020603050405020304" pitchFamily="18" charset="0"/>
              <a:cs typeface="Times New Roman" panose="02020603050405020304" pitchFamily="18" charset="0"/>
            </a:endParaRPr>
          </a:p>
          <a:p>
            <a:pPr marL="0" indent="0">
              <a:buNone/>
            </a:pPr>
            <a:endParaRPr lang="en-IN" sz="2400" b="1" u="sng"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spTree>
    <p:extLst>
      <p:ext uri="{BB962C8B-B14F-4D97-AF65-F5344CB8AC3E}">
        <p14:creationId xmlns:p14="http://schemas.microsoft.com/office/powerpoint/2010/main" val="1411718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032728" y="-365783"/>
            <a:ext cx="10086577" cy="1175355"/>
          </a:xfrm>
        </p:spPr>
        <p:txBody>
          <a:bodyPr>
            <a:normAutofit fontScale="90000"/>
          </a:bodyPr>
          <a:lstStyle/>
          <a:p>
            <a:pPr algn="ctr"/>
            <a:br>
              <a:rPr lang="en-US" b="1" u="sng" dirty="0">
                <a:solidFill>
                  <a:srgbClr val="FF0000"/>
                </a:solidFill>
              </a:rPr>
            </a:br>
            <a:r>
              <a:rPr lang="en-US" b="1" u="sng" dirty="0">
                <a:solidFill>
                  <a:srgbClr val="FF0000"/>
                </a:solidFill>
                <a:latin typeface="Times New Roman" panose="02020603050405020304" pitchFamily="18" charset="0"/>
                <a:cs typeface="Times New Roman" panose="02020603050405020304" pitchFamily="18" charset="0"/>
              </a:rPr>
              <a:t>Insights and recommendations</a:t>
            </a:r>
            <a:endParaRPr lang="en-IN"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42862" y="867488"/>
            <a:ext cx="12106276" cy="5928273"/>
          </a:xfrm>
        </p:spPr>
        <p:txBody>
          <a:bodyPr>
            <a:normAutofit/>
          </a:bodyPr>
          <a:lstStyle/>
          <a:p>
            <a:pPr marL="0" indent="0">
              <a:buNone/>
            </a:pPr>
            <a:r>
              <a:rPr lang="en-IN" sz="2400" b="1" u="sng" dirty="0">
                <a:solidFill>
                  <a:srgbClr val="FF0000"/>
                </a:solidFill>
                <a:latin typeface="Times New Roman" panose="02020603050405020304" pitchFamily="18" charset="0"/>
                <a:cs typeface="Times New Roman" panose="02020603050405020304" pitchFamily="18" charset="0"/>
              </a:rPr>
              <a:t>RECOMMENDATION:-</a:t>
            </a: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Seasonal Marketing Campaigns: </a:t>
            </a:r>
            <a:r>
              <a:rPr lang="en-US" sz="2000" i="1" dirty="0">
                <a:solidFill>
                  <a:schemeClr val="accent5"/>
                </a:solidFill>
                <a:latin typeface="Times New Roman" panose="02020603050405020304" pitchFamily="18" charset="0"/>
                <a:cs typeface="Times New Roman" panose="02020603050405020304" pitchFamily="18" charset="0"/>
              </a:rPr>
              <a:t>The retail store can leverage the insights gained from the monthly seasonality to develop targeted marketing campaigns. By identifying peak seasons, the store can create promotional offers, discounts, or exclusive products that align with customers' increased demand. Similarly, during low seasons, the store can design campaigns to incentivize customers and drive sales.</a:t>
            </a:r>
          </a:p>
          <a:p>
            <a:pPr>
              <a:lnSpc>
                <a:spcPct val="100000"/>
              </a:lnSpc>
              <a:buFont typeface="Wingdings" panose="05000000000000000000" pitchFamily="2" charset="2"/>
              <a:buChar char="Ø"/>
            </a:pPr>
            <a:endParaRPr lang="en-US" sz="2000" i="1" dirty="0">
              <a:solidFill>
                <a:schemeClr val="accent5"/>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Inventory Management: </a:t>
            </a:r>
            <a:r>
              <a:rPr lang="en-US" sz="2000" i="1" dirty="0">
                <a:solidFill>
                  <a:schemeClr val="accent5"/>
                </a:solidFill>
                <a:latin typeface="Times New Roman" panose="02020603050405020304" pitchFamily="18" charset="0"/>
                <a:cs typeface="Times New Roman" panose="02020603050405020304" pitchFamily="18" charset="0"/>
              </a:rPr>
              <a:t>Recognizing the seasonal fluctuations in demand can assist the retail store in optimizing inventory management. During peak seasons, the store should ensure sufficient stock levels to meet the increased demand. Conversely, during low seasons, the store can adjust inventory levels, reduce costs, and avoid overstocking. Effective inventory management will help maintain customer satisfaction while minimizing unnecessary expenses.</a:t>
            </a:r>
          </a:p>
          <a:p>
            <a:pPr>
              <a:lnSpc>
                <a:spcPct val="100000"/>
              </a:lnSpc>
              <a:buFont typeface="Wingdings" panose="05000000000000000000" pitchFamily="2" charset="2"/>
              <a:buChar char="Ø"/>
            </a:pPr>
            <a:endParaRPr lang="en-US" sz="2000" i="1" dirty="0">
              <a:solidFill>
                <a:schemeClr val="accent5"/>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Seasonal Product Offerings: </a:t>
            </a:r>
            <a:r>
              <a:rPr lang="en-US" sz="2000" i="1" dirty="0">
                <a:solidFill>
                  <a:schemeClr val="accent5"/>
                </a:solidFill>
                <a:latin typeface="Times New Roman" panose="02020603050405020304" pitchFamily="18" charset="0"/>
                <a:cs typeface="Times New Roman" panose="02020603050405020304" pitchFamily="18" charset="0"/>
              </a:rPr>
              <a:t>The store can introduce seasonal products or limited-time offerings that align with customer preferences during peak seasons. For example, launching special holiday-themed products or exclusive collections can create a sense of urgency and increase customer engagement. These seasonal product offerings can drive sales and attract new customers during specific months.</a:t>
            </a:r>
            <a:endParaRPr lang="en-IN" sz="2000" i="1" dirty="0">
              <a:solidFill>
                <a:schemeClr val="accent5"/>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spTree>
    <p:extLst>
      <p:ext uri="{BB962C8B-B14F-4D97-AF65-F5344CB8AC3E}">
        <p14:creationId xmlns:p14="http://schemas.microsoft.com/office/powerpoint/2010/main" val="2681774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123361" y="62238"/>
            <a:ext cx="10754412" cy="1917391"/>
          </a:xfrm>
        </p:spPr>
        <p:txBody>
          <a:bodyPr>
            <a:noAutofit/>
          </a:bodyPr>
          <a:lstStyle/>
          <a:p>
            <a:r>
              <a:rPr lang="en-US" sz="2400" b="1" u="sng" dirty="0">
                <a:solidFill>
                  <a:srgbClr val="FF0000"/>
                </a:solidFill>
                <a:latin typeface="Times New Roman" panose="02020603050405020304" pitchFamily="18" charset="0"/>
                <a:cs typeface="Times New Roman" panose="02020603050405020304" pitchFamily="18" charset="0"/>
              </a:rPr>
              <a:t>3. During what time of the day, do the Brazilian customers mostly place their orders? (Dawn, Morning, Afternoon or Night)</a:t>
            </a:r>
            <a:br>
              <a:rPr lang="en-US" sz="2400" b="1" u="sng" dirty="0">
                <a:solidFill>
                  <a:srgbClr val="FF0000"/>
                </a:solidFill>
                <a:latin typeface="Times New Roman" panose="02020603050405020304" pitchFamily="18" charset="0"/>
                <a:cs typeface="Times New Roman" panose="02020603050405020304" pitchFamily="18" charset="0"/>
              </a:rPr>
            </a:br>
            <a:r>
              <a:rPr lang="en-US" sz="2400" b="1" u="sng" dirty="0">
                <a:solidFill>
                  <a:srgbClr val="FF0000"/>
                </a:solidFill>
                <a:latin typeface="Times New Roman" panose="02020603050405020304" pitchFamily="18" charset="0"/>
                <a:cs typeface="Times New Roman" panose="02020603050405020304" pitchFamily="18" charset="0"/>
              </a:rPr>
              <a:t>0-6 </a:t>
            </a:r>
            <a:r>
              <a:rPr lang="en-US" sz="2400" b="1" u="sng" dirty="0" err="1">
                <a:solidFill>
                  <a:srgbClr val="FF0000"/>
                </a:solidFill>
                <a:latin typeface="Times New Roman" panose="02020603050405020304" pitchFamily="18" charset="0"/>
                <a:cs typeface="Times New Roman" panose="02020603050405020304" pitchFamily="18" charset="0"/>
              </a:rPr>
              <a:t>hrs</a:t>
            </a:r>
            <a:r>
              <a:rPr lang="en-US" sz="2400" b="1" u="sng" dirty="0">
                <a:solidFill>
                  <a:srgbClr val="FF0000"/>
                </a:solidFill>
                <a:latin typeface="Times New Roman" panose="02020603050405020304" pitchFamily="18" charset="0"/>
                <a:cs typeface="Times New Roman" panose="02020603050405020304" pitchFamily="18" charset="0"/>
              </a:rPr>
              <a:t>: Dawn</a:t>
            </a:r>
            <a:br>
              <a:rPr lang="en-US" sz="2400" b="1" u="sng" dirty="0">
                <a:solidFill>
                  <a:srgbClr val="FF0000"/>
                </a:solidFill>
                <a:latin typeface="Times New Roman" panose="02020603050405020304" pitchFamily="18" charset="0"/>
                <a:cs typeface="Times New Roman" panose="02020603050405020304" pitchFamily="18" charset="0"/>
              </a:rPr>
            </a:br>
            <a:r>
              <a:rPr lang="en-US" sz="2400" b="1" u="sng" dirty="0">
                <a:solidFill>
                  <a:srgbClr val="FF0000"/>
                </a:solidFill>
                <a:latin typeface="Times New Roman" panose="02020603050405020304" pitchFamily="18" charset="0"/>
                <a:cs typeface="Times New Roman" panose="02020603050405020304" pitchFamily="18" charset="0"/>
              </a:rPr>
              <a:t>7-12 </a:t>
            </a:r>
            <a:r>
              <a:rPr lang="en-US" sz="2400" b="1" u="sng" dirty="0" err="1">
                <a:solidFill>
                  <a:srgbClr val="FF0000"/>
                </a:solidFill>
                <a:latin typeface="Times New Roman" panose="02020603050405020304" pitchFamily="18" charset="0"/>
                <a:cs typeface="Times New Roman" panose="02020603050405020304" pitchFamily="18" charset="0"/>
              </a:rPr>
              <a:t>hrs</a:t>
            </a:r>
            <a:r>
              <a:rPr lang="en-US" sz="2400" b="1" u="sng" dirty="0">
                <a:solidFill>
                  <a:srgbClr val="FF0000"/>
                </a:solidFill>
                <a:latin typeface="Times New Roman" panose="02020603050405020304" pitchFamily="18" charset="0"/>
                <a:cs typeface="Times New Roman" panose="02020603050405020304" pitchFamily="18" charset="0"/>
              </a:rPr>
              <a:t>: Mornings</a:t>
            </a:r>
            <a:br>
              <a:rPr lang="en-US" sz="2400" b="1" u="sng" dirty="0">
                <a:solidFill>
                  <a:srgbClr val="FF0000"/>
                </a:solidFill>
                <a:latin typeface="Times New Roman" panose="02020603050405020304" pitchFamily="18" charset="0"/>
                <a:cs typeface="Times New Roman" panose="02020603050405020304" pitchFamily="18" charset="0"/>
              </a:rPr>
            </a:br>
            <a:r>
              <a:rPr lang="en-US" sz="2400" b="1" u="sng" dirty="0">
                <a:solidFill>
                  <a:srgbClr val="FF0000"/>
                </a:solidFill>
                <a:latin typeface="Times New Roman" panose="02020603050405020304" pitchFamily="18" charset="0"/>
                <a:cs typeface="Times New Roman" panose="02020603050405020304" pitchFamily="18" charset="0"/>
              </a:rPr>
              <a:t>13-18 </a:t>
            </a:r>
            <a:r>
              <a:rPr lang="en-US" sz="2400" b="1" u="sng" dirty="0" err="1">
                <a:solidFill>
                  <a:srgbClr val="FF0000"/>
                </a:solidFill>
                <a:latin typeface="Times New Roman" panose="02020603050405020304" pitchFamily="18" charset="0"/>
                <a:cs typeface="Times New Roman" panose="02020603050405020304" pitchFamily="18" charset="0"/>
              </a:rPr>
              <a:t>hrs</a:t>
            </a:r>
            <a:r>
              <a:rPr lang="en-US" sz="2400" b="1" u="sng" dirty="0">
                <a:solidFill>
                  <a:srgbClr val="FF0000"/>
                </a:solidFill>
                <a:latin typeface="Times New Roman" panose="02020603050405020304" pitchFamily="18" charset="0"/>
                <a:cs typeface="Times New Roman" panose="02020603050405020304" pitchFamily="18" charset="0"/>
              </a:rPr>
              <a:t>: Afternoon</a:t>
            </a:r>
            <a:br>
              <a:rPr lang="en-US" sz="2400" b="1" u="sng" dirty="0">
                <a:solidFill>
                  <a:srgbClr val="FF0000"/>
                </a:solidFill>
                <a:latin typeface="Times New Roman" panose="02020603050405020304" pitchFamily="18" charset="0"/>
                <a:cs typeface="Times New Roman" panose="02020603050405020304" pitchFamily="18" charset="0"/>
              </a:rPr>
            </a:br>
            <a:r>
              <a:rPr lang="en-US" sz="2400" b="1" u="sng" dirty="0">
                <a:solidFill>
                  <a:srgbClr val="FF0000"/>
                </a:solidFill>
                <a:latin typeface="Times New Roman" panose="02020603050405020304" pitchFamily="18" charset="0"/>
                <a:cs typeface="Times New Roman" panose="02020603050405020304" pitchFamily="18" charset="0"/>
              </a:rPr>
              <a:t>19-23 </a:t>
            </a:r>
            <a:r>
              <a:rPr lang="en-US" sz="2400" b="1" u="sng" dirty="0" err="1">
                <a:solidFill>
                  <a:srgbClr val="FF0000"/>
                </a:solidFill>
                <a:latin typeface="Times New Roman" panose="02020603050405020304" pitchFamily="18" charset="0"/>
                <a:cs typeface="Times New Roman" panose="02020603050405020304" pitchFamily="18" charset="0"/>
              </a:rPr>
              <a:t>hrs</a:t>
            </a:r>
            <a:r>
              <a:rPr lang="en-US" sz="2400" b="1" u="sng" dirty="0">
                <a:solidFill>
                  <a:srgbClr val="FF0000"/>
                </a:solidFill>
                <a:latin typeface="Times New Roman" panose="02020603050405020304" pitchFamily="18" charset="0"/>
                <a:cs typeface="Times New Roman" panose="02020603050405020304" pitchFamily="18" charset="0"/>
              </a:rPr>
              <a:t>: Night</a:t>
            </a:r>
            <a:endParaRPr lang="en-IN" sz="2400"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150829" y="1979629"/>
            <a:ext cx="12041171" cy="4878371"/>
          </a:xfrm>
        </p:spPr>
        <p:txBody>
          <a:bodyPr>
            <a:normAutofit/>
          </a:bodyPr>
          <a:lstStyle/>
          <a:p>
            <a:pPr marL="0" indent="0">
              <a:buNone/>
            </a:pPr>
            <a:r>
              <a:rPr lang="en-IN" b="1" u="sng" dirty="0">
                <a:solidFill>
                  <a:srgbClr val="FF0000"/>
                </a:solidFill>
                <a:latin typeface="Times New Roman" panose="02020603050405020304" pitchFamily="18" charset="0"/>
                <a:cs typeface="Times New Roman" panose="02020603050405020304" pitchFamily="18" charset="0"/>
              </a:rPr>
              <a:t>QUERY:- </a:t>
            </a:r>
          </a:p>
          <a:p>
            <a:r>
              <a:rPr lang="en-US" sz="1600" b="0" dirty="0">
                <a:solidFill>
                  <a:srgbClr val="3367D6"/>
                </a:solidFill>
                <a:effectLst/>
                <a:latin typeface="Roboto Mono" panose="00000009000000000000" pitchFamily="49" charset="0"/>
              </a:rPr>
              <a:t>select</a:t>
            </a:r>
            <a:r>
              <a:rPr lang="en-US" sz="1600" b="0" dirty="0">
                <a:solidFill>
                  <a:srgbClr val="3A474E"/>
                </a:solidFill>
                <a:effectLst/>
                <a:latin typeface="Roboto Mono" panose="00000009000000000000" pitchFamily="49" charset="0"/>
              </a:rPr>
              <a:t> </a:t>
            </a:r>
          </a:p>
          <a:p>
            <a:r>
              <a:rPr lang="en-US" sz="1600" b="0" dirty="0" err="1">
                <a:solidFill>
                  <a:srgbClr val="3367D6"/>
                </a:solidFill>
                <a:effectLst/>
                <a:latin typeface="Roboto Mono" panose="00000009000000000000" pitchFamily="49" charset="0"/>
              </a:rPr>
              <a:t>countif</a:t>
            </a:r>
            <a:r>
              <a:rPr lang="en-US" sz="1600" b="0" dirty="0">
                <a:solidFill>
                  <a:srgbClr val="37474F"/>
                </a:solidFill>
                <a:effectLst/>
                <a:latin typeface="Roboto Mono" panose="00000009000000000000" pitchFamily="49" charset="0"/>
              </a:rPr>
              <a:t>(</a:t>
            </a:r>
            <a:r>
              <a:rPr lang="en-US" sz="1600" b="0" dirty="0" err="1">
                <a:solidFill>
                  <a:srgbClr val="000000"/>
                </a:solidFill>
                <a:effectLst/>
                <a:latin typeface="Roboto Mono" panose="00000009000000000000" pitchFamily="49" charset="0"/>
              </a:rPr>
              <a:t>t</a:t>
            </a:r>
            <a:r>
              <a:rPr lang="en-US" sz="1600" b="0" dirty="0" err="1">
                <a:solidFill>
                  <a:srgbClr val="3A474E"/>
                </a:solidFill>
                <a:effectLst/>
                <a:latin typeface="Roboto Mono" panose="00000009000000000000" pitchFamily="49" charset="0"/>
              </a:rPr>
              <a:t>.</a:t>
            </a:r>
            <a:r>
              <a:rPr lang="en-US" sz="1600" b="0" dirty="0" err="1">
                <a:solidFill>
                  <a:srgbClr val="000000"/>
                </a:solidFill>
                <a:effectLst/>
                <a:latin typeface="Roboto Mono" panose="00000009000000000000" pitchFamily="49" charset="0"/>
              </a:rPr>
              <a:t>time_hour</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between</a:t>
            </a:r>
            <a:r>
              <a:rPr lang="en-US" sz="1600" b="0" dirty="0">
                <a:solidFill>
                  <a:srgbClr val="3A474E"/>
                </a:solidFill>
                <a:effectLst/>
                <a:latin typeface="Roboto Mono" panose="00000009000000000000" pitchFamily="49" charset="0"/>
              </a:rPr>
              <a:t> </a:t>
            </a:r>
            <a:r>
              <a:rPr lang="en-US" sz="1600" b="0" dirty="0">
                <a:solidFill>
                  <a:srgbClr val="F4511E"/>
                </a:solidFill>
                <a:effectLst/>
                <a:latin typeface="Roboto Mono" panose="00000009000000000000" pitchFamily="49" charset="0"/>
              </a:rPr>
              <a:t>0</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and</a:t>
            </a:r>
            <a:r>
              <a:rPr lang="en-US" sz="1600" b="0" dirty="0">
                <a:solidFill>
                  <a:srgbClr val="3A474E"/>
                </a:solidFill>
                <a:effectLst/>
                <a:latin typeface="Roboto Mono" panose="00000009000000000000" pitchFamily="49" charset="0"/>
              </a:rPr>
              <a:t> </a:t>
            </a:r>
            <a:r>
              <a:rPr lang="en-US" sz="1600" b="0" dirty="0">
                <a:solidFill>
                  <a:srgbClr val="F4511E"/>
                </a:solidFill>
                <a:effectLst/>
                <a:latin typeface="Roboto Mono" panose="00000009000000000000" pitchFamily="49" charset="0"/>
              </a:rPr>
              <a:t>6</a:t>
            </a:r>
            <a:r>
              <a:rPr lang="en-US" sz="1600" b="0" dirty="0">
                <a:solidFill>
                  <a:srgbClr val="37474F"/>
                </a:solidFill>
                <a:effectLst/>
                <a:latin typeface="Roboto Mono" panose="00000009000000000000" pitchFamily="49" charset="0"/>
              </a:rPr>
              <a:t>)</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as</a:t>
            </a:r>
            <a:r>
              <a:rPr lang="en-US" sz="1600" b="0" dirty="0">
                <a:solidFill>
                  <a:srgbClr val="3A474E"/>
                </a:solidFill>
                <a:effectLst/>
                <a:latin typeface="Roboto Mono" panose="00000009000000000000" pitchFamily="49" charset="0"/>
              </a:rPr>
              <a:t> </a:t>
            </a:r>
            <a:r>
              <a:rPr lang="en-US" sz="1600" b="0" dirty="0">
                <a:solidFill>
                  <a:srgbClr val="000000"/>
                </a:solidFill>
                <a:effectLst/>
                <a:latin typeface="Roboto Mono" panose="00000009000000000000" pitchFamily="49" charset="0"/>
              </a:rPr>
              <a:t>Dawn</a:t>
            </a:r>
            <a:r>
              <a:rPr lang="en-US" sz="1600" b="0" dirty="0">
                <a:solidFill>
                  <a:srgbClr val="3A474E"/>
                </a:solidFill>
                <a:effectLst/>
                <a:latin typeface="Roboto Mono" panose="00000009000000000000" pitchFamily="49" charset="0"/>
              </a:rPr>
              <a:t>,</a:t>
            </a:r>
          </a:p>
          <a:p>
            <a:r>
              <a:rPr lang="en-US" sz="1600" b="0" dirty="0" err="1">
                <a:solidFill>
                  <a:srgbClr val="3367D6"/>
                </a:solidFill>
                <a:effectLst/>
                <a:latin typeface="Roboto Mono" panose="00000009000000000000" pitchFamily="49" charset="0"/>
              </a:rPr>
              <a:t>countif</a:t>
            </a:r>
            <a:r>
              <a:rPr lang="en-US" sz="1600" b="0" dirty="0">
                <a:solidFill>
                  <a:srgbClr val="37474F"/>
                </a:solidFill>
                <a:effectLst/>
                <a:latin typeface="Roboto Mono" panose="00000009000000000000" pitchFamily="49" charset="0"/>
              </a:rPr>
              <a:t>(</a:t>
            </a:r>
            <a:r>
              <a:rPr lang="en-US" sz="1600" b="0" dirty="0" err="1">
                <a:solidFill>
                  <a:srgbClr val="000000"/>
                </a:solidFill>
                <a:effectLst/>
                <a:latin typeface="Roboto Mono" panose="00000009000000000000" pitchFamily="49" charset="0"/>
              </a:rPr>
              <a:t>t</a:t>
            </a:r>
            <a:r>
              <a:rPr lang="en-US" sz="1600" b="0" dirty="0" err="1">
                <a:solidFill>
                  <a:srgbClr val="3A474E"/>
                </a:solidFill>
                <a:effectLst/>
                <a:latin typeface="Roboto Mono" panose="00000009000000000000" pitchFamily="49" charset="0"/>
              </a:rPr>
              <a:t>.</a:t>
            </a:r>
            <a:r>
              <a:rPr lang="en-US" sz="1600" b="0" dirty="0" err="1">
                <a:solidFill>
                  <a:srgbClr val="000000"/>
                </a:solidFill>
                <a:effectLst/>
                <a:latin typeface="Roboto Mono" panose="00000009000000000000" pitchFamily="49" charset="0"/>
              </a:rPr>
              <a:t>time_hour</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between</a:t>
            </a:r>
            <a:r>
              <a:rPr lang="en-US" sz="1600" b="0" dirty="0">
                <a:solidFill>
                  <a:srgbClr val="3A474E"/>
                </a:solidFill>
                <a:effectLst/>
                <a:latin typeface="Roboto Mono" panose="00000009000000000000" pitchFamily="49" charset="0"/>
              </a:rPr>
              <a:t> </a:t>
            </a:r>
            <a:r>
              <a:rPr lang="en-US" sz="1600" b="0" dirty="0">
                <a:solidFill>
                  <a:srgbClr val="F4511E"/>
                </a:solidFill>
                <a:effectLst/>
                <a:latin typeface="Roboto Mono" panose="00000009000000000000" pitchFamily="49" charset="0"/>
              </a:rPr>
              <a:t>7</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and</a:t>
            </a:r>
            <a:r>
              <a:rPr lang="en-US" sz="1600" b="0" dirty="0">
                <a:solidFill>
                  <a:srgbClr val="3A474E"/>
                </a:solidFill>
                <a:effectLst/>
                <a:latin typeface="Roboto Mono" panose="00000009000000000000" pitchFamily="49" charset="0"/>
              </a:rPr>
              <a:t> </a:t>
            </a:r>
            <a:r>
              <a:rPr lang="en-US" sz="1600" b="0" dirty="0">
                <a:solidFill>
                  <a:srgbClr val="F4511E"/>
                </a:solidFill>
                <a:effectLst/>
                <a:latin typeface="Roboto Mono" panose="00000009000000000000" pitchFamily="49" charset="0"/>
              </a:rPr>
              <a:t>12</a:t>
            </a:r>
            <a:r>
              <a:rPr lang="en-US" sz="1600" b="0" dirty="0">
                <a:solidFill>
                  <a:srgbClr val="37474F"/>
                </a:solidFill>
                <a:effectLst/>
                <a:latin typeface="Roboto Mono" panose="00000009000000000000" pitchFamily="49" charset="0"/>
              </a:rPr>
              <a:t>)</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as</a:t>
            </a:r>
            <a:r>
              <a:rPr lang="en-US" sz="1600" b="0" dirty="0">
                <a:solidFill>
                  <a:srgbClr val="3A474E"/>
                </a:solidFill>
                <a:effectLst/>
                <a:latin typeface="Roboto Mono" panose="00000009000000000000" pitchFamily="49" charset="0"/>
              </a:rPr>
              <a:t> </a:t>
            </a:r>
            <a:r>
              <a:rPr lang="en-US" sz="1600" b="0" dirty="0">
                <a:solidFill>
                  <a:srgbClr val="000000"/>
                </a:solidFill>
                <a:effectLst/>
                <a:latin typeface="Roboto Mono" panose="00000009000000000000" pitchFamily="49" charset="0"/>
              </a:rPr>
              <a:t>morning</a:t>
            </a:r>
            <a:r>
              <a:rPr lang="en-US" sz="1600" b="0" dirty="0">
                <a:solidFill>
                  <a:srgbClr val="3A474E"/>
                </a:solidFill>
                <a:effectLst/>
                <a:latin typeface="Roboto Mono" panose="00000009000000000000" pitchFamily="49" charset="0"/>
              </a:rPr>
              <a:t>,</a:t>
            </a:r>
          </a:p>
          <a:p>
            <a:r>
              <a:rPr lang="en-US" sz="1600" b="0" dirty="0" err="1">
                <a:solidFill>
                  <a:srgbClr val="3367D6"/>
                </a:solidFill>
                <a:effectLst/>
                <a:latin typeface="Roboto Mono" panose="00000009000000000000" pitchFamily="49" charset="0"/>
              </a:rPr>
              <a:t>countif</a:t>
            </a:r>
            <a:r>
              <a:rPr lang="en-US" sz="1600" b="0" dirty="0">
                <a:solidFill>
                  <a:srgbClr val="37474F"/>
                </a:solidFill>
                <a:effectLst/>
                <a:latin typeface="Roboto Mono" panose="00000009000000000000" pitchFamily="49" charset="0"/>
              </a:rPr>
              <a:t>(</a:t>
            </a:r>
            <a:r>
              <a:rPr lang="en-US" sz="1600" b="0" dirty="0" err="1">
                <a:solidFill>
                  <a:srgbClr val="000000"/>
                </a:solidFill>
                <a:effectLst/>
                <a:latin typeface="Roboto Mono" panose="00000009000000000000" pitchFamily="49" charset="0"/>
              </a:rPr>
              <a:t>t</a:t>
            </a:r>
            <a:r>
              <a:rPr lang="en-US" sz="1600" b="0" dirty="0" err="1">
                <a:solidFill>
                  <a:srgbClr val="3A474E"/>
                </a:solidFill>
                <a:effectLst/>
                <a:latin typeface="Roboto Mono" panose="00000009000000000000" pitchFamily="49" charset="0"/>
              </a:rPr>
              <a:t>.</a:t>
            </a:r>
            <a:r>
              <a:rPr lang="en-US" sz="1600" b="0" dirty="0" err="1">
                <a:solidFill>
                  <a:srgbClr val="000000"/>
                </a:solidFill>
                <a:effectLst/>
                <a:latin typeface="Roboto Mono" panose="00000009000000000000" pitchFamily="49" charset="0"/>
              </a:rPr>
              <a:t>time_hour</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between</a:t>
            </a:r>
            <a:r>
              <a:rPr lang="en-US" sz="1600" b="0" dirty="0">
                <a:solidFill>
                  <a:srgbClr val="3A474E"/>
                </a:solidFill>
                <a:effectLst/>
                <a:latin typeface="Roboto Mono" panose="00000009000000000000" pitchFamily="49" charset="0"/>
              </a:rPr>
              <a:t> </a:t>
            </a:r>
            <a:r>
              <a:rPr lang="en-US" sz="1600" b="0" dirty="0">
                <a:solidFill>
                  <a:srgbClr val="F4511E"/>
                </a:solidFill>
                <a:effectLst/>
                <a:latin typeface="Roboto Mono" panose="00000009000000000000" pitchFamily="49" charset="0"/>
              </a:rPr>
              <a:t>13</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and</a:t>
            </a:r>
            <a:r>
              <a:rPr lang="en-US" sz="1600" b="0" dirty="0">
                <a:solidFill>
                  <a:srgbClr val="3A474E"/>
                </a:solidFill>
                <a:effectLst/>
                <a:latin typeface="Roboto Mono" panose="00000009000000000000" pitchFamily="49" charset="0"/>
              </a:rPr>
              <a:t> </a:t>
            </a:r>
            <a:r>
              <a:rPr lang="en-US" sz="1600" b="0" dirty="0">
                <a:solidFill>
                  <a:srgbClr val="F4511E"/>
                </a:solidFill>
                <a:effectLst/>
                <a:latin typeface="Roboto Mono" panose="00000009000000000000" pitchFamily="49" charset="0"/>
              </a:rPr>
              <a:t>18</a:t>
            </a:r>
            <a:r>
              <a:rPr lang="en-US" sz="1600" b="0" dirty="0">
                <a:solidFill>
                  <a:srgbClr val="37474F"/>
                </a:solidFill>
                <a:effectLst/>
                <a:latin typeface="Roboto Mono" panose="00000009000000000000" pitchFamily="49" charset="0"/>
              </a:rPr>
              <a:t>)</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as</a:t>
            </a:r>
            <a:r>
              <a:rPr lang="en-US" sz="1600" b="0" dirty="0">
                <a:solidFill>
                  <a:srgbClr val="3A474E"/>
                </a:solidFill>
                <a:effectLst/>
                <a:latin typeface="Roboto Mono" panose="00000009000000000000" pitchFamily="49" charset="0"/>
              </a:rPr>
              <a:t> </a:t>
            </a:r>
            <a:r>
              <a:rPr lang="en-US" sz="1600" b="0" dirty="0">
                <a:solidFill>
                  <a:srgbClr val="000000"/>
                </a:solidFill>
                <a:effectLst/>
                <a:latin typeface="Roboto Mono" panose="00000009000000000000" pitchFamily="49" charset="0"/>
              </a:rPr>
              <a:t>Afternoon</a:t>
            </a:r>
            <a:r>
              <a:rPr lang="en-US" sz="1600" b="0" dirty="0">
                <a:solidFill>
                  <a:srgbClr val="3A474E"/>
                </a:solidFill>
                <a:effectLst/>
                <a:latin typeface="Roboto Mono" panose="00000009000000000000" pitchFamily="49" charset="0"/>
              </a:rPr>
              <a:t>,</a:t>
            </a:r>
          </a:p>
          <a:p>
            <a:r>
              <a:rPr lang="en-US" sz="1600" b="0" dirty="0" err="1">
                <a:solidFill>
                  <a:srgbClr val="3367D6"/>
                </a:solidFill>
                <a:effectLst/>
                <a:latin typeface="Roboto Mono" panose="00000009000000000000" pitchFamily="49" charset="0"/>
              </a:rPr>
              <a:t>countif</a:t>
            </a:r>
            <a:r>
              <a:rPr lang="en-US" sz="1600" b="0" dirty="0">
                <a:solidFill>
                  <a:srgbClr val="37474F"/>
                </a:solidFill>
                <a:effectLst/>
                <a:latin typeface="Roboto Mono" panose="00000009000000000000" pitchFamily="49" charset="0"/>
              </a:rPr>
              <a:t>(</a:t>
            </a:r>
            <a:r>
              <a:rPr lang="en-US" sz="1600" b="0" dirty="0" err="1">
                <a:solidFill>
                  <a:srgbClr val="000000"/>
                </a:solidFill>
                <a:effectLst/>
                <a:latin typeface="Roboto Mono" panose="00000009000000000000" pitchFamily="49" charset="0"/>
              </a:rPr>
              <a:t>t</a:t>
            </a:r>
            <a:r>
              <a:rPr lang="en-US" sz="1600" b="0" dirty="0" err="1">
                <a:solidFill>
                  <a:srgbClr val="3A474E"/>
                </a:solidFill>
                <a:effectLst/>
                <a:latin typeface="Roboto Mono" panose="00000009000000000000" pitchFamily="49" charset="0"/>
              </a:rPr>
              <a:t>.</a:t>
            </a:r>
            <a:r>
              <a:rPr lang="en-US" sz="1600" b="0" dirty="0" err="1">
                <a:solidFill>
                  <a:srgbClr val="000000"/>
                </a:solidFill>
                <a:effectLst/>
                <a:latin typeface="Roboto Mono" panose="00000009000000000000" pitchFamily="49" charset="0"/>
              </a:rPr>
              <a:t>time_hour</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between</a:t>
            </a:r>
            <a:r>
              <a:rPr lang="en-US" sz="1600" b="0" dirty="0">
                <a:solidFill>
                  <a:srgbClr val="3A474E"/>
                </a:solidFill>
                <a:effectLst/>
                <a:latin typeface="Roboto Mono" panose="00000009000000000000" pitchFamily="49" charset="0"/>
              </a:rPr>
              <a:t> </a:t>
            </a:r>
            <a:r>
              <a:rPr lang="en-US" sz="1600" b="0" dirty="0">
                <a:solidFill>
                  <a:srgbClr val="F4511E"/>
                </a:solidFill>
                <a:effectLst/>
                <a:latin typeface="Roboto Mono" panose="00000009000000000000" pitchFamily="49" charset="0"/>
              </a:rPr>
              <a:t>19</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and</a:t>
            </a:r>
            <a:r>
              <a:rPr lang="en-US" sz="1600" b="0" dirty="0">
                <a:solidFill>
                  <a:srgbClr val="3A474E"/>
                </a:solidFill>
                <a:effectLst/>
                <a:latin typeface="Roboto Mono" panose="00000009000000000000" pitchFamily="49" charset="0"/>
              </a:rPr>
              <a:t> </a:t>
            </a:r>
            <a:r>
              <a:rPr lang="en-US" sz="1600" b="0" dirty="0">
                <a:solidFill>
                  <a:srgbClr val="F4511E"/>
                </a:solidFill>
                <a:effectLst/>
                <a:latin typeface="Roboto Mono" panose="00000009000000000000" pitchFamily="49" charset="0"/>
              </a:rPr>
              <a:t>23</a:t>
            </a:r>
            <a:r>
              <a:rPr lang="en-US" sz="1600" b="0" dirty="0">
                <a:solidFill>
                  <a:srgbClr val="3A474E"/>
                </a:solidFill>
                <a:effectLst/>
                <a:latin typeface="Roboto Mono" panose="00000009000000000000" pitchFamily="49" charset="0"/>
              </a:rPr>
              <a:t> </a:t>
            </a:r>
            <a:r>
              <a:rPr lang="en-US" sz="1600" b="0" dirty="0">
                <a:solidFill>
                  <a:srgbClr val="37474F"/>
                </a:solidFill>
                <a:effectLst/>
                <a:latin typeface="Roboto Mono" panose="00000009000000000000" pitchFamily="49" charset="0"/>
              </a:rPr>
              <a:t>)</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as</a:t>
            </a:r>
            <a:r>
              <a:rPr lang="en-US" sz="1600" b="0" dirty="0">
                <a:solidFill>
                  <a:srgbClr val="3A474E"/>
                </a:solidFill>
                <a:effectLst/>
                <a:latin typeface="Roboto Mono" panose="00000009000000000000" pitchFamily="49" charset="0"/>
              </a:rPr>
              <a:t> </a:t>
            </a:r>
            <a:r>
              <a:rPr lang="en-US" sz="1600" b="0" dirty="0">
                <a:solidFill>
                  <a:srgbClr val="000000"/>
                </a:solidFill>
                <a:effectLst/>
                <a:latin typeface="Roboto Mono" panose="00000009000000000000" pitchFamily="49" charset="0"/>
              </a:rPr>
              <a:t>Night</a:t>
            </a:r>
            <a:endParaRPr lang="en-US" sz="1600" b="0" dirty="0">
              <a:solidFill>
                <a:srgbClr val="3A474E"/>
              </a:solidFill>
              <a:effectLst/>
              <a:latin typeface="Roboto Mono" panose="00000009000000000000" pitchFamily="49" charset="0"/>
            </a:endParaRPr>
          </a:p>
          <a:p>
            <a:r>
              <a:rPr lang="en-US" sz="1600" b="0" dirty="0">
                <a:solidFill>
                  <a:srgbClr val="3367D6"/>
                </a:solidFill>
                <a:effectLst/>
                <a:latin typeface="Roboto Mono" panose="00000009000000000000" pitchFamily="49" charset="0"/>
              </a:rPr>
              <a:t>from</a:t>
            </a:r>
            <a:r>
              <a:rPr lang="en-US" sz="1600" b="0" dirty="0">
                <a:solidFill>
                  <a:srgbClr val="37474F"/>
                </a:solidFill>
                <a:effectLst/>
                <a:latin typeface="Roboto Mono" panose="00000009000000000000" pitchFamily="49" charset="0"/>
              </a:rPr>
              <a:t>(</a:t>
            </a:r>
            <a:endParaRPr lang="en-US" sz="1600" b="0" dirty="0">
              <a:solidFill>
                <a:srgbClr val="3A474E"/>
              </a:solidFill>
              <a:effectLst/>
              <a:latin typeface="Roboto Mono" panose="00000009000000000000" pitchFamily="49" charset="0"/>
            </a:endParaRPr>
          </a:p>
          <a:p>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select</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extract</a:t>
            </a:r>
            <a:r>
              <a:rPr lang="en-US" sz="1600" b="0" dirty="0">
                <a:solidFill>
                  <a:srgbClr val="37474F"/>
                </a:solidFill>
                <a:effectLst/>
                <a:latin typeface="Roboto Mono" panose="00000009000000000000" pitchFamily="49" charset="0"/>
              </a:rPr>
              <a:t>(</a:t>
            </a:r>
            <a:r>
              <a:rPr lang="en-US" sz="1600" b="0" dirty="0">
                <a:solidFill>
                  <a:srgbClr val="000000"/>
                </a:solidFill>
                <a:effectLst/>
                <a:latin typeface="Roboto Mono" panose="00000009000000000000" pitchFamily="49" charset="0"/>
              </a:rPr>
              <a:t>hour</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from</a:t>
            </a:r>
            <a:r>
              <a:rPr lang="en-US" sz="1600" b="0" dirty="0">
                <a:solidFill>
                  <a:srgbClr val="3A474E"/>
                </a:solidFill>
                <a:effectLst/>
                <a:latin typeface="Roboto Mono" panose="00000009000000000000" pitchFamily="49" charset="0"/>
              </a:rPr>
              <a:t> </a:t>
            </a:r>
            <a:r>
              <a:rPr lang="en-US" sz="1600" b="0" dirty="0" err="1">
                <a:solidFill>
                  <a:srgbClr val="000000"/>
                </a:solidFill>
                <a:effectLst/>
                <a:latin typeface="Roboto Mono" panose="00000009000000000000" pitchFamily="49" charset="0"/>
              </a:rPr>
              <a:t>order_purchase_timestamp</a:t>
            </a:r>
            <a:r>
              <a:rPr lang="en-US" sz="1600" b="0" dirty="0">
                <a:solidFill>
                  <a:srgbClr val="37474F"/>
                </a:solidFill>
                <a:effectLst/>
                <a:latin typeface="Roboto Mono" panose="00000009000000000000" pitchFamily="49" charset="0"/>
              </a:rPr>
              <a:t>)</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as</a:t>
            </a:r>
            <a:r>
              <a:rPr lang="en-US" sz="1600" b="0" dirty="0">
                <a:solidFill>
                  <a:srgbClr val="3A474E"/>
                </a:solidFill>
                <a:effectLst/>
                <a:latin typeface="Roboto Mono" panose="00000009000000000000" pitchFamily="49" charset="0"/>
              </a:rPr>
              <a:t> </a:t>
            </a:r>
            <a:r>
              <a:rPr lang="en-US" sz="1600" b="0" dirty="0" err="1">
                <a:solidFill>
                  <a:srgbClr val="000000"/>
                </a:solidFill>
                <a:effectLst/>
                <a:latin typeface="Roboto Mono" panose="00000009000000000000" pitchFamily="49" charset="0"/>
              </a:rPr>
              <a:t>time_hour</a:t>
            </a:r>
            <a:endParaRPr lang="en-US" sz="1600" b="0" dirty="0">
              <a:solidFill>
                <a:srgbClr val="3A474E"/>
              </a:solidFill>
              <a:effectLst/>
              <a:latin typeface="Roboto Mono" panose="00000009000000000000" pitchFamily="49" charset="0"/>
            </a:endParaRPr>
          </a:p>
          <a:p>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from</a:t>
            </a:r>
            <a:r>
              <a:rPr lang="en-US" sz="1600" b="0" dirty="0">
                <a:solidFill>
                  <a:srgbClr val="3A474E"/>
                </a:solidFill>
                <a:effectLst/>
                <a:latin typeface="Roboto Mono" panose="00000009000000000000" pitchFamily="49" charset="0"/>
              </a:rPr>
              <a:t> </a:t>
            </a:r>
            <a:r>
              <a:rPr lang="en-US" sz="1600" b="0" dirty="0">
                <a:solidFill>
                  <a:srgbClr val="0D904F"/>
                </a:solidFill>
                <a:effectLst/>
                <a:latin typeface="Roboto Mono" panose="00000009000000000000" pitchFamily="49" charset="0"/>
              </a:rPr>
              <a:t>`</a:t>
            </a:r>
            <a:r>
              <a:rPr lang="en-US" sz="1600" b="0" dirty="0" err="1">
                <a:solidFill>
                  <a:srgbClr val="0D904F"/>
                </a:solidFill>
                <a:effectLst/>
                <a:latin typeface="Roboto Mono" panose="00000009000000000000" pitchFamily="49" charset="0"/>
              </a:rPr>
              <a:t>target_retail_store.orders</a:t>
            </a:r>
            <a:r>
              <a:rPr lang="en-US" sz="1600" b="0" dirty="0">
                <a:solidFill>
                  <a:srgbClr val="0D904F"/>
                </a:solidFill>
                <a:effectLst/>
                <a:latin typeface="Roboto Mono" panose="00000009000000000000" pitchFamily="49" charset="0"/>
              </a:rPr>
              <a:t>`</a:t>
            </a:r>
            <a:r>
              <a:rPr lang="en-US" sz="1600" b="0" dirty="0">
                <a:solidFill>
                  <a:srgbClr val="3A474E"/>
                </a:solidFill>
                <a:effectLst/>
                <a:latin typeface="Roboto Mono" panose="00000009000000000000" pitchFamily="49" charset="0"/>
              </a:rPr>
              <a:t> </a:t>
            </a:r>
          </a:p>
          <a:p>
            <a:r>
              <a:rPr lang="en-US" sz="1600" b="0" dirty="0">
                <a:solidFill>
                  <a:srgbClr val="37474F"/>
                </a:solidFill>
                <a:effectLst/>
                <a:latin typeface="Roboto Mono" panose="00000009000000000000" pitchFamily="49" charset="0"/>
              </a:rPr>
              <a:t>)</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as</a:t>
            </a:r>
            <a:r>
              <a:rPr lang="en-US" sz="1600" b="0" dirty="0">
                <a:solidFill>
                  <a:srgbClr val="3A474E"/>
                </a:solidFill>
                <a:effectLst/>
                <a:latin typeface="Roboto Mono" panose="00000009000000000000" pitchFamily="49" charset="0"/>
              </a:rPr>
              <a:t> </a:t>
            </a:r>
            <a:r>
              <a:rPr lang="en-US" sz="1600" b="0" dirty="0">
                <a:solidFill>
                  <a:srgbClr val="000000"/>
                </a:solidFill>
                <a:effectLst/>
                <a:latin typeface="Roboto Mono" panose="00000009000000000000" pitchFamily="49" charset="0"/>
              </a:rPr>
              <a:t>t</a:t>
            </a:r>
            <a:r>
              <a:rPr lang="en-US" sz="1600" b="0" dirty="0">
                <a:solidFill>
                  <a:srgbClr val="3A474E"/>
                </a:solidFill>
                <a:effectLst/>
                <a:latin typeface="Roboto Mono" panose="00000009000000000000" pitchFamily="49" charset="0"/>
              </a:rPr>
              <a:t> </a:t>
            </a:r>
          </a:p>
          <a:p>
            <a:pPr marL="0" indent="0">
              <a:buNone/>
            </a:pPr>
            <a:r>
              <a:rPr lang="en-IN" dirty="0"/>
              <a:t> </a:t>
            </a:r>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pic>
        <p:nvPicPr>
          <p:cNvPr id="8" name="Picture 7">
            <a:extLst>
              <a:ext uri="{FF2B5EF4-FFF2-40B4-BE49-F238E27FC236}">
                <a16:creationId xmlns:a16="http://schemas.microsoft.com/office/drawing/2014/main" id="{74572F04-2CB1-B623-81A1-BB1FBE1EE076}"/>
              </a:ext>
            </a:extLst>
          </p:cNvPr>
          <p:cNvPicPr>
            <a:picLocks noChangeAspect="1"/>
          </p:cNvPicPr>
          <p:nvPr/>
        </p:nvPicPr>
        <p:blipFill rotWithShape="1">
          <a:blip r:embed="rId4"/>
          <a:srcRect l="-261" t="60962" r="261"/>
          <a:stretch/>
        </p:blipFill>
        <p:spPr>
          <a:xfrm>
            <a:off x="2075881" y="5293894"/>
            <a:ext cx="6858245" cy="1501867"/>
          </a:xfrm>
          <a:prstGeom prst="rect">
            <a:avLst/>
          </a:prstGeom>
        </p:spPr>
      </p:pic>
    </p:spTree>
    <p:extLst>
      <p:ext uri="{BB962C8B-B14F-4D97-AF65-F5344CB8AC3E}">
        <p14:creationId xmlns:p14="http://schemas.microsoft.com/office/powerpoint/2010/main" val="3001942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032728" y="-365783"/>
            <a:ext cx="10086577" cy="1175355"/>
          </a:xfrm>
        </p:spPr>
        <p:txBody>
          <a:bodyPr>
            <a:normAutofit fontScale="90000"/>
          </a:bodyPr>
          <a:lstStyle/>
          <a:p>
            <a:pPr algn="ctr"/>
            <a:br>
              <a:rPr lang="en-US" b="1" u="sng" dirty="0">
                <a:solidFill>
                  <a:srgbClr val="FF0000"/>
                </a:solidFill>
              </a:rPr>
            </a:br>
            <a:r>
              <a:rPr lang="en-US" b="1" u="sng" dirty="0">
                <a:solidFill>
                  <a:srgbClr val="FF0000"/>
                </a:solidFill>
                <a:latin typeface="Times New Roman" panose="02020603050405020304" pitchFamily="18" charset="0"/>
                <a:cs typeface="Times New Roman" panose="02020603050405020304" pitchFamily="18" charset="0"/>
              </a:rPr>
              <a:t>Insights and recommendations</a:t>
            </a:r>
            <a:endParaRPr lang="en-IN"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42862" y="867488"/>
            <a:ext cx="12106276" cy="5714261"/>
          </a:xfrm>
        </p:spPr>
        <p:txBody>
          <a:bodyPr>
            <a:normAutofit/>
          </a:bodyPr>
          <a:lstStyle/>
          <a:p>
            <a:pPr marL="0" indent="0">
              <a:buNone/>
            </a:pPr>
            <a:r>
              <a:rPr lang="en-IN" sz="2400" b="1" u="sng" dirty="0">
                <a:solidFill>
                  <a:srgbClr val="FF0000"/>
                </a:solidFill>
                <a:latin typeface="Times New Roman" panose="02020603050405020304" pitchFamily="18" charset="0"/>
                <a:cs typeface="Times New Roman" panose="02020603050405020304" pitchFamily="18" charset="0"/>
              </a:rPr>
              <a:t>INSIGHTS:-</a:t>
            </a: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Peak Order Time</a:t>
            </a:r>
            <a:r>
              <a:rPr lang="en-US" sz="2000" i="1" dirty="0">
                <a:solidFill>
                  <a:schemeClr val="accent5"/>
                </a:solidFill>
                <a:latin typeface="Times New Roman" panose="02020603050405020304" pitchFamily="18" charset="0"/>
                <a:cs typeface="Times New Roman" panose="02020603050405020304" pitchFamily="18" charset="0"/>
              </a:rPr>
              <a:t>: The data provided indicates that the majority of Brazilian customers place their orders during the afternoon, with a count of 38,135 orders. This suggests that the afternoon is the peak time for order placement among Brazilian customers.</a:t>
            </a:r>
          </a:p>
          <a:p>
            <a:pPr>
              <a:lnSpc>
                <a:spcPct val="100000"/>
              </a:lnSpc>
              <a:buFont typeface="Wingdings" panose="05000000000000000000" pitchFamily="2" charset="2"/>
              <a:buChar char="Ø"/>
            </a:pPr>
            <a:endParaRPr lang="en-US" sz="2000" i="1" dirty="0">
              <a:solidFill>
                <a:schemeClr val="accent5"/>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Secondary Order Time: </a:t>
            </a:r>
            <a:r>
              <a:rPr lang="en-US" sz="2000" i="1" dirty="0">
                <a:solidFill>
                  <a:schemeClr val="accent5"/>
                </a:solidFill>
                <a:latin typeface="Times New Roman" panose="02020603050405020304" pitchFamily="18" charset="0"/>
                <a:cs typeface="Times New Roman" panose="02020603050405020304" pitchFamily="18" charset="0"/>
              </a:rPr>
              <a:t>The morning period also shows a significant number of orders, with 27,733 orders being placed. This indicates that the morning is the second most popular time for Brazilian customers to place their orders.</a:t>
            </a:r>
          </a:p>
          <a:p>
            <a:pPr>
              <a:lnSpc>
                <a:spcPct val="100000"/>
              </a:lnSpc>
              <a:buFont typeface="Wingdings" panose="05000000000000000000" pitchFamily="2" charset="2"/>
              <a:buChar char="Ø"/>
            </a:pPr>
            <a:endParaRPr lang="en-US" sz="2000" i="1" dirty="0">
              <a:solidFill>
                <a:schemeClr val="accent5"/>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Moderate Order Time</a:t>
            </a:r>
            <a:r>
              <a:rPr lang="en-US" sz="2000" i="1" dirty="0">
                <a:solidFill>
                  <a:schemeClr val="accent5"/>
                </a:solidFill>
                <a:latin typeface="Times New Roman" panose="02020603050405020304" pitchFamily="18" charset="0"/>
                <a:cs typeface="Times New Roman" panose="02020603050405020304" pitchFamily="18" charset="0"/>
              </a:rPr>
              <a:t>: The night period follows closely behind the morning, with 28,331 orders. Although it falls behind the afternoon and morning, it still represents a substantial portion of customer order activity.</a:t>
            </a:r>
          </a:p>
          <a:p>
            <a:pPr>
              <a:lnSpc>
                <a:spcPct val="100000"/>
              </a:lnSpc>
              <a:buFont typeface="Wingdings" panose="05000000000000000000" pitchFamily="2" charset="2"/>
              <a:buChar char="Ø"/>
            </a:pPr>
            <a:endParaRPr lang="en-US" sz="2000" i="1" dirty="0">
              <a:solidFill>
                <a:schemeClr val="accent5"/>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Least Popular Order Time: </a:t>
            </a:r>
            <a:r>
              <a:rPr lang="en-US" sz="2000" i="1" dirty="0">
                <a:solidFill>
                  <a:schemeClr val="accent5"/>
                </a:solidFill>
                <a:latin typeface="Times New Roman" panose="02020603050405020304" pitchFamily="18" charset="0"/>
                <a:cs typeface="Times New Roman" panose="02020603050405020304" pitchFamily="18" charset="0"/>
              </a:rPr>
              <a:t>The dawn period has the lowest number of orders, with 5,242 orders. This suggests that Brazilian customers are less likely to place orders during the early hours of the day. </a:t>
            </a:r>
            <a:endParaRPr lang="en-IN" sz="2000" i="1" dirty="0">
              <a:solidFill>
                <a:schemeClr val="accent5"/>
              </a:solidFill>
              <a:latin typeface="Times New Roman" panose="02020603050405020304" pitchFamily="18" charset="0"/>
              <a:cs typeface="Times New Roman" panose="02020603050405020304" pitchFamily="18" charset="0"/>
            </a:endParaRPr>
          </a:p>
          <a:p>
            <a:pPr marL="0" indent="0">
              <a:buNone/>
            </a:pPr>
            <a:endParaRPr lang="en-IN" sz="2400" b="1" u="sng"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spTree>
    <p:extLst>
      <p:ext uri="{BB962C8B-B14F-4D97-AF65-F5344CB8AC3E}">
        <p14:creationId xmlns:p14="http://schemas.microsoft.com/office/powerpoint/2010/main" val="573426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032728" y="-365783"/>
            <a:ext cx="10086577" cy="1175355"/>
          </a:xfrm>
        </p:spPr>
        <p:txBody>
          <a:bodyPr>
            <a:normAutofit fontScale="90000"/>
          </a:bodyPr>
          <a:lstStyle/>
          <a:p>
            <a:pPr algn="ctr"/>
            <a:br>
              <a:rPr lang="en-US" b="1" u="sng" dirty="0">
                <a:solidFill>
                  <a:srgbClr val="FF0000"/>
                </a:solidFill>
              </a:rPr>
            </a:br>
            <a:r>
              <a:rPr lang="en-US" b="1" u="sng" dirty="0">
                <a:solidFill>
                  <a:srgbClr val="FF0000"/>
                </a:solidFill>
                <a:latin typeface="Times New Roman" panose="02020603050405020304" pitchFamily="18" charset="0"/>
                <a:cs typeface="Times New Roman" panose="02020603050405020304" pitchFamily="18" charset="0"/>
              </a:rPr>
              <a:t>Insights and recommendations</a:t>
            </a:r>
            <a:endParaRPr lang="en-IN"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42862" y="867488"/>
            <a:ext cx="12106276" cy="5714261"/>
          </a:xfrm>
        </p:spPr>
        <p:txBody>
          <a:bodyPr>
            <a:normAutofit/>
          </a:bodyPr>
          <a:lstStyle/>
          <a:p>
            <a:pPr marL="0" indent="0">
              <a:buNone/>
            </a:pPr>
            <a:r>
              <a:rPr lang="en-IN" sz="2400" b="1" u="sng" dirty="0">
                <a:solidFill>
                  <a:srgbClr val="FF0000"/>
                </a:solidFill>
                <a:latin typeface="Times New Roman" panose="02020603050405020304" pitchFamily="18" charset="0"/>
                <a:cs typeface="Times New Roman" panose="02020603050405020304" pitchFamily="18" charset="0"/>
              </a:rPr>
              <a:t>RECOMMENDATIONS:-</a:t>
            </a: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Promotional Campaigns: </a:t>
            </a:r>
            <a:r>
              <a:rPr lang="en-US" sz="2000" i="1" dirty="0">
                <a:solidFill>
                  <a:schemeClr val="accent5"/>
                </a:solidFill>
                <a:latin typeface="Times New Roman" panose="02020603050405020304" pitchFamily="18" charset="0"/>
                <a:cs typeface="Times New Roman" panose="02020603050405020304" pitchFamily="18" charset="0"/>
              </a:rPr>
              <a:t>The retail store can strategically design promotional campaigns targeted at specific order times to incentivize customers. For example, offering time-limited discounts or promotions during the morning or night periods can encourage more orders during these times. This approach can help distribute customer orders more evenly throughout the day and optimize operational efficiency.</a:t>
            </a:r>
          </a:p>
          <a:p>
            <a:pPr>
              <a:lnSpc>
                <a:spcPct val="100000"/>
              </a:lnSpc>
              <a:buFont typeface="Wingdings" panose="05000000000000000000" pitchFamily="2" charset="2"/>
              <a:buChar char="Ø"/>
            </a:pPr>
            <a:endParaRPr lang="en-US" sz="2000" i="1" dirty="0">
              <a:solidFill>
                <a:schemeClr val="accent5"/>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Customer Communication: </a:t>
            </a:r>
            <a:r>
              <a:rPr lang="en-US" sz="2000" i="1" dirty="0">
                <a:solidFill>
                  <a:schemeClr val="accent5"/>
                </a:solidFill>
                <a:latin typeface="Times New Roman" panose="02020603050405020304" pitchFamily="18" charset="0"/>
                <a:cs typeface="Times New Roman" panose="02020603050405020304" pitchFamily="18" charset="0"/>
              </a:rPr>
              <a:t>The store can proactively communicate with customers to remind them of the most popular order times and highlight the benefits of placing orders during less crowded periods. This can be done through email newsletters, social media posts, or personalized notifications. By promoting order placement during off-peak times, the store can help balance the order volume and reduce potential bottlenecks during peak periods.</a:t>
            </a:r>
          </a:p>
          <a:p>
            <a:pPr>
              <a:lnSpc>
                <a:spcPct val="100000"/>
              </a:lnSpc>
              <a:buFont typeface="Wingdings" panose="05000000000000000000" pitchFamily="2" charset="2"/>
              <a:buChar char="Ø"/>
            </a:pPr>
            <a:endParaRPr lang="en-US" sz="2000" i="1" dirty="0">
              <a:solidFill>
                <a:schemeClr val="accent5"/>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Geographic Considerations: </a:t>
            </a:r>
            <a:r>
              <a:rPr lang="en-US" sz="2000" i="1" dirty="0">
                <a:solidFill>
                  <a:schemeClr val="accent5"/>
                </a:solidFill>
                <a:latin typeface="Times New Roman" panose="02020603050405020304" pitchFamily="18" charset="0"/>
                <a:cs typeface="Times New Roman" panose="02020603050405020304" pitchFamily="18" charset="0"/>
              </a:rPr>
              <a:t>While focusing on the overall Brazilian customer </a:t>
            </a:r>
            <a:r>
              <a:rPr lang="en-US" sz="2000" i="1" dirty="0" err="1">
                <a:solidFill>
                  <a:schemeClr val="accent5"/>
                </a:solidFill>
                <a:latin typeface="Times New Roman" panose="02020603050405020304" pitchFamily="18" charset="0"/>
                <a:cs typeface="Times New Roman" panose="02020603050405020304" pitchFamily="18" charset="0"/>
              </a:rPr>
              <a:t>behaviour</a:t>
            </a:r>
            <a:r>
              <a:rPr lang="en-US" sz="2000" i="1" dirty="0">
                <a:solidFill>
                  <a:schemeClr val="accent5"/>
                </a:solidFill>
                <a:latin typeface="Times New Roman" panose="02020603050405020304" pitchFamily="18" charset="0"/>
                <a:cs typeface="Times New Roman" panose="02020603050405020304" pitchFamily="18" charset="0"/>
              </a:rPr>
              <a:t>, it's important to take regional variations into account. Different regions within Brazil may have different cultural or lifestyle patterns that influence order placement times. Conducting regional analysis and targeting specific areas with tailored marketing campaigns can help capture local customer preferences and optimize order placement strategies accordingly.</a:t>
            </a:r>
          </a:p>
          <a:p>
            <a:pPr>
              <a:lnSpc>
                <a:spcPct val="100000"/>
              </a:lnSpc>
              <a:buFont typeface="Wingdings" panose="05000000000000000000" pitchFamily="2" charset="2"/>
              <a:buChar char="Ø"/>
            </a:pPr>
            <a:endParaRPr lang="en-US" sz="2000" i="1" dirty="0">
              <a:solidFill>
                <a:schemeClr val="accent5"/>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endParaRPr lang="en-IN" sz="2000" i="1" dirty="0">
              <a:solidFill>
                <a:schemeClr val="accent5"/>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spTree>
    <p:extLst>
      <p:ext uri="{BB962C8B-B14F-4D97-AF65-F5344CB8AC3E}">
        <p14:creationId xmlns:p14="http://schemas.microsoft.com/office/powerpoint/2010/main" val="3444735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B7DB4-6569-A41A-6B3B-6D631F4115A6}"/>
              </a:ext>
            </a:extLst>
          </p:cNvPr>
          <p:cNvSpPr>
            <a:spLocks noGrp="1"/>
          </p:cNvSpPr>
          <p:nvPr>
            <p:ph type="ctrTitle"/>
          </p:nvPr>
        </p:nvSpPr>
        <p:spPr>
          <a:xfrm>
            <a:off x="1410278" y="1862553"/>
            <a:ext cx="9371443" cy="3132891"/>
          </a:xfrm>
        </p:spPr>
        <p:txBody>
          <a:bodyPr>
            <a:normAutofit/>
          </a:bodyPr>
          <a:lstStyle/>
          <a:p>
            <a:r>
              <a:rPr lang="en-US" sz="6000" b="1" u="sng" dirty="0">
                <a:solidFill>
                  <a:srgbClr val="FF0000"/>
                </a:solidFill>
                <a:latin typeface="Times New Roman" panose="02020603050405020304" pitchFamily="18" charset="0"/>
                <a:cs typeface="Times New Roman" panose="02020603050405020304" pitchFamily="18" charset="0"/>
              </a:rPr>
              <a:t>3. Evolution of E-commerce orders in the Brazil region:</a:t>
            </a:r>
            <a:br>
              <a:rPr lang="en-US" sz="6000" b="1" dirty="0">
                <a:solidFill>
                  <a:srgbClr val="FF0000"/>
                </a:solidFill>
                <a:effectLst/>
                <a:latin typeface="Times New Roman" panose="02020603050405020304" pitchFamily="18" charset="0"/>
                <a:cs typeface="Times New Roman" panose="02020603050405020304" pitchFamily="18" charset="0"/>
              </a:rPr>
            </a:br>
            <a:endParaRPr lang="en-IN" u="sng" dirty="0">
              <a:solidFill>
                <a:srgbClr val="FF0000"/>
              </a:solidFill>
            </a:endParaRPr>
          </a:p>
        </p:txBody>
      </p:sp>
      <p:pic>
        <p:nvPicPr>
          <p:cNvPr id="9" name="Picture 8">
            <a:extLst>
              <a:ext uri="{FF2B5EF4-FFF2-40B4-BE49-F238E27FC236}">
                <a16:creationId xmlns:a16="http://schemas.microsoft.com/office/drawing/2014/main" id="{EB3F676D-B9CE-3EAB-4E09-31B26D52775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651" b="89701" l="9770" r="89943">
                        <a14:foregroundMark x1="52299" y1="4651" x2="52299" y2="4651"/>
                        <a14:foregroundMark x1="54023" y1="38206" x2="54023" y2="38206"/>
                      </a14:backgroundRemoval>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94243" y="0"/>
            <a:ext cx="1524000" cy="1234912"/>
          </a:xfrm>
          <a:prstGeom prst="rect">
            <a:avLst/>
          </a:prstGeom>
        </p:spPr>
      </p:pic>
      <p:pic>
        <p:nvPicPr>
          <p:cNvPr id="13" name="Picture 12">
            <a:extLst>
              <a:ext uri="{FF2B5EF4-FFF2-40B4-BE49-F238E27FC236}">
                <a16:creationId xmlns:a16="http://schemas.microsoft.com/office/drawing/2014/main" id="{512392A3-449F-6083-E95C-D54D4672F37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5375" y1="49625" x2="25375" y2="49625"/>
                      </a14:backgroundRemoval>
                    </a14:imgEffect>
                  </a14:imgLayer>
                </a14:imgProps>
              </a:ext>
              <a:ext uri="{28A0092B-C50C-407E-A947-70E740481C1C}">
                <a14:useLocalDpi xmlns:a14="http://schemas.microsoft.com/office/drawing/2010/main" val="0"/>
              </a:ext>
            </a:extLst>
          </a:blip>
          <a:stretch>
            <a:fillRect/>
          </a:stretch>
        </p:blipFill>
        <p:spPr>
          <a:xfrm>
            <a:off x="-226243" y="-113123"/>
            <a:ext cx="1522800" cy="1121480"/>
          </a:xfrm>
          <a:prstGeom prst="rect">
            <a:avLst/>
          </a:prstGeom>
        </p:spPr>
      </p:pic>
      <p:sp>
        <p:nvSpPr>
          <p:cNvPr id="14" name="Rectangle 13">
            <a:extLst>
              <a:ext uri="{FF2B5EF4-FFF2-40B4-BE49-F238E27FC236}">
                <a16:creationId xmlns:a16="http://schemas.microsoft.com/office/drawing/2014/main" id="{0AA98255-4365-1620-6C2F-FCB862CBF283}"/>
              </a:ext>
            </a:extLst>
          </p:cNvPr>
          <p:cNvSpPr/>
          <p:nvPr/>
        </p:nvSpPr>
        <p:spPr>
          <a:xfrm>
            <a:off x="0" y="-1"/>
            <a:ext cx="12192000" cy="6858001"/>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98456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101969" y="-7534"/>
            <a:ext cx="9988063" cy="756636"/>
          </a:xfrm>
        </p:spPr>
        <p:txBody>
          <a:bodyPr>
            <a:normAutofit fontScale="90000"/>
          </a:bodyPr>
          <a:lstStyle/>
          <a:p>
            <a:pPr algn="ctr"/>
            <a:br>
              <a:rPr lang="en-US" sz="2800" dirty="0"/>
            </a:br>
            <a:r>
              <a:rPr lang="en-US" sz="3100" b="1" u="sng" dirty="0">
                <a:solidFill>
                  <a:srgbClr val="FF0000"/>
                </a:solidFill>
                <a:latin typeface="Times New Roman" panose="02020603050405020304" pitchFamily="18" charset="0"/>
                <a:cs typeface="Times New Roman" panose="02020603050405020304" pitchFamily="18" charset="0"/>
              </a:rPr>
              <a:t>1. Get the month-on-month no. of orders placed in each state.</a:t>
            </a:r>
            <a:endParaRPr lang="en-IN" sz="3100"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46969" y="893803"/>
            <a:ext cx="12094590" cy="5964197"/>
          </a:xfrm>
        </p:spPr>
        <p:txBody>
          <a:bodyPr/>
          <a:lstStyle/>
          <a:p>
            <a:r>
              <a:rPr lang="en-IN" b="1" u="sng" dirty="0">
                <a:solidFill>
                  <a:srgbClr val="FF0000"/>
                </a:solidFill>
                <a:latin typeface="Times New Roman" panose="02020603050405020304" pitchFamily="18" charset="0"/>
                <a:cs typeface="Times New Roman" panose="02020603050405020304" pitchFamily="18" charset="0"/>
              </a:rPr>
              <a:t>QUERY:-</a:t>
            </a:r>
            <a:br>
              <a:rPr lang="en-IN" sz="1600" dirty="0"/>
            </a:br>
            <a:r>
              <a:rPr lang="en-US" sz="1600" b="0" dirty="0">
                <a:solidFill>
                  <a:srgbClr val="3367D6"/>
                </a:solidFill>
                <a:effectLst/>
                <a:latin typeface="Roboto Mono" panose="00000009000000000000" pitchFamily="49" charset="0"/>
              </a:rPr>
              <a:t>select</a:t>
            </a:r>
            <a:r>
              <a:rPr lang="en-US" sz="1600" b="0" dirty="0">
                <a:solidFill>
                  <a:srgbClr val="3A474E"/>
                </a:solidFill>
                <a:effectLst/>
                <a:latin typeface="Roboto Mono" panose="00000009000000000000" pitchFamily="49" charset="0"/>
              </a:rPr>
              <a:t> </a:t>
            </a:r>
            <a:r>
              <a:rPr lang="en-US" sz="1600" b="0" dirty="0" err="1">
                <a:solidFill>
                  <a:srgbClr val="000000"/>
                </a:solidFill>
                <a:effectLst/>
                <a:latin typeface="Roboto Mono" panose="00000009000000000000" pitchFamily="49" charset="0"/>
              </a:rPr>
              <a:t>t</a:t>
            </a:r>
            <a:r>
              <a:rPr lang="en-US" sz="1600" b="0" dirty="0" err="1">
                <a:solidFill>
                  <a:srgbClr val="3A474E"/>
                </a:solidFill>
                <a:effectLst/>
                <a:latin typeface="Roboto Mono" panose="00000009000000000000" pitchFamily="49" charset="0"/>
              </a:rPr>
              <a:t>.</a:t>
            </a:r>
            <a:r>
              <a:rPr lang="en-US" sz="1600" b="0" dirty="0" err="1">
                <a:solidFill>
                  <a:srgbClr val="000000"/>
                </a:solidFill>
                <a:effectLst/>
                <a:latin typeface="Roboto Mono" panose="00000009000000000000" pitchFamily="49" charset="0"/>
              </a:rPr>
              <a:t>month</a:t>
            </a:r>
            <a:r>
              <a:rPr lang="en-US" sz="1600" b="0" dirty="0" err="1">
                <a:solidFill>
                  <a:srgbClr val="3A474E"/>
                </a:solidFill>
                <a:effectLst/>
                <a:latin typeface="Roboto Mono" panose="00000009000000000000" pitchFamily="49" charset="0"/>
              </a:rPr>
              <a:t>,</a:t>
            </a:r>
            <a:r>
              <a:rPr lang="en-US" sz="1600" b="0" dirty="0" err="1">
                <a:solidFill>
                  <a:srgbClr val="000000"/>
                </a:solidFill>
                <a:effectLst/>
                <a:latin typeface="Roboto Mono" panose="00000009000000000000" pitchFamily="49" charset="0"/>
              </a:rPr>
              <a:t>t</a:t>
            </a:r>
            <a:r>
              <a:rPr lang="en-US" sz="1600" b="0" dirty="0" err="1">
                <a:solidFill>
                  <a:srgbClr val="3A474E"/>
                </a:solidFill>
                <a:effectLst/>
                <a:latin typeface="Roboto Mono" panose="00000009000000000000" pitchFamily="49" charset="0"/>
              </a:rPr>
              <a:t>.</a:t>
            </a:r>
            <a:r>
              <a:rPr lang="en-US" sz="1600" b="0" dirty="0" err="1">
                <a:solidFill>
                  <a:srgbClr val="000000"/>
                </a:solidFill>
                <a:effectLst/>
                <a:latin typeface="Roboto Mono" panose="00000009000000000000" pitchFamily="49" charset="0"/>
              </a:rPr>
              <a:t>customer_state</a:t>
            </a:r>
            <a:r>
              <a:rPr lang="en-US" sz="1600" b="0" dirty="0" err="1">
                <a:solidFill>
                  <a:srgbClr val="3A474E"/>
                </a:solidFill>
                <a:effectLst/>
                <a:latin typeface="Roboto Mono" panose="00000009000000000000" pitchFamily="49" charset="0"/>
              </a:rPr>
              <a:t>,</a:t>
            </a:r>
            <a:r>
              <a:rPr lang="en-US" sz="1600" b="0" dirty="0" err="1">
                <a:solidFill>
                  <a:srgbClr val="3367D6"/>
                </a:solidFill>
                <a:effectLst/>
                <a:latin typeface="Roboto Mono" panose="00000009000000000000" pitchFamily="49" charset="0"/>
              </a:rPr>
              <a:t>count</a:t>
            </a:r>
            <a:r>
              <a:rPr lang="en-US" sz="1600" b="0" dirty="0">
                <a:solidFill>
                  <a:srgbClr val="37474F"/>
                </a:solidFill>
                <a:effectLst/>
                <a:latin typeface="Roboto Mono" panose="00000009000000000000" pitchFamily="49" charset="0"/>
              </a:rPr>
              <a:t>(</a:t>
            </a:r>
            <a:r>
              <a:rPr lang="en-US" sz="1600" b="0" dirty="0" err="1">
                <a:solidFill>
                  <a:srgbClr val="000000"/>
                </a:solidFill>
                <a:effectLst/>
                <a:latin typeface="Roboto Mono" panose="00000009000000000000" pitchFamily="49" charset="0"/>
              </a:rPr>
              <a:t>t</a:t>
            </a:r>
            <a:r>
              <a:rPr lang="en-US" sz="1600" b="0" dirty="0" err="1">
                <a:solidFill>
                  <a:srgbClr val="3A474E"/>
                </a:solidFill>
                <a:effectLst/>
                <a:latin typeface="Roboto Mono" panose="00000009000000000000" pitchFamily="49" charset="0"/>
              </a:rPr>
              <a:t>.</a:t>
            </a:r>
            <a:r>
              <a:rPr lang="en-US" sz="1600" b="0" dirty="0" err="1">
                <a:solidFill>
                  <a:srgbClr val="000000"/>
                </a:solidFill>
                <a:effectLst/>
                <a:latin typeface="Roboto Mono" panose="00000009000000000000" pitchFamily="49" charset="0"/>
              </a:rPr>
              <a:t>order_purchase_timestamp</a:t>
            </a:r>
            <a:r>
              <a:rPr lang="en-US" sz="1600" b="0" dirty="0">
                <a:solidFill>
                  <a:srgbClr val="37474F"/>
                </a:solidFill>
                <a:effectLst/>
                <a:latin typeface="Roboto Mono" panose="00000009000000000000" pitchFamily="49" charset="0"/>
              </a:rPr>
              <a:t>)</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as</a:t>
            </a:r>
            <a:r>
              <a:rPr lang="en-US" sz="1600" b="0" dirty="0">
                <a:solidFill>
                  <a:srgbClr val="3A474E"/>
                </a:solidFill>
                <a:effectLst/>
                <a:latin typeface="Roboto Mono" panose="00000009000000000000" pitchFamily="49" charset="0"/>
              </a:rPr>
              <a:t> </a:t>
            </a:r>
            <a:r>
              <a:rPr lang="en-US" sz="1600" b="0" dirty="0" err="1">
                <a:solidFill>
                  <a:srgbClr val="000000"/>
                </a:solidFill>
                <a:effectLst/>
                <a:latin typeface="Roboto Mono" panose="00000009000000000000" pitchFamily="49" charset="0"/>
              </a:rPr>
              <a:t>order_count</a:t>
            </a:r>
            <a:endParaRPr lang="en-US" sz="1600" b="0" dirty="0">
              <a:solidFill>
                <a:srgbClr val="3A474E"/>
              </a:solidFill>
              <a:effectLst/>
              <a:latin typeface="Roboto Mono" panose="00000009000000000000" pitchFamily="49" charset="0"/>
            </a:endParaRPr>
          </a:p>
          <a:p>
            <a:r>
              <a:rPr lang="en-US" sz="1600" b="0" dirty="0">
                <a:solidFill>
                  <a:srgbClr val="3367D6"/>
                </a:solidFill>
                <a:effectLst/>
                <a:latin typeface="Roboto Mono" panose="00000009000000000000" pitchFamily="49" charset="0"/>
              </a:rPr>
              <a:t>from</a:t>
            </a:r>
            <a:r>
              <a:rPr lang="en-US" sz="1600" b="0" dirty="0">
                <a:solidFill>
                  <a:srgbClr val="37474F"/>
                </a:solidFill>
                <a:effectLst/>
                <a:latin typeface="Roboto Mono" panose="00000009000000000000" pitchFamily="49" charset="0"/>
              </a:rPr>
              <a:t>(</a:t>
            </a:r>
            <a:r>
              <a:rPr lang="en-US" sz="1600" b="0" dirty="0">
                <a:solidFill>
                  <a:srgbClr val="3367D6"/>
                </a:solidFill>
                <a:effectLst/>
                <a:latin typeface="Roboto Mono" panose="00000009000000000000" pitchFamily="49" charset="0"/>
              </a:rPr>
              <a:t>select</a:t>
            </a:r>
            <a:r>
              <a:rPr lang="en-US" sz="1600" b="0" dirty="0">
                <a:solidFill>
                  <a:srgbClr val="3A474E"/>
                </a:solidFill>
                <a:effectLst/>
                <a:latin typeface="Roboto Mono" panose="00000009000000000000" pitchFamily="49" charset="0"/>
              </a:rPr>
              <a:t> </a:t>
            </a:r>
            <a:r>
              <a:rPr lang="en-US" sz="1600" b="0" dirty="0">
                <a:solidFill>
                  <a:srgbClr val="37474F"/>
                </a:solidFill>
                <a:effectLst/>
                <a:latin typeface="Roboto Mono" panose="00000009000000000000" pitchFamily="49" charset="0"/>
              </a:rPr>
              <a:t>*</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extract</a:t>
            </a:r>
            <a:r>
              <a:rPr lang="en-US" sz="1600" b="0" dirty="0">
                <a:solidFill>
                  <a:srgbClr val="37474F"/>
                </a:solidFill>
                <a:effectLst/>
                <a:latin typeface="Roboto Mono" panose="00000009000000000000" pitchFamily="49" charset="0"/>
              </a:rPr>
              <a:t>(</a:t>
            </a:r>
            <a:r>
              <a:rPr lang="en-US" sz="1600" b="0" dirty="0">
                <a:solidFill>
                  <a:srgbClr val="000000"/>
                </a:solidFill>
                <a:effectLst/>
                <a:latin typeface="Roboto Mono" panose="00000009000000000000" pitchFamily="49" charset="0"/>
              </a:rPr>
              <a:t>month</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from</a:t>
            </a:r>
            <a:r>
              <a:rPr lang="en-US" sz="1600" b="0" dirty="0">
                <a:solidFill>
                  <a:srgbClr val="3A474E"/>
                </a:solidFill>
                <a:effectLst/>
                <a:latin typeface="Roboto Mono" panose="00000009000000000000" pitchFamily="49" charset="0"/>
              </a:rPr>
              <a:t> </a:t>
            </a:r>
            <a:r>
              <a:rPr lang="en-US" sz="1600" b="0" dirty="0" err="1">
                <a:solidFill>
                  <a:srgbClr val="000000"/>
                </a:solidFill>
                <a:effectLst/>
                <a:latin typeface="Roboto Mono" panose="00000009000000000000" pitchFamily="49" charset="0"/>
              </a:rPr>
              <a:t>O</a:t>
            </a:r>
            <a:r>
              <a:rPr lang="en-US" sz="1600" b="0" dirty="0" err="1">
                <a:solidFill>
                  <a:srgbClr val="3A474E"/>
                </a:solidFill>
                <a:effectLst/>
                <a:latin typeface="Roboto Mono" panose="00000009000000000000" pitchFamily="49" charset="0"/>
              </a:rPr>
              <a:t>.</a:t>
            </a:r>
            <a:r>
              <a:rPr lang="en-US" sz="1600" b="0" dirty="0" err="1">
                <a:solidFill>
                  <a:srgbClr val="000000"/>
                </a:solidFill>
                <a:effectLst/>
                <a:latin typeface="Roboto Mono" panose="00000009000000000000" pitchFamily="49" charset="0"/>
              </a:rPr>
              <a:t>order_purchase_timestamp</a:t>
            </a:r>
            <a:r>
              <a:rPr lang="en-US" sz="1600" b="0" dirty="0">
                <a:solidFill>
                  <a:srgbClr val="37474F"/>
                </a:solidFill>
                <a:effectLst/>
                <a:latin typeface="Roboto Mono" panose="00000009000000000000" pitchFamily="49" charset="0"/>
              </a:rPr>
              <a:t>)</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as</a:t>
            </a:r>
            <a:r>
              <a:rPr lang="en-US" sz="1600" b="0" dirty="0">
                <a:solidFill>
                  <a:srgbClr val="3A474E"/>
                </a:solidFill>
                <a:effectLst/>
                <a:latin typeface="Roboto Mono" panose="00000009000000000000" pitchFamily="49" charset="0"/>
              </a:rPr>
              <a:t> </a:t>
            </a:r>
            <a:r>
              <a:rPr lang="en-US" sz="1600" b="0" dirty="0">
                <a:solidFill>
                  <a:srgbClr val="000000"/>
                </a:solidFill>
                <a:effectLst/>
                <a:latin typeface="Roboto Mono" panose="00000009000000000000" pitchFamily="49" charset="0"/>
              </a:rPr>
              <a:t>month</a:t>
            </a:r>
            <a:endParaRPr lang="en-US" sz="1600" b="0" dirty="0">
              <a:solidFill>
                <a:srgbClr val="3A474E"/>
              </a:solidFill>
              <a:effectLst/>
              <a:latin typeface="Roboto Mono" panose="00000009000000000000" pitchFamily="49" charset="0"/>
            </a:endParaRPr>
          </a:p>
          <a:p>
            <a:r>
              <a:rPr lang="en-US" sz="1600" b="0" dirty="0">
                <a:solidFill>
                  <a:srgbClr val="3367D6"/>
                </a:solidFill>
                <a:effectLst/>
                <a:latin typeface="Roboto Mono" panose="00000009000000000000" pitchFamily="49" charset="0"/>
              </a:rPr>
              <a:t>from</a:t>
            </a:r>
            <a:r>
              <a:rPr lang="en-US" sz="1600" b="0" dirty="0">
                <a:solidFill>
                  <a:srgbClr val="3A474E"/>
                </a:solidFill>
                <a:effectLst/>
                <a:latin typeface="Roboto Mono" panose="00000009000000000000" pitchFamily="49" charset="0"/>
              </a:rPr>
              <a:t> </a:t>
            </a:r>
            <a:r>
              <a:rPr lang="en-US" sz="1600" b="0" dirty="0">
                <a:solidFill>
                  <a:srgbClr val="0D904F"/>
                </a:solidFill>
                <a:effectLst/>
                <a:latin typeface="Roboto Mono" panose="00000009000000000000" pitchFamily="49" charset="0"/>
              </a:rPr>
              <a:t>`</a:t>
            </a:r>
            <a:r>
              <a:rPr lang="en-US" sz="1600" b="0" dirty="0" err="1">
                <a:solidFill>
                  <a:srgbClr val="0D904F"/>
                </a:solidFill>
                <a:effectLst/>
                <a:latin typeface="Roboto Mono" panose="00000009000000000000" pitchFamily="49" charset="0"/>
              </a:rPr>
              <a:t>target_retail_store.orders</a:t>
            </a:r>
            <a:r>
              <a:rPr lang="en-US" sz="1600" b="0" dirty="0">
                <a:solidFill>
                  <a:srgbClr val="0D904F"/>
                </a:solidFill>
                <a:effectLst/>
                <a:latin typeface="Roboto Mono" panose="00000009000000000000" pitchFamily="49" charset="0"/>
              </a:rPr>
              <a:t>`</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as</a:t>
            </a:r>
            <a:r>
              <a:rPr lang="en-US" sz="1600" b="0" dirty="0">
                <a:solidFill>
                  <a:srgbClr val="3A474E"/>
                </a:solidFill>
                <a:effectLst/>
                <a:latin typeface="Roboto Mono" panose="00000009000000000000" pitchFamily="49" charset="0"/>
              </a:rPr>
              <a:t> </a:t>
            </a:r>
            <a:r>
              <a:rPr lang="en-US" sz="1600" b="0" dirty="0">
                <a:solidFill>
                  <a:srgbClr val="000000"/>
                </a:solidFill>
                <a:effectLst/>
                <a:latin typeface="Roboto Mono" panose="00000009000000000000" pitchFamily="49" charset="0"/>
              </a:rPr>
              <a:t>O</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join</a:t>
            </a:r>
            <a:r>
              <a:rPr lang="en-US" sz="1600" b="0" dirty="0">
                <a:solidFill>
                  <a:srgbClr val="3A474E"/>
                </a:solidFill>
                <a:effectLst/>
                <a:latin typeface="Roboto Mono" panose="00000009000000000000" pitchFamily="49" charset="0"/>
              </a:rPr>
              <a:t> </a:t>
            </a:r>
            <a:r>
              <a:rPr lang="en-US" sz="1600" b="0" dirty="0">
                <a:solidFill>
                  <a:srgbClr val="0D904F"/>
                </a:solidFill>
                <a:effectLst/>
                <a:latin typeface="Roboto Mono" panose="00000009000000000000" pitchFamily="49" charset="0"/>
              </a:rPr>
              <a:t>`</a:t>
            </a:r>
            <a:r>
              <a:rPr lang="en-US" sz="1600" b="0" dirty="0" err="1">
                <a:solidFill>
                  <a:srgbClr val="0D904F"/>
                </a:solidFill>
                <a:effectLst/>
                <a:latin typeface="Roboto Mono" panose="00000009000000000000" pitchFamily="49" charset="0"/>
              </a:rPr>
              <a:t>target_retail_store.customers</a:t>
            </a:r>
            <a:r>
              <a:rPr lang="en-US" sz="1600" b="0" dirty="0">
                <a:solidFill>
                  <a:srgbClr val="0D904F"/>
                </a:solidFill>
                <a:effectLst/>
                <a:latin typeface="Roboto Mono" panose="00000009000000000000" pitchFamily="49" charset="0"/>
              </a:rPr>
              <a:t>`</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as</a:t>
            </a:r>
            <a:r>
              <a:rPr lang="en-US" sz="1600" b="0" dirty="0">
                <a:solidFill>
                  <a:srgbClr val="3A474E"/>
                </a:solidFill>
                <a:effectLst/>
                <a:latin typeface="Roboto Mono" panose="00000009000000000000" pitchFamily="49" charset="0"/>
              </a:rPr>
              <a:t> </a:t>
            </a:r>
            <a:r>
              <a:rPr lang="en-US" sz="1600" b="0" dirty="0">
                <a:solidFill>
                  <a:srgbClr val="000000"/>
                </a:solidFill>
                <a:effectLst/>
                <a:latin typeface="Roboto Mono" panose="00000009000000000000" pitchFamily="49" charset="0"/>
              </a:rPr>
              <a:t>C</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on</a:t>
            </a:r>
            <a:r>
              <a:rPr lang="en-US" sz="1600" b="0" dirty="0">
                <a:solidFill>
                  <a:srgbClr val="3A474E"/>
                </a:solidFill>
                <a:effectLst/>
                <a:latin typeface="Roboto Mono" panose="00000009000000000000" pitchFamily="49" charset="0"/>
              </a:rPr>
              <a:t> </a:t>
            </a:r>
            <a:r>
              <a:rPr lang="en-US" sz="1600" b="0" dirty="0" err="1">
                <a:solidFill>
                  <a:srgbClr val="000000"/>
                </a:solidFill>
                <a:effectLst/>
                <a:latin typeface="Roboto Mono" panose="00000009000000000000" pitchFamily="49" charset="0"/>
              </a:rPr>
              <a:t>O</a:t>
            </a:r>
            <a:r>
              <a:rPr lang="en-US" sz="1600" b="0" dirty="0" err="1">
                <a:solidFill>
                  <a:srgbClr val="3A474E"/>
                </a:solidFill>
                <a:effectLst/>
                <a:latin typeface="Roboto Mono" panose="00000009000000000000" pitchFamily="49" charset="0"/>
              </a:rPr>
              <a:t>.</a:t>
            </a:r>
            <a:r>
              <a:rPr lang="en-US" sz="1600" b="0" dirty="0" err="1">
                <a:solidFill>
                  <a:srgbClr val="800000"/>
                </a:solidFill>
                <a:effectLst/>
                <a:latin typeface="Roboto Mono" panose="00000009000000000000" pitchFamily="49" charset="0"/>
              </a:rPr>
              <a:t>customer_id</a:t>
            </a:r>
            <a:r>
              <a:rPr lang="en-US" sz="1600" b="0" dirty="0">
                <a:solidFill>
                  <a:srgbClr val="3A474E"/>
                </a:solidFill>
                <a:effectLst/>
                <a:latin typeface="Roboto Mono" panose="00000009000000000000" pitchFamily="49" charset="0"/>
              </a:rPr>
              <a:t> = </a:t>
            </a:r>
            <a:r>
              <a:rPr lang="en-US" sz="1600" b="0" dirty="0" err="1">
                <a:solidFill>
                  <a:srgbClr val="000000"/>
                </a:solidFill>
                <a:effectLst/>
                <a:latin typeface="Roboto Mono" panose="00000009000000000000" pitchFamily="49" charset="0"/>
              </a:rPr>
              <a:t>C</a:t>
            </a:r>
            <a:r>
              <a:rPr lang="en-US" sz="1600" b="0" dirty="0" err="1">
                <a:solidFill>
                  <a:srgbClr val="3A474E"/>
                </a:solidFill>
                <a:effectLst/>
                <a:latin typeface="Roboto Mono" panose="00000009000000000000" pitchFamily="49" charset="0"/>
              </a:rPr>
              <a:t>.</a:t>
            </a:r>
            <a:r>
              <a:rPr lang="en-US" sz="1600" b="0" dirty="0" err="1">
                <a:solidFill>
                  <a:srgbClr val="000000"/>
                </a:solidFill>
                <a:effectLst/>
                <a:latin typeface="Roboto Mono" panose="00000009000000000000" pitchFamily="49" charset="0"/>
              </a:rPr>
              <a:t>customer_id</a:t>
            </a:r>
            <a:r>
              <a:rPr lang="en-US" sz="1600" b="0" dirty="0">
                <a:solidFill>
                  <a:srgbClr val="37474F"/>
                </a:solidFill>
                <a:effectLst/>
                <a:latin typeface="Roboto Mono" panose="00000009000000000000" pitchFamily="49" charset="0"/>
              </a:rPr>
              <a:t>)</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as</a:t>
            </a:r>
            <a:r>
              <a:rPr lang="en-US" sz="1600" b="0" dirty="0">
                <a:solidFill>
                  <a:srgbClr val="3A474E"/>
                </a:solidFill>
                <a:effectLst/>
                <a:latin typeface="Roboto Mono" panose="00000009000000000000" pitchFamily="49" charset="0"/>
              </a:rPr>
              <a:t> </a:t>
            </a:r>
            <a:r>
              <a:rPr lang="en-US" sz="1600" b="0" dirty="0">
                <a:solidFill>
                  <a:srgbClr val="000000"/>
                </a:solidFill>
                <a:effectLst/>
                <a:latin typeface="Roboto Mono" panose="00000009000000000000" pitchFamily="49" charset="0"/>
              </a:rPr>
              <a:t>t</a:t>
            </a:r>
            <a:endParaRPr lang="en-US" sz="1600" b="0" dirty="0">
              <a:solidFill>
                <a:srgbClr val="3A474E"/>
              </a:solidFill>
              <a:effectLst/>
              <a:latin typeface="Roboto Mono" panose="00000009000000000000" pitchFamily="49" charset="0"/>
            </a:endParaRPr>
          </a:p>
          <a:p>
            <a:r>
              <a:rPr lang="en-US" sz="1600" b="0" dirty="0">
                <a:solidFill>
                  <a:srgbClr val="3367D6"/>
                </a:solidFill>
                <a:effectLst/>
                <a:latin typeface="Roboto Mono" panose="00000009000000000000" pitchFamily="49" charset="0"/>
              </a:rPr>
              <a:t>group</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by</a:t>
            </a:r>
            <a:r>
              <a:rPr lang="en-US" sz="1600" b="0" dirty="0">
                <a:solidFill>
                  <a:srgbClr val="3A474E"/>
                </a:solidFill>
                <a:effectLst/>
                <a:latin typeface="Roboto Mono" panose="00000009000000000000" pitchFamily="49" charset="0"/>
              </a:rPr>
              <a:t> </a:t>
            </a:r>
            <a:r>
              <a:rPr lang="en-US" sz="1600" b="0" dirty="0" err="1">
                <a:solidFill>
                  <a:srgbClr val="000000"/>
                </a:solidFill>
                <a:effectLst/>
                <a:latin typeface="Roboto Mono" panose="00000009000000000000" pitchFamily="49" charset="0"/>
              </a:rPr>
              <a:t>t</a:t>
            </a:r>
            <a:r>
              <a:rPr lang="en-US" sz="1600" b="0" dirty="0" err="1">
                <a:solidFill>
                  <a:srgbClr val="3A474E"/>
                </a:solidFill>
                <a:effectLst/>
                <a:latin typeface="Roboto Mono" panose="00000009000000000000" pitchFamily="49" charset="0"/>
              </a:rPr>
              <a:t>.</a:t>
            </a:r>
            <a:r>
              <a:rPr lang="en-US" sz="1600" b="0" dirty="0" err="1">
                <a:solidFill>
                  <a:srgbClr val="000000"/>
                </a:solidFill>
                <a:effectLst/>
                <a:latin typeface="Roboto Mono" panose="00000009000000000000" pitchFamily="49" charset="0"/>
              </a:rPr>
              <a:t>customer_state</a:t>
            </a:r>
            <a:r>
              <a:rPr lang="en-US" sz="1600" b="0" dirty="0" err="1">
                <a:solidFill>
                  <a:srgbClr val="3A474E"/>
                </a:solidFill>
                <a:effectLst/>
                <a:latin typeface="Roboto Mono" panose="00000009000000000000" pitchFamily="49" charset="0"/>
              </a:rPr>
              <a:t>,</a:t>
            </a:r>
            <a:r>
              <a:rPr lang="en-US" sz="1600" b="0" dirty="0" err="1">
                <a:solidFill>
                  <a:srgbClr val="000000"/>
                </a:solidFill>
                <a:effectLst/>
                <a:latin typeface="Roboto Mono" panose="00000009000000000000" pitchFamily="49" charset="0"/>
              </a:rPr>
              <a:t>t</a:t>
            </a:r>
            <a:r>
              <a:rPr lang="en-US" sz="1600" b="0" dirty="0" err="1">
                <a:solidFill>
                  <a:srgbClr val="3A474E"/>
                </a:solidFill>
                <a:effectLst/>
                <a:latin typeface="Roboto Mono" panose="00000009000000000000" pitchFamily="49" charset="0"/>
              </a:rPr>
              <a:t>.</a:t>
            </a:r>
            <a:r>
              <a:rPr lang="en-US" sz="1600" b="0" dirty="0" err="1">
                <a:solidFill>
                  <a:srgbClr val="000000"/>
                </a:solidFill>
                <a:effectLst/>
                <a:latin typeface="Roboto Mono" panose="00000009000000000000" pitchFamily="49" charset="0"/>
              </a:rPr>
              <a:t>month</a:t>
            </a:r>
            <a:endParaRPr lang="en-US" sz="1600" b="0" dirty="0">
              <a:solidFill>
                <a:srgbClr val="3A474E"/>
              </a:solidFill>
              <a:effectLst/>
              <a:latin typeface="Roboto Mono" panose="00000009000000000000" pitchFamily="49" charset="0"/>
            </a:endParaRPr>
          </a:p>
          <a:p>
            <a:r>
              <a:rPr lang="en-US" sz="1600" b="0" dirty="0">
                <a:solidFill>
                  <a:srgbClr val="3367D6"/>
                </a:solidFill>
                <a:effectLst/>
                <a:latin typeface="Roboto Mono" panose="00000009000000000000" pitchFamily="49" charset="0"/>
              </a:rPr>
              <a:t>order</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by</a:t>
            </a:r>
            <a:r>
              <a:rPr lang="en-US" sz="1600" b="0" dirty="0">
                <a:solidFill>
                  <a:srgbClr val="3A474E"/>
                </a:solidFill>
                <a:effectLst/>
                <a:latin typeface="Roboto Mono" panose="00000009000000000000" pitchFamily="49" charset="0"/>
              </a:rPr>
              <a:t> </a:t>
            </a:r>
            <a:r>
              <a:rPr lang="en-US" sz="1600" b="0" dirty="0" err="1">
                <a:solidFill>
                  <a:srgbClr val="000000"/>
                </a:solidFill>
                <a:effectLst/>
                <a:latin typeface="Roboto Mono" panose="00000009000000000000" pitchFamily="49" charset="0"/>
              </a:rPr>
              <a:t>t</a:t>
            </a:r>
            <a:r>
              <a:rPr lang="en-US" sz="1600" b="0" dirty="0" err="1">
                <a:solidFill>
                  <a:srgbClr val="3A474E"/>
                </a:solidFill>
                <a:effectLst/>
                <a:latin typeface="Roboto Mono" panose="00000009000000000000" pitchFamily="49" charset="0"/>
              </a:rPr>
              <a:t>.</a:t>
            </a:r>
            <a:r>
              <a:rPr lang="en-US" sz="1600" b="0" dirty="0" err="1">
                <a:solidFill>
                  <a:srgbClr val="000000"/>
                </a:solidFill>
                <a:effectLst/>
                <a:latin typeface="Roboto Mono" panose="00000009000000000000" pitchFamily="49" charset="0"/>
              </a:rPr>
              <a:t>month</a:t>
            </a:r>
            <a:r>
              <a:rPr lang="en-US" sz="1600" b="0" dirty="0">
                <a:solidFill>
                  <a:srgbClr val="3A474E"/>
                </a:solidFill>
                <a:effectLst/>
                <a:latin typeface="Roboto Mono" panose="00000009000000000000" pitchFamily="49" charset="0"/>
              </a:rPr>
              <a:t> </a:t>
            </a:r>
          </a:p>
          <a:p>
            <a:pPr marL="0" indent="0">
              <a:buNone/>
            </a:pPr>
            <a:endParaRPr lang="en-US" sz="1600" b="0" dirty="0">
              <a:solidFill>
                <a:srgbClr val="3A474E"/>
              </a:solidFill>
              <a:effectLst/>
              <a:latin typeface="Roboto Mono" panose="00000009000000000000" pitchFamily="49" charset="0"/>
            </a:endParaRPr>
          </a:p>
          <a:p>
            <a:pPr marL="0" indent="0">
              <a:buNone/>
            </a:pPr>
            <a:endParaRPr lang="en-IN" dirty="0"/>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pic>
        <p:nvPicPr>
          <p:cNvPr id="8" name="Picture 7">
            <a:extLst>
              <a:ext uri="{FF2B5EF4-FFF2-40B4-BE49-F238E27FC236}">
                <a16:creationId xmlns:a16="http://schemas.microsoft.com/office/drawing/2014/main" id="{1C77B153-11C3-7E2E-292C-8481670C2F25}"/>
              </a:ext>
            </a:extLst>
          </p:cNvPr>
          <p:cNvPicPr>
            <a:picLocks noChangeAspect="1"/>
          </p:cNvPicPr>
          <p:nvPr/>
        </p:nvPicPr>
        <p:blipFill rotWithShape="1">
          <a:blip r:embed="rId4"/>
          <a:srcRect t="11840"/>
          <a:stretch/>
        </p:blipFill>
        <p:spPr>
          <a:xfrm>
            <a:off x="97409" y="3304674"/>
            <a:ext cx="11950211" cy="3491087"/>
          </a:xfrm>
          <a:prstGeom prst="rect">
            <a:avLst/>
          </a:prstGeom>
        </p:spPr>
      </p:pic>
    </p:spTree>
    <p:extLst>
      <p:ext uri="{BB962C8B-B14F-4D97-AF65-F5344CB8AC3E}">
        <p14:creationId xmlns:p14="http://schemas.microsoft.com/office/powerpoint/2010/main" val="3335670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B7DB4-6569-A41A-6B3B-6D631F4115A6}"/>
              </a:ext>
            </a:extLst>
          </p:cNvPr>
          <p:cNvSpPr>
            <a:spLocks noGrp="1"/>
          </p:cNvSpPr>
          <p:nvPr>
            <p:ph type="ctrTitle"/>
          </p:nvPr>
        </p:nvSpPr>
        <p:spPr>
          <a:xfrm>
            <a:off x="984739" y="447617"/>
            <a:ext cx="10168932" cy="6043618"/>
          </a:xfrm>
        </p:spPr>
        <p:txBody>
          <a:bodyPr>
            <a:normAutofit fontScale="90000"/>
          </a:bodyPr>
          <a:lstStyle/>
          <a:p>
            <a:r>
              <a:rPr lang="en-IN" sz="6700" b="1" u="sng" dirty="0">
                <a:solidFill>
                  <a:srgbClr val="FF0000"/>
                </a:solidFill>
                <a:latin typeface="Times New Roman" panose="02020603050405020304" pitchFamily="18" charset="0"/>
                <a:cs typeface="Times New Roman" panose="02020603050405020304" pitchFamily="18" charset="0"/>
              </a:rPr>
              <a:t>1.</a:t>
            </a:r>
            <a:r>
              <a:rPr lang="en-US" sz="6700" b="1" u="sng" dirty="0">
                <a:solidFill>
                  <a:srgbClr val="FF0000"/>
                </a:solidFill>
                <a:effectLst/>
                <a:latin typeface="Times New Roman" panose="02020603050405020304" pitchFamily="18" charset="0"/>
                <a:cs typeface="Times New Roman" panose="02020603050405020304" pitchFamily="18" charset="0"/>
              </a:rPr>
              <a:t> Import the dataset and do the usual exploratory analysis steps like checking the structure &amp; characteristics of the dataset:</a:t>
            </a:r>
            <a:br>
              <a:rPr lang="en-US" sz="6000" b="1" dirty="0">
                <a:solidFill>
                  <a:srgbClr val="FF0000"/>
                </a:solidFill>
                <a:effectLst/>
                <a:latin typeface="Times New Roman" panose="02020603050405020304" pitchFamily="18" charset="0"/>
                <a:cs typeface="Times New Roman" panose="02020603050405020304" pitchFamily="18" charset="0"/>
              </a:rPr>
            </a:br>
            <a:endParaRPr lang="en-IN" u="sng" dirty="0">
              <a:solidFill>
                <a:srgbClr val="FF0000"/>
              </a:solidFill>
            </a:endParaRPr>
          </a:p>
        </p:txBody>
      </p:sp>
      <p:pic>
        <p:nvPicPr>
          <p:cNvPr id="9" name="Picture 8">
            <a:extLst>
              <a:ext uri="{FF2B5EF4-FFF2-40B4-BE49-F238E27FC236}">
                <a16:creationId xmlns:a16="http://schemas.microsoft.com/office/drawing/2014/main" id="{EB3F676D-B9CE-3EAB-4E09-31B26D52775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651" b="89701" l="9770" r="89943">
                        <a14:foregroundMark x1="52299" y1="4651" x2="52299" y2="4651"/>
                        <a14:foregroundMark x1="54023" y1="38206" x2="54023" y2="38206"/>
                      </a14:backgroundRemoval>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94243" y="0"/>
            <a:ext cx="1524000" cy="1234912"/>
          </a:xfrm>
          <a:prstGeom prst="rect">
            <a:avLst/>
          </a:prstGeom>
        </p:spPr>
      </p:pic>
      <p:pic>
        <p:nvPicPr>
          <p:cNvPr id="13" name="Picture 12">
            <a:extLst>
              <a:ext uri="{FF2B5EF4-FFF2-40B4-BE49-F238E27FC236}">
                <a16:creationId xmlns:a16="http://schemas.microsoft.com/office/drawing/2014/main" id="{512392A3-449F-6083-E95C-D54D4672F37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5375" y1="49625" x2="25375" y2="49625"/>
                      </a14:backgroundRemoval>
                    </a14:imgEffect>
                  </a14:imgLayer>
                </a14:imgProps>
              </a:ext>
              <a:ext uri="{28A0092B-C50C-407E-A947-70E740481C1C}">
                <a14:useLocalDpi xmlns:a14="http://schemas.microsoft.com/office/drawing/2010/main" val="0"/>
              </a:ext>
            </a:extLst>
          </a:blip>
          <a:stretch>
            <a:fillRect/>
          </a:stretch>
        </p:blipFill>
        <p:spPr>
          <a:xfrm>
            <a:off x="-226243" y="-113123"/>
            <a:ext cx="1522800" cy="1121480"/>
          </a:xfrm>
          <a:prstGeom prst="rect">
            <a:avLst/>
          </a:prstGeom>
        </p:spPr>
      </p:pic>
      <p:sp>
        <p:nvSpPr>
          <p:cNvPr id="14" name="Rectangle 13">
            <a:extLst>
              <a:ext uri="{FF2B5EF4-FFF2-40B4-BE49-F238E27FC236}">
                <a16:creationId xmlns:a16="http://schemas.microsoft.com/office/drawing/2014/main" id="{0AA98255-4365-1620-6C2F-FCB862CBF283}"/>
              </a:ext>
            </a:extLst>
          </p:cNvPr>
          <p:cNvSpPr/>
          <p:nvPr/>
        </p:nvSpPr>
        <p:spPr>
          <a:xfrm>
            <a:off x="0" y="-1"/>
            <a:ext cx="12192000" cy="6858001"/>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71140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032728" y="-365783"/>
            <a:ext cx="10086577" cy="1175355"/>
          </a:xfrm>
        </p:spPr>
        <p:txBody>
          <a:bodyPr>
            <a:normAutofit fontScale="90000"/>
          </a:bodyPr>
          <a:lstStyle/>
          <a:p>
            <a:pPr algn="ctr"/>
            <a:br>
              <a:rPr lang="en-US" b="1" u="sng" dirty="0">
                <a:solidFill>
                  <a:srgbClr val="FF0000"/>
                </a:solidFill>
              </a:rPr>
            </a:br>
            <a:r>
              <a:rPr lang="en-US" b="1" u="sng" dirty="0">
                <a:solidFill>
                  <a:srgbClr val="FF0000"/>
                </a:solidFill>
                <a:latin typeface="Times New Roman" panose="02020603050405020304" pitchFamily="18" charset="0"/>
                <a:cs typeface="Times New Roman" panose="02020603050405020304" pitchFamily="18" charset="0"/>
              </a:rPr>
              <a:t>Insights and recommendations</a:t>
            </a:r>
            <a:endParaRPr lang="en-IN"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42862" y="867488"/>
            <a:ext cx="12106276" cy="5928273"/>
          </a:xfrm>
        </p:spPr>
        <p:txBody>
          <a:bodyPr>
            <a:normAutofit/>
          </a:bodyPr>
          <a:lstStyle/>
          <a:p>
            <a:pPr marL="0" indent="0">
              <a:buNone/>
            </a:pPr>
            <a:r>
              <a:rPr lang="en-IN" sz="2400" b="1" u="sng" dirty="0">
                <a:solidFill>
                  <a:srgbClr val="FF0000"/>
                </a:solidFill>
                <a:latin typeface="Times New Roman" panose="02020603050405020304" pitchFamily="18" charset="0"/>
                <a:cs typeface="Times New Roman" panose="02020603050405020304" pitchFamily="18" charset="0"/>
              </a:rPr>
              <a:t>INSIGHTS:-</a:t>
            </a: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Order Variation: </a:t>
            </a:r>
            <a:r>
              <a:rPr lang="en-US" sz="2000" i="1" dirty="0">
                <a:solidFill>
                  <a:schemeClr val="accent5"/>
                </a:solidFill>
                <a:latin typeface="Times New Roman" panose="02020603050405020304" pitchFamily="18" charset="0"/>
                <a:cs typeface="Times New Roman" panose="02020603050405020304" pitchFamily="18" charset="0"/>
              </a:rPr>
              <a:t>The data provide insights into the month-on-month variation in the number of orders placed in different states. By analyzing this data, we can identify trends and patterns in customer </a:t>
            </a:r>
            <a:r>
              <a:rPr lang="en-US" sz="2000" i="1" dirty="0" err="1">
                <a:solidFill>
                  <a:schemeClr val="accent5"/>
                </a:solidFill>
                <a:latin typeface="Times New Roman" panose="02020603050405020304" pitchFamily="18" charset="0"/>
                <a:cs typeface="Times New Roman" panose="02020603050405020304" pitchFamily="18" charset="0"/>
              </a:rPr>
              <a:t>behaviour</a:t>
            </a:r>
            <a:r>
              <a:rPr lang="en-US" sz="2000" i="1" dirty="0">
                <a:solidFill>
                  <a:schemeClr val="accent5"/>
                </a:solidFill>
                <a:latin typeface="Times New Roman" panose="02020603050405020304" pitchFamily="18" charset="0"/>
                <a:cs typeface="Times New Roman" panose="02020603050405020304" pitchFamily="18" charset="0"/>
              </a:rPr>
              <a:t> and order volumes across states.</a:t>
            </a:r>
          </a:p>
          <a:p>
            <a:pPr>
              <a:lnSpc>
                <a:spcPct val="100000"/>
              </a:lnSpc>
              <a:buFont typeface="Wingdings" panose="05000000000000000000" pitchFamily="2" charset="2"/>
              <a:buChar char="Ø"/>
            </a:pPr>
            <a:endParaRPr lang="en-US" sz="2000" i="1" dirty="0">
              <a:solidFill>
                <a:schemeClr val="accent5"/>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State-Specific Trends: </a:t>
            </a:r>
            <a:r>
              <a:rPr lang="en-US" sz="2000" i="1" dirty="0">
                <a:solidFill>
                  <a:schemeClr val="accent5"/>
                </a:solidFill>
                <a:latin typeface="Times New Roman" panose="02020603050405020304" pitchFamily="18" charset="0"/>
                <a:cs typeface="Times New Roman" panose="02020603050405020304" pitchFamily="18" charset="0"/>
              </a:rPr>
              <a:t>The month-on-month variation reveals that different states may exhibit unique order patterns. Some states may experience consistent growth or stability in order volumes, while others may show fluctuations or seasonal trends.</a:t>
            </a:r>
          </a:p>
          <a:p>
            <a:pPr marL="0" indent="0">
              <a:lnSpc>
                <a:spcPct val="100000"/>
              </a:lnSpc>
              <a:buNone/>
            </a:pPr>
            <a:endParaRPr lang="en-IN" sz="2000" i="1" dirty="0">
              <a:solidFill>
                <a:schemeClr val="accent5"/>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High-Performing States: </a:t>
            </a:r>
            <a:r>
              <a:rPr lang="en-US" sz="2000" i="1" dirty="0">
                <a:solidFill>
                  <a:schemeClr val="accent5"/>
                </a:solidFill>
                <a:latin typeface="Times New Roman" panose="02020603050405020304" pitchFamily="18" charset="0"/>
                <a:cs typeface="Times New Roman" panose="02020603050405020304" pitchFamily="18" charset="0"/>
              </a:rPr>
              <a:t>These states may represent key markets for the target retail stores, indicating strong customer demand and market penetration.</a:t>
            </a:r>
          </a:p>
          <a:p>
            <a:pPr>
              <a:lnSpc>
                <a:spcPct val="100000"/>
              </a:lnSpc>
              <a:buFont typeface="Wingdings" panose="05000000000000000000" pitchFamily="2" charset="2"/>
              <a:buChar char="Ø"/>
            </a:pPr>
            <a:endParaRPr lang="en-US" sz="2000" i="1" dirty="0">
              <a:solidFill>
                <a:schemeClr val="accent5"/>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Low-Performing States: </a:t>
            </a:r>
            <a:r>
              <a:rPr lang="en-US" sz="2000" i="1" dirty="0">
                <a:solidFill>
                  <a:schemeClr val="accent5"/>
                </a:solidFill>
                <a:latin typeface="Times New Roman" panose="02020603050405020304" pitchFamily="18" charset="0"/>
                <a:cs typeface="Times New Roman" panose="02020603050405020304" pitchFamily="18" charset="0"/>
              </a:rPr>
              <a:t>These states may require further analysis to understand the reasons behind the lower demand. It could be due to factors such as competition, economic conditions, or customer preferences.</a:t>
            </a:r>
            <a:endParaRPr lang="en-IN" sz="2000" i="1" dirty="0">
              <a:solidFill>
                <a:schemeClr val="accent5"/>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spTree>
    <p:extLst>
      <p:ext uri="{BB962C8B-B14F-4D97-AF65-F5344CB8AC3E}">
        <p14:creationId xmlns:p14="http://schemas.microsoft.com/office/powerpoint/2010/main" val="916323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032728" y="-365783"/>
            <a:ext cx="10086577" cy="1175355"/>
          </a:xfrm>
        </p:spPr>
        <p:txBody>
          <a:bodyPr>
            <a:normAutofit fontScale="90000"/>
          </a:bodyPr>
          <a:lstStyle/>
          <a:p>
            <a:pPr algn="ctr"/>
            <a:br>
              <a:rPr lang="en-US" b="1" u="sng" dirty="0">
                <a:solidFill>
                  <a:srgbClr val="FF0000"/>
                </a:solidFill>
              </a:rPr>
            </a:br>
            <a:r>
              <a:rPr lang="en-US" b="1" u="sng" dirty="0">
                <a:solidFill>
                  <a:srgbClr val="FF0000"/>
                </a:solidFill>
                <a:latin typeface="Times New Roman" panose="02020603050405020304" pitchFamily="18" charset="0"/>
                <a:cs typeface="Times New Roman" panose="02020603050405020304" pitchFamily="18" charset="0"/>
              </a:rPr>
              <a:t>Insights and recommendations</a:t>
            </a:r>
            <a:endParaRPr lang="en-IN"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42862" y="867488"/>
            <a:ext cx="12106276" cy="5928273"/>
          </a:xfrm>
        </p:spPr>
        <p:txBody>
          <a:bodyPr>
            <a:normAutofit/>
          </a:bodyPr>
          <a:lstStyle/>
          <a:p>
            <a:pPr marL="0" indent="0">
              <a:buNone/>
            </a:pPr>
            <a:r>
              <a:rPr lang="en-IN" sz="2400" b="1" u="sng" dirty="0">
                <a:solidFill>
                  <a:srgbClr val="FF0000"/>
                </a:solidFill>
                <a:latin typeface="Times New Roman" panose="02020603050405020304" pitchFamily="18" charset="0"/>
                <a:cs typeface="Times New Roman" panose="02020603050405020304" pitchFamily="18" charset="0"/>
              </a:rPr>
              <a:t>RECOMMENDATIONS:-</a:t>
            </a: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Regional Marketing Strategies: </a:t>
            </a:r>
            <a:r>
              <a:rPr lang="en-US" sz="2000" i="1" dirty="0">
                <a:solidFill>
                  <a:schemeClr val="accent5"/>
                </a:solidFill>
                <a:latin typeface="Times New Roman" panose="02020603050405020304" pitchFamily="18" charset="0"/>
                <a:cs typeface="Times New Roman" panose="02020603050405020304" pitchFamily="18" charset="0"/>
              </a:rPr>
              <a:t>Develop region-specific marketing strategies to address the unique characteristics and preferences of customers in different states. Customize promotions, advertising, and product assortments to resonate with local customer bases. This approach can help target retail stores establish a strong presence and connect with customers on a more personal level.</a:t>
            </a:r>
          </a:p>
          <a:p>
            <a:pPr>
              <a:lnSpc>
                <a:spcPct val="100000"/>
              </a:lnSpc>
              <a:buFont typeface="Wingdings" panose="05000000000000000000" pitchFamily="2" charset="2"/>
              <a:buChar char="Ø"/>
            </a:pPr>
            <a:endParaRPr lang="en-US" sz="2000" i="1" dirty="0">
              <a:solidFill>
                <a:schemeClr val="accent5"/>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2000" i="1" dirty="0">
                <a:solidFill>
                  <a:schemeClr val="accent5"/>
                </a:solidFill>
                <a:latin typeface="Times New Roman" panose="02020603050405020304" pitchFamily="18" charset="0"/>
                <a:cs typeface="Times New Roman" panose="02020603050405020304" pitchFamily="18" charset="0"/>
              </a:rPr>
              <a:t> </a:t>
            </a:r>
            <a:r>
              <a:rPr lang="en-US" sz="2000" b="1" u="sng" dirty="0">
                <a:solidFill>
                  <a:schemeClr val="accent6"/>
                </a:solidFill>
                <a:latin typeface="Times New Roman" panose="02020603050405020304" pitchFamily="18" charset="0"/>
                <a:cs typeface="Times New Roman" panose="02020603050405020304" pitchFamily="18" charset="0"/>
              </a:rPr>
              <a:t>Customer Feedback and Engagement: </a:t>
            </a:r>
            <a:r>
              <a:rPr lang="en-US" sz="2000" i="1" dirty="0">
                <a:solidFill>
                  <a:schemeClr val="accent5"/>
                </a:solidFill>
                <a:latin typeface="Times New Roman" panose="02020603050405020304" pitchFamily="18" charset="0"/>
                <a:cs typeface="Times New Roman" panose="02020603050405020304" pitchFamily="18" charset="0"/>
              </a:rPr>
              <a:t>Encourage customers to provide feedback on their shopping experiences, products, and services. Actively listen to customer opinions and preferences to better understand their needs and adapt offerings accordingly. Regularly engage with customers through surveys, social media, or customer loyalty programs to gather insights and build stronger relationships.</a:t>
            </a:r>
          </a:p>
          <a:p>
            <a:pPr>
              <a:lnSpc>
                <a:spcPct val="100000"/>
              </a:lnSpc>
              <a:buFont typeface="Wingdings" panose="05000000000000000000" pitchFamily="2" charset="2"/>
              <a:buChar char="Ø"/>
            </a:pPr>
            <a:endParaRPr lang="en-US" sz="2000" i="1" dirty="0">
              <a:solidFill>
                <a:schemeClr val="accent5"/>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Collaboration with Local Influencers: </a:t>
            </a:r>
            <a:r>
              <a:rPr lang="en-US" sz="2000" i="1" dirty="0">
                <a:solidFill>
                  <a:schemeClr val="accent5"/>
                </a:solidFill>
                <a:latin typeface="Times New Roman" panose="02020603050405020304" pitchFamily="18" charset="0"/>
                <a:cs typeface="Times New Roman" panose="02020603050405020304" pitchFamily="18" charset="0"/>
              </a:rPr>
              <a:t>Collaborate with influencers or local celebrities from specific states to promote the target retail stores. Partnering with influential individuals who have a strong presence in certain regions can help increase brand visibility and credibility among local customers.</a:t>
            </a:r>
            <a:endParaRPr lang="en-IN" sz="2000" i="1" dirty="0">
              <a:solidFill>
                <a:schemeClr val="accent5"/>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spTree>
    <p:extLst>
      <p:ext uri="{BB962C8B-B14F-4D97-AF65-F5344CB8AC3E}">
        <p14:creationId xmlns:p14="http://schemas.microsoft.com/office/powerpoint/2010/main" val="3596054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147223" y="-173679"/>
            <a:ext cx="9797721" cy="1028564"/>
          </a:xfrm>
        </p:spPr>
        <p:txBody>
          <a:bodyPr>
            <a:normAutofit/>
          </a:bodyPr>
          <a:lstStyle/>
          <a:p>
            <a:pPr algn="ctr"/>
            <a:r>
              <a:rPr lang="en-US" sz="2800" b="1" u="sng" dirty="0">
                <a:solidFill>
                  <a:srgbClr val="FF0000"/>
                </a:solidFill>
                <a:latin typeface="Times New Roman" panose="02020603050405020304" pitchFamily="18" charset="0"/>
                <a:cs typeface="Times New Roman" panose="02020603050405020304" pitchFamily="18" charset="0"/>
              </a:rPr>
              <a:t>2.) How are the customers distributed across all the states?</a:t>
            </a:r>
            <a:endParaRPr lang="en-IN" sz="2800"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1211" y="1021850"/>
            <a:ext cx="12094590" cy="5756325"/>
          </a:xfrm>
        </p:spPr>
        <p:txBody>
          <a:bodyPr/>
          <a:lstStyle/>
          <a:p>
            <a:r>
              <a:rPr lang="en-IN" b="1" u="sng" dirty="0">
                <a:solidFill>
                  <a:srgbClr val="FF0000"/>
                </a:solidFill>
                <a:latin typeface="Times New Roman" panose="02020603050405020304" pitchFamily="18" charset="0"/>
                <a:cs typeface="Times New Roman" panose="02020603050405020304" pitchFamily="18" charset="0"/>
              </a:rPr>
              <a:t>QUERY:-</a:t>
            </a:r>
          </a:p>
          <a:p>
            <a:r>
              <a:rPr lang="en-US" sz="1600" b="0" dirty="0">
                <a:solidFill>
                  <a:srgbClr val="3367D6"/>
                </a:solidFill>
                <a:effectLst/>
                <a:latin typeface="Roboto Mono" panose="00000009000000000000" pitchFamily="49" charset="0"/>
              </a:rPr>
              <a:t>select</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distinct</a:t>
            </a:r>
            <a:r>
              <a:rPr lang="en-US" sz="1600" b="0" dirty="0">
                <a:solidFill>
                  <a:srgbClr val="3A474E"/>
                </a:solidFill>
                <a:effectLst/>
                <a:latin typeface="Roboto Mono" panose="00000009000000000000" pitchFamily="49" charset="0"/>
              </a:rPr>
              <a:t> </a:t>
            </a:r>
            <a:r>
              <a:rPr lang="en-US" sz="1600" b="0" dirty="0" err="1">
                <a:solidFill>
                  <a:srgbClr val="000000"/>
                </a:solidFill>
                <a:effectLst/>
                <a:latin typeface="Roboto Mono" panose="00000009000000000000" pitchFamily="49" charset="0"/>
              </a:rPr>
              <a:t>customer_state</a:t>
            </a:r>
            <a:r>
              <a:rPr lang="en-US" sz="1600" b="0" dirty="0">
                <a:solidFill>
                  <a:srgbClr val="3A474E"/>
                </a:solidFill>
                <a:effectLst/>
                <a:latin typeface="Roboto Mono" panose="00000009000000000000" pitchFamily="49" charset="0"/>
              </a:rPr>
              <a:t> , </a:t>
            </a:r>
            <a:r>
              <a:rPr lang="en-US" sz="1600" b="0" dirty="0">
                <a:solidFill>
                  <a:srgbClr val="3367D6"/>
                </a:solidFill>
                <a:effectLst/>
                <a:latin typeface="Roboto Mono" panose="00000009000000000000" pitchFamily="49" charset="0"/>
              </a:rPr>
              <a:t>count</a:t>
            </a:r>
            <a:r>
              <a:rPr lang="en-US" sz="1600" b="0" dirty="0">
                <a:solidFill>
                  <a:srgbClr val="37474F"/>
                </a:solidFill>
                <a:effectLst/>
                <a:latin typeface="Roboto Mono" panose="00000009000000000000" pitchFamily="49" charset="0"/>
              </a:rPr>
              <a:t>(</a:t>
            </a:r>
            <a:r>
              <a:rPr lang="en-US" sz="1600" b="0" dirty="0">
                <a:solidFill>
                  <a:srgbClr val="3367D6"/>
                </a:solidFill>
                <a:effectLst/>
                <a:latin typeface="Roboto Mono" panose="00000009000000000000" pitchFamily="49" charset="0"/>
              </a:rPr>
              <a:t>distinct</a:t>
            </a:r>
            <a:r>
              <a:rPr lang="en-US" sz="1600" b="0" dirty="0">
                <a:solidFill>
                  <a:srgbClr val="3A474E"/>
                </a:solidFill>
                <a:effectLst/>
                <a:latin typeface="Roboto Mono" panose="00000009000000000000" pitchFamily="49" charset="0"/>
              </a:rPr>
              <a:t> </a:t>
            </a:r>
            <a:r>
              <a:rPr lang="en-US" sz="1600" b="0" dirty="0" err="1">
                <a:solidFill>
                  <a:srgbClr val="000000"/>
                </a:solidFill>
                <a:effectLst/>
                <a:latin typeface="Roboto Mono" panose="00000009000000000000" pitchFamily="49" charset="0"/>
              </a:rPr>
              <a:t>customer_id</a:t>
            </a:r>
            <a:r>
              <a:rPr lang="en-US" sz="1600" b="0" dirty="0">
                <a:solidFill>
                  <a:srgbClr val="37474F"/>
                </a:solidFill>
                <a:effectLst/>
                <a:latin typeface="Roboto Mono" panose="00000009000000000000" pitchFamily="49" charset="0"/>
              </a:rPr>
              <a:t>)</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as</a:t>
            </a:r>
            <a:r>
              <a:rPr lang="en-US" sz="1600" b="0" dirty="0">
                <a:solidFill>
                  <a:srgbClr val="3A474E"/>
                </a:solidFill>
                <a:effectLst/>
                <a:latin typeface="Roboto Mono" panose="00000009000000000000" pitchFamily="49" charset="0"/>
              </a:rPr>
              <a:t> </a:t>
            </a:r>
            <a:r>
              <a:rPr lang="en-US" sz="1600" b="0" dirty="0" err="1">
                <a:solidFill>
                  <a:srgbClr val="000000"/>
                </a:solidFill>
                <a:effectLst/>
                <a:latin typeface="Roboto Mono" panose="00000009000000000000" pitchFamily="49" charset="0"/>
              </a:rPr>
              <a:t>no_of_customers</a:t>
            </a:r>
            <a:endParaRPr lang="en-US" sz="1600" b="0" dirty="0">
              <a:solidFill>
                <a:srgbClr val="3A474E"/>
              </a:solidFill>
              <a:effectLst/>
              <a:latin typeface="Roboto Mono" panose="00000009000000000000" pitchFamily="49" charset="0"/>
            </a:endParaRPr>
          </a:p>
          <a:p>
            <a:r>
              <a:rPr lang="en-US" sz="1600" b="0" dirty="0">
                <a:solidFill>
                  <a:srgbClr val="3367D6"/>
                </a:solidFill>
                <a:effectLst/>
                <a:latin typeface="Roboto Mono" panose="00000009000000000000" pitchFamily="49" charset="0"/>
              </a:rPr>
              <a:t>from</a:t>
            </a:r>
            <a:r>
              <a:rPr lang="en-US" sz="1600" b="0" dirty="0">
                <a:solidFill>
                  <a:srgbClr val="3A474E"/>
                </a:solidFill>
                <a:effectLst/>
                <a:latin typeface="Roboto Mono" panose="00000009000000000000" pitchFamily="49" charset="0"/>
              </a:rPr>
              <a:t> </a:t>
            </a:r>
            <a:r>
              <a:rPr lang="en-US" sz="1600" b="0" dirty="0">
                <a:solidFill>
                  <a:srgbClr val="0D904F"/>
                </a:solidFill>
                <a:effectLst/>
                <a:latin typeface="Roboto Mono" panose="00000009000000000000" pitchFamily="49" charset="0"/>
              </a:rPr>
              <a:t>`</a:t>
            </a:r>
            <a:r>
              <a:rPr lang="en-US" sz="1600" b="0" dirty="0" err="1">
                <a:solidFill>
                  <a:srgbClr val="0D904F"/>
                </a:solidFill>
                <a:effectLst/>
                <a:latin typeface="Roboto Mono" panose="00000009000000000000" pitchFamily="49" charset="0"/>
              </a:rPr>
              <a:t>target_retail_store.customers</a:t>
            </a:r>
            <a:r>
              <a:rPr lang="en-US" sz="1600" b="0" dirty="0">
                <a:solidFill>
                  <a:srgbClr val="0D904F"/>
                </a:solidFill>
                <a:effectLst/>
                <a:latin typeface="Roboto Mono" panose="00000009000000000000" pitchFamily="49" charset="0"/>
              </a:rPr>
              <a:t>`</a:t>
            </a:r>
            <a:endParaRPr lang="en-US" sz="1600" b="0" dirty="0">
              <a:solidFill>
                <a:srgbClr val="3A474E"/>
              </a:solidFill>
              <a:effectLst/>
              <a:latin typeface="Roboto Mono" panose="00000009000000000000" pitchFamily="49" charset="0"/>
            </a:endParaRPr>
          </a:p>
          <a:p>
            <a:r>
              <a:rPr lang="en-US" sz="1600" b="0" dirty="0">
                <a:solidFill>
                  <a:srgbClr val="3367D6"/>
                </a:solidFill>
                <a:effectLst/>
                <a:latin typeface="Roboto Mono" panose="00000009000000000000" pitchFamily="49" charset="0"/>
              </a:rPr>
              <a:t>group</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by</a:t>
            </a:r>
            <a:r>
              <a:rPr lang="en-US" sz="1600" b="0" dirty="0">
                <a:solidFill>
                  <a:srgbClr val="3A474E"/>
                </a:solidFill>
                <a:effectLst/>
                <a:latin typeface="Roboto Mono" panose="00000009000000000000" pitchFamily="49" charset="0"/>
              </a:rPr>
              <a:t> </a:t>
            </a:r>
            <a:r>
              <a:rPr lang="en-US" sz="1600" b="0" dirty="0" err="1">
                <a:solidFill>
                  <a:srgbClr val="000000"/>
                </a:solidFill>
                <a:effectLst/>
                <a:latin typeface="Roboto Mono" panose="00000009000000000000" pitchFamily="49" charset="0"/>
              </a:rPr>
              <a:t>customer_state</a:t>
            </a:r>
            <a:endParaRPr lang="en-US" sz="1600" b="0" dirty="0">
              <a:solidFill>
                <a:srgbClr val="3A474E"/>
              </a:solidFill>
              <a:effectLst/>
              <a:latin typeface="Roboto Mono" panose="00000009000000000000" pitchFamily="49" charset="0"/>
            </a:endParaRPr>
          </a:p>
          <a:p>
            <a:r>
              <a:rPr lang="en-US" sz="1600" b="0" dirty="0">
                <a:solidFill>
                  <a:srgbClr val="3367D6"/>
                </a:solidFill>
                <a:effectLst/>
                <a:latin typeface="Roboto Mono" panose="00000009000000000000" pitchFamily="49" charset="0"/>
              </a:rPr>
              <a:t>order</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by</a:t>
            </a:r>
            <a:r>
              <a:rPr lang="en-US" sz="1600" b="0" dirty="0">
                <a:solidFill>
                  <a:srgbClr val="3A474E"/>
                </a:solidFill>
                <a:effectLst/>
                <a:latin typeface="Roboto Mono" panose="00000009000000000000" pitchFamily="49" charset="0"/>
              </a:rPr>
              <a:t> </a:t>
            </a:r>
            <a:r>
              <a:rPr lang="en-US" sz="1600" b="0" dirty="0" err="1">
                <a:solidFill>
                  <a:srgbClr val="000000"/>
                </a:solidFill>
                <a:effectLst/>
                <a:latin typeface="Roboto Mono" panose="00000009000000000000" pitchFamily="49" charset="0"/>
              </a:rPr>
              <a:t>no_of_customers</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desc</a:t>
            </a:r>
            <a:r>
              <a:rPr lang="en-US" sz="1600" b="0" dirty="0">
                <a:solidFill>
                  <a:srgbClr val="3A474E"/>
                </a:solidFill>
                <a:effectLst/>
                <a:latin typeface="Roboto Mono" panose="00000009000000000000" pitchFamily="49" charset="0"/>
              </a:rPr>
              <a:t> </a:t>
            </a:r>
          </a:p>
          <a:p>
            <a:endParaRPr lang="en-IN" dirty="0"/>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pic>
        <p:nvPicPr>
          <p:cNvPr id="8" name="Picture 7">
            <a:extLst>
              <a:ext uri="{FF2B5EF4-FFF2-40B4-BE49-F238E27FC236}">
                <a16:creationId xmlns:a16="http://schemas.microsoft.com/office/drawing/2014/main" id="{EC285AE0-9C08-D734-85DF-7E4EA02D9B5A}"/>
              </a:ext>
            </a:extLst>
          </p:cNvPr>
          <p:cNvPicPr>
            <a:picLocks noChangeAspect="1"/>
          </p:cNvPicPr>
          <p:nvPr/>
        </p:nvPicPr>
        <p:blipFill>
          <a:blip r:embed="rId4"/>
          <a:stretch>
            <a:fillRect/>
          </a:stretch>
        </p:blipFill>
        <p:spPr>
          <a:xfrm>
            <a:off x="1684421" y="3023832"/>
            <a:ext cx="7208370" cy="3754344"/>
          </a:xfrm>
          <a:prstGeom prst="rect">
            <a:avLst/>
          </a:prstGeom>
        </p:spPr>
      </p:pic>
    </p:spTree>
    <p:extLst>
      <p:ext uri="{BB962C8B-B14F-4D97-AF65-F5344CB8AC3E}">
        <p14:creationId xmlns:p14="http://schemas.microsoft.com/office/powerpoint/2010/main" val="3704072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032728" y="-365783"/>
            <a:ext cx="10086577" cy="1175355"/>
          </a:xfrm>
        </p:spPr>
        <p:txBody>
          <a:bodyPr>
            <a:normAutofit fontScale="90000"/>
          </a:bodyPr>
          <a:lstStyle/>
          <a:p>
            <a:pPr algn="ctr"/>
            <a:br>
              <a:rPr lang="en-US" b="1" u="sng" dirty="0">
                <a:solidFill>
                  <a:srgbClr val="FF0000"/>
                </a:solidFill>
              </a:rPr>
            </a:br>
            <a:r>
              <a:rPr lang="en-US" b="1" u="sng" dirty="0">
                <a:solidFill>
                  <a:srgbClr val="FF0000"/>
                </a:solidFill>
                <a:latin typeface="Times New Roman" panose="02020603050405020304" pitchFamily="18" charset="0"/>
                <a:cs typeface="Times New Roman" panose="02020603050405020304" pitchFamily="18" charset="0"/>
              </a:rPr>
              <a:t>Insights and recommendations</a:t>
            </a:r>
            <a:endParaRPr lang="en-IN"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42862" y="867488"/>
            <a:ext cx="12106276" cy="5928273"/>
          </a:xfrm>
        </p:spPr>
        <p:txBody>
          <a:bodyPr>
            <a:normAutofit/>
          </a:bodyPr>
          <a:lstStyle/>
          <a:p>
            <a:pPr marL="0" indent="0">
              <a:buNone/>
            </a:pPr>
            <a:r>
              <a:rPr lang="en-IN" sz="2400" b="1" u="sng" dirty="0">
                <a:solidFill>
                  <a:srgbClr val="FF0000"/>
                </a:solidFill>
                <a:latin typeface="Times New Roman" panose="02020603050405020304" pitchFamily="18" charset="0"/>
                <a:cs typeface="Times New Roman" panose="02020603050405020304" pitchFamily="18" charset="0"/>
              </a:rPr>
              <a:t>RECOMMENDATIONS:-</a:t>
            </a: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Market Expansion: </a:t>
            </a:r>
            <a:r>
              <a:rPr lang="en-US" sz="2000" dirty="0">
                <a:solidFill>
                  <a:schemeClr val="accent5"/>
                </a:solidFill>
                <a:latin typeface="Times New Roman" panose="02020603050405020304" pitchFamily="18" charset="0"/>
                <a:cs typeface="Times New Roman" panose="02020603050405020304" pitchFamily="18" charset="0"/>
              </a:rPr>
              <a:t>Given the significant customer base in São Paulo, consider focusing on expanding operations and increasing market penetration in this state. This can include opening new stores, enhancing marketing efforts, and strengthening the brand presence to cater to the high demand in this market.</a:t>
            </a:r>
          </a:p>
          <a:p>
            <a:pPr>
              <a:lnSpc>
                <a:spcPct val="100000"/>
              </a:lnSpc>
              <a:buFont typeface="Wingdings" panose="05000000000000000000" pitchFamily="2" charset="2"/>
              <a:buChar char="Ø"/>
            </a:pPr>
            <a:endParaRPr lang="en-US" sz="2000" dirty="0">
              <a:solidFill>
                <a:schemeClr val="accent5"/>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Targeted Marketing: </a:t>
            </a:r>
            <a:r>
              <a:rPr lang="en-US" sz="2000" dirty="0">
                <a:solidFill>
                  <a:schemeClr val="accent5"/>
                </a:solidFill>
                <a:latin typeface="Times New Roman" panose="02020603050405020304" pitchFamily="18" charset="0"/>
                <a:cs typeface="Times New Roman" panose="02020603050405020304" pitchFamily="18" charset="0"/>
              </a:rPr>
              <a:t>Develop targeted marketing campaigns for states with substantial customer bases, such as Rio de Janeiro and Minas Gerais. Customize advertising, promotions, and product offerings to resonate with the preferences and needs of customers in these states, effectively capturing market share and driving customer engagement.</a:t>
            </a:r>
          </a:p>
          <a:p>
            <a:pPr>
              <a:lnSpc>
                <a:spcPct val="100000"/>
              </a:lnSpc>
              <a:buFont typeface="Wingdings" panose="05000000000000000000" pitchFamily="2" charset="2"/>
              <a:buChar char="Ø"/>
            </a:pPr>
            <a:endParaRPr lang="en-US" sz="2000" dirty="0">
              <a:solidFill>
                <a:schemeClr val="accent5"/>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Regional Analysis: </a:t>
            </a:r>
            <a:r>
              <a:rPr lang="en-US" sz="2000" dirty="0">
                <a:solidFill>
                  <a:schemeClr val="accent5"/>
                </a:solidFill>
                <a:latin typeface="Times New Roman" panose="02020603050405020304" pitchFamily="18" charset="0"/>
                <a:cs typeface="Times New Roman" panose="02020603050405020304" pitchFamily="18" charset="0"/>
              </a:rPr>
              <a:t>Conduct in-depth regional analysis for states with smaller customer bases, like Rio Grande do Sul and Paraná. Identify the reasons for the comparatively lower customer numbers and evaluate opportunities to increase market reach, such as refining marketing strategies or exploring partnerships with local businesses</a:t>
            </a:r>
          </a:p>
          <a:p>
            <a:pPr>
              <a:buFont typeface="Wingdings" panose="05000000000000000000" pitchFamily="2" charset="2"/>
              <a:buChar char="Ø"/>
            </a:pPr>
            <a:endParaRPr lang="en-IN" sz="2000" dirty="0">
              <a:solidFill>
                <a:schemeClr val="accent5"/>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spTree>
    <p:extLst>
      <p:ext uri="{BB962C8B-B14F-4D97-AF65-F5344CB8AC3E}">
        <p14:creationId xmlns:p14="http://schemas.microsoft.com/office/powerpoint/2010/main" val="3030047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B7DB4-6569-A41A-6B3B-6D631F4115A6}"/>
              </a:ext>
            </a:extLst>
          </p:cNvPr>
          <p:cNvSpPr>
            <a:spLocks noGrp="1"/>
          </p:cNvSpPr>
          <p:nvPr>
            <p:ph type="ctrTitle"/>
          </p:nvPr>
        </p:nvSpPr>
        <p:spPr>
          <a:xfrm>
            <a:off x="1497203" y="1376624"/>
            <a:ext cx="9324871" cy="4623656"/>
          </a:xfrm>
        </p:spPr>
        <p:txBody>
          <a:bodyPr>
            <a:normAutofit fontScale="90000"/>
          </a:bodyPr>
          <a:lstStyle/>
          <a:p>
            <a:r>
              <a:rPr lang="en-US" b="1" u="sng" dirty="0">
                <a:solidFill>
                  <a:srgbClr val="FF0000"/>
                </a:solidFill>
                <a:latin typeface="Times New Roman" panose="02020603050405020304" pitchFamily="18" charset="0"/>
                <a:cs typeface="Times New Roman" panose="02020603050405020304" pitchFamily="18" charset="0"/>
              </a:rPr>
              <a:t>4</a:t>
            </a:r>
            <a:r>
              <a:rPr lang="en-US" sz="6000" b="1" u="sng" dirty="0">
                <a:solidFill>
                  <a:srgbClr val="FF0000"/>
                </a:solidFill>
                <a:latin typeface="Times New Roman" panose="02020603050405020304" pitchFamily="18" charset="0"/>
                <a:cs typeface="Times New Roman" panose="02020603050405020304" pitchFamily="18" charset="0"/>
              </a:rPr>
              <a:t>. Impact on Economy: Analyze the money movement by e-commerce by looking at order prices, freight and others. </a:t>
            </a:r>
            <a:br>
              <a:rPr lang="en-US" sz="6000" b="1" dirty="0">
                <a:solidFill>
                  <a:srgbClr val="FF0000"/>
                </a:solidFill>
                <a:effectLst/>
                <a:latin typeface="Times New Roman" panose="02020603050405020304" pitchFamily="18" charset="0"/>
                <a:cs typeface="Times New Roman" panose="02020603050405020304" pitchFamily="18" charset="0"/>
              </a:rPr>
            </a:br>
            <a:endParaRPr lang="en-IN" u="sng" dirty="0">
              <a:solidFill>
                <a:srgbClr val="FF0000"/>
              </a:solidFill>
            </a:endParaRPr>
          </a:p>
        </p:txBody>
      </p:sp>
      <p:pic>
        <p:nvPicPr>
          <p:cNvPr id="9" name="Picture 8">
            <a:extLst>
              <a:ext uri="{FF2B5EF4-FFF2-40B4-BE49-F238E27FC236}">
                <a16:creationId xmlns:a16="http://schemas.microsoft.com/office/drawing/2014/main" id="{EB3F676D-B9CE-3EAB-4E09-31B26D52775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651" b="89701" l="9770" r="89943">
                        <a14:foregroundMark x1="52299" y1="4651" x2="52299" y2="4651"/>
                        <a14:foregroundMark x1="54023" y1="38206" x2="54023" y2="38206"/>
                      </a14:backgroundRemoval>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94243" y="0"/>
            <a:ext cx="1524000" cy="1234912"/>
          </a:xfrm>
          <a:prstGeom prst="rect">
            <a:avLst/>
          </a:prstGeom>
        </p:spPr>
      </p:pic>
      <p:pic>
        <p:nvPicPr>
          <p:cNvPr id="13" name="Picture 12">
            <a:extLst>
              <a:ext uri="{FF2B5EF4-FFF2-40B4-BE49-F238E27FC236}">
                <a16:creationId xmlns:a16="http://schemas.microsoft.com/office/drawing/2014/main" id="{512392A3-449F-6083-E95C-D54D4672F37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5375" y1="49625" x2="25375" y2="49625"/>
                      </a14:backgroundRemoval>
                    </a14:imgEffect>
                  </a14:imgLayer>
                </a14:imgProps>
              </a:ext>
              <a:ext uri="{28A0092B-C50C-407E-A947-70E740481C1C}">
                <a14:useLocalDpi xmlns:a14="http://schemas.microsoft.com/office/drawing/2010/main" val="0"/>
              </a:ext>
            </a:extLst>
          </a:blip>
          <a:stretch>
            <a:fillRect/>
          </a:stretch>
        </p:blipFill>
        <p:spPr>
          <a:xfrm>
            <a:off x="-226243" y="-113123"/>
            <a:ext cx="1522800" cy="1121480"/>
          </a:xfrm>
          <a:prstGeom prst="rect">
            <a:avLst/>
          </a:prstGeom>
        </p:spPr>
      </p:pic>
      <p:sp>
        <p:nvSpPr>
          <p:cNvPr id="14" name="Rectangle 13">
            <a:extLst>
              <a:ext uri="{FF2B5EF4-FFF2-40B4-BE49-F238E27FC236}">
                <a16:creationId xmlns:a16="http://schemas.microsoft.com/office/drawing/2014/main" id="{0AA98255-4365-1620-6C2F-FCB862CBF283}"/>
              </a:ext>
            </a:extLst>
          </p:cNvPr>
          <p:cNvSpPr/>
          <p:nvPr/>
        </p:nvSpPr>
        <p:spPr>
          <a:xfrm>
            <a:off x="0" y="-1"/>
            <a:ext cx="12192000" cy="6858001"/>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73408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145512" y="365126"/>
            <a:ext cx="9917723" cy="1028564"/>
          </a:xfrm>
        </p:spPr>
        <p:txBody>
          <a:bodyPr>
            <a:normAutofit fontScale="90000"/>
          </a:bodyPr>
          <a:lstStyle/>
          <a:p>
            <a:pPr algn="ctr"/>
            <a:r>
              <a:rPr lang="en-US" sz="3100" b="1" dirty="0">
                <a:solidFill>
                  <a:srgbClr val="FF0000"/>
                </a:solidFill>
                <a:latin typeface="Times New Roman" panose="02020603050405020304" pitchFamily="18" charset="0"/>
                <a:cs typeface="Times New Roman" panose="02020603050405020304" pitchFamily="18" charset="0"/>
              </a:rPr>
              <a:t>  </a:t>
            </a:r>
            <a:r>
              <a:rPr lang="en-US" sz="3100" b="1" u="sng" dirty="0">
                <a:solidFill>
                  <a:srgbClr val="FF0000"/>
                </a:solidFill>
                <a:latin typeface="Times New Roman" panose="02020603050405020304" pitchFamily="18" charset="0"/>
                <a:cs typeface="Times New Roman" panose="02020603050405020304" pitchFamily="18" charset="0"/>
              </a:rPr>
              <a:t>1.) Get the % increase in the cost of orders from the year 2017 to 2018 (include months between Jan to Aug only). </a:t>
            </a:r>
            <a:br>
              <a:rPr lang="en-US" sz="3100" u="sng" dirty="0">
                <a:latin typeface="Times New Roman" panose="02020603050405020304" pitchFamily="18" charset="0"/>
                <a:cs typeface="Times New Roman" panose="02020603050405020304" pitchFamily="18" charset="0"/>
              </a:rPr>
            </a:br>
            <a:endParaRPr lang="en-IN" sz="3100" u="sng"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sp>
        <p:nvSpPr>
          <p:cNvPr id="7" name="Content Placeholder 6">
            <a:extLst>
              <a:ext uri="{FF2B5EF4-FFF2-40B4-BE49-F238E27FC236}">
                <a16:creationId xmlns:a16="http://schemas.microsoft.com/office/drawing/2014/main" id="{994E8517-8686-27D4-6B71-53112C9C76A5}"/>
              </a:ext>
            </a:extLst>
          </p:cNvPr>
          <p:cNvSpPr>
            <a:spLocks noGrp="1"/>
          </p:cNvSpPr>
          <p:nvPr>
            <p:ph idx="1"/>
          </p:nvPr>
        </p:nvSpPr>
        <p:spPr>
          <a:xfrm>
            <a:off x="208547" y="1121761"/>
            <a:ext cx="11823032" cy="5674000"/>
          </a:xfrm>
        </p:spPr>
        <p:txBody>
          <a:bodyPr>
            <a:normAutofit fontScale="40000" lnSpcReduction="20000"/>
          </a:bodyPr>
          <a:lstStyle/>
          <a:p>
            <a:pPr marL="0" indent="0">
              <a:buNone/>
            </a:pPr>
            <a:r>
              <a:rPr lang="en-IN" dirty="0"/>
              <a:t>QUERY:-</a:t>
            </a:r>
          </a:p>
          <a:p>
            <a:r>
              <a:rPr lang="en-US" sz="3000" b="0" dirty="0">
                <a:solidFill>
                  <a:srgbClr val="3367D6"/>
                </a:solidFill>
                <a:effectLst/>
                <a:latin typeface="Roboto Mono" panose="00000009000000000000" pitchFamily="49" charset="0"/>
              </a:rPr>
              <a:t>with</a:t>
            </a:r>
            <a:r>
              <a:rPr lang="en-US" sz="3000" b="0" dirty="0">
                <a:solidFill>
                  <a:srgbClr val="3A474E"/>
                </a:solidFill>
                <a:effectLst/>
                <a:latin typeface="Roboto Mono" panose="00000009000000000000" pitchFamily="49" charset="0"/>
              </a:rPr>
              <a:t> </a:t>
            </a:r>
            <a:r>
              <a:rPr lang="en-US" sz="3000" b="0" dirty="0" err="1">
                <a:solidFill>
                  <a:srgbClr val="000000"/>
                </a:solidFill>
                <a:effectLst/>
                <a:latin typeface="Roboto Mono" panose="00000009000000000000" pitchFamily="49" charset="0"/>
              </a:rPr>
              <a:t>cte</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as</a:t>
            </a:r>
            <a:r>
              <a:rPr lang="en-US" sz="3000" b="0" dirty="0">
                <a:solidFill>
                  <a:srgbClr val="3A474E"/>
                </a:solidFill>
                <a:effectLst/>
                <a:latin typeface="Roboto Mono" panose="00000009000000000000" pitchFamily="49" charset="0"/>
              </a:rPr>
              <a:t> </a:t>
            </a:r>
          </a:p>
          <a:p>
            <a:r>
              <a:rPr lang="en-US" sz="3000" b="0" dirty="0">
                <a:solidFill>
                  <a:srgbClr val="37474F"/>
                </a:solidFill>
                <a:effectLst/>
                <a:latin typeface="Roboto Mono" panose="00000009000000000000" pitchFamily="49" charset="0"/>
              </a:rPr>
              <a:t>(</a:t>
            </a:r>
            <a:endParaRPr lang="en-US" sz="3000" b="0" dirty="0">
              <a:solidFill>
                <a:srgbClr val="3A474E"/>
              </a:solidFill>
              <a:effectLst/>
              <a:latin typeface="Roboto Mono" panose="00000009000000000000" pitchFamily="49" charset="0"/>
            </a:endParaRPr>
          </a:p>
          <a:p>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select</a:t>
            </a:r>
            <a:r>
              <a:rPr lang="en-US" sz="3000" b="0" dirty="0">
                <a:solidFill>
                  <a:srgbClr val="3A474E"/>
                </a:solidFill>
                <a:effectLst/>
                <a:latin typeface="Roboto Mono" panose="00000009000000000000" pitchFamily="49" charset="0"/>
              </a:rPr>
              <a:t> </a:t>
            </a:r>
            <a:r>
              <a:rPr lang="en-US" sz="3000" b="0" dirty="0" err="1">
                <a:solidFill>
                  <a:srgbClr val="000000"/>
                </a:solidFill>
                <a:effectLst/>
                <a:latin typeface="Roboto Mono" panose="00000009000000000000" pitchFamily="49" charset="0"/>
              </a:rPr>
              <a:t>P</a:t>
            </a:r>
            <a:r>
              <a:rPr lang="en-US" sz="3000" b="0" dirty="0" err="1">
                <a:solidFill>
                  <a:srgbClr val="3A474E"/>
                </a:solidFill>
                <a:effectLst/>
                <a:latin typeface="Roboto Mono" panose="00000009000000000000" pitchFamily="49" charset="0"/>
              </a:rPr>
              <a:t>.</a:t>
            </a:r>
            <a:r>
              <a:rPr lang="en-US" sz="3000" b="0" dirty="0" err="1">
                <a:solidFill>
                  <a:srgbClr val="000000"/>
                </a:solidFill>
                <a:effectLst/>
                <a:latin typeface="Roboto Mono" panose="00000009000000000000" pitchFamily="49" charset="0"/>
              </a:rPr>
              <a:t>payment_value</a:t>
            </a:r>
            <a:r>
              <a:rPr lang="en-US" sz="3000" b="0" dirty="0">
                <a:solidFill>
                  <a:srgbClr val="3A474E"/>
                </a:solidFill>
                <a:effectLst/>
                <a:latin typeface="Roboto Mono" panose="00000009000000000000" pitchFamily="49" charset="0"/>
              </a:rPr>
              <a:t> , </a:t>
            </a:r>
            <a:r>
              <a:rPr lang="en-US" sz="3000" b="0" dirty="0">
                <a:solidFill>
                  <a:srgbClr val="3367D6"/>
                </a:solidFill>
                <a:effectLst/>
                <a:latin typeface="Roboto Mono" panose="00000009000000000000" pitchFamily="49" charset="0"/>
              </a:rPr>
              <a:t>extract</a:t>
            </a:r>
            <a:r>
              <a:rPr lang="en-US" sz="3000" b="0" dirty="0">
                <a:solidFill>
                  <a:srgbClr val="37474F"/>
                </a:solidFill>
                <a:effectLst/>
                <a:latin typeface="Roboto Mono" panose="00000009000000000000" pitchFamily="49" charset="0"/>
              </a:rPr>
              <a:t>(</a:t>
            </a:r>
            <a:r>
              <a:rPr lang="en-US" sz="3000" b="0" dirty="0">
                <a:solidFill>
                  <a:srgbClr val="000000"/>
                </a:solidFill>
                <a:effectLst/>
                <a:latin typeface="Roboto Mono" panose="00000009000000000000" pitchFamily="49" charset="0"/>
              </a:rPr>
              <a:t>year</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from</a:t>
            </a:r>
            <a:r>
              <a:rPr lang="en-US" sz="3000" b="0" dirty="0">
                <a:solidFill>
                  <a:srgbClr val="3A474E"/>
                </a:solidFill>
                <a:effectLst/>
                <a:latin typeface="Roboto Mono" panose="00000009000000000000" pitchFamily="49" charset="0"/>
              </a:rPr>
              <a:t> </a:t>
            </a:r>
            <a:r>
              <a:rPr lang="en-US" sz="3000" b="0" dirty="0" err="1">
                <a:solidFill>
                  <a:srgbClr val="000000"/>
                </a:solidFill>
                <a:effectLst/>
                <a:latin typeface="Roboto Mono" panose="00000009000000000000" pitchFamily="49" charset="0"/>
              </a:rPr>
              <a:t>O</a:t>
            </a:r>
            <a:r>
              <a:rPr lang="en-US" sz="3000" b="0" dirty="0" err="1">
                <a:solidFill>
                  <a:srgbClr val="3A474E"/>
                </a:solidFill>
                <a:effectLst/>
                <a:latin typeface="Roboto Mono" panose="00000009000000000000" pitchFamily="49" charset="0"/>
              </a:rPr>
              <a:t>.</a:t>
            </a:r>
            <a:r>
              <a:rPr lang="en-US" sz="3000" b="0" dirty="0" err="1">
                <a:solidFill>
                  <a:srgbClr val="000000"/>
                </a:solidFill>
                <a:effectLst/>
                <a:latin typeface="Roboto Mono" panose="00000009000000000000" pitchFamily="49" charset="0"/>
              </a:rPr>
              <a:t>order_purchase_timestamp</a:t>
            </a:r>
            <a:r>
              <a:rPr lang="en-US" sz="3000" b="0" dirty="0">
                <a:solidFill>
                  <a:srgbClr val="3A474E"/>
                </a:solidFill>
                <a:effectLst/>
                <a:latin typeface="Roboto Mono" panose="00000009000000000000" pitchFamily="49" charset="0"/>
              </a:rPr>
              <a:t> </a:t>
            </a:r>
            <a:r>
              <a:rPr lang="en-US" sz="3000" b="0" dirty="0">
                <a:solidFill>
                  <a:srgbClr val="37474F"/>
                </a:solidFill>
                <a:effectLst/>
                <a:latin typeface="Roboto Mono" panose="00000009000000000000" pitchFamily="49" charset="0"/>
              </a:rPr>
              <a:t>)</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as</a:t>
            </a:r>
            <a:r>
              <a:rPr lang="en-US" sz="3000" b="0" dirty="0">
                <a:solidFill>
                  <a:srgbClr val="3A474E"/>
                </a:solidFill>
                <a:effectLst/>
                <a:latin typeface="Roboto Mono" panose="00000009000000000000" pitchFamily="49" charset="0"/>
              </a:rPr>
              <a:t> </a:t>
            </a:r>
            <a:r>
              <a:rPr lang="en-US" sz="3000" b="0" dirty="0" err="1">
                <a:solidFill>
                  <a:srgbClr val="000000"/>
                </a:solidFill>
                <a:effectLst/>
                <a:latin typeface="Roboto Mono" panose="00000009000000000000" pitchFamily="49" charset="0"/>
              </a:rPr>
              <a:t>date_year</a:t>
            </a:r>
            <a:endParaRPr lang="en-US" sz="3000" b="0" dirty="0">
              <a:solidFill>
                <a:srgbClr val="3A474E"/>
              </a:solidFill>
              <a:effectLst/>
              <a:latin typeface="Roboto Mono" panose="00000009000000000000" pitchFamily="49" charset="0"/>
            </a:endParaRPr>
          </a:p>
          <a:p>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from</a:t>
            </a:r>
            <a:r>
              <a:rPr lang="en-US" sz="3000" b="0" dirty="0">
                <a:solidFill>
                  <a:srgbClr val="3A474E"/>
                </a:solidFill>
                <a:effectLst/>
                <a:latin typeface="Roboto Mono" panose="00000009000000000000" pitchFamily="49" charset="0"/>
              </a:rPr>
              <a:t> </a:t>
            </a:r>
            <a:r>
              <a:rPr lang="en-US" sz="3000" b="0" dirty="0">
                <a:solidFill>
                  <a:srgbClr val="0D904F"/>
                </a:solidFill>
                <a:effectLst/>
                <a:latin typeface="Roboto Mono" panose="00000009000000000000" pitchFamily="49" charset="0"/>
              </a:rPr>
              <a:t>`</a:t>
            </a:r>
            <a:r>
              <a:rPr lang="en-US" sz="3000" b="0" dirty="0" err="1">
                <a:solidFill>
                  <a:srgbClr val="0D904F"/>
                </a:solidFill>
                <a:effectLst/>
                <a:latin typeface="Roboto Mono" panose="00000009000000000000" pitchFamily="49" charset="0"/>
              </a:rPr>
              <a:t>target_retail_store.orders</a:t>
            </a:r>
            <a:r>
              <a:rPr lang="en-US" sz="3000" b="0" dirty="0">
                <a:solidFill>
                  <a:srgbClr val="0D904F"/>
                </a:solidFill>
                <a:effectLst/>
                <a:latin typeface="Roboto Mono" panose="00000009000000000000" pitchFamily="49" charset="0"/>
              </a:rPr>
              <a:t>`</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as</a:t>
            </a:r>
            <a:r>
              <a:rPr lang="en-US" sz="3000" b="0" dirty="0">
                <a:solidFill>
                  <a:srgbClr val="3A474E"/>
                </a:solidFill>
                <a:effectLst/>
                <a:latin typeface="Roboto Mono" panose="00000009000000000000" pitchFamily="49" charset="0"/>
              </a:rPr>
              <a:t> </a:t>
            </a:r>
            <a:r>
              <a:rPr lang="en-US" sz="3000" b="0" dirty="0">
                <a:solidFill>
                  <a:srgbClr val="000000"/>
                </a:solidFill>
                <a:effectLst/>
                <a:latin typeface="Roboto Mono" panose="00000009000000000000" pitchFamily="49" charset="0"/>
              </a:rPr>
              <a:t>O</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join</a:t>
            </a:r>
            <a:r>
              <a:rPr lang="en-US" sz="3000" b="0" dirty="0">
                <a:solidFill>
                  <a:srgbClr val="3A474E"/>
                </a:solidFill>
                <a:effectLst/>
                <a:latin typeface="Roboto Mono" panose="00000009000000000000" pitchFamily="49" charset="0"/>
              </a:rPr>
              <a:t> </a:t>
            </a:r>
            <a:r>
              <a:rPr lang="en-US" sz="3000" b="0" dirty="0">
                <a:solidFill>
                  <a:srgbClr val="0D904F"/>
                </a:solidFill>
                <a:effectLst/>
                <a:latin typeface="Roboto Mono" panose="00000009000000000000" pitchFamily="49" charset="0"/>
              </a:rPr>
              <a:t>`</a:t>
            </a:r>
            <a:r>
              <a:rPr lang="en-US" sz="3000" b="0" dirty="0" err="1">
                <a:solidFill>
                  <a:srgbClr val="0D904F"/>
                </a:solidFill>
                <a:effectLst/>
                <a:latin typeface="Roboto Mono" panose="00000009000000000000" pitchFamily="49" charset="0"/>
              </a:rPr>
              <a:t>target_retail_store.payments</a:t>
            </a:r>
            <a:r>
              <a:rPr lang="en-US" sz="3000" b="0" dirty="0">
                <a:solidFill>
                  <a:srgbClr val="0D904F"/>
                </a:solidFill>
                <a:effectLst/>
                <a:latin typeface="Roboto Mono" panose="00000009000000000000" pitchFamily="49" charset="0"/>
              </a:rPr>
              <a:t>`</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as</a:t>
            </a:r>
            <a:r>
              <a:rPr lang="en-US" sz="3000" b="0" dirty="0">
                <a:solidFill>
                  <a:srgbClr val="3A474E"/>
                </a:solidFill>
                <a:effectLst/>
                <a:latin typeface="Roboto Mono" panose="00000009000000000000" pitchFamily="49" charset="0"/>
              </a:rPr>
              <a:t> </a:t>
            </a:r>
            <a:r>
              <a:rPr lang="en-US" sz="3000" b="0" dirty="0">
                <a:solidFill>
                  <a:srgbClr val="000000"/>
                </a:solidFill>
                <a:effectLst/>
                <a:latin typeface="Roboto Mono" panose="00000009000000000000" pitchFamily="49" charset="0"/>
              </a:rPr>
              <a:t>P</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on</a:t>
            </a:r>
            <a:r>
              <a:rPr lang="en-US" sz="3000" b="0" dirty="0">
                <a:solidFill>
                  <a:srgbClr val="3A474E"/>
                </a:solidFill>
                <a:effectLst/>
                <a:latin typeface="Roboto Mono" panose="00000009000000000000" pitchFamily="49" charset="0"/>
              </a:rPr>
              <a:t> </a:t>
            </a:r>
            <a:r>
              <a:rPr lang="en-US" sz="3000" b="0" dirty="0" err="1">
                <a:solidFill>
                  <a:srgbClr val="000000"/>
                </a:solidFill>
                <a:effectLst/>
                <a:latin typeface="Roboto Mono" panose="00000009000000000000" pitchFamily="49" charset="0"/>
              </a:rPr>
              <a:t>O</a:t>
            </a:r>
            <a:r>
              <a:rPr lang="en-US" sz="3000" b="0" dirty="0" err="1">
                <a:solidFill>
                  <a:srgbClr val="3A474E"/>
                </a:solidFill>
                <a:effectLst/>
                <a:latin typeface="Roboto Mono" panose="00000009000000000000" pitchFamily="49" charset="0"/>
              </a:rPr>
              <a:t>.</a:t>
            </a:r>
            <a:r>
              <a:rPr lang="en-US" sz="3000" b="0" dirty="0" err="1">
                <a:solidFill>
                  <a:srgbClr val="800000"/>
                </a:solidFill>
                <a:effectLst/>
                <a:latin typeface="Roboto Mono" panose="00000009000000000000" pitchFamily="49" charset="0"/>
              </a:rPr>
              <a:t>order_id</a:t>
            </a:r>
            <a:r>
              <a:rPr lang="en-US" sz="3000" b="0" dirty="0">
                <a:solidFill>
                  <a:srgbClr val="3A474E"/>
                </a:solidFill>
                <a:effectLst/>
                <a:latin typeface="Roboto Mono" panose="00000009000000000000" pitchFamily="49" charset="0"/>
              </a:rPr>
              <a:t> = </a:t>
            </a:r>
            <a:r>
              <a:rPr lang="en-US" sz="3000" b="0" dirty="0" err="1">
                <a:solidFill>
                  <a:srgbClr val="000000"/>
                </a:solidFill>
                <a:effectLst/>
                <a:latin typeface="Roboto Mono" panose="00000009000000000000" pitchFamily="49" charset="0"/>
              </a:rPr>
              <a:t>P</a:t>
            </a:r>
            <a:r>
              <a:rPr lang="en-US" sz="3000" b="0" dirty="0" err="1">
                <a:solidFill>
                  <a:srgbClr val="3A474E"/>
                </a:solidFill>
                <a:effectLst/>
                <a:latin typeface="Roboto Mono" panose="00000009000000000000" pitchFamily="49" charset="0"/>
              </a:rPr>
              <a:t>.</a:t>
            </a:r>
            <a:r>
              <a:rPr lang="en-US" sz="3000" b="0" dirty="0" err="1">
                <a:solidFill>
                  <a:srgbClr val="000000"/>
                </a:solidFill>
                <a:effectLst/>
                <a:latin typeface="Roboto Mono" panose="00000009000000000000" pitchFamily="49" charset="0"/>
              </a:rPr>
              <a:t>order_id</a:t>
            </a:r>
            <a:endParaRPr lang="en-US" sz="3000" b="0" dirty="0">
              <a:solidFill>
                <a:srgbClr val="3A474E"/>
              </a:solidFill>
              <a:effectLst/>
              <a:latin typeface="Roboto Mono" panose="00000009000000000000" pitchFamily="49" charset="0"/>
            </a:endParaRPr>
          </a:p>
          <a:p>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where</a:t>
            </a:r>
            <a:r>
              <a:rPr lang="en-US" sz="3000" b="0" dirty="0">
                <a:solidFill>
                  <a:srgbClr val="3A474E"/>
                </a:solidFill>
                <a:effectLst/>
                <a:latin typeface="Roboto Mono" panose="00000009000000000000" pitchFamily="49" charset="0"/>
              </a:rPr>
              <a:t> </a:t>
            </a:r>
            <a:r>
              <a:rPr lang="en-US" sz="3000" b="0" dirty="0" err="1">
                <a:solidFill>
                  <a:srgbClr val="000000"/>
                </a:solidFill>
                <a:effectLst/>
                <a:latin typeface="Roboto Mono" panose="00000009000000000000" pitchFamily="49" charset="0"/>
              </a:rPr>
              <a:t>O</a:t>
            </a:r>
            <a:r>
              <a:rPr lang="en-US" sz="3000" b="0" dirty="0" err="1">
                <a:solidFill>
                  <a:srgbClr val="3A474E"/>
                </a:solidFill>
                <a:effectLst/>
                <a:latin typeface="Roboto Mono" panose="00000009000000000000" pitchFamily="49" charset="0"/>
              </a:rPr>
              <a:t>.</a:t>
            </a:r>
            <a:r>
              <a:rPr lang="en-US" sz="3000" b="0" dirty="0" err="1">
                <a:solidFill>
                  <a:srgbClr val="000000"/>
                </a:solidFill>
                <a:effectLst/>
                <a:latin typeface="Roboto Mono" panose="00000009000000000000" pitchFamily="49" charset="0"/>
              </a:rPr>
              <a:t>order_purchase_timestamp</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between</a:t>
            </a:r>
            <a:r>
              <a:rPr lang="en-US" sz="3000" b="0" dirty="0">
                <a:solidFill>
                  <a:srgbClr val="3A474E"/>
                </a:solidFill>
                <a:effectLst/>
                <a:latin typeface="Roboto Mono" panose="00000009000000000000" pitchFamily="49" charset="0"/>
              </a:rPr>
              <a:t> </a:t>
            </a:r>
            <a:r>
              <a:rPr lang="en-US" sz="3000" b="0" dirty="0">
                <a:solidFill>
                  <a:srgbClr val="0D904F"/>
                </a:solidFill>
                <a:effectLst/>
                <a:latin typeface="Roboto Mono" panose="00000009000000000000" pitchFamily="49" charset="0"/>
              </a:rPr>
              <a:t>"2017-01-01"</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and</a:t>
            </a:r>
            <a:r>
              <a:rPr lang="en-US" sz="3000" b="0" dirty="0">
                <a:solidFill>
                  <a:srgbClr val="3A474E"/>
                </a:solidFill>
                <a:effectLst/>
                <a:latin typeface="Roboto Mono" panose="00000009000000000000" pitchFamily="49" charset="0"/>
              </a:rPr>
              <a:t> </a:t>
            </a:r>
            <a:r>
              <a:rPr lang="en-US" sz="3000" b="0" dirty="0">
                <a:solidFill>
                  <a:srgbClr val="0D904F"/>
                </a:solidFill>
                <a:effectLst/>
                <a:latin typeface="Roboto Mono" panose="00000009000000000000" pitchFamily="49" charset="0"/>
              </a:rPr>
              <a:t>"2017-08-31"</a:t>
            </a:r>
            <a:endParaRPr lang="en-US" sz="3000" b="0" dirty="0">
              <a:solidFill>
                <a:srgbClr val="3A474E"/>
              </a:solidFill>
              <a:effectLst/>
              <a:latin typeface="Roboto Mono" panose="00000009000000000000" pitchFamily="49" charset="0"/>
            </a:endParaRPr>
          </a:p>
          <a:p>
            <a:br>
              <a:rPr lang="en-US" sz="3000" b="0" dirty="0">
                <a:solidFill>
                  <a:srgbClr val="3A474E"/>
                </a:solidFill>
                <a:effectLst/>
                <a:latin typeface="Roboto Mono" panose="00000009000000000000" pitchFamily="49" charset="0"/>
              </a:rPr>
            </a:br>
            <a:r>
              <a:rPr lang="en-US" sz="3000" b="0" dirty="0">
                <a:solidFill>
                  <a:srgbClr val="3367D6"/>
                </a:solidFill>
                <a:effectLst/>
                <a:latin typeface="Roboto Mono" panose="00000009000000000000" pitchFamily="49" charset="0"/>
              </a:rPr>
              <a:t>union</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all</a:t>
            </a:r>
            <a:endParaRPr lang="en-US" sz="3000" b="0" dirty="0">
              <a:solidFill>
                <a:srgbClr val="3A474E"/>
              </a:solidFill>
              <a:effectLst/>
              <a:latin typeface="Roboto Mono" panose="00000009000000000000" pitchFamily="49" charset="0"/>
            </a:endParaRPr>
          </a:p>
          <a:p>
            <a:br>
              <a:rPr lang="en-US" sz="3000" b="0" dirty="0">
                <a:solidFill>
                  <a:srgbClr val="3A474E"/>
                </a:solidFill>
                <a:effectLst/>
                <a:latin typeface="Roboto Mono" panose="00000009000000000000" pitchFamily="49" charset="0"/>
              </a:rPr>
            </a:b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select</a:t>
            </a:r>
            <a:r>
              <a:rPr lang="en-US" sz="3000" b="0" dirty="0">
                <a:solidFill>
                  <a:srgbClr val="3A474E"/>
                </a:solidFill>
                <a:effectLst/>
                <a:latin typeface="Roboto Mono" panose="00000009000000000000" pitchFamily="49" charset="0"/>
              </a:rPr>
              <a:t> </a:t>
            </a:r>
            <a:r>
              <a:rPr lang="en-US" sz="3000" b="0" dirty="0" err="1">
                <a:solidFill>
                  <a:srgbClr val="000000"/>
                </a:solidFill>
                <a:effectLst/>
                <a:latin typeface="Roboto Mono" panose="00000009000000000000" pitchFamily="49" charset="0"/>
              </a:rPr>
              <a:t>P</a:t>
            </a:r>
            <a:r>
              <a:rPr lang="en-US" sz="3000" b="0" dirty="0" err="1">
                <a:solidFill>
                  <a:srgbClr val="3A474E"/>
                </a:solidFill>
                <a:effectLst/>
                <a:latin typeface="Roboto Mono" panose="00000009000000000000" pitchFamily="49" charset="0"/>
              </a:rPr>
              <a:t>.</a:t>
            </a:r>
            <a:r>
              <a:rPr lang="en-US" sz="3000" b="0" dirty="0" err="1">
                <a:solidFill>
                  <a:srgbClr val="000000"/>
                </a:solidFill>
                <a:effectLst/>
                <a:latin typeface="Roboto Mono" panose="00000009000000000000" pitchFamily="49" charset="0"/>
              </a:rPr>
              <a:t>payment_value</a:t>
            </a:r>
            <a:r>
              <a:rPr lang="en-US" sz="3000" b="0" dirty="0">
                <a:solidFill>
                  <a:srgbClr val="3A474E"/>
                </a:solidFill>
                <a:effectLst/>
                <a:latin typeface="Roboto Mono" panose="00000009000000000000" pitchFamily="49" charset="0"/>
              </a:rPr>
              <a:t> , </a:t>
            </a:r>
            <a:r>
              <a:rPr lang="en-US" sz="3000" b="0" dirty="0">
                <a:solidFill>
                  <a:srgbClr val="3367D6"/>
                </a:solidFill>
                <a:effectLst/>
                <a:latin typeface="Roboto Mono" panose="00000009000000000000" pitchFamily="49" charset="0"/>
              </a:rPr>
              <a:t>extract</a:t>
            </a:r>
            <a:r>
              <a:rPr lang="en-US" sz="3000" b="0" dirty="0">
                <a:solidFill>
                  <a:srgbClr val="37474F"/>
                </a:solidFill>
                <a:effectLst/>
                <a:latin typeface="Roboto Mono" panose="00000009000000000000" pitchFamily="49" charset="0"/>
              </a:rPr>
              <a:t>(</a:t>
            </a:r>
            <a:r>
              <a:rPr lang="en-US" sz="3000" b="0" dirty="0">
                <a:solidFill>
                  <a:srgbClr val="000000"/>
                </a:solidFill>
                <a:effectLst/>
                <a:latin typeface="Roboto Mono" panose="00000009000000000000" pitchFamily="49" charset="0"/>
              </a:rPr>
              <a:t>year</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from</a:t>
            </a:r>
            <a:r>
              <a:rPr lang="en-US" sz="3000" b="0" dirty="0">
                <a:solidFill>
                  <a:srgbClr val="3A474E"/>
                </a:solidFill>
                <a:effectLst/>
                <a:latin typeface="Roboto Mono" panose="00000009000000000000" pitchFamily="49" charset="0"/>
              </a:rPr>
              <a:t> </a:t>
            </a:r>
            <a:r>
              <a:rPr lang="en-US" sz="3000" b="0" dirty="0" err="1">
                <a:solidFill>
                  <a:srgbClr val="000000"/>
                </a:solidFill>
                <a:effectLst/>
                <a:latin typeface="Roboto Mono" panose="00000009000000000000" pitchFamily="49" charset="0"/>
              </a:rPr>
              <a:t>O</a:t>
            </a:r>
            <a:r>
              <a:rPr lang="en-US" sz="3000" b="0" dirty="0" err="1">
                <a:solidFill>
                  <a:srgbClr val="3A474E"/>
                </a:solidFill>
                <a:effectLst/>
                <a:latin typeface="Roboto Mono" panose="00000009000000000000" pitchFamily="49" charset="0"/>
              </a:rPr>
              <a:t>.</a:t>
            </a:r>
            <a:r>
              <a:rPr lang="en-US" sz="3000" b="0" dirty="0" err="1">
                <a:solidFill>
                  <a:srgbClr val="000000"/>
                </a:solidFill>
                <a:effectLst/>
                <a:latin typeface="Roboto Mono" panose="00000009000000000000" pitchFamily="49" charset="0"/>
              </a:rPr>
              <a:t>order_purchase_timestamp</a:t>
            </a:r>
            <a:r>
              <a:rPr lang="en-US" sz="3000" b="0" dirty="0">
                <a:solidFill>
                  <a:srgbClr val="3A474E"/>
                </a:solidFill>
                <a:effectLst/>
                <a:latin typeface="Roboto Mono" panose="00000009000000000000" pitchFamily="49" charset="0"/>
              </a:rPr>
              <a:t> </a:t>
            </a:r>
            <a:r>
              <a:rPr lang="en-US" sz="3000" b="0" dirty="0">
                <a:solidFill>
                  <a:srgbClr val="37474F"/>
                </a:solidFill>
                <a:effectLst/>
                <a:latin typeface="Roboto Mono" panose="00000009000000000000" pitchFamily="49" charset="0"/>
              </a:rPr>
              <a:t>)</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as</a:t>
            </a:r>
            <a:r>
              <a:rPr lang="en-US" sz="3000" b="0" dirty="0">
                <a:solidFill>
                  <a:srgbClr val="3A474E"/>
                </a:solidFill>
                <a:effectLst/>
                <a:latin typeface="Roboto Mono" panose="00000009000000000000" pitchFamily="49" charset="0"/>
              </a:rPr>
              <a:t> </a:t>
            </a:r>
            <a:r>
              <a:rPr lang="en-US" sz="3000" b="0" dirty="0" err="1">
                <a:solidFill>
                  <a:srgbClr val="000000"/>
                </a:solidFill>
                <a:effectLst/>
                <a:latin typeface="Roboto Mono" panose="00000009000000000000" pitchFamily="49" charset="0"/>
              </a:rPr>
              <a:t>date_year</a:t>
            </a:r>
            <a:endParaRPr lang="en-US" sz="3000" b="0" dirty="0">
              <a:solidFill>
                <a:srgbClr val="3A474E"/>
              </a:solidFill>
              <a:effectLst/>
              <a:latin typeface="Roboto Mono" panose="00000009000000000000" pitchFamily="49" charset="0"/>
            </a:endParaRPr>
          </a:p>
          <a:p>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from</a:t>
            </a:r>
            <a:r>
              <a:rPr lang="en-US" sz="3000" b="0" dirty="0">
                <a:solidFill>
                  <a:srgbClr val="3A474E"/>
                </a:solidFill>
                <a:effectLst/>
                <a:latin typeface="Roboto Mono" panose="00000009000000000000" pitchFamily="49" charset="0"/>
              </a:rPr>
              <a:t> </a:t>
            </a:r>
            <a:r>
              <a:rPr lang="en-US" sz="3000" b="0" dirty="0">
                <a:solidFill>
                  <a:srgbClr val="0D904F"/>
                </a:solidFill>
                <a:effectLst/>
                <a:latin typeface="Roboto Mono" panose="00000009000000000000" pitchFamily="49" charset="0"/>
              </a:rPr>
              <a:t>`</a:t>
            </a:r>
            <a:r>
              <a:rPr lang="en-US" sz="3000" b="0" dirty="0" err="1">
                <a:solidFill>
                  <a:srgbClr val="0D904F"/>
                </a:solidFill>
                <a:effectLst/>
                <a:latin typeface="Roboto Mono" panose="00000009000000000000" pitchFamily="49" charset="0"/>
              </a:rPr>
              <a:t>target_retail_store.orders</a:t>
            </a:r>
            <a:r>
              <a:rPr lang="en-US" sz="3000" b="0" dirty="0">
                <a:solidFill>
                  <a:srgbClr val="0D904F"/>
                </a:solidFill>
                <a:effectLst/>
                <a:latin typeface="Roboto Mono" panose="00000009000000000000" pitchFamily="49" charset="0"/>
              </a:rPr>
              <a:t>`</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as</a:t>
            </a:r>
            <a:r>
              <a:rPr lang="en-US" sz="3000" b="0" dirty="0">
                <a:solidFill>
                  <a:srgbClr val="3A474E"/>
                </a:solidFill>
                <a:effectLst/>
                <a:latin typeface="Roboto Mono" panose="00000009000000000000" pitchFamily="49" charset="0"/>
              </a:rPr>
              <a:t> </a:t>
            </a:r>
            <a:r>
              <a:rPr lang="en-US" sz="3000" b="0" dirty="0">
                <a:solidFill>
                  <a:srgbClr val="000000"/>
                </a:solidFill>
                <a:effectLst/>
                <a:latin typeface="Roboto Mono" panose="00000009000000000000" pitchFamily="49" charset="0"/>
              </a:rPr>
              <a:t>O</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join</a:t>
            </a:r>
            <a:r>
              <a:rPr lang="en-US" sz="3000" b="0" dirty="0">
                <a:solidFill>
                  <a:srgbClr val="3A474E"/>
                </a:solidFill>
                <a:effectLst/>
                <a:latin typeface="Roboto Mono" panose="00000009000000000000" pitchFamily="49" charset="0"/>
              </a:rPr>
              <a:t> </a:t>
            </a:r>
            <a:r>
              <a:rPr lang="en-US" sz="3000" b="0" dirty="0">
                <a:solidFill>
                  <a:srgbClr val="0D904F"/>
                </a:solidFill>
                <a:effectLst/>
                <a:latin typeface="Roboto Mono" panose="00000009000000000000" pitchFamily="49" charset="0"/>
              </a:rPr>
              <a:t>`</a:t>
            </a:r>
            <a:r>
              <a:rPr lang="en-US" sz="3000" b="0" dirty="0" err="1">
                <a:solidFill>
                  <a:srgbClr val="0D904F"/>
                </a:solidFill>
                <a:effectLst/>
                <a:latin typeface="Roboto Mono" panose="00000009000000000000" pitchFamily="49" charset="0"/>
              </a:rPr>
              <a:t>target_retail_store.payments</a:t>
            </a:r>
            <a:r>
              <a:rPr lang="en-US" sz="3000" b="0" dirty="0">
                <a:solidFill>
                  <a:srgbClr val="0D904F"/>
                </a:solidFill>
                <a:effectLst/>
                <a:latin typeface="Roboto Mono" panose="00000009000000000000" pitchFamily="49" charset="0"/>
              </a:rPr>
              <a:t>`</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as</a:t>
            </a:r>
            <a:r>
              <a:rPr lang="en-US" sz="3000" b="0" dirty="0">
                <a:solidFill>
                  <a:srgbClr val="3A474E"/>
                </a:solidFill>
                <a:effectLst/>
                <a:latin typeface="Roboto Mono" panose="00000009000000000000" pitchFamily="49" charset="0"/>
              </a:rPr>
              <a:t> </a:t>
            </a:r>
            <a:r>
              <a:rPr lang="en-US" sz="3000" b="0" dirty="0">
                <a:solidFill>
                  <a:srgbClr val="000000"/>
                </a:solidFill>
                <a:effectLst/>
                <a:latin typeface="Roboto Mono" panose="00000009000000000000" pitchFamily="49" charset="0"/>
              </a:rPr>
              <a:t>P</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on</a:t>
            </a:r>
            <a:r>
              <a:rPr lang="en-US" sz="3000" b="0" dirty="0">
                <a:solidFill>
                  <a:srgbClr val="3A474E"/>
                </a:solidFill>
                <a:effectLst/>
                <a:latin typeface="Roboto Mono" panose="00000009000000000000" pitchFamily="49" charset="0"/>
              </a:rPr>
              <a:t> </a:t>
            </a:r>
            <a:r>
              <a:rPr lang="en-US" sz="3000" b="0" dirty="0">
                <a:solidFill>
                  <a:srgbClr val="000000"/>
                </a:solidFill>
                <a:effectLst/>
                <a:latin typeface="Roboto Mono" panose="00000009000000000000" pitchFamily="49" charset="0"/>
              </a:rPr>
              <a:t>O</a:t>
            </a:r>
            <a:r>
              <a:rPr lang="en-US" sz="3000" b="0" dirty="0">
                <a:solidFill>
                  <a:srgbClr val="3A474E"/>
                </a:solidFill>
                <a:effectLst/>
                <a:latin typeface="Roboto Mono" panose="00000009000000000000" pitchFamily="49" charset="0"/>
              </a:rPr>
              <a:t>. </a:t>
            </a:r>
          </a:p>
          <a:p>
            <a:r>
              <a:rPr lang="en-US" sz="3000" b="0" dirty="0" err="1">
                <a:solidFill>
                  <a:srgbClr val="800000"/>
                </a:solidFill>
                <a:effectLst/>
                <a:latin typeface="Roboto Mono" panose="00000009000000000000" pitchFamily="49" charset="0"/>
              </a:rPr>
              <a:t>order_id</a:t>
            </a:r>
            <a:r>
              <a:rPr lang="en-US" sz="3000" b="0" dirty="0">
                <a:solidFill>
                  <a:srgbClr val="3A474E"/>
                </a:solidFill>
                <a:effectLst/>
                <a:latin typeface="Roboto Mono" panose="00000009000000000000" pitchFamily="49" charset="0"/>
              </a:rPr>
              <a:t> = </a:t>
            </a:r>
            <a:r>
              <a:rPr lang="en-US" sz="3000" b="0" dirty="0" err="1">
                <a:solidFill>
                  <a:srgbClr val="000000"/>
                </a:solidFill>
                <a:effectLst/>
                <a:latin typeface="Roboto Mono" panose="00000009000000000000" pitchFamily="49" charset="0"/>
              </a:rPr>
              <a:t>P</a:t>
            </a:r>
            <a:r>
              <a:rPr lang="en-US" sz="3000" b="0" dirty="0" err="1">
                <a:solidFill>
                  <a:srgbClr val="3A474E"/>
                </a:solidFill>
                <a:effectLst/>
                <a:latin typeface="Roboto Mono" panose="00000009000000000000" pitchFamily="49" charset="0"/>
              </a:rPr>
              <a:t>.</a:t>
            </a:r>
            <a:r>
              <a:rPr lang="en-US" sz="3000" b="0" dirty="0" err="1">
                <a:solidFill>
                  <a:srgbClr val="000000"/>
                </a:solidFill>
                <a:effectLst/>
                <a:latin typeface="Roboto Mono" panose="00000009000000000000" pitchFamily="49" charset="0"/>
              </a:rPr>
              <a:t>order_id</a:t>
            </a:r>
            <a:endParaRPr lang="en-US" sz="3000" b="0" dirty="0">
              <a:solidFill>
                <a:srgbClr val="3A474E"/>
              </a:solidFill>
              <a:effectLst/>
              <a:latin typeface="Roboto Mono" panose="00000009000000000000" pitchFamily="49" charset="0"/>
            </a:endParaRPr>
          </a:p>
          <a:p>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where</a:t>
            </a:r>
            <a:r>
              <a:rPr lang="en-US" sz="3000" b="0" dirty="0">
                <a:solidFill>
                  <a:srgbClr val="3A474E"/>
                </a:solidFill>
                <a:effectLst/>
                <a:latin typeface="Roboto Mono" panose="00000009000000000000" pitchFamily="49" charset="0"/>
              </a:rPr>
              <a:t> </a:t>
            </a:r>
            <a:r>
              <a:rPr lang="en-US" sz="3000" b="0" dirty="0" err="1">
                <a:solidFill>
                  <a:srgbClr val="000000"/>
                </a:solidFill>
                <a:effectLst/>
                <a:latin typeface="Roboto Mono" panose="00000009000000000000" pitchFamily="49" charset="0"/>
              </a:rPr>
              <a:t>O</a:t>
            </a:r>
            <a:r>
              <a:rPr lang="en-US" sz="3000" b="0" dirty="0" err="1">
                <a:solidFill>
                  <a:srgbClr val="3A474E"/>
                </a:solidFill>
                <a:effectLst/>
                <a:latin typeface="Roboto Mono" panose="00000009000000000000" pitchFamily="49" charset="0"/>
              </a:rPr>
              <a:t>.</a:t>
            </a:r>
            <a:r>
              <a:rPr lang="en-US" sz="3000" b="0" dirty="0" err="1">
                <a:solidFill>
                  <a:srgbClr val="000000"/>
                </a:solidFill>
                <a:effectLst/>
                <a:latin typeface="Roboto Mono" panose="00000009000000000000" pitchFamily="49" charset="0"/>
              </a:rPr>
              <a:t>order_purchase_timestamp</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between</a:t>
            </a:r>
            <a:r>
              <a:rPr lang="en-US" sz="3000" b="0" dirty="0">
                <a:solidFill>
                  <a:srgbClr val="3A474E"/>
                </a:solidFill>
                <a:effectLst/>
                <a:latin typeface="Roboto Mono" panose="00000009000000000000" pitchFamily="49" charset="0"/>
              </a:rPr>
              <a:t> </a:t>
            </a:r>
            <a:r>
              <a:rPr lang="en-US" sz="3000" b="0" dirty="0">
                <a:solidFill>
                  <a:srgbClr val="0D904F"/>
                </a:solidFill>
                <a:effectLst/>
                <a:latin typeface="Roboto Mono" panose="00000009000000000000" pitchFamily="49" charset="0"/>
              </a:rPr>
              <a:t>"2018-01-01"</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and</a:t>
            </a:r>
            <a:r>
              <a:rPr lang="en-US" sz="3000" b="0" dirty="0">
                <a:solidFill>
                  <a:srgbClr val="3A474E"/>
                </a:solidFill>
                <a:effectLst/>
                <a:latin typeface="Roboto Mono" panose="00000009000000000000" pitchFamily="49" charset="0"/>
              </a:rPr>
              <a:t> </a:t>
            </a:r>
            <a:r>
              <a:rPr lang="en-US" sz="3000" b="0" dirty="0">
                <a:solidFill>
                  <a:srgbClr val="0D904F"/>
                </a:solidFill>
                <a:effectLst/>
                <a:latin typeface="Roboto Mono" panose="00000009000000000000" pitchFamily="49" charset="0"/>
              </a:rPr>
              <a:t>"2018-08-31"</a:t>
            </a:r>
            <a:r>
              <a:rPr lang="en-US" sz="3000" b="0" dirty="0">
                <a:solidFill>
                  <a:srgbClr val="37474F"/>
                </a:solidFill>
                <a:effectLst/>
                <a:latin typeface="Roboto Mono" panose="00000009000000000000" pitchFamily="49" charset="0"/>
              </a:rPr>
              <a:t>)</a:t>
            </a:r>
            <a:r>
              <a:rPr lang="en-US" sz="3000" b="0" dirty="0">
                <a:solidFill>
                  <a:srgbClr val="3A474E"/>
                </a:solidFill>
                <a:effectLst/>
                <a:latin typeface="Roboto Mono" panose="00000009000000000000" pitchFamily="49" charset="0"/>
              </a:rPr>
              <a:t>,</a:t>
            </a:r>
          </a:p>
          <a:p>
            <a:br>
              <a:rPr lang="en-US" sz="3000" b="0" dirty="0">
                <a:solidFill>
                  <a:srgbClr val="3A474E"/>
                </a:solidFill>
                <a:effectLst/>
                <a:latin typeface="Roboto Mono" panose="00000009000000000000" pitchFamily="49" charset="0"/>
              </a:rPr>
            </a:br>
            <a:r>
              <a:rPr lang="en-US" sz="3000" b="0" dirty="0">
                <a:solidFill>
                  <a:srgbClr val="000000"/>
                </a:solidFill>
                <a:effectLst/>
                <a:latin typeface="Roboto Mono" panose="00000009000000000000" pitchFamily="49" charset="0"/>
              </a:rPr>
              <a:t>cte2</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as</a:t>
            </a:r>
            <a:r>
              <a:rPr lang="en-US" sz="3000" b="0" dirty="0">
                <a:solidFill>
                  <a:srgbClr val="3A474E"/>
                </a:solidFill>
                <a:effectLst/>
                <a:latin typeface="Roboto Mono" panose="00000009000000000000" pitchFamily="49" charset="0"/>
              </a:rPr>
              <a:t> </a:t>
            </a:r>
            <a:r>
              <a:rPr lang="en-US" sz="3000" b="0" dirty="0">
                <a:solidFill>
                  <a:srgbClr val="37474F"/>
                </a:solidFill>
                <a:effectLst/>
                <a:latin typeface="Roboto Mono" panose="00000009000000000000" pitchFamily="49" charset="0"/>
              </a:rPr>
              <a:t>(</a:t>
            </a:r>
            <a:endParaRPr lang="en-US" sz="3000" b="0" dirty="0">
              <a:solidFill>
                <a:srgbClr val="3A474E"/>
              </a:solidFill>
              <a:effectLst/>
              <a:latin typeface="Roboto Mono" panose="00000009000000000000" pitchFamily="49" charset="0"/>
            </a:endParaRPr>
          </a:p>
          <a:p>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select</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sum</a:t>
            </a:r>
            <a:r>
              <a:rPr lang="en-US" sz="3000" b="0" dirty="0">
                <a:solidFill>
                  <a:srgbClr val="37474F"/>
                </a:solidFill>
                <a:effectLst/>
                <a:latin typeface="Roboto Mono" panose="00000009000000000000" pitchFamily="49" charset="0"/>
              </a:rPr>
              <a:t>(</a:t>
            </a:r>
            <a:endParaRPr lang="en-US" sz="3000" b="0" dirty="0">
              <a:solidFill>
                <a:srgbClr val="3A474E"/>
              </a:solidFill>
              <a:effectLst/>
              <a:latin typeface="Roboto Mono" panose="00000009000000000000" pitchFamily="49" charset="0"/>
            </a:endParaRPr>
          </a:p>
          <a:p>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case</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when</a:t>
            </a:r>
            <a:r>
              <a:rPr lang="en-US" sz="3000" b="0" dirty="0">
                <a:solidFill>
                  <a:srgbClr val="3A474E"/>
                </a:solidFill>
                <a:effectLst/>
                <a:latin typeface="Roboto Mono" panose="00000009000000000000" pitchFamily="49" charset="0"/>
              </a:rPr>
              <a:t> </a:t>
            </a:r>
            <a:r>
              <a:rPr lang="en-US" sz="3000" b="0" dirty="0" err="1">
                <a:solidFill>
                  <a:srgbClr val="800000"/>
                </a:solidFill>
                <a:effectLst/>
                <a:latin typeface="Roboto Mono" panose="00000009000000000000" pitchFamily="49" charset="0"/>
              </a:rPr>
              <a:t>date_year</a:t>
            </a:r>
            <a:r>
              <a:rPr lang="en-US" sz="3000" b="0" dirty="0">
                <a:solidFill>
                  <a:srgbClr val="3A474E"/>
                </a:solidFill>
                <a:effectLst/>
                <a:latin typeface="Roboto Mono" panose="00000009000000000000" pitchFamily="49" charset="0"/>
              </a:rPr>
              <a:t> = </a:t>
            </a:r>
            <a:r>
              <a:rPr lang="en-US" sz="3000" b="0" dirty="0">
                <a:solidFill>
                  <a:srgbClr val="F4511E"/>
                </a:solidFill>
                <a:effectLst/>
                <a:latin typeface="Roboto Mono" panose="00000009000000000000" pitchFamily="49" charset="0"/>
              </a:rPr>
              <a:t>2017</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then</a:t>
            </a:r>
            <a:r>
              <a:rPr lang="en-US" sz="3000" b="0" dirty="0">
                <a:solidFill>
                  <a:srgbClr val="3A474E"/>
                </a:solidFill>
                <a:effectLst/>
                <a:latin typeface="Roboto Mono" panose="00000009000000000000" pitchFamily="49" charset="0"/>
              </a:rPr>
              <a:t> </a:t>
            </a:r>
            <a:r>
              <a:rPr lang="en-US" sz="3000" b="0" dirty="0" err="1">
                <a:solidFill>
                  <a:srgbClr val="000000"/>
                </a:solidFill>
                <a:effectLst/>
                <a:latin typeface="Roboto Mono" panose="00000009000000000000" pitchFamily="49" charset="0"/>
              </a:rPr>
              <a:t>payment_value</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else</a:t>
            </a:r>
            <a:r>
              <a:rPr lang="en-US" sz="3000" b="0" dirty="0">
                <a:solidFill>
                  <a:srgbClr val="3A474E"/>
                </a:solidFill>
                <a:effectLst/>
                <a:latin typeface="Roboto Mono" panose="00000009000000000000" pitchFamily="49" charset="0"/>
              </a:rPr>
              <a:t> </a:t>
            </a:r>
            <a:r>
              <a:rPr lang="en-US" sz="3000" b="0" dirty="0">
                <a:solidFill>
                  <a:srgbClr val="F4511E"/>
                </a:solidFill>
                <a:effectLst/>
                <a:latin typeface="Roboto Mono" panose="00000009000000000000" pitchFamily="49" charset="0"/>
              </a:rPr>
              <a:t>0</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end</a:t>
            </a:r>
            <a:r>
              <a:rPr lang="en-US" sz="3000" b="0" dirty="0">
                <a:solidFill>
                  <a:srgbClr val="37474F"/>
                </a:solidFill>
                <a:effectLst/>
                <a:latin typeface="Roboto Mono" panose="00000009000000000000" pitchFamily="49" charset="0"/>
              </a:rPr>
              <a:t>)</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as</a:t>
            </a:r>
            <a:r>
              <a:rPr lang="en-US" sz="3000" b="0" dirty="0">
                <a:solidFill>
                  <a:srgbClr val="3A474E"/>
                </a:solidFill>
                <a:effectLst/>
                <a:latin typeface="Roboto Mono" panose="00000009000000000000" pitchFamily="49" charset="0"/>
              </a:rPr>
              <a:t> </a:t>
            </a:r>
            <a:r>
              <a:rPr lang="en-US" sz="3000" b="0" dirty="0">
                <a:solidFill>
                  <a:srgbClr val="000000"/>
                </a:solidFill>
                <a:effectLst/>
                <a:latin typeface="Roboto Mono" panose="00000009000000000000" pitchFamily="49" charset="0"/>
              </a:rPr>
              <a:t>total_spend_2017</a:t>
            </a:r>
            <a:r>
              <a:rPr lang="en-US" sz="3000" b="0" dirty="0">
                <a:solidFill>
                  <a:srgbClr val="3A474E"/>
                </a:solidFill>
                <a:effectLst/>
                <a:latin typeface="Roboto Mono" panose="00000009000000000000" pitchFamily="49" charset="0"/>
              </a:rPr>
              <a:t>,</a:t>
            </a:r>
          </a:p>
          <a:p>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sum</a:t>
            </a:r>
            <a:r>
              <a:rPr lang="en-US" sz="3000" b="0" dirty="0">
                <a:solidFill>
                  <a:srgbClr val="37474F"/>
                </a:solidFill>
                <a:effectLst/>
                <a:latin typeface="Roboto Mono" panose="00000009000000000000" pitchFamily="49" charset="0"/>
              </a:rPr>
              <a:t>(</a:t>
            </a:r>
            <a:endParaRPr lang="en-US" sz="3000" b="0" dirty="0">
              <a:solidFill>
                <a:srgbClr val="3A474E"/>
              </a:solidFill>
              <a:effectLst/>
              <a:latin typeface="Roboto Mono" panose="00000009000000000000" pitchFamily="49" charset="0"/>
            </a:endParaRPr>
          </a:p>
          <a:p>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case</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when</a:t>
            </a:r>
            <a:r>
              <a:rPr lang="en-US" sz="3000" b="0" dirty="0">
                <a:solidFill>
                  <a:srgbClr val="3A474E"/>
                </a:solidFill>
                <a:effectLst/>
                <a:latin typeface="Roboto Mono" panose="00000009000000000000" pitchFamily="49" charset="0"/>
              </a:rPr>
              <a:t> </a:t>
            </a:r>
            <a:r>
              <a:rPr lang="en-US" sz="3000" b="0" dirty="0" err="1">
                <a:solidFill>
                  <a:srgbClr val="800000"/>
                </a:solidFill>
                <a:effectLst/>
                <a:latin typeface="Roboto Mono" panose="00000009000000000000" pitchFamily="49" charset="0"/>
              </a:rPr>
              <a:t>date_year</a:t>
            </a:r>
            <a:r>
              <a:rPr lang="en-US" sz="3000" b="0" dirty="0">
                <a:solidFill>
                  <a:srgbClr val="3A474E"/>
                </a:solidFill>
                <a:effectLst/>
                <a:latin typeface="Roboto Mono" panose="00000009000000000000" pitchFamily="49" charset="0"/>
              </a:rPr>
              <a:t> = </a:t>
            </a:r>
            <a:r>
              <a:rPr lang="en-US" sz="3000" b="0" dirty="0">
                <a:solidFill>
                  <a:srgbClr val="F4511E"/>
                </a:solidFill>
                <a:effectLst/>
                <a:latin typeface="Roboto Mono" panose="00000009000000000000" pitchFamily="49" charset="0"/>
              </a:rPr>
              <a:t>2018</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then</a:t>
            </a:r>
            <a:r>
              <a:rPr lang="en-US" sz="3000" b="0" dirty="0">
                <a:solidFill>
                  <a:srgbClr val="3A474E"/>
                </a:solidFill>
                <a:effectLst/>
                <a:latin typeface="Roboto Mono" panose="00000009000000000000" pitchFamily="49" charset="0"/>
              </a:rPr>
              <a:t> </a:t>
            </a:r>
            <a:r>
              <a:rPr lang="en-US" sz="3000" b="0" dirty="0" err="1">
                <a:solidFill>
                  <a:srgbClr val="000000"/>
                </a:solidFill>
                <a:effectLst/>
                <a:latin typeface="Roboto Mono" panose="00000009000000000000" pitchFamily="49" charset="0"/>
              </a:rPr>
              <a:t>payment_value</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else</a:t>
            </a:r>
            <a:r>
              <a:rPr lang="en-US" sz="3000" b="0" dirty="0">
                <a:solidFill>
                  <a:srgbClr val="3A474E"/>
                </a:solidFill>
                <a:effectLst/>
                <a:latin typeface="Roboto Mono" panose="00000009000000000000" pitchFamily="49" charset="0"/>
              </a:rPr>
              <a:t> </a:t>
            </a:r>
            <a:r>
              <a:rPr lang="en-US" sz="3000" b="0" dirty="0">
                <a:solidFill>
                  <a:srgbClr val="F4511E"/>
                </a:solidFill>
                <a:effectLst/>
                <a:latin typeface="Roboto Mono" panose="00000009000000000000" pitchFamily="49" charset="0"/>
              </a:rPr>
              <a:t>0</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end</a:t>
            </a:r>
            <a:r>
              <a:rPr lang="en-US" sz="3000" b="0" dirty="0">
                <a:solidFill>
                  <a:srgbClr val="37474F"/>
                </a:solidFill>
                <a:effectLst/>
                <a:latin typeface="Roboto Mono" panose="00000009000000000000" pitchFamily="49" charset="0"/>
              </a:rPr>
              <a:t>)</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as</a:t>
            </a:r>
            <a:r>
              <a:rPr lang="en-US" sz="3000" b="0" dirty="0">
                <a:solidFill>
                  <a:srgbClr val="3A474E"/>
                </a:solidFill>
                <a:effectLst/>
                <a:latin typeface="Roboto Mono" panose="00000009000000000000" pitchFamily="49" charset="0"/>
              </a:rPr>
              <a:t> </a:t>
            </a:r>
            <a:r>
              <a:rPr lang="en-US" sz="3000" b="0" dirty="0">
                <a:solidFill>
                  <a:srgbClr val="000000"/>
                </a:solidFill>
                <a:effectLst/>
                <a:latin typeface="Roboto Mono" panose="00000009000000000000" pitchFamily="49" charset="0"/>
              </a:rPr>
              <a:t>total_spend_2018</a:t>
            </a:r>
            <a:endParaRPr lang="en-US" sz="3000" b="0" dirty="0">
              <a:solidFill>
                <a:srgbClr val="3A474E"/>
              </a:solidFill>
              <a:effectLst/>
              <a:latin typeface="Roboto Mono" panose="00000009000000000000" pitchFamily="49" charset="0"/>
            </a:endParaRPr>
          </a:p>
          <a:p>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from</a:t>
            </a:r>
            <a:r>
              <a:rPr lang="en-US" sz="3000" b="0" dirty="0">
                <a:solidFill>
                  <a:srgbClr val="3A474E"/>
                </a:solidFill>
                <a:effectLst/>
                <a:latin typeface="Roboto Mono" panose="00000009000000000000" pitchFamily="49" charset="0"/>
              </a:rPr>
              <a:t> </a:t>
            </a:r>
            <a:r>
              <a:rPr lang="en-US" sz="3000" b="0" dirty="0" err="1">
                <a:solidFill>
                  <a:srgbClr val="000000"/>
                </a:solidFill>
                <a:effectLst/>
                <a:latin typeface="Roboto Mono" panose="00000009000000000000" pitchFamily="49" charset="0"/>
              </a:rPr>
              <a:t>cte</a:t>
            </a:r>
            <a:endParaRPr lang="en-US" sz="3000" b="0" dirty="0">
              <a:solidFill>
                <a:srgbClr val="3A474E"/>
              </a:solidFill>
              <a:effectLst/>
              <a:latin typeface="Roboto Mono" panose="00000009000000000000" pitchFamily="49" charset="0"/>
            </a:endParaRPr>
          </a:p>
          <a:p>
            <a:r>
              <a:rPr lang="en-US" sz="3000" b="0" dirty="0">
                <a:solidFill>
                  <a:srgbClr val="3A474E"/>
                </a:solidFill>
                <a:effectLst/>
                <a:latin typeface="Roboto Mono" panose="00000009000000000000" pitchFamily="49" charset="0"/>
              </a:rPr>
              <a:t>    </a:t>
            </a:r>
            <a:r>
              <a:rPr lang="en-US" sz="3000" b="0" dirty="0">
                <a:solidFill>
                  <a:srgbClr val="37474F"/>
                </a:solidFill>
                <a:effectLst/>
                <a:latin typeface="Roboto Mono" panose="00000009000000000000" pitchFamily="49" charset="0"/>
              </a:rPr>
              <a:t>)</a:t>
            </a:r>
            <a:endParaRPr lang="en-US" sz="3000" b="0" dirty="0">
              <a:solidFill>
                <a:srgbClr val="3A474E"/>
              </a:solidFill>
              <a:effectLst/>
              <a:latin typeface="Roboto Mono" panose="00000009000000000000" pitchFamily="49" charset="0"/>
            </a:endParaRPr>
          </a:p>
          <a:p>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select</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round</a:t>
            </a:r>
            <a:r>
              <a:rPr lang="en-US" sz="3000" b="0" dirty="0">
                <a:solidFill>
                  <a:srgbClr val="37474F"/>
                </a:solidFill>
                <a:effectLst/>
                <a:latin typeface="Roboto Mono" panose="00000009000000000000" pitchFamily="49" charset="0"/>
              </a:rPr>
              <a:t>(</a:t>
            </a:r>
            <a:r>
              <a:rPr lang="en-US" sz="3000" b="0" dirty="0">
                <a:solidFill>
                  <a:srgbClr val="000000"/>
                </a:solidFill>
                <a:effectLst/>
                <a:latin typeface="Roboto Mono" panose="00000009000000000000" pitchFamily="49" charset="0"/>
              </a:rPr>
              <a:t>total_spend_2017</a:t>
            </a:r>
            <a:r>
              <a:rPr lang="en-US" sz="3000" b="0" dirty="0">
                <a:solidFill>
                  <a:srgbClr val="3A474E"/>
                </a:solidFill>
                <a:effectLst/>
                <a:latin typeface="Roboto Mono" panose="00000009000000000000" pitchFamily="49" charset="0"/>
              </a:rPr>
              <a:t>,</a:t>
            </a:r>
            <a:r>
              <a:rPr lang="en-US" sz="3000" b="0" dirty="0">
                <a:solidFill>
                  <a:srgbClr val="F4511E"/>
                </a:solidFill>
                <a:effectLst/>
                <a:latin typeface="Roboto Mono" panose="00000009000000000000" pitchFamily="49" charset="0"/>
              </a:rPr>
              <a:t>2</a:t>
            </a:r>
            <a:r>
              <a:rPr lang="en-US" sz="3000" b="0" dirty="0">
                <a:solidFill>
                  <a:srgbClr val="37474F"/>
                </a:solidFill>
                <a:effectLst/>
                <a:latin typeface="Roboto Mono" panose="00000009000000000000" pitchFamily="49" charset="0"/>
              </a:rPr>
              <a:t>)</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as</a:t>
            </a:r>
            <a:r>
              <a:rPr lang="en-US" sz="3000" b="0" dirty="0">
                <a:solidFill>
                  <a:srgbClr val="3A474E"/>
                </a:solidFill>
                <a:effectLst/>
                <a:latin typeface="Roboto Mono" panose="00000009000000000000" pitchFamily="49" charset="0"/>
              </a:rPr>
              <a:t> </a:t>
            </a:r>
            <a:r>
              <a:rPr lang="en-US" sz="3000" b="0" dirty="0">
                <a:solidFill>
                  <a:srgbClr val="000000"/>
                </a:solidFill>
                <a:effectLst/>
                <a:latin typeface="Roboto Mono" panose="00000009000000000000" pitchFamily="49" charset="0"/>
              </a:rPr>
              <a:t>total_spend_2017</a:t>
            </a:r>
            <a:r>
              <a:rPr lang="en-US" sz="3000" b="0" dirty="0">
                <a:solidFill>
                  <a:srgbClr val="3A474E"/>
                </a:solidFill>
                <a:effectLst/>
                <a:latin typeface="Roboto Mono" panose="00000009000000000000" pitchFamily="49" charset="0"/>
              </a:rPr>
              <a:t>,</a:t>
            </a:r>
            <a:r>
              <a:rPr lang="en-US" sz="3000" b="0" dirty="0">
                <a:solidFill>
                  <a:srgbClr val="3367D6"/>
                </a:solidFill>
                <a:effectLst/>
                <a:latin typeface="Roboto Mono" panose="00000009000000000000" pitchFamily="49" charset="0"/>
              </a:rPr>
              <a:t>round</a:t>
            </a:r>
            <a:r>
              <a:rPr lang="en-US" sz="3000" b="0" dirty="0">
                <a:solidFill>
                  <a:srgbClr val="37474F"/>
                </a:solidFill>
                <a:effectLst/>
                <a:latin typeface="Roboto Mono" panose="00000009000000000000" pitchFamily="49" charset="0"/>
              </a:rPr>
              <a:t>(</a:t>
            </a:r>
            <a:r>
              <a:rPr lang="en-US" sz="3000" b="0" dirty="0">
                <a:solidFill>
                  <a:srgbClr val="000000"/>
                </a:solidFill>
                <a:effectLst/>
                <a:latin typeface="Roboto Mono" panose="00000009000000000000" pitchFamily="49" charset="0"/>
              </a:rPr>
              <a:t>total_spend_2018</a:t>
            </a:r>
            <a:r>
              <a:rPr lang="en-US" sz="3000" b="0" dirty="0">
                <a:solidFill>
                  <a:srgbClr val="3A474E"/>
                </a:solidFill>
                <a:effectLst/>
                <a:latin typeface="Roboto Mono" panose="00000009000000000000" pitchFamily="49" charset="0"/>
              </a:rPr>
              <a:t>,</a:t>
            </a:r>
            <a:r>
              <a:rPr lang="en-US" sz="3000" b="0" dirty="0">
                <a:solidFill>
                  <a:srgbClr val="F4511E"/>
                </a:solidFill>
                <a:effectLst/>
                <a:latin typeface="Roboto Mono" panose="00000009000000000000" pitchFamily="49" charset="0"/>
              </a:rPr>
              <a:t>2</a:t>
            </a:r>
            <a:r>
              <a:rPr lang="en-US" sz="3000" b="0" dirty="0">
                <a:solidFill>
                  <a:srgbClr val="37474F"/>
                </a:solidFill>
                <a:effectLst/>
                <a:latin typeface="Roboto Mono" panose="00000009000000000000" pitchFamily="49" charset="0"/>
              </a:rPr>
              <a:t>)</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as</a:t>
            </a:r>
            <a:r>
              <a:rPr lang="en-US" sz="3000" b="0" dirty="0">
                <a:solidFill>
                  <a:srgbClr val="3A474E"/>
                </a:solidFill>
                <a:effectLst/>
                <a:latin typeface="Roboto Mono" panose="00000009000000000000" pitchFamily="49" charset="0"/>
              </a:rPr>
              <a:t> </a:t>
            </a:r>
            <a:r>
              <a:rPr lang="en-US" sz="3000" b="0" dirty="0">
                <a:solidFill>
                  <a:srgbClr val="000000"/>
                </a:solidFill>
                <a:effectLst/>
                <a:latin typeface="Roboto Mono" panose="00000009000000000000" pitchFamily="49" charset="0"/>
              </a:rPr>
              <a:t>total_spend_2018</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round</a:t>
            </a:r>
            <a:r>
              <a:rPr lang="en-US" sz="3000" b="0" dirty="0">
                <a:solidFill>
                  <a:srgbClr val="37474F"/>
                </a:solidFill>
                <a:effectLst/>
                <a:latin typeface="Roboto Mono" panose="00000009000000000000" pitchFamily="49" charset="0"/>
              </a:rPr>
              <a:t>((</a:t>
            </a:r>
            <a:r>
              <a:rPr lang="en-US" sz="3000" b="0" dirty="0">
                <a:solidFill>
                  <a:srgbClr val="000000"/>
                </a:solidFill>
                <a:effectLst/>
                <a:latin typeface="Roboto Mono" panose="00000009000000000000" pitchFamily="49" charset="0"/>
              </a:rPr>
              <a:t>total_spend_2018</a:t>
            </a:r>
            <a:r>
              <a:rPr lang="en-US" sz="3000" b="0" dirty="0">
                <a:solidFill>
                  <a:srgbClr val="3A474E"/>
                </a:solidFill>
                <a:effectLst/>
                <a:latin typeface="Roboto Mono" panose="00000009000000000000" pitchFamily="49" charset="0"/>
              </a:rPr>
              <a:t> </a:t>
            </a:r>
            <a:r>
              <a:rPr lang="en-US" sz="3000" b="0" dirty="0">
                <a:solidFill>
                  <a:srgbClr val="37474F"/>
                </a:solidFill>
                <a:effectLst/>
                <a:latin typeface="Roboto Mono" panose="00000009000000000000" pitchFamily="49" charset="0"/>
              </a:rPr>
              <a:t>-</a:t>
            </a:r>
            <a:r>
              <a:rPr lang="en-US" sz="3000" b="0" dirty="0">
                <a:solidFill>
                  <a:srgbClr val="3A474E"/>
                </a:solidFill>
                <a:effectLst/>
                <a:latin typeface="Roboto Mono" panose="00000009000000000000" pitchFamily="49" charset="0"/>
              </a:rPr>
              <a:t> </a:t>
            </a:r>
            <a:r>
              <a:rPr lang="en-US" sz="3000" b="0" dirty="0">
                <a:solidFill>
                  <a:srgbClr val="000000"/>
                </a:solidFill>
                <a:effectLst/>
                <a:latin typeface="Roboto Mono" panose="00000009000000000000" pitchFamily="49" charset="0"/>
              </a:rPr>
              <a:t>total_spend_2017</a:t>
            </a:r>
            <a:r>
              <a:rPr lang="en-US" sz="3000" b="0" dirty="0">
                <a:solidFill>
                  <a:srgbClr val="37474F"/>
                </a:solidFill>
                <a:effectLst/>
                <a:latin typeface="Roboto Mono" panose="00000009000000000000" pitchFamily="49" charset="0"/>
              </a:rPr>
              <a:t>)*</a:t>
            </a:r>
            <a:r>
              <a:rPr lang="en-US" sz="3000" b="0" dirty="0">
                <a:solidFill>
                  <a:srgbClr val="3A474E"/>
                </a:solidFill>
                <a:effectLst/>
                <a:latin typeface="Roboto Mono" panose="00000009000000000000" pitchFamily="49" charset="0"/>
              </a:rPr>
              <a:t> </a:t>
            </a:r>
            <a:r>
              <a:rPr lang="en-US" sz="3000" b="0" dirty="0">
                <a:solidFill>
                  <a:srgbClr val="F4511E"/>
                </a:solidFill>
                <a:effectLst/>
                <a:latin typeface="Roboto Mono" panose="00000009000000000000" pitchFamily="49" charset="0"/>
              </a:rPr>
              <a:t>100</a:t>
            </a:r>
            <a:r>
              <a:rPr lang="en-US" sz="3000" b="0" dirty="0">
                <a:solidFill>
                  <a:srgbClr val="3A474E"/>
                </a:solidFill>
                <a:effectLst/>
                <a:latin typeface="Roboto Mono" panose="00000009000000000000" pitchFamily="49" charset="0"/>
              </a:rPr>
              <a:t> </a:t>
            </a:r>
            <a:r>
              <a:rPr lang="en-US" sz="3000" b="0" dirty="0">
                <a:solidFill>
                  <a:srgbClr val="37474F"/>
                </a:solidFill>
                <a:effectLst/>
                <a:latin typeface="Roboto Mono" panose="00000009000000000000" pitchFamily="49" charset="0"/>
              </a:rPr>
              <a:t>/</a:t>
            </a:r>
            <a:r>
              <a:rPr lang="en-US" sz="3000" b="0" dirty="0">
                <a:solidFill>
                  <a:srgbClr val="3A474E"/>
                </a:solidFill>
                <a:effectLst/>
                <a:latin typeface="Roboto Mono" panose="00000009000000000000" pitchFamily="49" charset="0"/>
              </a:rPr>
              <a:t> </a:t>
            </a:r>
            <a:r>
              <a:rPr lang="en-US" sz="3000" b="0" dirty="0">
                <a:solidFill>
                  <a:srgbClr val="000000"/>
                </a:solidFill>
                <a:effectLst/>
                <a:latin typeface="Roboto Mono" panose="00000009000000000000" pitchFamily="49" charset="0"/>
              </a:rPr>
              <a:t>total_spend_2017</a:t>
            </a:r>
            <a:r>
              <a:rPr lang="en-US" sz="3000" b="0" dirty="0">
                <a:solidFill>
                  <a:srgbClr val="3A474E"/>
                </a:solidFill>
                <a:effectLst/>
                <a:latin typeface="Roboto Mono" panose="00000009000000000000" pitchFamily="49" charset="0"/>
              </a:rPr>
              <a:t>,</a:t>
            </a:r>
            <a:r>
              <a:rPr lang="en-US" sz="3000" b="0" dirty="0">
                <a:solidFill>
                  <a:srgbClr val="F4511E"/>
                </a:solidFill>
                <a:effectLst/>
                <a:latin typeface="Roboto Mono" panose="00000009000000000000" pitchFamily="49" charset="0"/>
              </a:rPr>
              <a:t>2</a:t>
            </a:r>
            <a:r>
              <a:rPr lang="en-US" sz="3000" b="0" dirty="0">
                <a:solidFill>
                  <a:srgbClr val="37474F"/>
                </a:solidFill>
                <a:effectLst/>
                <a:latin typeface="Roboto Mono" panose="00000009000000000000" pitchFamily="49" charset="0"/>
              </a:rPr>
              <a:t>)</a:t>
            </a:r>
            <a:r>
              <a:rPr lang="en-US" sz="3000" b="0" dirty="0">
                <a:solidFill>
                  <a:srgbClr val="3A474E"/>
                </a:solidFill>
                <a:effectLst/>
                <a:latin typeface="Roboto Mono" panose="00000009000000000000" pitchFamily="49" charset="0"/>
              </a:rPr>
              <a:t> </a:t>
            </a:r>
            <a:r>
              <a:rPr lang="en-US" sz="3000" b="0" dirty="0">
                <a:solidFill>
                  <a:srgbClr val="3367D6"/>
                </a:solidFill>
                <a:effectLst/>
                <a:latin typeface="Roboto Mono" panose="00000009000000000000" pitchFamily="49" charset="0"/>
              </a:rPr>
              <a:t>as</a:t>
            </a:r>
            <a:r>
              <a:rPr lang="en-US" sz="3000" b="0" dirty="0">
                <a:solidFill>
                  <a:srgbClr val="3A474E"/>
                </a:solidFill>
                <a:effectLst/>
                <a:latin typeface="Roboto Mono" panose="00000009000000000000" pitchFamily="49" charset="0"/>
              </a:rPr>
              <a:t> </a:t>
            </a:r>
            <a:r>
              <a:rPr lang="en-US" sz="3000" b="0" dirty="0" err="1">
                <a:solidFill>
                  <a:srgbClr val="000000"/>
                </a:solidFill>
                <a:effectLst/>
                <a:latin typeface="Roboto Mono" panose="00000009000000000000" pitchFamily="49" charset="0"/>
              </a:rPr>
              <a:t>percentage_increase</a:t>
            </a:r>
            <a:endParaRPr lang="en-US" sz="3000" b="0" dirty="0">
              <a:solidFill>
                <a:srgbClr val="3A474E"/>
              </a:solidFill>
              <a:effectLst/>
              <a:latin typeface="Roboto Mono" panose="00000009000000000000" pitchFamily="49" charset="0"/>
            </a:endParaRPr>
          </a:p>
          <a:p>
            <a:r>
              <a:rPr lang="en-US" sz="3000" b="0" dirty="0">
                <a:solidFill>
                  <a:srgbClr val="3367D6"/>
                </a:solidFill>
                <a:effectLst/>
                <a:latin typeface="Roboto Mono" panose="00000009000000000000" pitchFamily="49" charset="0"/>
              </a:rPr>
              <a:t>from</a:t>
            </a:r>
            <a:r>
              <a:rPr lang="en-US" sz="3000" b="0" dirty="0">
                <a:solidFill>
                  <a:srgbClr val="3A474E"/>
                </a:solidFill>
                <a:effectLst/>
                <a:latin typeface="Roboto Mono" panose="00000009000000000000" pitchFamily="49" charset="0"/>
              </a:rPr>
              <a:t> </a:t>
            </a:r>
            <a:r>
              <a:rPr lang="en-US" sz="3000" b="0" dirty="0">
                <a:solidFill>
                  <a:srgbClr val="000000"/>
                </a:solidFill>
                <a:effectLst/>
                <a:latin typeface="Roboto Mono" panose="00000009000000000000" pitchFamily="49" charset="0"/>
              </a:rPr>
              <a:t>cte2</a:t>
            </a:r>
            <a:endParaRPr lang="en-US" sz="3000" b="0" dirty="0">
              <a:solidFill>
                <a:srgbClr val="3A474E"/>
              </a:solidFill>
              <a:effectLst/>
              <a:latin typeface="Roboto Mono" panose="00000009000000000000" pitchFamily="49" charset="0"/>
            </a:endParaRPr>
          </a:p>
          <a:p>
            <a:pPr marL="0" indent="0">
              <a:buNone/>
            </a:pPr>
            <a:endParaRPr lang="en-IN" dirty="0"/>
          </a:p>
          <a:p>
            <a:endParaRPr lang="en-IN" dirty="0"/>
          </a:p>
        </p:txBody>
      </p:sp>
    </p:spTree>
    <p:extLst>
      <p:ext uri="{BB962C8B-B14F-4D97-AF65-F5344CB8AC3E}">
        <p14:creationId xmlns:p14="http://schemas.microsoft.com/office/powerpoint/2010/main" val="1282754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F898F7C8-CFBA-9E91-7AF4-755290B19382}"/>
              </a:ext>
            </a:extLst>
          </p:cNvPr>
          <p:cNvPicPr>
            <a:picLocks noGrp="1" noChangeAspect="1"/>
          </p:cNvPicPr>
          <p:nvPr>
            <p:ph idx="1"/>
          </p:nvPr>
        </p:nvPicPr>
        <p:blipFill>
          <a:blip r:embed="rId2"/>
          <a:stretch>
            <a:fillRect/>
          </a:stretch>
        </p:blipFill>
        <p:spPr>
          <a:xfrm>
            <a:off x="102158" y="816961"/>
            <a:ext cx="11987683" cy="5978800"/>
          </a:xfrm>
        </p:spPr>
      </p:pic>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3"/>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4"/>
          <a:stretch>
            <a:fillRect/>
          </a:stretch>
        </p:blipFill>
        <p:spPr>
          <a:xfrm>
            <a:off x="10876895" y="62239"/>
            <a:ext cx="1524132" cy="1237595"/>
          </a:xfrm>
          <a:prstGeom prst="rect">
            <a:avLst/>
          </a:prstGeom>
        </p:spPr>
      </p:pic>
      <p:sp>
        <p:nvSpPr>
          <p:cNvPr id="9" name="TextBox 8">
            <a:extLst>
              <a:ext uri="{FF2B5EF4-FFF2-40B4-BE49-F238E27FC236}">
                <a16:creationId xmlns:a16="http://schemas.microsoft.com/office/drawing/2014/main" id="{71D879D6-5558-9B4D-503C-BBA6425FB93E}"/>
              </a:ext>
            </a:extLst>
          </p:cNvPr>
          <p:cNvSpPr txBox="1"/>
          <p:nvPr/>
        </p:nvSpPr>
        <p:spPr>
          <a:xfrm>
            <a:off x="1215850" y="385390"/>
            <a:ext cx="3483429" cy="523220"/>
          </a:xfrm>
          <a:prstGeom prst="rect">
            <a:avLst/>
          </a:prstGeom>
          <a:noFill/>
        </p:spPr>
        <p:txBody>
          <a:bodyPr wrap="square" rtlCol="0">
            <a:spAutoFit/>
          </a:bodyPr>
          <a:lstStyle/>
          <a:p>
            <a:r>
              <a:rPr lang="en-IN" sz="2800" b="1" u="sng" dirty="0">
                <a:solidFill>
                  <a:srgbClr val="FF0000"/>
                </a:solidFill>
                <a:latin typeface="Times New Roman" panose="02020603050405020304" pitchFamily="18" charset="0"/>
                <a:cs typeface="Times New Roman" panose="02020603050405020304" pitchFamily="18" charset="0"/>
              </a:rPr>
              <a:t>SCREENSHOT:-</a:t>
            </a:r>
          </a:p>
        </p:txBody>
      </p:sp>
    </p:spTree>
    <p:extLst>
      <p:ext uri="{BB962C8B-B14F-4D97-AF65-F5344CB8AC3E}">
        <p14:creationId xmlns:p14="http://schemas.microsoft.com/office/powerpoint/2010/main" val="685043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032728" y="-365783"/>
            <a:ext cx="10086577" cy="1175355"/>
          </a:xfrm>
        </p:spPr>
        <p:txBody>
          <a:bodyPr>
            <a:normAutofit fontScale="90000"/>
          </a:bodyPr>
          <a:lstStyle/>
          <a:p>
            <a:pPr algn="ctr"/>
            <a:br>
              <a:rPr lang="en-US" b="1" u="sng" dirty="0">
                <a:solidFill>
                  <a:srgbClr val="FF0000"/>
                </a:solidFill>
              </a:rPr>
            </a:br>
            <a:r>
              <a:rPr lang="en-US" b="1" u="sng" dirty="0">
                <a:solidFill>
                  <a:srgbClr val="FF0000"/>
                </a:solidFill>
                <a:latin typeface="Times New Roman" panose="02020603050405020304" pitchFamily="18" charset="0"/>
                <a:cs typeface="Times New Roman" panose="02020603050405020304" pitchFamily="18" charset="0"/>
              </a:rPr>
              <a:t>Insights and recommendations</a:t>
            </a:r>
            <a:endParaRPr lang="en-IN"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42862" y="867488"/>
            <a:ext cx="12106276" cy="5928273"/>
          </a:xfrm>
        </p:spPr>
        <p:txBody>
          <a:bodyPr>
            <a:normAutofit lnSpcReduction="10000"/>
          </a:bodyPr>
          <a:lstStyle/>
          <a:p>
            <a:pPr marL="0" indent="0">
              <a:buNone/>
            </a:pPr>
            <a:r>
              <a:rPr lang="en-IN" sz="2400" b="1" u="sng" dirty="0">
                <a:solidFill>
                  <a:srgbClr val="FF0000"/>
                </a:solidFill>
                <a:latin typeface="Times New Roman" panose="02020603050405020304" pitchFamily="18" charset="0"/>
                <a:cs typeface="Times New Roman" panose="02020603050405020304" pitchFamily="18" charset="0"/>
              </a:rPr>
              <a:t>INSIGHTS:-</a:t>
            </a:r>
            <a:endParaRPr lang="en-US" sz="2400" b="1" u="sng" dirty="0">
              <a:solidFill>
                <a:srgbClr val="FF0000"/>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Significant Increase: </a:t>
            </a:r>
            <a:r>
              <a:rPr lang="en-US" sz="2000" i="1" dirty="0">
                <a:solidFill>
                  <a:schemeClr val="accent5"/>
                </a:solidFill>
                <a:latin typeface="Times New Roman" panose="02020603050405020304" pitchFamily="18" charset="0"/>
                <a:cs typeface="Times New Roman" panose="02020603050405020304" pitchFamily="18" charset="0"/>
              </a:rPr>
              <a:t>The cost of orders experienced a substantial increase of approximately 138.56% from the year 2017 to 2018 during the months between January and August. This indicates a significant growth in customer spending during this period.</a:t>
            </a:r>
          </a:p>
          <a:p>
            <a:pPr>
              <a:lnSpc>
                <a:spcPct val="100000"/>
              </a:lnSpc>
              <a:buFont typeface="Wingdings" panose="05000000000000000000" pitchFamily="2" charset="2"/>
              <a:buChar char="Ø"/>
            </a:pPr>
            <a:endParaRPr lang="en-US" sz="2000" i="1" dirty="0">
              <a:solidFill>
                <a:schemeClr val="accent5"/>
              </a:solidFill>
              <a:latin typeface="Times New Roman" panose="02020603050405020304" pitchFamily="18" charset="0"/>
              <a:cs typeface="Times New Roman" panose="02020603050405020304" pitchFamily="18" charset="0"/>
            </a:endParaRPr>
          </a:p>
          <a:p>
            <a:pPr marL="0" indent="0">
              <a:lnSpc>
                <a:spcPct val="100000"/>
              </a:lnSpc>
              <a:buNone/>
            </a:pPr>
            <a:r>
              <a:rPr lang="en-US" sz="2000" b="1" u="sng" dirty="0">
                <a:solidFill>
                  <a:srgbClr val="FF0000"/>
                </a:solidFill>
                <a:latin typeface="Times New Roman" panose="02020603050405020304" pitchFamily="18" charset="0"/>
                <a:cs typeface="Times New Roman" panose="02020603050405020304" pitchFamily="18" charset="0"/>
              </a:rPr>
              <a:t>RECOMMENDATIONS:-</a:t>
            </a: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Capitalize on Increased Spending: </a:t>
            </a:r>
            <a:r>
              <a:rPr lang="en-US" sz="2000" i="1" dirty="0">
                <a:solidFill>
                  <a:schemeClr val="accent5"/>
                </a:solidFill>
                <a:latin typeface="Times New Roman" panose="02020603050405020304" pitchFamily="18" charset="0"/>
                <a:cs typeface="Times New Roman" panose="02020603050405020304" pitchFamily="18" charset="0"/>
              </a:rPr>
              <a:t>The target retail store should leverage the observed increase in customer spending to drive further growth. Develop marketing strategies that highlight new products, exclusive offers, or loyalty programs to encourage customers to continue spending and attract new customers.</a:t>
            </a:r>
          </a:p>
          <a:p>
            <a:pPr>
              <a:lnSpc>
                <a:spcPct val="100000"/>
              </a:lnSpc>
              <a:buFont typeface="Wingdings" panose="05000000000000000000" pitchFamily="2" charset="2"/>
              <a:buChar char="Ø"/>
            </a:pPr>
            <a:endParaRPr lang="en-US" sz="2000" i="1" dirty="0">
              <a:solidFill>
                <a:schemeClr val="accent5"/>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Loyalty Programs and Incentives: </a:t>
            </a:r>
            <a:r>
              <a:rPr lang="en-US" sz="2000" i="1" dirty="0">
                <a:solidFill>
                  <a:schemeClr val="accent5"/>
                </a:solidFill>
                <a:latin typeface="Times New Roman" panose="02020603050405020304" pitchFamily="18" charset="0"/>
                <a:cs typeface="Times New Roman" panose="02020603050405020304" pitchFamily="18" charset="0"/>
              </a:rPr>
              <a:t>Develop or enhance loyalty programs to reward frequent customers and incentivize repeat purchases. Offer exclusive discounts, early access to new products, or personalized recommendations to encourage customers to continue shopping at the Target retail store.</a:t>
            </a:r>
          </a:p>
          <a:p>
            <a:pPr>
              <a:lnSpc>
                <a:spcPct val="100000"/>
              </a:lnSpc>
              <a:buFont typeface="Wingdings" panose="05000000000000000000" pitchFamily="2" charset="2"/>
              <a:buChar char="Ø"/>
            </a:pPr>
            <a:endParaRPr lang="en-US" sz="2000" i="1" dirty="0">
              <a:solidFill>
                <a:schemeClr val="accent5"/>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Omni-channel Approach: </a:t>
            </a:r>
            <a:r>
              <a:rPr lang="en-US" sz="2000" i="1" dirty="0">
                <a:solidFill>
                  <a:schemeClr val="accent5"/>
                </a:solidFill>
                <a:latin typeface="Times New Roman" panose="02020603050405020304" pitchFamily="18" charset="0"/>
                <a:cs typeface="Times New Roman" panose="02020603050405020304" pitchFamily="18" charset="0"/>
              </a:rPr>
              <a:t>Provide a seamless shopping experience across multiple channels, including physical stores, online platforms, and mobile applications. Enable customers to conveniently browse, purchase, and receive their orders through their preferred channels.</a:t>
            </a:r>
            <a:endParaRPr lang="en-IN" sz="2000" i="1" dirty="0">
              <a:solidFill>
                <a:schemeClr val="accent5"/>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spTree>
    <p:extLst>
      <p:ext uri="{BB962C8B-B14F-4D97-AF65-F5344CB8AC3E}">
        <p14:creationId xmlns:p14="http://schemas.microsoft.com/office/powerpoint/2010/main" val="1122052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157235" y="-195757"/>
            <a:ext cx="9877530" cy="1325563"/>
          </a:xfrm>
        </p:spPr>
        <p:txBody>
          <a:bodyPr>
            <a:normAutofit/>
          </a:bodyPr>
          <a:lstStyle/>
          <a:p>
            <a:pPr algn="ctr"/>
            <a:r>
              <a:rPr lang="en-US" sz="2800" b="1" u="sng" dirty="0">
                <a:solidFill>
                  <a:srgbClr val="FF0000"/>
                </a:solidFill>
                <a:latin typeface="Times New Roman" panose="02020603050405020304" pitchFamily="18" charset="0"/>
                <a:cs typeface="Times New Roman" panose="02020603050405020304" pitchFamily="18" charset="0"/>
              </a:rPr>
              <a:t>2.) Calculate the Total &amp; Average value of the order price for each state.</a:t>
            </a:r>
            <a:endParaRPr lang="en-IN" sz="2800"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80387" y="1027906"/>
            <a:ext cx="12037925" cy="5767855"/>
          </a:xfrm>
        </p:spPr>
        <p:txBody>
          <a:bodyPr/>
          <a:lstStyle/>
          <a:p>
            <a:pPr marL="0" indent="0">
              <a:buNone/>
            </a:pPr>
            <a:r>
              <a:rPr lang="en-IN" b="1" u="sng" dirty="0">
                <a:solidFill>
                  <a:srgbClr val="FF0000"/>
                </a:solidFill>
                <a:latin typeface="Times New Roman" panose="02020603050405020304" pitchFamily="18" charset="0"/>
                <a:cs typeface="Times New Roman" panose="02020603050405020304" pitchFamily="18" charset="0"/>
              </a:rPr>
              <a:t>QUERY:-</a:t>
            </a:r>
          </a:p>
          <a:p>
            <a:r>
              <a:rPr lang="en-IN" sz="1600" b="0" dirty="0">
                <a:solidFill>
                  <a:srgbClr val="3367D6"/>
                </a:solidFill>
                <a:effectLst/>
                <a:latin typeface="Roboto Mono" panose="00000009000000000000" pitchFamily="49" charset="0"/>
              </a:rPr>
              <a:t>select</a:t>
            </a:r>
            <a:r>
              <a:rPr lang="en-IN" sz="1600" b="0" dirty="0">
                <a:solidFill>
                  <a:srgbClr val="3A474E"/>
                </a:solidFill>
                <a:effectLst/>
                <a:latin typeface="Roboto Mono" panose="00000009000000000000" pitchFamily="49" charset="0"/>
              </a:rPr>
              <a:t> </a:t>
            </a:r>
            <a:r>
              <a:rPr lang="en-IN" sz="1600" b="0" dirty="0" err="1">
                <a:solidFill>
                  <a:srgbClr val="000000"/>
                </a:solidFill>
                <a:effectLst/>
                <a:latin typeface="Roboto Mono" panose="00000009000000000000" pitchFamily="49" charset="0"/>
              </a:rPr>
              <a:t>t</a:t>
            </a:r>
            <a:r>
              <a:rPr lang="en-IN" sz="1600" b="0" dirty="0" err="1">
                <a:solidFill>
                  <a:srgbClr val="3A474E"/>
                </a:solidFill>
                <a:effectLst/>
                <a:latin typeface="Roboto Mono" panose="00000009000000000000" pitchFamily="49" charset="0"/>
              </a:rPr>
              <a:t>.</a:t>
            </a:r>
            <a:r>
              <a:rPr lang="en-IN" sz="1600" b="0" dirty="0" err="1">
                <a:solidFill>
                  <a:srgbClr val="000000"/>
                </a:solidFill>
                <a:effectLst/>
                <a:latin typeface="Roboto Mono" panose="00000009000000000000" pitchFamily="49" charset="0"/>
              </a:rPr>
              <a:t>customer_state</a:t>
            </a:r>
            <a:r>
              <a:rPr lang="en-IN" sz="1600" b="0" dirty="0" err="1">
                <a:solidFill>
                  <a:srgbClr val="3A474E"/>
                </a:solidFill>
                <a:effectLst/>
                <a:latin typeface="Roboto Mono" panose="00000009000000000000" pitchFamily="49" charset="0"/>
              </a:rPr>
              <a:t>,</a:t>
            </a:r>
            <a:r>
              <a:rPr lang="en-IN" sz="1600" b="0" dirty="0" err="1">
                <a:solidFill>
                  <a:srgbClr val="3367D6"/>
                </a:solidFill>
                <a:effectLst/>
                <a:latin typeface="Roboto Mono" panose="00000009000000000000" pitchFamily="49" charset="0"/>
              </a:rPr>
              <a:t>round</a:t>
            </a:r>
            <a:r>
              <a:rPr lang="en-IN" sz="1600" b="0" dirty="0">
                <a:solidFill>
                  <a:srgbClr val="37474F"/>
                </a:solidFill>
                <a:effectLst/>
                <a:latin typeface="Roboto Mono" panose="00000009000000000000" pitchFamily="49" charset="0"/>
              </a:rPr>
              <a:t>(</a:t>
            </a:r>
            <a:r>
              <a:rPr lang="en-IN" sz="1600" b="0" dirty="0" err="1">
                <a:solidFill>
                  <a:srgbClr val="3367D6"/>
                </a:solidFill>
                <a:effectLst/>
                <a:latin typeface="Roboto Mono" panose="00000009000000000000" pitchFamily="49" charset="0"/>
              </a:rPr>
              <a:t>avg</a:t>
            </a:r>
            <a:r>
              <a:rPr lang="en-IN" sz="1600" b="0" dirty="0">
                <a:solidFill>
                  <a:srgbClr val="37474F"/>
                </a:solidFill>
                <a:effectLst/>
                <a:latin typeface="Roboto Mono" panose="00000009000000000000" pitchFamily="49" charset="0"/>
              </a:rPr>
              <a:t>(</a:t>
            </a:r>
            <a:r>
              <a:rPr lang="en-IN" sz="1600" b="0" dirty="0" err="1">
                <a:solidFill>
                  <a:srgbClr val="000000"/>
                </a:solidFill>
                <a:effectLst/>
                <a:latin typeface="Roboto Mono" panose="00000009000000000000" pitchFamily="49" charset="0"/>
              </a:rPr>
              <a:t>t</a:t>
            </a:r>
            <a:r>
              <a:rPr lang="en-IN" sz="1600" b="0" dirty="0" err="1">
                <a:solidFill>
                  <a:srgbClr val="3A474E"/>
                </a:solidFill>
                <a:effectLst/>
                <a:latin typeface="Roboto Mono" panose="00000009000000000000" pitchFamily="49" charset="0"/>
              </a:rPr>
              <a:t>.</a:t>
            </a:r>
            <a:r>
              <a:rPr lang="en-IN" sz="1600" b="0" dirty="0" err="1">
                <a:solidFill>
                  <a:srgbClr val="000000"/>
                </a:solidFill>
                <a:effectLst/>
                <a:latin typeface="Roboto Mono" panose="00000009000000000000" pitchFamily="49" charset="0"/>
              </a:rPr>
              <a:t>price</a:t>
            </a:r>
            <a:r>
              <a:rPr lang="en-IN" sz="1600" b="0" dirty="0">
                <a:solidFill>
                  <a:srgbClr val="37474F"/>
                </a:solidFill>
                <a:effectLst/>
                <a:latin typeface="Roboto Mono" panose="00000009000000000000" pitchFamily="49" charset="0"/>
              </a:rPr>
              <a:t>)</a:t>
            </a:r>
            <a:r>
              <a:rPr lang="en-IN" sz="1600" b="0" dirty="0">
                <a:solidFill>
                  <a:srgbClr val="3A474E"/>
                </a:solidFill>
                <a:effectLst/>
                <a:latin typeface="Roboto Mono" panose="00000009000000000000" pitchFamily="49" charset="0"/>
              </a:rPr>
              <a:t>,</a:t>
            </a:r>
            <a:r>
              <a:rPr lang="en-IN" sz="1600" b="0" dirty="0">
                <a:solidFill>
                  <a:srgbClr val="F4511E"/>
                </a:solidFill>
                <a:effectLst/>
                <a:latin typeface="Roboto Mono" panose="00000009000000000000" pitchFamily="49" charset="0"/>
              </a:rPr>
              <a:t>2</a:t>
            </a:r>
            <a:r>
              <a:rPr lang="en-IN" sz="1600" b="0" dirty="0">
                <a:solidFill>
                  <a:srgbClr val="37474F"/>
                </a:solidFill>
                <a:effectLst/>
                <a:latin typeface="Roboto Mono" panose="00000009000000000000" pitchFamily="49" charset="0"/>
              </a:rPr>
              <a:t>)</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as</a:t>
            </a:r>
            <a:r>
              <a:rPr lang="en-IN" sz="1600" b="0" dirty="0">
                <a:solidFill>
                  <a:srgbClr val="3A474E"/>
                </a:solidFill>
                <a:effectLst/>
                <a:latin typeface="Roboto Mono" panose="00000009000000000000" pitchFamily="49" charset="0"/>
              </a:rPr>
              <a:t> </a:t>
            </a:r>
            <a:r>
              <a:rPr lang="en-IN" sz="1600" b="0" dirty="0" err="1">
                <a:solidFill>
                  <a:srgbClr val="000000"/>
                </a:solidFill>
                <a:effectLst/>
                <a:latin typeface="Roboto Mono" panose="00000009000000000000" pitchFamily="49" charset="0"/>
              </a:rPr>
              <a:t>avg_price</a:t>
            </a:r>
            <a:r>
              <a:rPr lang="en-IN" sz="1600" b="0" dirty="0" err="1">
                <a:solidFill>
                  <a:srgbClr val="3A474E"/>
                </a:solidFill>
                <a:effectLst/>
                <a:latin typeface="Roboto Mono" panose="00000009000000000000" pitchFamily="49" charset="0"/>
              </a:rPr>
              <a:t>,</a:t>
            </a:r>
            <a:r>
              <a:rPr lang="en-IN" sz="1600" b="0" dirty="0" err="1">
                <a:solidFill>
                  <a:srgbClr val="3367D6"/>
                </a:solidFill>
                <a:effectLst/>
                <a:latin typeface="Roboto Mono" panose="00000009000000000000" pitchFamily="49" charset="0"/>
              </a:rPr>
              <a:t>round</a:t>
            </a:r>
            <a:r>
              <a:rPr lang="en-IN" sz="1600" b="0" dirty="0">
                <a:solidFill>
                  <a:srgbClr val="37474F"/>
                </a:solidFill>
                <a:effectLst/>
                <a:latin typeface="Roboto Mono" panose="00000009000000000000" pitchFamily="49" charset="0"/>
              </a:rPr>
              <a:t>(</a:t>
            </a:r>
            <a:r>
              <a:rPr lang="en-IN" sz="1600" b="0" dirty="0">
                <a:solidFill>
                  <a:srgbClr val="3367D6"/>
                </a:solidFill>
                <a:effectLst/>
                <a:latin typeface="Roboto Mono" panose="00000009000000000000" pitchFamily="49" charset="0"/>
              </a:rPr>
              <a:t>sum</a:t>
            </a:r>
            <a:r>
              <a:rPr lang="en-IN" sz="1600" b="0" dirty="0">
                <a:solidFill>
                  <a:srgbClr val="37474F"/>
                </a:solidFill>
                <a:effectLst/>
                <a:latin typeface="Roboto Mono" panose="00000009000000000000" pitchFamily="49" charset="0"/>
              </a:rPr>
              <a:t>(</a:t>
            </a:r>
            <a:r>
              <a:rPr lang="en-IN" sz="1600" b="0" dirty="0" err="1">
                <a:solidFill>
                  <a:srgbClr val="000000"/>
                </a:solidFill>
                <a:effectLst/>
                <a:latin typeface="Roboto Mono" panose="00000009000000000000" pitchFamily="49" charset="0"/>
              </a:rPr>
              <a:t>t</a:t>
            </a:r>
            <a:r>
              <a:rPr lang="en-IN" sz="1600" b="0" dirty="0" err="1">
                <a:solidFill>
                  <a:srgbClr val="3A474E"/>
                </a:solidFill>
                <a:effectLst/>
                <a:latin typeface="Roboto Mono" panose="00000009000000000000" pitchFamily="49" charset="0"/>
              </a:rPr>
              <a:t>.</a:t>
            </a:r>
            <a:r>
              <a:rPr lang="en-IN" sz="1600" b="0" dirty="0" err="1">
                <a:solidFill>
                  <a:srgbClr val="000000"/>
                </a:solidFill>
                <a:effectLst/>
                <a:latin typeface="Roboto Mono" panose="00000009000000000000" pitchFamily="49" charset="0"/>
              </a:rPr>
              <a:t>price</a:t>
            </a:r>
            <a:r>
              <a:rPr lang="en-IN" sz="1600" b="0" dirty="0">
                <a:solidFill>
                  <a:srgbClr val="37474F"/>
                </a:solidFill>
                <a:effectLst/>
                <a:latin typeface="Roboto Mono" panose="00000009000000000000" pitchFamily="49" charset="0"/>
              </a:rPr>
              <a:t>)</a:t>
            </a:r>
            <a:r>
              <a:rPr lang="en-IN" sz="1600" b="0" dirty="0">
                <a:solidFill>
                  <a:srgbClr val="3A474E"/>
                </a:solidFill>
                <a:effectLst/>
                <a:latin typeface="Roboto Mono" panose="00000009000000000000" pitchFamily="49" charset="0"/>
              </a:rPr>
              <a:t>,</a:t>
            </a:r>
            <a:r>
              <a:rPr lang="en-IN" sz="1600" b="0" dirty="0">
                <a:solidFill>
                  <a:srgbClr val="F4511E"/>
                </a:solidFill>
                <a:effectLst/>
                <a:latin typeface="Roboto Mono" panose="00000009000000000000" pitchFamily="49" charset="0"/>
              </a:rPr>
              <a:t>2</a:t>
            </a:r>
            <a:r>
              <a:rPr lang="en-IN" sz="1600" b="0" dirty="0">
                <a:solidFill>
                  <a:srgbClr val="37474F"/>
                </a:solidFill>
                <a:effectLst/>
                <a:latin typeface="Roboto Mono" panose="00000009000000000000" pitchFamily="49" charset="0"/>
              </a:rPr>
              <a:t>)</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as</a:t>
            </a:r>
            <a:r>
              <a:rPr lang="en-IN" sz="1600" b="0" dirty="0">
                <a:solidFill>
                  <a:srgbClr val="3A474E"/>
                </a:solidFill>
                <a:effectLst/>
                <a:latin typeface="Roboto Mono" panose="00000009000000000000" pitchFamily="49" charset="0"/>
              </a:rPr>
              <a:t> </a:t>
            </a:r>
            <a:r>
              <a:rPr lang="en-IN" sz="1600" b="0" dirty="0" err="1">
                <a:solidFill>
                  <a:srgbClr val="000000"/>
                </a:solidFill>
                <a:effectLst/>
                <a:latin typeface="Roboto Mono" panose="00000009000000000000" pitchFamily="49" charset="0"/>
              </a:rPr>
              <a:t>total_price</a:t>
            </a:r>
            <a:endParaRPr lang="en-IN" sz="1600" b="0" dirty="0">
              <a:solidFill>
                <a:srgbClr val="3A474E"/>
              </a:solidFill>
              <a:effectLst/>
              <a:latin typeface="Roboto Mono" panose="00000009000000000000" pitchFamily="49" charset="0"/>
            </a:endParaRPr>
          </a:p>
          <a:p>
            <a:r>
              <a:rPr lang="en-IN" sz="1600" b="0" dirty="0">
                <a:solidFill>
                  <a:srgbClr val="3367D6"/>
                </a:solidFill>
                <a:effectLst/>
                <a:latin typeface="Roboto Mono" panose="00000009000000000000" pitchFamily="49" charset="0"/>
              </a:rPr>
              <a:t>from</a:t>
            </a:r>
            <a:r>
              <a:rPr lang="en-IN" sz="1600" b="0" dirty="0">
                <a:solidFill>
                  <a:srgbClr val="37474F"/>
                </a:solidFill>
                <a:effectLst/>
                <a:latin typeface="Roboto Mono" panose="00000009000000000000" pitchFamily="49" charset="0"/>
              </a:rPr>
              <a:t>(</a:t>
            </a:r>
            <a:endParaRPr lang="en-IN" sz="1600" b="0" dirty="0">
              <a:solidFill>
                <a:srgbClr val="3A474E"/>
              </a:solidFill>
              <a:effectLst/>
              <a:latin typeface="Roboto Mono" panose="00000009000000000000" pitchFamily="49" charset="0"/>
            </a:endParaRPr>
          </a:p>
          <a:p>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select</a:t>
            </a:r>
            <a:r>
              <a:rPr lang="en-IN" sz="1600" b="0" dirty="0">
                <a:solidFill>
                  <a:srgbClr val="3A474E"/>
                </a:solidFill>
                <a:effectLst/>
                <a:latin typeface="Roboto Mono" panose="00000009000000000000" pitchFamily="49" charset="0"/>
              </a:rPr>
              <a:t> </a:t>
            </a:r>
            <a:r>
              <a:rPr lang="en-IN" sz="1600" b="0" dirty="0">
                <a:solidFill>
                  <a:srgbClr val="37474F"/>
                </a:solidFill>
                <a:effectLst/>
                <a:latin typeface="Roboto Mono" panose="00000009000000000000" pitchFamily="49" charset="0"/>
              </a:rPr>
              <a:t>*</a:t>
            </a:r>
            <a:endParaRPr lang="en-IN" sz="1600" b="0" dirty="0">
              <a:solidFill>
                <a:srgbClr val="3A474E"/>
              </a:solidFill>
              <a:effectLst/>
              <a:latin typeface="Roboto Mono" panose="00000009000000000000" pitchFamily="49" charset="0"/>
            </a:endParaRPr>
          </a:p>
          <a:p>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from</a:t>
            </a:r>
            <a:r>
              <a:rPr lang="en-IN" sz="1600" b="0" dirty="0">
                <a:solidFill>
                  <a:srgbClr val="3A474E"/>
                </a:solidFill>
                <a:effectLst/>
                <a:latin typeface="Roboto Mono" panose="00000009000000000000" pitchFamily="49" charset="0"/>
              </a:rPr>
              <a:t> </a:t>
            </a:r>
            <a:r>
              <a:rPr lang="en-IN" sz="1600" b="0" dirty="0">
                <a:solidFill>
                  <a:srgbClr val="0D904F"/>
                </a:solidFill>
                <a:effectLst/>
                <a:latin typeface="Roboto Mono" panose="00000009000000000000" pitchFamily="49" charset="0"/>
              </a:rPr>
              <a:t>`</a:t>
            </a:r>
            <a:r>
              <a:rPr lang="en-IN" sz="1600" b="0" dirty="0" err="1">
                <a:solidFill>
                  <a:srgbClr val="0D904F"/>
                </a:solidFill>
                <a:effectLst/>
                <a:latin typeface="Roboto Mono" panose="00000009000000000000" pitchFamily="49" charset="0"/>
              </a:rPr>
              <a:t>target_retail_store.customers</a:t>
            </a:r>
            <a:r>
              <a:rPr lang="en-IN" sz="1600" b="0" dirty="0">
                <a:solidFill>
                  <a:srgbClr val="0D904F"/>
                </a:solidFill>
                <a:effectLst/>
                <a:latin typeface="Roboto Mono" panose="00000009000000000000" pitchFamily="49" charset="0"/>
              </a:rPr>
              <a:t>`</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as</a:t>
            </a:r>
            <a:r>
              <a:rPr lang="en-IN" sz="1600" b="0" dirty="0">
                <a:solidFill>
                  <a:srgbClr val="3A474E"/>
                </a:solidFill>
                <a:effectLst/>
                <a:latin typeface="Roboto Mono" panose="00000009000000000000" pitchFamily="49" charset="0"/>
              </a:rPr>
              <a:t> </a:t>
            </a:r>
            <a:r>
              <a:rPr lang="en-IN" sz="1600" b="0" dirty="0">
                <a:solidFill>
                  <a:srgbClr val="000000"/>
                </a:solidFill>
                <a:effectLst/>
                <a:latin typeface="Roboto Mono" panose="00000009000000000000" pitchFamily="49" charset="0"/>
              </a:rPr>
              <a:t>C</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join</a:t>
            </a:r>
            <a:r>
              <a:rPr lang="en-IN" sz="1600" b="0" dirty="0">
                <a:solidFill>
                  <a:srgbClr val="3A474E"/>
                </a:solidFill>
                <a:effectLst/>
                <a:latin typeface="Roboto Mono" panose="00000009000000000000" pitchFamily="49" charset="0"/>
              </a:rPr>
              <a:t> </a:t>
            </a:r>
            <a:r>
              <a:rPr lang="en-IN" sz="1600" b="0" dirty="0">
                <a:solidFill>
                  <a:srgbClr val="0D904F"/>
                </a:solidFill>
                <a:effectLst/>
                <a:latin typeface="Roboto Mono" panose="00000009000000000000" pitchFamily="49" charset="0"/>
              </a:rPr>
              <a:t>`</a:t>
            </a:r>
            <a:r>
              <a:rPr lang="en-IN" sz="1600" b="0" dirty="0" err="1">
                <a:solidFill>
                  <a:srgbClr val="0D904F"/>
                </a:solidFill>
                <a:effectLst/>
                <a:latin typeface="Roboto Mono" panose="00000009000000000000" pitchFamily="49" charset="0"/>
              </a:rPr>
              <a:t>target_retail_store.orders</a:t>
            </a:r>
            <a:r>
              <a:rPr lang="en-IN" sz="1600" b="0" dirty="0">
                <a:solidFill>
                  <a:srgbClr val="0D904F"/>
                </a:solidFill>
                <a:effectLst/>
                <a:latin typeface="Roboto Mono" panose="00000009000000000000" pitchFamily="49" charset="0"/>
              </a:rPr>
              <a:t>`</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as</a:t>
            </a:r>
            <a:r>
              <a:rPr lang="en-IN" sz="1600" b="0" dirty="0">
                <a:solidFill>
                  <a:srgbClr val="3A474E"/>
                </a:solidFill>
                <a:effectLst/>
                <a:latin typeface="Roboto Mono" panose="00000009000000000000" pitchFamily="49" charset="0"/>
              </a:rPr>
              <a:t> </a:t>
            </a:r>
            <a:r>
              <a:rPr lang="en-IN" sz="1600" b="0" dirty="0">
                <a:solidFill>
                  <a:srgbClr val="000000"/>
                </a:solidFill>
                <a:effectLst/>
                <a:latin typeface="Roboto Mono" panose="00000009000000000000" pitchFamily="49" charset="0"/>
              </a:rPr>
              <a:t>O</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on</a:t>
            </a:r>
            <a:r>
              <a:rPr lang="en-IN" sz="1600" b="0" dirty="0">
                <a:solidFill>
                  <a:srgbClr val="3A474E"/>
                </a:solidFill>
                <a:effectLst/>
                <a:latin typeface="Roboto Mono" panose="00000009000000000000" pitchFamily="49" charset="0"/>
              </a:rPr>
              <a:t> </a:t>
            </a:r>
            <a:r>
              <a:rPr lang="en-IN" sz="1600" b="0" dirty="0" err="1">
                <a:solidFill>
                  <a:srgbClr val="000000"/>
                </a:solidFill>
                <a:effectLst/>
                <a:latin typeface="Roboto Mono" panose="00000009000000000000" pitchFamily="49" charset="0"/>
              </a:rPr>
              <a:t>C</a:t>
            </a:r>
            <a:r>
              <a:rPr lang="en-IN" sz="1600" b="0" dirty="0" err="1">
                <a:solidFill>
                  <a:srgbClr val="3A474E"/>
                </a:solidFill>
                <a:effectLst/>
                <a:latin typeface="Roboto Mono" panose="00000009000000000000" pitchFamily="49" charset="0"/>
              </a:rPr>
              <a:t>.</a:t>
            </a:r>
            <a:r>
              <a:rPr lang="en-IN" sz="1600" b="0" dirty="0" err="1">
                <a:solidFill>
                  <a:srgbClr val="800000"/>
                </a:solidFill>
                <a:effectLst/>
                <a:latin typeface="Roboto Mono" panose="00000009000000000000" pitchFamily="49" charset="0"/>
              </a:rPr>
              <a:t>customer_id</a:t>
            </a:r>
            <a:r>
              <a:rPr lang="en-IN" sz="1600" b="0" dirty="0">
                <a:solidFill>
                  <a:srgbClr val="3A474E"/>
                </a:solidFill>
                <a:effectLst/>
                <a:latin typeface="Roboto Mono" panose="00000009000000000000" pitchFamily="49" charset="0"/>
              </a:rPr>
              <a:t> = </a:t>
            </a:r>
            <a:r>
              <a:rPr lang="en-IN" sz="1600" b="0" dirty="0" err="1">
                <a:solidFill>
                  <a:srgbClr val="000000"/>
                </a:solidFill>
                <a:effectLst/>
                <a:latin typeface="Roboto Mono" panose="00000009000000000000" pitchFamily="49" charset="0"/>
              </a:rPr>
              <a:t>O</a:t>
            </a:r>
            <a:r>
              <a:rPr lang="en-IN" sz="1600" b="0" dirty="0" err="1">
                <a:solidFill>
                  <a:srgbClr val="3A474E"/>
                </a:solidFill>
                <a:effectLst/>
                <a:latin typeface="Roboto Mono" panose="00000009000000000000" pitchFamily="49" charset="0"/>
              </a:rPr>
              <a:t>.</a:t>
            </a:r>
            <a:r>
              <a:rPr lang="en-IN" sz="1600" b="0" dirty="0" err="1">
                <a:solidFill>
                  <a:srgbClr val="000000"/>
                </a:solidFill>
                <a:effectLst/>
                <a:latin typeface="Roboto Mono" panose="00000009000000000000" pitchFamily="49" charset="0"/>
              </a:rPr>
              <a:t>customer_id</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join</a:t>
            </a:r>
            <a:r>
              <a:rPr lang="en-IN" sz="1600" b="0" dirty="0">
                <a:solidFill>
                  <a:srgbClr val="3A474E"/>
                </a:solidFill>
                <a:effectLst/>
                <a:latin typeface="Roboto Mono" panose="00000009000000000000" pitchFamily="49" charset="0"/>
              </a:rPr>
              <a:t> </a:t>
            </a:r>
            <a:r>
              <a:rPr lang="en-IN" sz="1600" b="0" dirty="0">
                <a:solidFill>
                  <a:srgbClr val="0D904F"/>
                </a:solidFill>
                <a:effectLst/>
                <a:latin typeface="Roboto Mono" panose="00000009000000000000" pitchFamily="49" charset="0"/>
              </a:rPr>
              <a:t>`</a:t>
            </a:r>
            <a:r>
              <a:rPr lang="en-IN" sz="1600" b="0" dirty="0" err="1">
                <a:solidFill>
                  <a:srgbClr val="0D904F"/>
                </a:solidFill>
                <a:effectLst/>
                <a:latin typeface="Roboto Mono" panose="00000009000000000000" pitchFamily="49" charset="0"/>
              </a:rPr>
              <a:t>target_retail_store.order_items</a:t>
            </a:r>
            <a:r>
              <a:rPr lang="en-IN" sz="1600" b="0" dirty="0">
                <a:solidFill>
                  <a:srgbClr val="0D904F"/>
                </a:solidFill>
                <a:effectLst/>
                <a:latin typeface="Roboto Mono" panose="00000009000000000000" pitchFamily="49" charset="0"/>
              </a:rPr>
              <a:t>`</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as</a:t>
            </a:r>
            <a:r>
              <a:rPr lang="en-IN" sz="1600" b="0" dirty="0">
                <a:solidFill>
                  <a:srgbClr val="3A474E"/>
                </a:solidFill>
                <a:effectLst/>
                <a:latin typeface="Roboto Mono" panose="00000009000000000000" pitchFamily="49" charset="0"/>
              </a:rPr>
              <a:t> </a:t>
            </a:r>
            <a:r>
              <a:rPr lang="en-IN" sz="1600" b="0" dirty="0">
                <a:solidFill>
                  <a:srgbClr val="000000"/>
                </a:solidFill>
                <a:effectLst/>
                <a:latin typeface="Roboto Mono" panose="00000009000000000000" pitchFamily="49" charset="0"/>
              </a:rPr>
              <a:t>OT</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on</a:t>
            </a:r>
            <a:r>
              <a:rPr lang="en-IN" sz="1600" b="0" dirty="0">
                <a:solidFill>
                  <a:srgbClr val="3A474E"/>
                </a:solidFill>
                <a:effectLst/>
                <a:latin typeface="Roboto Mono" panose="00000009000000000000" pitchFamily="49" charset="0"/>
              </a:rPr>
              <a:t> </a:t>
            </a:r>
            <a:r>
              <a:rPr lang="en-IN" sz="1600" b="0" dirty="0" err="1">
                <a:solidFill>
                  <a:srgbClr val="000000"/>
                </a:solidFill>
                <a:effectLst/>
                <a:latin typeface="Roboto Mono" panose="00000009000000000000" pitchFamily="49" charset="0"/>
              </a:rPr>
              <a:t>O</a:t>
            </a:r>
            <a:r>
              <a:rPr lang="en-IN" sz="1600" b="0" dirty="0" err="1">
                <a:solidFill>
                  <a:srgbClr val="3A474E"/>
                </a:solidFill>
                <a:effectLst/>
                <a:latin typeface="Roboto Mono" panose="00000009000000000000" pitchFamily="49" charset="0"/>
              </a:rPr>
              <a:t>.</a:t>
            </a:r>
            <a:r>
              <a:rPr lang="en-IN" sz="1600" b="0" dirty="0" err="1">
                <a:solidFill>
                  <a:srgbClr val="800000"/>
                </a:solidFill>
                <a:effectLst/>
                <a:latin typeface="Roboto Mono" panose="00000009000000000000" pitchFamily="49" charset="0"/>
              </a:rPr>
              <a:t>order_id</a:t>
            </a:r>
            <a:r>
              <a:rPr lang="en-IN" sz="1600" b="0" dirty="0">
                <a:solidFill>
                  <a:srgbClr val="3A474E"/>
                </a:solidFill>
                <a:effectLst/>
                <a:latin typeface="Roboto Mono" panose="00000009000000000000" pitchFamily="49" charset="0"/>
              </a:rPr>
              <a:t> = </a:t>
            </a:r>
            <a:r>
              <a:rPr lang="en-IN" sz="1600" b="0" dirty="0" err="1">
                <a:solidFill>
                  <a:srgbClr val="000000"/>
                </a:solidFill>
                <a:effectLst/>
                <a:latin typeface="Roboto Mono" panose="00000009000000000000" pitchFamily="49" charset="0"/>
              </a:rPr>
              <a:t>OT</a:t>
            </a:r>
            <a:r>
              <a:rPr lang="en-IN" sz="1600" b="0" dirty="0" err="1">
                <a:solidFill>
                  <a:srgbClr val="3A474E"/>
                </a:solidFill>
                <a:effectLst/>
                <a:latin typeface="Roboto Mono" panose="00000009000000000000" pitchFamily="49" charset="0"/>
              </a:rPr>
              <a:t>.</a:t>
            </a:r>
            <a:r>
              <a:rPr lang="en-IN" sz="1600" b="0" dirty="0" err="1">
                <a:solidFill>
                  <a:srgbClr val="000000"/>
                </a:solidFill>
                <a:effectLst/>
                <a:latin typeface="Roboto Mono" panose="00000009000000000000" pitchFamily="49" charset="0"/>
              </a:rPr>
              <a:t>order_id</a:t>
            </a:r>
            <a:endParaRPr lang="en-IN" sz="1600" b="0" dirty="0">
              <a:solidFill>
                <a:srgbClr val="3A474E"/>
              </a:solidFill>
              <a:effectLst/>
              <a:latin typeface="Roboto Mono" panose="00000009000000000000" pitchFamily="49" charset="0"/>
            </a:endParaRPr>
          </a:p>
          <a:p>
            <a:r>
              <a:rPr lang="en-IN" sz="1600" b="0" dirty="0">
                <a:solidFill>
                  <a:srgbClr val="37474F"/>
                </a:solidFill>
                <a:effectLst/>
                <a:latin typeface="Roboto Mono" panose="00000009000000000000" pitchFamily="49" charset="0"/>
              </a:rPr>
              <a:t>)</a:t>
            </a:r>
            <a:r>
              <a:rPr lang="en-IN" sz="1600" b="0" dirty="0">
                <a:solidFill>
                  <a:srgbClr val="3A474E"/>
                </a:solidFill>
                <a:effectLst/>
                <a:latin typeface="Roboto Mono" panose="00000009000000000000" pitchFamily="49" charset="0"/>
              </a:rPr>
              <a:t> </a:t>
            </a:r>
            <a:r>
              <a:rPr lang="en-IN" sz="1600" b="0" dirty="0">
                <a:solidFill>
                  <a:srgbClr val="000000"/>
                </a:solidFill>
                <a:effectLst/>
                <a:latin typeface="Roboto Mono" panose="00000009000000000000" pitchFamily="49" charset="0"/>
              </a:rPr>
              <a:t>t</a:t>
            </a:r>
            <a:endParaRPr lang="en-IN" sz="1600" b="0" dirty="0">
              <a:solidFill>
                <a:srgbClr val="3A474E"/>
              </a:solidFill>
              <a:effectLst/>
              <a:latin typeface="Roboto Mono" panose="00000009000000000000" pitchFamily="49" charset="0"/>
            </a:endParaRPr>
          </a:p>
          <a:p>
            <a:r>
              <a:rPr lang="en-IN" sz="1600" b="0" dirty="0">
                <a:solidFill>
                  <a:srgbClr val="3367D6"/>
                </a:solidFill>
                <a:effectLst/>
                <a:latin typeface="Roboto Mono" panose="00000009000000000000" pitchFamily="49" charset="0"/>
              </a:rPr>
              <a:t>group</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by</a:t>
            </a:r>
            <a:r>
              <a:rPr lang="en-IN" sz="1600" b="0" dirty="0">
                <a:solidFill>
                  <a:srgbClr val="3A474E"/>
                </a:solidFill>
                <a:effectLst/>
                <a:latin typeface="Roboto Mono" panose="00000009000000000000" pitchFamily="49" charset="0"/>
              </a:rPr>
              <a:t> </a:t>
            </a:r>
            <a:r>
              <a:rPr lang="en-IN" sz="1600" b="0" dirty="0" err="1">
                <a:solidFill>
                  <a:srgbClr val="000000"/>
                </a:solidFill>
                <a:effectLst/>
                <a:latin typeface="Roboto Mono" panose="00000009000000000000" pitchFamily="49" charset="0"/>
              </a:rPr>
              <a:t>t</a:t>
            </a:r>
            <a:r>
              <a:rPr lang="en-IN" sz="1600" b="0" dirty="0" err="1">
                <a:solidFill>
                  <a:srgbClr val="3A474E"/>
                </a:solidFill>
                <a:effectLst/>
                <a:latin typeface="Roboto Mono" panose="00000009000000000000" pitchFamily="49" charset="0"/>
              </a:rPr>
              <a:t>.</a:t>
            </a:r>
            <a:r>
              <a:rPr lang="en-IN" sz="1600" b="0" dirty="0" err="1">
                <a:solidFill>
                  <a:srgbClr val="000000"/>
                </a:solidFill>
                <a:effectLst/>
                <a:latin typeface="Roboto Mono" panose="00000009000000000000" pitchFamily="49" charset="0"/>
              </a:rPr>
              <a:t>customer_state</a:t>
            </a:r>
            <a:endParaRPr lang="en-IN" sz="1600" b="0" dirty="0">
              <a:solidFill>
                <a:srgbClr val="000000"/>
              </a:solidFill>
              <a:effectLst/>
              <a:latin typeface="Roboto Mono" panose="00000009000000000000" pitchFamily="49" charset="0"/>
            </a:endParaRPr>
          </a:p>
          <a:p>
            <a:endParaRPr lang="en-IN" sz="1600" dirty="0">
              <a:solidFill>
                <a:srgbClr val="000000"/>
              </a:solidFill>
              <a:latin typeface="Roboto Mono" panose="00000009000000000000" pitchFamily="49" charset="0"/>
            </a:endParaRPr>
          </a:p>
          <a:p>
            <a:pPr marL="0" indent="0">
              <a:buNone/>
            </a:pPr>
            <a:endParaRPr lang="en-IN" sz="1600" b="0" dirty="0">
              <a:solidFill>
                <a:srgbClr val="3A474E"/>
              </a:solidFill>
              <a:effectLst/>
              <a:latin typeface="Roboto Mono" panose="00000009000000000000" pitchFamily="49" charset="0"/>
            </a:endParaRPr>
          </a:p>
          <a:p>
            <a:pPr marL="0" indent="0">
              <a:buNone/>
            </a:pPr>
            <a:endParaRPr lang="en-IN" dirty="0"/>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pic>
        <p:nvPicPr>
          <p:cNvPr id="7" name="Picture 6">
            <a:extLst>
              <a:ext uri="{FF2B5EF4-FFF2-40B4-BE49-F238E27FC236}">
                <a16:creationId xmlns:a16="http://schemas.microsoft.com/office/drawing/2014/main" id="{EA49CA67-457F-5ED8-CDBA-DFE262ADF4FD}"/>
              </a:ext>
            </a:extLst>
          </p:cNvPr>
          <p:cNvPicPr>
            <a:picLocks noChangeAspect="1"/>
          </p:cNvPicPr>
          <p:nvPr/>
        </p:nvPicPr>
        <p:blipFill rotWithShape="1">
          <a:blip r:embed="rId4"/>
          <a:srcRect t="56547" b="-2"/>
          <a:stretch/>
        </p:blipFill>
        <p:spPr>
          <a:xfrm>
            <a:off x="80386" y="4029389"/>
            <a:ext cx="11951193" cy="2760340"/>
          </a:xfrm>
          <a:prstGeom prst="rect">
            <a:avLst/>
          </a:prstGeom>
        </p:spPr>
      </p:pic>
    </p:spTree>
    <p:extLst>
      <p:ext uri="{BB962C8B-B14F-4D97-AF65-F5344CB8AC3E}">
        <p14:creationId xmlns:p14="http://schemas.microsoft.com/office/powerpoint/2010/main" val="856789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032728" y="-365783"/>
            <a:ext cx="10086577" cy="1175355"/>
          </a:xfrm>
        </p:spPr>
        <p:txBody>
          <a:bodyPr>
            <a:normAutofit fontScale="90000"/>
          </a:bodyPr>
          <a:lstStyle/>
          <a:p>
            <a:pPr algn="ctr"/>
            <a:br>
              <a:rPr lang="en-US" b="1" u="sng" dirty="0">
                <a:solidFill>
                  <a:srgbClr val="FF0000"/>
                </a:solidFill>
              </a:rPr>
            </a:br>
            <a:r>
              <a:rPr lang="en-US" b="1" u="sng" dirty="0">
                <a:solidFill>
                  <a:srgbClr val="FF0000"/>
                </a:solidFill>
                <a:latin typeface="Times New Roman" panose="02020603050405020304" pitchFamily="18" charset="0"/>
                <a:cs typeface="Times New Roman" panose="02020603050405020304" pitchFamily="18" charset="0"/>
              </a:rPr>
              <a:t>Insights and recommendations</a:t>
            </a:r>
            <a:endParaRPr lang="en-IN"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42862" y="867488"/>
            <a:ext cx="12106276" cy="5928273"/>
          </a:xfrm>
        </p:spPr>
        <p:txBody>
          <a:bodyPr>
            <a:normAutofit/>
          </a:bodyPr>
          <a:lstStyle/>
          <a:p>
            <a:pPr marL="0" indent="0">
              <a:buNone/>
            </a:pPr>
            <a:r>
              <a:rPr lang="en-IN" sz="2400" b="1" u="sng" dirty="0">
                <a:solidFill>
                  <a:srgbClr val="FF0000"/>
                </a:solidFill>
                <a:latin typeface="Times New Roman" panose="02020603050405020304" pitchFamily="18" charset="0"/>
                <a:cs typeface="Times New Roman" panose="02020603050405020304" pitchFamily="18" charset="0"/>
              </a:rPr>
              <a:t>INSIGHTS:-</a:t>
            </a:r>
          </a:p>
          <a:p>
            <a:pPr>
              <a:lnSpc>
                <a:spcPct val="100000"/>
              </a:lnSpc>
              <a:buFont typeface="Wingdings" panose="05000000000000000000" pitchFamily="2" charset="2"/>
              <a:buChar char="Ø"/>
            </a:pPr>
            <a:r>
              <a:rPr lang="en-US" sz="2000" b="1" dirty="0">
                <a:solidFill>
                  <a:schemeClr val="accent6"/>
                </a:solidFill>
                <a:latin typeface="Times New Roman" panose="02020603050405020304" pitchFamily="18" charset="0"/>
                <a:cs typeface="Times New Roman" panose="02020603050405020304" pitchFamily="18" charset="0"/>
              </a:rPr>
              <a:t>Average Order Price: </a:t>
            </a:r>
            <a:r>
              <a:rPr lang="en-US" sz="2000" i="1" dirty="0">
                <a:solidFill>
                  <a:schemeClr val="accent5"/>
                </a:solidFill>
                <a:latin typeface="Times New Roman" panose="02020603050405020304" pitchFamily="18" charset="0"/>
                <a:cs typeface="Times New Roman" panose="02020603050405020304" pitchFamily="18" charset="0"/>
              </a:rPr>
              <a:t>The average order price varies across different states. States such as RN (Rio Grande do Norte) and CE (</a:t>
            </a:r>
            <a:r>
              <a:rPr lang="en-US" sz="2000" i="1" dirty="0" err="1">
                <a:solidFill>
                  <a:schemeClr val="accent5"/>
                </a:solidFill>
                <a:latin typeface="Times New Roman" panose="02020603050405020304" pitchFamily="18" charset="0"/>
                <a:cs typeface="Times New Roman" panose="02020603050405020304" pitchFamily="18" charset="0"/>
              </a:rPr>
              <a:t>Ceará</a:t>
            </a:r>
            <a:r>
              <a:rPr lang="en-US" sz="2000" i="1" dirty="0">
                <a:solidFill>
                  <a:schemeClr val="accent5"/>
                </a:solidFill>
                <a:latin typeface="Times New Roman" panose="02020603050405020304" pitchFamily="18" charset="0"/>
                <a:cs typeface="Times New Roman" panose="02020603050405020304" pitchFamily="18" charset="0"/>
              </a:rPr>
              <a:t>) have relatively higher average order prices compared to other states, indicating potentially higher-value purchases by customers in these regions.</a:t>
            </a:r>
          </a:p>
          <a:p>
            <a:pPr>
              <a:lnSpc>
                <a:spcPct val="100000"/>
              </a:lnSpc>
              <a:buFont typeface="Wingdings" panose="05000000000000000000" pitchFamily="2" charset="2"/>
              <a:buChar char="Ø"/>
            </a:pPr>
            <a:endParaRPr lang="en-US" sz="2000" i="1" dirty="0">
              <a:solidFill>
                <a:schemeClr val="accent5"/>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2000" b="1" dirty="0">
                <a:solidFill>
                  <a:schemeClr val="accent6"/>
                </a:solidFill>
                <a:latin typeface="Times New Roman" panose="02020603050405020304" pitchFamily="18" charset="0"/>
                <a:cs typeface="Times New Roman" panose="02020603050405020304" pitchFamily="18" charset="0"/>
              </a:rPr>
              <a:t>Total Order Price: </a:t>
            </a:r>
            <a:r>
              <a:rPr lang="en-US" sz="2000" i="1" dirty="0">
                <a:solidFill>
                  <a:schemeClr val="accent5"/>
                </a:solidFill>
                <a:latin typeface="Times New Roman" panose="02020603050405020304" pitchFamily="18" charset="0"/>
                <a:cs typeface="Times New Roman" panose="02020603050405020304" pitchFamily="18" charset="0"/>
              </a:rPr>
              <a:t>The total order price represents the cumulative value of all orders placed in each state. States such as RS (Rio Grande do Sul), SC (Santa Catarina), and SP (São Paulo) have higher total order prices, indicating a larger volume of sales and potentially stronger market presence.</a:t>
            </a:r>
          </a:p>
          <a:p>
            <a:pPr>
              <a:lnSpc>
                <a:spcPct val="100000"/>
              </a:lnSpc>
              <a:buFont typeface="Wingdings" panose="05000000000000000000" pitchFamily="2" charset="2"/>
              <a:buChar char="Ø"/>
            </a:pPr>
            <a:endParaRPr lang="en-US" sz="2000" i="1" dirty="0">
              <a:solidFill>
                <a:schemeClr val="accent5"/>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2000" b="1" dirty="0">
                <a:solidFill>
                  <a:schemeClr val="accent6"/>
                </a:solidFill>
                <a:latin typeface="Times New Roman" panose="02020603050405020304" pitchFamily="18" charset="0"/>
                <a:cs typeface="Times New Roman" panose="02020603050405020304" pitchFamily="18" charset="0"/>
              </a:rPr>
              <a:t>Regional Differences: </a:t>
            </a:r>
            <a:r>
              <a:rPr lang="en-US" sz="2000" i="1" dirty="0">
                <a:solidFill>
                  <a:schemeClr val="accent5"/>
                </a:solidFill>
                <a:latin typeface="Times New Roman" panose="02020603050405020304" pitchFamily="18" charset="0"/>
                <a:cs typeface="Times New Roman" panose="02020603050405020304" pitchFamily="18" charset="0"/>
              </a:rPr>
              <a:t>The variation in average and total order prices suggests regional differences in customer preferences, economic factors, and market dynamics. Understanding these regional variations is crucial for tailoring marketing strategies and optimizing business operations to cater to specific regional needs.</a:t>
            </a:r>
            <a:endParaRPr lang="en-IN" sz="2000" i="1" dirty="0">
              <a:solidFill>
                <a:schemeClr val="accent5"/>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spTree>
    <p:extLst>
      <p:ext uri="{BB962C8B-B14F-4D97-AF65-F5344CB8AC3E}">
        <p14:creationId xmlns:p14="http://schemas.microsoft.com/office/powerpoint/2010/main" val="3933360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013446" y="-510415"/>
            <a:ext cx="10232729" cy="1020829"/>
          </a:xfrm>
        </p:spPr>
        <p:txBody>
          <a:bodyPr>
            <a:normAutofit fontScale="90000"/>
          </a:bodyPr>
          <a:lstStyle/>
          <a:p>
            <a:pPr algn="ctr"/>
            <a:br>
              <a:rPr lang="en-US" sz="2800" b="1" dirty="0">
                <a:solidFill>
                  <a:srgbClr val="FF0000"/>
                </a:solidFill>
                <a:effectLst/>
                <a:latin typeface="Times New Roman" panose="02020603050405020304" pitchFamily="18" charset="0"/>
                <a:cs typeface="Times New Roman" panose="02020603050405020304" pitchFamily="18" charset="0"/>
              </a:rPr>
            </a:br>
            <a:br>
              <a:rPr lang="en-US" sz="2800" b="1" dirty="0">
                <a:solidFill>
                  <a:srgbClr val="FF0000"/>
                </a:solidFill>
                <a:effectLst/>
                <a:latin typeface="Times New Roman" panose="02020603050405020304" pitchFamily="18" charset="0"/>
                <a:cs typeface="Times New Roman" panose="02020603050405020304" pitchFamily="18" charset="0"/>
              </a:rPr>
            </a:br>
            <a:r>
              <a:rPr lang="en-US" sz="3100" b="1" u="sng" dirty="0">
                <a:solidFill>
                  <a:srgbClr val="FF0000"/>
                </a:solidFill>
                <a:latin typeface="Times New Roman" panose="02020603050405020304" pitchFamily="18" charset="0"/>
                <a:cs typeface="Times New Roman" panose="02020603050405020304" pitchFamily="18" charset="0"/>
              </a:rPr>
              <a:t>1.1</a:t>
            </a:r>
            <a:r>
              <a:rPr lang="en-US" sz="3100" b="1" u="sng" dirty="0">
                <a:solidFill>
                  <a:srgbClr val="FF0000"/>
                </a:solidFill>
                <a:effectLst/>
                <a:latin typeface="Times New Roman" panose="02020603050405020304" pitchFamily="18" charset="0"/>
                <a:cs typeface="Times New Roman" panose="02020603050405020304" pitchFamily="18" charset="0"/>
              </a:rPr>
              <a:t>) Data type of all columns in the "customers" table.</a:t>
            </a:r>
            <a:endParaRPr lang="en-IN" sz="3100"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75414" y="1020829"/>
            <a:ext cx="12116586" cy="5837171"/>
          </a:xfrm>
        </p:spPr>
        <p:txBody>
          <a:bodyPr>
            <a:normAutofit/>
          </a:bodyPr>
          <a:lstStyle/>
          <a:p>
            <a:pPr marL="0" indent="0">
              <a:buNone/>
            </a:pPr>
            <a:r>
              <a:rPr lang="en-IN" sz="2400" dirty="0">
                <a:solidFill>
                  <a:schemeClr val="accent5"/>
                </a:solidFill>
                <a:latin typeface="Times New Roman" panose="02020603050405020304" pitchFamily="18" charset="0"/>
                <a:cs typeface="Times New Roman" panose="02020603050405020304" pitchFamily="18" charset="0"/>
              </a:rPr>
              <a:t>The data type of all the columns in the “customer” table are:-</a:t>
            </a:r>
          </a:p>
          <a:p>
            <a:pPr>
              <a:buFont typeface="Wingdings" panose="05000000000000000000" pitchFamily="2" charset="2"/>
              <a:buChar char="Ø"/>
            </a:pPr>
            <a:r>
              <a:rPr lang="en-IN" sz="2400" i="1" dirty="0" err="1">
                <a:solidFill>
                  <a:schemeClr val="accent5"/>
                </a:solidFill>
                <a:latin typeface="Times New Roman" panose="02020603050405020304" pitchFamily="18" charset="0"/>
                <a:cs typeface="Times New Roman" panose="02020603050405020304" pitchFamily="18" charset="0"/>
              </a:rPr>
              <a:t>customer_id</a:t>
            </a:r>
            <a:r>
              <a:rPr lang="en-IN" sz="2400" i="1" dirty="0">
                <a:solidFill>
                  <a:schemeClr val="accent5"/>
                </a:solidFill>
                <a:latin typeface="Times New Roman" panose="02020603050405020304" pitchFamily="18" charset="0"/>
                <a:cs typeface="Times New Roman" panose="02020603050405020304" pitchFamily="18" charset="0"/>
              </a:rPr>
              <a:t> </a:t>
            </a:r>
            <a:r>
              <a:rPr lang="en-IN" sz="2400" i="1" dirty="0">
                <a:solidFill>
                  <a:schemeClr val="accent5"/>
                </a:solidFill>
                <a:latin typeface="Times New Roman" panose="02020603050405020304" pitchFamily="18" charset="0"/>
                <a:cs typeface="Times New Roman" panose="02020603050405020304" pitchFamily="18" charset="0"/>
                <a:sym typeface="Wingdings" panose="05000000000000000000" pitchFamily="2" charset="2"/>
              </a:rPr>
              <a:t> </a:t>
            </a:r>
            <a:r>
              <a:rPr lang="en-IN" sz="2400" dirty="0">
                <a:solidFill>
                  <a:schemeClr val="accent5"/>
                </a:solidFill>
                <a:latin typeface="Times New Roman" panose="02020603050405020304" pitchFamily="18" charset="0"/>
                <a:cs typeface="Times New Roman" panose="02020603050405020304" pitchFamily="18" charset="0"/>
                <a:sym typeface="Wingdings" panose="05000000000000000000" pitchFamily="2" charset="2"/>
              </a:rPr>
              <a:t>---&gt; </a:t>
            </a:r>
            <a:r>
              <a:rPr lang="en-IN" sz="2400" b="1" dirty="0">
                <a:solidFill>
                  <a:schemeClr val="accent6"/>
                </a:solidFill>
                <a:latin typeface="Times New Roman" panose="02020603050405020304" pitchFamily="18" charset="0"/>
                <a:cs typeface="Times New Roman" panose="02020603050405020304" pitchFamily="18" charset="0"/>
                <a:sym typeface="Wingdings" panose="05000000000000000000" pitchFamily="2" charset="2"/>
              </a:rPr>
              <a:t>STRING</a:t>
            </a:r>
          </a:p>
          <a:p>
            <a:pPr>
              <a:buFont typeface="Wingdings" panose="05000000000000000000" pitchFamily="2" charset="2"/>
              <a:buChar char="Ø"/>
            </a:pPr>
            <a:r>
              <a:rPr lang="en-IN" sz="2400" i="1" dirty="0" err="1">
                <a:solidFill>
                  <a:schemeClr val="accent5"/>
                </a:solidFill>
                <a:latin typeface="Times New Roman" panose="02020603050405020304" pitchFamily="18" charset="0"/>
                <a:cs typeface="Times New Roman" panose="02020603050405020304" pitchFamily="18" charset="0"/>
                <a:sym typeface="Wingdings" panose="05000000000000000000" pitchFamily="2" charset="2"/>
              </a:rPr>
              <a:t>customer_unique_id</a:t>
            </a:r>
            <a:r>
              <a:rPr lang="en-IN" sz="2400" i="1" dirty="0">
                <a:solidFill>
                  <a:schemeClr val="accent5"/>
                </a:solidFill>
                <a:latin typeface="Times New Roman" panose="02020603050405020304" pitchFamily="18" charset="0"/>
                <a:cs typeface="Times New Roman" panose="02020603050405020304" pitchFamily="18" charset="0"/>
                <a:sym typeface="Wingdings" panose="05000000000000000000" pitchFamily="2" charset="2"/>
              </a:rPr>
              <a:t> </a:t>
            </a:r>
            <a:r>
              <a:rPr lang="en-IN" sz="2400" dirty="0">
                <a:solidFill>
                  <a:schemeClr val="accent5"/>
                </a:solidFill>
                <a:latin typeface="Times New Roman" panose="02020603050405020304" pitchFamily="18" charset="0"/>
                <a:cs typeface="Times New Roman" panose="02020603050405020304" pitchFamily="18" charset="0"/>
                <a:sym typeface="Wingdings" panose="05000000000000000000" pitchFamily="2" charset="2"/>
              </a:rPr>
              <a:t>---&gt; </a:t>
            </a:r>
            <a:r>
              <a:rPr lang="en-IN" sz="2400" b="1" dirty="0">
                <a:solidFill>
                  <a:schemeClr val="accent6"/>
                </a:solidFill>
                <a:latin typeface="Times New Roman" panose="02020603050405020304" pitchFamily="18" charset="0"/>
                <a:cs typeface="Times New Roman" panose="02020603050405020304" pitchFamily="18" charset="0"/>
                <a:sym typeface="Wingdings" panose="05000000000000000000" pitchFamily="2" charset="2"/>
              </a:rPr>
              <a:t>STRING</a:t>
            </a:r>
          </a:p>
          <a:p>
            <a:pPr>
              <a:buFont typeface="Wingdings" panose="05000000000000000000" pitchFamily="2" charset="2"/>
              <a:buChar char="Ø"/>
            </a:pPr>
            <a:r>
              <a:rPr lang="en-IN" sz="2400" i="1" dirty="0" err="1">
                <a:solidFill>
                  <a:schemeClr val="accent5"/>
                </a:solidFill>
                <a:latin typeface="Times New Roman" panose="02020603050405020304" pitchFamily="18" charset="0"/>
                <a:cs typeface="Times New Roman" panose="02020603050405020304" pitchFamily="18" charset="0"/>
                <a:sym typeface="Wingdings" panose="05000000000000000000" pitchFamily="2" charset="2"/>
              </a:rPr>
              <a:t>customer_zip_code_prefix</a:t>
            </a:r>
            <a:r>
              <a:rPr lang="en-IN" sz="2400" i="1" dirty="0">
                <a:solidFill>
                  <a:schemeClr val="accent5"/>
                </a:solidFill>
                <a:latin typeface="Times New Roman" panose="02020603050405020304" pitchFamily="18" charset="0"/>
                <a:cs typeface="Times New Roman" panose="02020603050405020304" pitchFamily="18" charset="0"/>
                <a:sym typeface="Wingdings" panose="05000000000000000000" pitchFamily="2" charset="2"/>
              </a:rPr>
              <a:t>-</a:t>
            </a:r>
            <a:r>
              <a:rPr lang="en-IN" sz="2400" dirty="0">
                <a:solidFill>
                  <a:schemeClr val="accent5"/>
                </a:solidFill>
                <a:latin typeface="Times New Roman" panose="02020603050405020304" pitchFamily="18" charset="0"/>
                <a:cs typeface="Times New Roman" panose="02020603050405020304" pitchFamily="18" charset="0"/>
                <a:sym typeface="Wingdings" panose="05000000000000000000" pitchFamily="2" charset="2"/>
              </a:rPr>
              <a:t>--&gt; </a:t>
            </a:r>
            <a:r>
              <a:rPr lang="en-IN" sz="2400" b="1" dirty="0">
                <a:solidFill>
                  <a:schemeClr val="accent6"/>
                </a:solidFill>
                <a:latin typeface="Times New Roman" panose="02020603050405020304" pitchFamily="18" charset="0"/>
                <a:cs typeface="Times New Roman" panose="02020603050405020304" pitchFamily="18" charset="0"/>
                <a:sym typeface="Wingdings" panose="05000000000000000000" pitchFamily="2" charset="2"/>
              </a:rPr>
              <a:t>INTEGER</a:t>
            </a:r>
          </a:p>
          <a:p>
            <a:pPr>
              <a:buFont typeface="Wingdings" panose="05000000000000000000" pitchFamily="2" charset="2"/>
              <a:buChar char="Ø"/>
            </a:pPr>
            <a:r>
              <a:rPr lang="en-IN" sz="2400" i="1" dirty="0" err="1">
                <a:solidFill>
                  <a:schemeClr val="accent5"/>
                </a:solidFill>
                <a:latin typeface="Times New Roman" panose="02020603050405020304" pitchFamily="18" charset="0"/>
                <a:cs typeface="Times New Roman" panose="02020603050405020304" pitchFamily="18" charset="0"/>
                <a:sym typeface="Wingdings" panose="05000000000000000000" pitchFamily="2" charset="2"/>
              </a:rPr>
              <a:t>customer_city</a:t>
            </a:r>
            <a:r>
              <a:rPr lang="en-IN" sz="2400" i="1" dirty="0">
                <a:solidFill>
                  <a:schemeClr val="accent5"/>
                </a:solidFill>
                <a:latin typeface="Times New Roman" panose="02020603050405020304" pitchFamily="18" charset="0"/>
                <a:cs typeface="Times New Roman" panose="02020603050405020304" pitchFamily="18" charset="0"/>
                <a:sym typeface="Wingdings" panose="05000000000000000000" pitchFamily="2" charset="2"/>
              </a:rPr>
              <a:t>-</a:t>
            </a:r>
            <a:r>
              <a:rPr lang="en-IN" sz="2400" dirty="0">
                <a:solidFill>
                  <a:schemeClr val="accent5"/>
                </a:solidFill>
                <a:latin typeface="Times New Roman" panose="02020603050405020304" pitchFamily="18" charset="0"/>
                <a:cs typeface="Times New Roman" panose="02020603050405020304" pitchFamily="18" charset="0"/>
                <a:sym typeface="Wingdings" panose="05000000000000000000" pitchFamily="2" charset="2"/>
              </a:rPr>
              <a:t>--&gt; </a:t>
            </a:r>
            <a:r>
              <a:rPr lang="en-IN" sz="2400" b="1" dirty="0">
                <a:solidFill>
                  <a:schemeClr val="accent6"/>
                </a:solidFill>
                <a:latin typeface="Times New Roman" panose="02020603050405020304" pitchFamily="18" charset="0"/>
                <a:cs typeface="Times New Roman" panose="02020603050405020304" pitchFamily="18" charset="0"/>
                <a:sym typeface="Wingdings" panose="05000000000000000000" pitchFamily="2" charset="2"/>
              </a:rPr>
              <a:t>STRING</a:t>
            </a:r>
          </a:p>
          <a:p>
            <a:pPr>
              <a:buFont typeface="Wingdings" panose="05000000000000000000" pitchFamily="2" charset="2"/>
              <a:buChar char="Ø"/>
            </a:pPr>
            <a:r>
              <a:rPr lang="en-IN" sz="2400" dirty="0">
                <a:solidFill>
                  <a:schemeClr val="accent5"/>
                </a:solidFill>
                <a:latin typeface="Times New Roman" panose="02020603050405020304" pitchFamily="18" charset="0"/>
                <a:cs typeface="Times New Roman" panose="02020603050405020304" pitchFamily="18" charset="0"/>
              </a:rPr>
              <a:t> </a:t>
            </a:r>
            <a:r>
              <a:rPr lang="en-IN" sz="2400" i="1" dirty="0" err="1">
                <a:solidFill>
                  <a:schemeClr val="accent5"/>
                </a:solidFill>
                <a:latin typeface="Times New Roman" panose="02020603050405020304" pitchFamily="18" charset="0"/>
                <a:cs typeface="Times New Roman" panose="02020603050405020304" pitchFamily="18" charset="0"/>
              </a:rPr>
              <a:t>customer_state</a:t>
            </a:r>
            <a:r>
              <a:rPr lang="en-IN" sz="2400" i="1" dirty="0">
                <a:solidFill>
                  <a:schemeClr val="accent5"/>
                </a:solidFill>
                <a:latin typeface="Times New Roman" panose="02020603050405020304" pitchFamily="18" charset="0"/>
                <a:cs typeface="Times New Roman" panose="02020603050405020304" pitchFamily="18" charset="0"/>
              </a:rPr>
              <a:t>-</a:t>
            </a:r>
            <a:r>
              <a:rPr lang="en-IN" sz="2400" dirty="0">
                <a:solidFill>
                  <a:schemeClr val="accent5"/>
                </a:solidFill>
                <a:latin typeface="Times New Roman" panose="02020603050405020304" pitchFamily="18" charset="0"/>
                <a:cs typeface="Times New Roman" panose="02020603050405020304" pitchFamily="18" charset="0"/>
              </a:rPr>
              <a:t>--&gt; </a:t>
            </a:r>
            <a:r>
              <a:rPr lang="en-IN" sz="2400" b="1" dirty="0">
                <a:solidFill>
                  <a:schemeClr val="accent6"/>
                </a:solidFill>
                <a:latin typeface="Times New Roman" panose="02020603050405020304" pitchFamily="18" charset="0"/>
                <a:cs typeface="Times New Roman" panose="02020603050405020304" pitchFamily="18" charset="0"/>
              </a:rPr>
              <a:t>STRING</a:t>
            </a:r>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3"/>
          <a:stretch>
            <a:fillRect/>
          </a:stretch>
        </p:blipFill>
        <p:spPr>
          <a:xfrm>
            <a:off x="-209027" y="-124864"/>
            <a:ext cx="1522800" cy="1145693"/>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4"/>
          <a:stretch>
            <a:fillRect/>
          </a:stretch>
        </p:blipFill>
        <p:spPr>
          <a:xfrm>
            <a:off x="10878227" y="0"/>
            <a:ext cx="1522800" cy="1145692"/>
          </a:xfrm>
          <a:prstGeom prst="rect">
            <a:avLst/>
          </a:prstGeom>
        </p:spPr>
      </p:pic>
      <p:pic>
        <p:nvPicPr>
          <p:cNvPr id="10" name="Picture 9">
            <a:extLst>
              <a:ext uri="{FF2B5EF4-FFF2-40B4-BE49-F238E27FC236}">
                <a16:creationId xmlns:a16="http://schemas.microsoft.com/office/drawing/2014/main" id="{61CB4793-8993-9D63-4601-92AABDDF962E}"/>
              </a:ext>
            </a:extLst>
          </p:cNvPr>
          <p:cNvPicPr>
            <a:picLocks noChangeAspect="1"/>
          </p:cNvPicPr>
          <p:nvPr/>
        </p:nvPicPr>
        <p:blipFill>
          <a:blip r:embed="rId5"/>
          <a:stretch>
            <a:fillRect/>
          </a:stretch>
        </p:blipFill>
        <p:spPr>
          <a:xfrm>
            <a:off x="8587589" y="1359279"/>
            <a:ext cx="3314700" cy="2152650"/>
          </a:xfrm>
          <a:prstGeom prst="rect">
            <a:avLst/>
          </a:prstGeom>
        </p:spPr>
      </p:pic>
      <p:pic>
        <p:nvPicPr>
          <p:cNvPr id="8" name="Picture 7">
            <a:extLst>
              <a:ext uri="{FF2B5EF4-FFF2-40B4-BE49-F238E27FC236}">
                <a16:creationId xmlns:a16="http://schemas.microsoft.com/office/drawing/2014/main" id="{32FF3904-5534-3EA2-A05B-21B41B81872A}"/>
              </a:ext>
            </a:extLst>
          </p:cNvPr>
          <p:cNvPicPr>
            <a:picLocks noChangeAspect="1"/>
          </p:cNvPicPr>
          <p:nvPr/>
        </p:nvPicPr>
        <p:blipFill>
          <a:blip r:embed="rId6"/>
          <a:stretch>
            <a:fillRect/>
          </a:stretch>
        </p:blipFill>
        <p:spPr>
          <a:xfrm>
            <a:off x="286224" y="4022343"/>
            <a:ext cx="11687175" cy="2724150"/>
          </a:xfrm>
          <a:prstGeom prst="rect">
            <a:avLst/>
          </a:prstGeom>
        </p:spPr>
      </p:pic>
    </p:spTree>
    <p:extLst>
      <p:ext uri="{BB962C8B-B14F-4D97-AF65-F5344CB8AC3E}">
        <p14:creationId xmlns:p14="http://schemas.microsoft.com/office/powerpoint/2010/main" val="160391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032728" y="-365783"/>
            <a:ext cx="10086577" cy="1175355"/>
          </a:xfrm>
        </p:spPr>
        <p:txBody>
          <a:bodyPr>
            <a:normAutofit fontScale="90000"/>
          </a:bodyPr>
          <a:lstStyle/>
          <a:p>
            <a:pPr algn="ctr"/>
            <a:br>
              <a:rPr lang="en-US" b="1" u="sng" dirty="0">
                <a:solidFill>
                  <a:srgbClr val="FF0000"/>
                </a:solidFill>
              </a:rPr>
            </a:br>
            <a:r>
              <a:rPr lang="en-US" b="1" u="sng" dirty="0">
                <a:solidFill>
                  <a:srgbClr val="FF0000"/>
                </a:solidFill>
                <a:latin typeface="Times New Roman" panose="02020603050405020304" pitchFamily="18" charset="0"/>
                <a:cs typeface="Times New Roman" panose="02020603050405020304" pitchFamily="18" charset="0"/>
              </a:rPr>
              <a:t>Insights and recommendations</a:t>
            </a:r>
            <a:endParaRPr lang="en-IN"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42862" y="867488"/>
            <a:ext cx="12106276" cy="5928273"/>
          </a:xfrm>
        </p:spPr>
        <p:txBody>
          <a:bodyPr>
            <a:normAutofit/>
          </a:bodyPr>
          <a:lstStyle/>
          <a:p>
            <a:pPr marL="0" indent="0">
              <a:buNone/>
            </a:pPr>
            <a:r>
              <a:rPr lang="en-US" sz="2400" b="1" u="sng" dirty="0">
                <a:solidFill>
                  <a:srgbClr val="FF0000"/>
                </a:solidFill>
                <a:latin typeface="Times New Roman" panose="02020603050405020304" pitchFamily="18" charset="0"/>
                <a:cs typeface="Times New Roman" panose="02020603050405020304" pitchFamily="18" charset="0"/>
              </a:rPr>
              <a:t>RECOMMENDATIONS:-</a:t>
            </a: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Upselling and Cross-selling: </a:t>
            </a:r>
            <a:r>
              <a:rPr lang="en-US" sz="2000" i="1" dirty="0">
                <a:solidFill>
                  <a:schemeClr val="accent5"/>
                </a:solidFill>
                <a:latin typeface="Times New Roman" panose="02020603050405020304" pitchFamily="18" charset="0"/>
                <a:cs typeface="Times New Roman" panose="02020603050405020304" pitchFamily="18" charset="0"/>
              </a:rPr>
              <a:t>Leverage the higher average order prices in certain states to implement upselling and cross-selling techniques. Identify complementary products or higher-value alternatives to suggest to customers during their purchase journey, increasing the average order value.</a:t>
            </a:r>
          </a:p>
          <a:p>
            <a:pPr>
              <a:lnSpc>
                <a:spcPct val="100000"/>
              </a:lnSpc>
              <a:buFont typeface="Wingdings" panose="05000000000000000000" pitchFamily="2" charset="2"/>
              <a:buChar char="Ø"/>
            </a:pPr>
            <a:endParaRPr lang="en-US" sz="2000" i="1" dirty="0">
              <a:solidFill>
                <a:schemeClr val="accent5"/>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Customer Retention: </a:t>
            </a:r>
            <a:r>
              <a:rPr lang="en-US" sz="2000" i="1" dirty="0">
                <a:solidFill>
                  <a:schemeClr val="accent5"/>
                </a:solidFill>
                <a:latin typeface="Times New Roman" panose="02020603050405020304" pitchFamily="18" charset="0"/>
                <a:cs typeface="Times New Roman" panose="02020603050405020304" pitchFamily="18" charset="0"/>
              </a:rPr>
              <a:t>Implement customer retention strategies to encourage repeat purchases and increase the total order price. Offer loyalty programs, personalized recommendations, or exclusive discounts to reward and incentivize loyal customers in states with higher total order prices.</a:t>
            </a:r>
          </a:p>
          <a:p>
            <a:pPr>
              <a:lnSpc>
                <a:spcPct val="100000"/>
              </a:lnSpc>
              <a:buFont typeface="Wingdings" panose="05000000000000000000" pitchFamily="2" charset="2"/>
              <a:buChar char="Ø"/>
            </a:pPr>
            <a:endParaRPr lang="en-US" sz="2000" i="1" dirty="0">
              <a:solidFill>
                <a:schemeClr val="accent5"/>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Customer Experience Enhancement: </a:t>
            </a:r>
            <a:r>
              <a:rPr lang="en-US" sz="2000" i="1" dirty="0">
                <a:solidFill>
                  <a:schemeClr val="accent5"/>
                </a:solidFill>
                <a:latin typeface="Times New Roman" panose="02020603050405020304" pitchFamily="18" charset="0"/>
                <a:cs typeface="Times New Roman" panose="02020603050405020304" pitchFamily="18" charset="0"/>
              </a:rPr>
              <a:t>Invest in enhancing the overall customer experience, including user-friendly website design, smooth checkout processes, and responsive customer support. A positive and seamless experience can encourage customers to spend more and contribute to higher average order prices.</a:t>
            </a:r>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spTree>
    <p:extLst>
      <p:ext uri="{BB962C8B-B14F-4D97-AF65-F5344CB8AC3E}">
        <p14:creationId xmlns:p14="http://schemas.microsoft.com/office/powerpoint/2010/main" val="2214373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405540" y="156094"/>
            <a:ext cx="9471355" cy="1205979"/>
          </a:xfrm>
        </p:spPr>
        <p:txBody>
          <a:bodyPr>
            <a:normAutofit fontScale="90000"/>
          </a:bodyPr>
          <a:lstStyle/>
          <a:p>
            <a:pPr algn="ctr"/>
            <a:r>
              <a:rPr lang="en-US" sz="3100" b="1" u="sng" dirty="0">
                <a:solidFill>
                  <a:srgbClr val="FF0000"/>
                </a:solidFill>
                <a:effectLst/>
                <a:latin typeface="Times New Roman" panose="02020603050405020304" pitchFamily="18" charset="0"/>
                <a:cs typeface="Times New Roman" panose="02020603050405020304" pitchFamily="18" charset="0"/>
              </a:rPr>
              <a:t>3.) Calculate the Total &amp; Average value of order freight for each state</a:t>
            </a:r>
            <a:br>
              <a:rPr lang="en-US" b="0" dirty="0">
                <a:solidFill>
                  <a:srgbClr val="3A474E"/>
                </a:solidFill>
                <a:effectLst/>
                <a:latin typeface="Roboto Mono" panose="020F0502020204030204" pitchFamily="49" charset="0"/>
              </a:rPr>
            </a:br>
            <a:endParaRPr lang="en-IN" dirty="0"/>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82061" y="820545"/>
            <a:ext cx="12027877" cy="5881361"/>
          </a:xfrm>
        </p:spPr>
        <p:txBody>
          <a:bodyPr>
            <a:normAutofit/>
          </a:bodyPr>
          <a:lstStyle/>
          <a:p>
            <a:pPr marL="0" indent="0">
              <a:buNone/>
            </a:pPr>
            <a:r>
              <a:rPr lang="en-IN" b="1" u="sng" dirty="0">
                <a:solidFill>
                  <a:srgbClr val="FF0000"/>
                </a:solidFill>
                <a:latin typeface="Times New Roman" panose="02020603050405020304" pitchFamily="18" charset="0"/>
                <a:cs typeface="Times New Roman" panose="02020603050405020304" pitchFamily="18" charset="0"/>
              </a:rPr>
              <a:t>QUERY:-</a:t>
            </a:r>
          </a:p>
          <a:p>
            <a:r>
              <a:rPr lang="en-IN" sz="1600" b="0" dirty="0">
                <a:solidFill>
                  <a:srgbClr val="3367D6"/>
                </a:solidFill>
                <a:effectLst/>
                <a:latin typeface="Roboto Mono" panose="00000009000000000000" pitchFamily="49" charset="0"/>
              </a:rPr>
              <a:t>select</a:t>
            </a:r>
            <a:r>
              <a:rPr lang="en-IN" sz="1600" b="0" dirty="0">
                <a:solidFill>
                  <a:srgbClr val="3A474E"/>
                </a:solidFill>
                <a:effectLst/>
                <a:latin typeface="Roboto Mono" panose="00000009000000000000" pitchFamily="49" charset="0"/>
              </a:rPr>
              <a:t> </a:t>
            </a:r>
            <a:r>
              <a:rPr lang="en-IN" sz="1600" b="0" dirty="0" err="1">
                <a:solidFill>
                  <a:srgbClr val="000000"/>
                </a:solidFill>
                <a:effectLst/>
                <a:latin typeface="Roboto Mono" panose="00000009000000000000" pitchFamily="49" charset="0"/>
              </a:rPr>
              <a:t>t</a:t>
            </a:r>
            <a:r>
              <a:rPr lang="en-IN" sz="1600" b="0" dirty="0" err="1">
                <a:solidFill>
                  <a:srgbClr val="3A474E"/>
                </a:solidFill>
                <a:effectLst/>
                <a:latin typeface="Roboto Mono" panose="00000009000000000000" pitchFamily="49" charset="0"/>
              </a:rPr>
              <a:t>.</a:t>
            </a:r>
            <a:r>
              <a:rPr lang="en-IN" sz="1600" b="0" dirty="0" err="1">
                <a:solidFill>
                  <a:srgbClr val="000000"/>
                </a:solidFill>
                <a:effectLst/>
                <a:latin typeface="Roboto Mono" panose="00000009000000000000" pitchFamily="49" charset="0"/>
              </a:rPr>
              <a:t>customer_state</a:t>
            </a:r>
            <a:r>
              <a:rPr lang="en-IN" sz="1600" b="0" dirty="0" err="1">
                <a:solidFill>
                  <a:srgbClr val="3A474E"/>
                </a:solidFill>
                <a:effectLst/>
                <a:latin typeface="Roboto Mono" panose="00000009000000000000" pitchFamily="49" charset="0"/>
              </a:rPr>
              <a:t>,</a:t>
            </a:r>
            <a:r>
              <a:rPr lang="en-IN" sz="1600" b="0" dirty="0" err="1">
                <a:solidFill>
                  <a:srgbClr val="3367D6"/>
                </a:solidFill>
                <a:effectLst/>
                <a:latin typeface="Roboto Mono" panose="00000009000000000000" pitchFamily="49" charset="0"/>
              </a:rPr>
              <a:t>round</a:t>
            </a:r>
            <a:r>
              <a:rPr lang="en-IN" sz="1600" b="0" dirty="0">
                <a:solidFill>
                  <a:srgbClr val="37474F"/>
                </a:solidFill>
                <a:effectLst/>
                <a:latin typeface="Roboto Mono" panose="00000009000000000000" pitchFamily="49" charset="0"/>
              </a:rPr>
              <a:t>(</a:t>
            </a:r>
            <a:r>
              <a:rPr lang="en-IN" sz="1600" b="0" dirty="0" err="1">
                <a:solidFill>
                  <a:srgbClr val="3367D6"/>
                </a:solidFill>
                <a:effectLst/>
                <a:latin typeface="Roboto Mono" panose="00000009000000000000" pitchFamily="49" charset="0"/>
              </a:rPr>
              <a:t>avg</a:t>
            </a:r>
            <a:r>
              <a:rPr lang="en-IN" sz="1600" b="0" dirty="0">
                <a:solidFill>
                  <a:srgbClr val="37474F"/>
                </a:solidFill>
                <a:effectLst/>
                <a:latin typeface="Roboto Mono" panose="00000009000000000000" pitchFamily="49" charset="0"/>
              </a:rPr>
              <a:t>(</a:t>
            </a:r>
            <a:r>
              <a:rPr lang="en-IN" sz="1600" b="0" dirty="0" err="1">
                <a:solidFill>
                  <a:srgbClr val="000000"/>
                </a:solidFill>
                <a:effectLst/>
                <a:latin typeface="Roboto Mono" panose="00000009000000000000" pitchFamily="49" charset="0"/>
              </a:rPr>
              <a:t>t</a:t>
            </a:r>
            <a:r>
              <a:rPr lang="en-IN" sz="1600" b="0" dirty="0" err="1">
                <a:solidFill>
                  <a:srgbClr val="3A474E"/>
                </a:solidFill>
                <a:effectLst/>
                <a:latin typeface="Roboto Mono" panose="00000009000000000000" pitchFamily="49" charset="0"/>
              </a:rPr>
              <a:t>.</a:t>
            </a:r>
            <a:r>
              <a:rPr lang="en-IN" sz="1600" b="0" dirty="0" err="1">
                <a:solidFill>
                  <a:srgbClr val="000000"/>
                </a:solidFill>
                <a:effectLst/>
                <a:latin typeface="Roboto Mono" panose="00000009000000000000" pitchFamily="49" charset="0"/>
              </a:rPr>
              <a:t>freight_value</a:t>
            </a:r>
            <a:r>
              <a:rPr lang="en-IN" sz="1600" b="0" dirty="0">
                <a:solidFill>
                  <a:srgbClr val="37474F"/>
                </a:solidFill>
                <a:effectLst/>
                <a:latin typeface="Roboto Mono" panose="00000009000000000000" pitchFamily="49" charset="0"/>
              </a:rPr>
              <a:t>)</a:t>
            </a:r>
            <a:r>
              <a:rPr lang="en-IN" sz="1600" b="0" dirty="0">
                <a:solidFill>
                  <a:srgbClr val="3A474E"/>
                </a:solidFill>
                <a:effectLst/>
                <a:latin typeface="Roboto Mono" panose="00000009000000000000" pitchFamily="49" charset="0"/>
              </a:rPr>
              <a:t>,</a:t>
            </a:r>
            <a:r>
              <a:rPr lang="en-IN" sz="1600" b="0" dirty="0">
                <a:solidFill>
                  <a:srgbClr val="F4511E"/>
                </a:solidFill>
                <a:effectLst/>
                <a:latin typeface="Roboto Mono" panose="00000009000000000000" pitchFamily="49" charset="0"/>
              </a:rPr>
              <a:t>2</a:t>
            </a:r>
            <a:r>
              <a:rPr lang="en-IN" sz="1600" b="0" dirty="0">
                <a:solidFill>
                  <a:srgbClr val="37474F"/>
                </a:solidFill>
                <a:effectLst/>
                <a:latin typeface="Roboto Mono" panose="00000009000000000000" pitchFamily="49" charset="0"/>
              </a:rPr>
              <a:t>)</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as</a:t>
            </a:r>
            <a:r>
              <a:rPr lang="en-IN" sz="1600" b="0" dirty="0">
                <a:solidFill>
                  <a:srgbClr val="3A474E"/>
                </a:solidFill>
                <a:effectLst/>
                <a:latin typeface="Roboto Mono" panose="00000009000000000000" pitchFamily="49" charset="0"/>
              </a:rPr>
              <a:t> </a:t>
            </a:r>
            <a:r>
              <a:rPr lang="en-IN" sz="1600" b="0" dirty="0" err="1">
                <a:solidFill>
                  <a:srgbClr val="000000"/>
                </a:solidFill>
                <a:effectLst/>
                <a:latin typeface="Roboto Mono" panose="00000009000000000000" pitchFamily="49" charset="0"/>
              </a:rPr>
              <a:t>avg_price</a:t>
            </a:r>
            <a:r>
              <a:rPr lang="en-IN" sz="1600" b="0" dirty="0" err="1">
                <a:solidFill>
                  <a:srgbClr val="3A474E"/>
                </a:solidFill>
                <a:effectLst/>
                <a:latin typeface="Roboto Mono" panose="00000009000000000000" pitchFamily="49" charset="0"/>
              </a:rPr>
              <a:t>,</a:t>
            </a:r>
            <a:r>
              <a:rPr lang="en-IN" sz="1600" b="0" dirty="0" err="1">
                <a:solidFill>
                  <a:srgbClr val="3367D6"/>
                </a:solidFill>
                <a:effectLst/>
                <a:latin typeface="Roboto Mono" panose="00000009000000000000" pitchFamily="49" charset="0"/>
              </a:rPr>
              <a:t>round</a:t>
            </a:r>
            <a:r>
              <a:rPr lang="en-IN" sz="1600" b="0" dirty="0">
                <a:solidFill>
                  <a:srgbClr val="37474F"/>
                </a:solidFill>
                <a:effectLst/>
                <a:latin typeface="Roboto Mono" panose="00000009000000000000" pitchFamily="49" charset="0"/>
              </a:rPr>
              <a:t>(</a:t>
            </a:r>
            <a:r>
              <a:rPr lang="en-IN" sz="1600" b="0" dirty="0">
                <a:solidFill>
                  <a:srgbClr val="3367D6"/>
                </a:solidFill>
                <a:effectLst/>
                <a:latin typeface="Roboto Mono" panose="00000009000000000000" pitchFamily="49" charset="0"/>
              </a:rPr>
              <a:t>sum</a:t>
            </a:r>
            <a:r>
              <a:rPr lang="en-IN" sz="1600" b="0" dirty="0">
                <a:solidFill>
                  <a:srgbClr val="37474F"/>
                </a:solidFill>
                <a:effectLst/>
                <a:latin typeface="Roboto Mono" panose="00000009000000000000" pitchFamily="49" charset="0"/>
              </a:rPr>
              <a:t>(</a:t>
            </a:r>
            <a:r>
              <a:rPr lang="en-IN" sz="1600" b="0" dirty="0" err="1">
                <a:solidFill>
                  <a:srgbClr val="000000"/>
                </a:solidFill>
                <a:effectLst/>
                <a:latin typeface="Roboto Mono" panose="00000009000000000000" pitchFamily="49" charset="0"/>
              </a:rPr>
              <a:t>t</a:t>
            </a:r>
            <a:r>
              <a:rPr lang="en-IN" sz="1600" b="0" dirty="0" err="1">
                <a:solidFill>
                  <a:srgbClr val="3A474E"/>
                </a:solidFill>
                <a:effectLst/>
                <a:latin typeface="Roboto Mono" panose="00000009000000000000" pitchFamily="49" charset="0"/>
              </a:rPr>
              <a:t>.</a:t>
            </a:r>
            <a:r>
              <a:rPr lang="en-IN" sz="1600" b="0" dirty="0" err="1">
                <a:solidFill>
                  <a:srgbClr val="000000"/>
                </a:solidFill>
                <a:effectLst/>
                <a:latin typeface="Roboto Mono" panose="00000009000000000000" pitchFamily="49" charset="0"/>
              </a:rPr>
              <a:t>freight_value</a:t>
            </a:r>
            <a:r>
              <a:rPr lang="en-IN" sz="1600" b="0" dirty="0">
                <a:solidFill>
                  <a:srgbClr val="37474F"/>
                </a:solidFill>
                <a:effectLst/>
                <a:latin typeface="Roboto Mono" panose="00000009000000000000" pitchFamily="49" charset="0"/>
              </a:rPr>
              <a:t>)</a:t>
            </a:r>
            <a:r>
              <a:rPr lang="en-IN" sz="1600" b="0" dirty="0">
                <a:solidFill>
                  <a:srgbClr val="3A474E"/>
                </a:solidFill>
                <a:effectLst/>
                <a:latin typeface="Roboto Mono" panose="00000009000000000000" pitchFamily="49" charset="0"/>
              </a:rPr>
              <a:t>,</a:t>
            </a:r>
            <a:r>
              <a:rPr lang="en-IN" sz="1600" b="0" dirty="0">
                <a:solidFill>
                  <a:srgbClr val="F4511E"/>
                </a:solidFill>
                <a:effectLst/>
                <a:latin typeface="Roboto Mono" panose="00000009000000000000" pitchFamily="49" charset="0"/>
              </a:rPr>
              <a:t>2</a:t>
            </a:r>
            <a:r>
              <a:rPr lang="en-IN" sz="1600" b="0" dirty="0">
                <a:solidFill>
                  <a:srgbClr val="37474F"/>
                </a:solidFill>
                <a:effectLst/>
                <a:latin typeface="Roboto Mono" panose="00000009000000000000" pitchFamily="49" charset="0"/>
              </a:rPr>
              <a:t>)</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as</a:t>
            </a:r>
            <a:r>
              <a:rPr lang="en-IN" sz="1600" b="0" dirty="0">
                <a:solidFill>
                  <a:srgbClr val="3A474E"/>
                </a:solidFill>
                <a:effectLst/>
                <a:latin typeface="Roboto Mono" panose="00000009000000000000" pitchFamily="49" charset="0"/>
              </a:rPr>
              <a:t> </a:t>
            </a:r>
            <a:r>
              <a:rPr lang="en-IN" sz="1600" b="0" dirty="0" err="1">
                <a:solidFill>
                  <a:srgbClr val="000000"/>
                </a:solidFill>
                <a:effectLst/>
                <a:latin typeface="Roboto Mono" panose="00000009000000000000" pitchFamily="49" charset="0"/>
              </a:rPr>
              <a:t>total_price</a:t>
            </a:r>
            <a:endParaRPr lang="en-IN" sz="1600" b="0" dirty="0">
              <a:solidFill>
                <a:srgbClr val="3A474E"/>
              </a:solidFill>
              <a:effectLst/>
              <a:latin typeface="Roboto Mono" panose="00000009000000000000" pitchFamily="49" charset="0"/>
            </a:endParaRPr>
          </a:p>
          <a:p>
            <a:r>
              <a:rPr lang="en-IN" sz="1600" b="0" dirty="0">
                <a:solidFill>
                  <a:srgbClr val="3367D6"/>
                </a:solidFill>
                <a:effectLst/>
                <a:latin typeface="Roboto Mono" panose="00000009000000000000" pitchFamily="49" charset="0"/>
              </a:rPr>
              <a:t>from</a:t>
            </a:r>
            <a:r>
              <a:rPr lang="en-IN" sz="1600" b="0" dirty="0">
                <a:solidFill>
                  <a:srgbClr val="37474F"/>
                </a:solidFill>
                <a:effectLst/>
                <a:latin typeface="Roboto Mono" panose="00000009000000000000" pitchFamily="49" charset="0"/>
              </a:rPr>
              <a:t>(</a:t>
            </a:r>
            <a:endParaRPr lang="en-IN" sz="1600" b="0" dirty="0">
              <a:solidFill>
                <a:srgbClr val="3A474E"/>
              </a:solidFill>
              <a:effectLst/>
              <a:latin typeface="Roboto Mono" panose="00000009000000000000" pitchFamily="49" charset="0"/>
            </a:endParaRPr>
          </a:p>
          <a:p>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select</a:t>
            </a:r>
            <a:r>
              <a:rPr lang="en-IN" sz="1600" b="0" dirty="0">
                <a:solidFill>
                  <a:srgbClr val="3A474E"/>
                </a:solidFill>
                <a:effectLst/>
                <a:latin typeface="Roboto Mono" panose="00000009000000000000" pitchFamily="49" charset="0"/>
              </a:rPr>
              <a:t> </a:t>
            </a:r>
            <a:r>
              <a:rPr lang="en-IN" sz="1600" b="0" dirty="0">
                <a:solidFill>
                  <a:srgbClr val="37474F"/>
                </a:solidFill>
                <a:effectLst/>
                <a:latin typeface="Roboto Mono" panose="00000009000000000000" pitchFamily="49" charset="0"/>
              </a:rPr>
              <a:t>*</a:t>
            </a:r>
            <a:endParaRPr lang="en-IN" sz="1600" b="0" dirty="0">
              <a:solidFill>
                <a:srgbClr val="3A474E"/>
              </a:solidFill>
              <a:effectLst/>
              <a:latin typeface="Roboto Mono" panose="00000009000000000000" pitchFamily="49" charset="0"/>
            </a:endParaRPr>
          </a:p>
          <a:p>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from</a:t>
            </a:r>
            <a:r>
              <a:rPr lang="en-IN" sz="1600" b="0" dirty="0">
                <a:solidFill>
                  <a:srgbClr val="3A474E"/>
                </a:solidFill>
                <a:effectLst/>
                <a:latin typeface="Roboto Mono" panose="00000009000000000000" pitchFamily="49" charset="0"/>
              </a:rPr>
              <a:t> </a:t>
            </a:r>
            <a:r>
              <a:rPr lang="en-IN" sz="1600" b="0" dirty="0">
                <a:solidFill>
                  <a:srgbClr val="0D904F"/>
                </a:solidFill>
                <a:effectLst/>
                <a:latin typeface="Roboto Mono" panose="00000009000000000000" pitchFamily="49" charset="0"/>
              </a:rPr>
              <a:t>`</a:t>
            </a:r>
            <a:r>
              <a:rPr lang="en-IN" sz="1600" b="0" dirty="0" err="1">
                <a:solidFill>
                  <a:srgbClr val="0D904F"/>
                </a:solidFill>
                <a:effectLst/>
                <a:latin typeface="Roboto Mono" panose="00000009000000000000" pitchFamily="49" charset="0"/>
              </a:rPr>
              <a:t>target_retail_store.customers</a:t>
            </a:r>
            <a:r>
              <a:rPr lang="en-IN" sz="1600" b="0" dirty="0">
                <a:solidFill>
                  <a:srgbClr val="0D904F"/>
                </a:solidFill>
                <a:effectLst/>
                <a:latin typeface="Roboto Mono" panose="00000009000000000000" pitchFamily="49" charset="0"/>
              </a:rPr>
              <a:t>`</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as</a:t>
            </a:r>
            <a:r>
              <a:rPr lang="en-IN" sz="1600" b="0" dirty="0">
                <a:solidFill>
                  <a:srgbClr val="3A474E"/>
                </a:solidFill>
                <a:effectLst/>
                <a:latin typeface="Roboto Mono" panose="00000009000000000000" pitchFamily="49" charset="0"/>
              </a:rPr>
              <a:t> </a:t>
            </a:r>
            <a:r>
              <a:rPr lang="en-IN" sz="1600" b="0" dirty="0">
                <a:solidFill>
                  <a:srgbClr val="000000"/>
                </a:solidFill>
                <a:effectLst/>
                <a:latin typeface="Roboto Mono" panose="00000009000000000000" pitchFamily="49" charset="0"/>
              </a:rPr>
              <a:t>C</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join</a:t>
            </a:r>
            <a:r>
              <a:rPr lang="en-IN" sz="1600" b="0" dirty="0">
                <a:solidFill>
                  <a:srgbClr val="3A474E"/>
                </a:solidFill>
                <a:effectLst/>
                <a:latin typeface="Roboto Mono" panose="00000009000000000000" pitchFamily="49" charset="0"/>
              </a:rPr>
              <a:t> </a:t>
            </a:r>
            <a:r>
              <a:rPr lang="en-IN" sz="1600" b="0" dirty="0">
                <a:solidFill>
                  <a:srgbClr val="0D904F"/>
                </a:solidFill>
                <a:effectLst/>
                <a:latin typeface="Roboto Mono" panose="00000009000000000000" pitchFamily="49" charset="0"/>
              </a:rPr>
              <a:t>`</a:t>
            </a:r>
            <a:r>
              <a:rPr lang="en-IN" sz="1600" b="0" dirty="0" err="1">
                <a:solidFill>
                  <a:srgbClr val="0D904F"/>
                </a:solidFill>
                <a:effectLst/>
                <a:latin typeface="Roboto Mono" panose="00000009000000000000" pitchFamily="49" charset="0"/>
              </a:rPr>
              <a:t>target_retail_store.orders</a:t>
            </a:r>
            <a:r>
              <a:rPr lang="en-IN" sz="1600" b="0" dirty="0">
                <a:solidFill>
                  <a:srgbClr val="0D904F"/>
                </a:solidFill>
                <a:effectLst/>
                <a:latin typeface="Roboto Mono" panose="00000009000000000000" pitchFamily="49" charset="0"/>
              </a:rPr>
              <a:t>`</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as</a:t>
            </a:r>
            <a:r>
              <a:rPr lang="en-IN" sz="1600" b="0" dirty="0">
                <a:solidFill>
                  <a:srgbClr val="3A474E"/>
                </a:solidFill>
                <a:effectLst/>
                <a:latin typeface="Roboto Mono" panose="00000009000000000000" pitchFamily="49" charset="0"/>
              </a:rPr>
              <a:t> </a:t>
            </a:r>
            <a:r>
              <a:rPr lang="en-IN" sz="1600" b="0" dirty="0">
                <a:solidFill>
                  <a:srgbClr val="000000"/>
                </a:solidFill>
                <a:effectLst/>
                <a:latin typeface="Roboto Mono" panose="00000009000000000000" pitchFamily="49" charset="0"/>
              </a:rPr>
              <a:t>O</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on</a:t>
            </a:r>
            <a:r>
              <a:rPr lang="en-IN" sz="1600" b="0" dirty="0">
                <a:solidFill>
                  <a:srgbClr val="3A474E"/>
                </a:solidFill>
                <a:effectLst/>
                <a:latin typeface="Roboto Mono" panose="00000009000000000000" pitchFamily="49" charset="0"/>
              </a:rPr>
              <a:t> </a:t>
            </a:r>
            <a:r>
              <a:rPr lang="en-IN" sz="1600" b="0" dirty="0" err="1">
                <a:solidFill>
                  <a:srgbClr val="000000"/>
                </a:solidFill>
                <a:effectLst/>
                <a:latin typeface="Roboto Mono" panose="00000009000000000000" pitchFamily="49" charset="0"/>
              </a:rPr>
              <a:t>C</a:t>
            </a:r>
            <a:r>
              <a:rPr lang="en-IN" sz="1600" b="0" dirty="0" err="1">
                <a:solidFill>
                  <a:srgbClr val="3A474E"/>
                </a:solidFill>
                <a:effectLst/>
                <a:latin typeface="Roboto Mono" panose="00000009000000000000" pitchFamily="49" charset="0"/>
              </a:rPr>
              <a:t>.</a:t>
            </a:r>
            <a:r>
              <a:rPr lang="en-IN" sz="1600" b="0" dirty="0" err="1">
                <a:solidFill>
                  <a:srgbClr val="800000"/>
                </a:solidFill>
                <a:effectLst/>
                <a:latin typeface="Roboto Mono" panose="00000009000000000000" pitchFamily="49" charset="0"/>
              </a:rPr>
              <a:t>customer_id</a:t>
            </a:r>
            <a:r>
              <a:rPr lang="en-IN" sz="1600" b="0" dirty="0">
                <a:solidFill>
                  <a:srgbClr val="3A474E"/>
                </a:solidFill>
                <a:effectLst/>
                <a:latin typeface="Roboto Mono" panose="00000009000000000000" pitchFamily="49" charset="0"/>
              </a:rPr>
              <a:t> = </a:t>
            </a:r>
            <a:r>
              <a:rPr lang="en-IN" sz="1600" b="0" dirty="0" err="1">
                <a:solidFill>
                  <a:srgbClr val="000000"/>
                </a:solidFill>
                <a:effectLst/>
                <a:latin typeface="Roboto Mono" panose="00000009000000000000" pitchFamily="49" charset="0"/>
              </a:rPr>
              <a:t>O</a:t>
            </a:r>
            <a:r>
              <a:rPr lang="en-IN" sz="1600" b="0" dirty="0" err="1">
                <a:solidFill>
                  <a:srgbClr val="3A474E"/>
                </a:solidFill>
                <a:effectLst/>
                <a:latin typeface="Roboto Mono" panose="00000009000000000000" pitchFamily="49" charset="0"/>
              </a:rPr>
              <a:t>.</a:t>
            </a:r>
            <a:r>
              <a:rPr lang="en-IN" sz="1600" b="0" dirty="0" err="1">
                <a:solidFill>
                  <a:srgbClr val="000000"/>
                </a:solidFill>
                <a:effectLst/>
                <a:latin typeface="Roboto Mono" panose="00000009000000000000" pitchFamily="49" charset="0"/>
              </a:rPr>
              <a:t>customer_id</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join</a:t>
            </a:r>
            <a:r>
              <a:rPr lang="en-IN" sz="1600" b="0" dirty="0">
                <a:solidFill>
                  <a:srgbClr val="3A474E"/>
                </a:solidFill>
                <a:effectLst/>
                <a:latin typeface="Roboto Mono" panose="00000009000000000000" pitchFamily="49" charset="0"/>
              </a:rPr>
              <a:t> </a:t>
            </a:r>
            <a:r>
              <a:rPr lang="en-IN" sz="1600" b="0" dirty="0">
                <a:solidFill>
                  <a:srgbClr val="0D904F"/>
                </a:solidFill>
                <a:effectLst/>
                <a:latin typeface="Roboto Mono" panose="00000009000000000000" pitchFamily="49" charset="0"/>
              </a:rPr>
              <a:t>`</a:t>
            </a:r>
            <a:r>
              <a:rPr lang="en-IN" sz="1600" b="0" dirty="0" err="1">
                <a:solidFill>
                  <a:srgbClr val="0D904F"/>
                </a:solidFill>
                <a:effectLst/>
                <a:latin typeface="Roboto Mono" panose="00000009000000000000" pitchFamily="49" charset="0"/>
              </a:rPr>
              <a:t>target_retail_store.order_items</a:t>
            </a:r>
            <a:r>
              <a:rPr lang="en-IN" sz="1600" b="0" dirty="0">
                <a:solidFill>
                  <a:srgbClr val="0D904F"/>
                </a:solidFill>
                <a:effectLst/>
                <a:latin typeface="Roboto Mono" panose="00000009000000000000" pitchFamily="49" charset="0"/>
              </a:rPr>
              <a:t>`</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as</a:t>
            </a:r>
            <a:r>
              <a:rPr lang="en-IN" sz="1600" b="0" dirty="0">
                <a:solidFill>
                  <a:srgbClr val="3A474E"/>
                </a:solidFill>
                <a:effectLst/>
                <a:latin typeface="Roboto Mono" panose="00000009000000000000" pitchFamily="49" charset="0"/>
              </a:rPr>
              <a:t> </a:t>
            </a:r>
            <a:r>
              <a:rPr lang="en-IN" sz="1600" b="0" dirty="0">
                <a:solidFill>
                  <a:srgbClr val="000000"/>
                </a:solidFill>
                <a:effectLst/>
                <a:latin typeface="Roboto Mono" panose="00000009000000000000" pitchFamily="49" charset="0"/>
              </a:rPr>
              <a:t>OT</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on</a:t>
            </a:r>
            <a:r>
              <a:rPr lang="en-IN" sz="1600" b="0" dirty="0">
                <a:solidFill>
                  <a:srgbClr val="3A474E"/>
                </a:solidFill>
                <a:effectLst/>
                <a:latin typeface="Roboto Mono" panose="00000009000000000000" pitchFamily="49" charset="0"/>
              </a:rPr>
              <a:t> </a:t>
            </a:r>
            <a:r>
              <a:rPr lang="en-IN" sz="1600" b="0" dirty="0" err="1">
                <a:solidFill>
                  <a:srgbClr val="000000"/>
                </a:solidFill>
                <a:effectLst/>
                <a:latin typeface="Roboto Mono" panose="00000009000000000000" pitchFamily="49" charset="0"/>
              </a:rPr>
              <a:t>O</a:t>
            </a:r>
            <a:r>
              <a:rPr lang="en-IN" sz="1600" b="0" dirty="0" err="1">
                <a:solidFill>
                  <a:srgbClr val="3A474E"/>
                </a:solidFill>
                <a:effectLst/>
                <a:latin typeface="Roboto Mono" panose="00000009000000000000" pitchFamily="49" charset="0"/>
              </a:rPr>
              <a:t>.</a:t>
            </a:r>
            <a:r>
              <a:rPr lang="en-IN" sz="1600" b="0" dirty="0" err="1">
                <a:solidFill>
                  <a:srgbClr val="800000"/>
                </a:solidFill>
                <a:effectLst/>
                <a:latin typeface="Roboto Mono" panose="00000009000000000000" pitchFamily="49" charset="0"/>
              </a:rPr>
              <a:t>order_id</a:t>
            </a:r>
            <a:r>
              <a:rPr lang="en-IN" sz="1600" b="0" dirty="0">
                <a:solidFill>
                  <a:srgbClr val="3A474E"/>
                </a:solidFill>
                <a:effectLst/>
                <a:latin typeface="Roboto Mono" panose="00000009000000000000" pitchFamily="49" charset="0"/>
              </a:rPr>
              <a:t> = </a:t>
            </a:r>
            <a:r>
              <a:rPr lang="en-IN" sz="1600" b="0" dirty="0" err="1">
                <a:solidFill>
                  <a:srgbClr val="000000"/>
                </a:solidFill>
                <a:effectLst/>
                <a:latin typeface="Roboto Mono" panose="00000009000000000000" pitchFamily="49" charset="0"/>
              </a:rPr>
              <a:t>OT</a:t>
            </a:r>
            <a:r>
              <a:rPr lang="en-IN" sz="1600" b="0" dirty="0" err="1">
                <a:solidFill>
                  <a:srgbClr val="3A474E"/>
                </a:solidFill>
                <a:effectLst/>
                <a:latin typeface="Roboto Mono" panose="00000009000000000000" pitchFamily="49" charset="0"/>
              </a:rPr>
              <a:t>.</a:t>
            </a:r>
            <a:r>
              <a:rPr lang="en-IN" sz="1600" b="0" dirty="0" err="1">
                <a:solidFill>
                  <a:srgbClr val="000000"/>
                </a:solidFill>
                <a:effectLst/>
                <a:latin typeface="Roboto Mono" panose="00000009000000000000" pitchFamily="49" charset="0"/>
              </a:rPr>
              <a:t>order_id</a:t>
            </a:r>
            <a:endParaRPr lang="en-IN" sz="1600" b="0" dirty="0">
              <a:solidFill>
                <a:srgbClr val="3A474E"/>
              </a:solidFill>
              <a:effectLst/>
              <a:latin typeface="Roboto Mono" panose="00000009000000000000" pitchFamily="49" charset="0"/>
            </a:endParaRPr>
          </a:p>
          <a:p>
            <a:r>
              <a:rPr lang="en-IN" sz="1600" b="0" dirty="0">
                <a:solidFill>
                  <a:srgbClr val="37474F"/>
                </a:solidFill>
                <a:effectLst/>
                <a:latin typeface="Roboto Mono" panose="00000009000000000000" pitchFamily="49" charset="0"/>
              </a:rPr>
              <a:t>)</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as</a:t>
            </a:r>
            <a:r>
              <a:rPr lang="en-IN" sz="1600" b="0" dirty="0">
                <a:solidFill>
                  <a:srgbClr val="3A474E"/>
                </a:solidFill>
                <a:effectLst/>
                <a:latin typeface="Roboto Mono" panose="00000009000000000000" pitchFamily="49" charset="0"/>
              </a:rPr>
              <a:t> </a:t>
            </a:r>
            <a:r>
              <a:rPr lang="en-IN" sz="1600" b="0" dirty="0">
                <a:solidFill>
                  <a:srgbClr val="000000"/>
                </a:solidFill>
                <a:effectLst/>
                <a:latin typeface="Roboto Mono" panose="00000009000000000000" pitchFamily="49" charset="0"/>
              </a:rPr>
              <a:t>t</a:t>
            </a:r>
            <a:endParaRPr lang="en-IN" sz="1600" b="0" dirty="0">
              <a:solidFill>
                <a:srgbClr val="3A474E"/>
              </a:solidFill>
              <a:effectLst/>
              <a:latin typeface="Roboto Mono" panose="00000009000000000000" pitchFamily="49" charset="0"/>
            </a:endParaRPr>
          </a:p>
          <a:p>
            <a:r>
              <a:rPr lang="en-IN" sz="1600" b="0" dirty="0">
                <a:solidFill>
                  <a:srgbClr val="3367D6"/>
                </a:solidFill>
                <a:effectLst/>
                <a:latin typeface="Roboto Mono" panose="00000009000000000000" pitchFamily="49" charset="0"/>
              </a:rPr>
              <a:t>group</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by</a:t>
            </a:r>
            <a:r>
              <a:rPr lang="en-IN" sz="1600" b="0" dirty="0">
                <a:solidFill>
                  <a:srgbClr val="3A474E"/>
                </a:solidFill>
                <a:effectLst/>
                <a:latin typeface="Roboto Mono" panose="00000009000000000000" pitchFamily="49" charset="0"/>
              </a:rPr>
              <a:t> </a:t>
            </a:r>
            <a:r>
              <a:rPr lang="en-IN" sz="1600" b="0" dirty="0" err="1">
                <a:solidFill>
                  <a:srgbClr val="000000"/>
                </a:solidFill>
                <a:effectLst/>
                <a:latin typeface="Roboto Mono" panose="00000009000000000000" pitchFamily="49" charset="0"/>
              </a:rPr>
              <a:t>t</a:t>
            </a:r>
            <a:r>
              <a:rPr lang="en-IN" sz="1600" b="0" dirty="0" err="1">
                <a:solidFill>
                  <a:srgbClr val="3A474E"/>
                </a:solidFill>
                <a:effectLst/>
                <a:latin typeface="Roboto Mono" panose="00000009000000000000" pitchFamily="49" charset="0"/>
              </a:rPr>
              <a:t>.</a:t>
            </a:r>
            <a:r>
              <a:rPr lang="en-IN" sz="1600" b="0" dirty="0" err="1">
                <a:solidFill>
                  <a:srgbClr val="000000"/>
                </a:solidFill>
                <a:effectLst/>
                <a:latin typeface="Roboto Mono" panose="00000009000000000000" pitchFamily="49" charset="0"/>
              </a:rPr>
              <a:t>customer_state</a:t>
            </a:r>
            <a:endParaRPr lang="en-IN" sz="1600" b="0" dirty="0">
              <a:solidFill>
                <a:srgbClr val="3A474E"/>
              </a:solidFill>
              <a:effectLst/>
              <a:latin typeface="Roboto Mono" panose="00000009000000000000" pitchFamily="49" charset="0"/>
            </a:endParaRPr>
          </a:p>
          <a:p>
            <a:endParaRPr lang="en-IN" dirty="0"/>
          </a:p>
          <a:p>
            <a:endParaRPr lang="en-IN" dirty="0"/>
          </a:p>
          <a:p>
            <a:endParaRPr lang="en-IN" dirty="0"/>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pic>
        <p:nvPicPr>
          <p:cNvPr id="11" name="Picture 10">
            <a:extLst>
              <a:ext uri="{FF2B5EF4-FFF2-40B4-BE49-F238E27FC236}">
                <a16:creationId xmlns:a16="http://schemas.microsoft.com/office/drawing/2014/main" id="{A5843A88-6443-CD43-5D1D-B5668E7EBAE8}"/>
              </a:ext>
            </a:extLst>
          </p:cNvPr>
          <p:cNvPicPr>
            <a:picLocks noChangeAspect="1"/>
          </p:cNvPicPr>
          <p:nvPr/>
        </p:nvPicPr>
        <p:blipFill rotWithShape="1">
          <a:blip r:embed="rId4"/>
          <a:srcRect t="62269"/>
          <a:stretch/>
        </p:blipFill>
        <p:spPr>
          <a:xfrm>
            <a:off x="148835" y="4009292"/>
            <a:ext cx="11894327" cy="2770661"/>
          </a:xfrm>
          <a:prstGeom prst="rect">
            <a:avLst/>
          </a:prstGeom>
        </p:spPr>
      </p:pic>
    </p:spTree>
    <p:extLst>
      <p:ext uri="{BB962C8B-B14F-4D97-AF65-F5344CB8AC3E}">
        <p14:creationId xmlns:p14="http://schemas.microsoft.com/office/powerpoint/2010/main" val="21777375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90435" y="914400"/>
            <a:ext cx="12027877" cy="5881361"/>
          </a:xfrm>
        </p:spPr>
        <p:txBody>
          <a:bodyPr/>
          <a:lstStyle/>
          <a:p>
            <a:endParaRPr lang="en-IN" dirty="0"/>
          </a:p>
          <a:p>
            <a:endParaRPr lang="en-IN" dirty="0"/>
          </a:p>
          <a:p>
            <a:endParaRPr lang="en-IN" dirty="0"/>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pic>
        <p:nvPicPr>
          <p:cNvPr id="8" name="Picture 7">
            <a:extLst>
              <a:ext uri="{FF2B5EF4-FFF2-40B4-BE49-F238E27FC236}">
                <a16:creationId xmlns:a16="http://schemas.microsoft.com/office/drawing/2014/main" id="{8A0369EA-AF18-5524-66A9-242363A82468}"/>
              </a:ext>
            </a:extLst>
          </p:cNvPr>
          <p:cNvPicPr>
            <a:picLocks noChangeAspect="1"/>
          </p:cNvPicPr>
          <p:nvPr/>
        </p:nvPicPr>
        <p:blipFill>
          <a:blip r:embed="rId4"/>
          <a:stretch>
            <a:fillRect/>
          </a:stretch>
        </p:blipFill>
        <p:spPr>
          <a:xfrm>
            <a:off x="90435" y="1880067"/>
            <a:ext cx="11897248" cy="4915693"/>
          </a:xfrm>
          <a:prstGeom prst="rect">
            <a:avLst/>
          </a:prstGeom>
        </p:spPr>
      </p:pic>
      <p:sp>
        <p:nvSpPr>
          <p:cNvPr id="9" name="Title 8">
            <a:extLst>
              <a:ext uri="{FF2B5EF4-FFF2-40B4-BE49-F238E27FC236}">
                <a16:creationId xmlns:a16="http://schemas.microsoft.com/office/drawing/2014/main" id="{1693CEBE-D76D-0FDF-7B2C-E48381939C3D}"/>
              </a:ext>
            </a:extLst>
          </p:cNvPr>
          <p:cNvSpPr>
            <a:spLocks noGrp="1"/>
          </p:cNvSpPr>
          <p:nvPr>
            <p:ph type="title"/>
          </p:nvPr>
        </p:nvSpPr>
        <p:spPr>
          <a:xfrm>
            <a:off x="0" y="554503"/>
            <a:ext cx="3633316" cy="1325563"/>
          </a:xfrm>
        </p:spPr>
        <p:txBody>
          <a:bodyPr>
            <a:normAutofit/>
          </a:bodyPr>
          <a:lstStyle/>
          <a:p>
            <a:r>
              <a:rPr lang="en-IN" sz="2400" b="1" u="sng" dirty="0">
                <a:solidFill>
                  <a:srgbClr val="FF0000"/>
                </a:solidFill>
                <a:latin typeface="Times New Roman" panose="02020603050405020304" pitchFamily="18" charset="0"/>
                <a:cs typeface="Times New Roman" panose="02020603050405020304" pitchFamily="18" charset="0"/>
              </a:rPr>
              <a:t>SCREENSHOT:-</a:t>
            </a:r>
          </a:p>
        </p:txBody>
      </p:sp>
    </p:spTree>
    <p:extLst>
      <p:ext uri="{BB962C8B-B14F-4D97-AF65-F5344CB8AC3E}">
        <p14:creationId xmlns:p14="http://schemas.microsoft.com/office/powerpoint/2010/main" val="1786158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032728" y="-365783"/>
            <a:ext cx="10086577" cy="1175355"/>
          </a:xfrm>
        </p:spPr>
        <p:txBody>
          <a:bodyPr>
            <a:normAutofit fontScale="90000"/>
          </a:bodyPr>
          <a:lstStyle/>
          <a:p>
            <a:pPr algn="ctr"/>
            <a:br>
              <a:rPr lang="en-US" b="1" u="sng" dirty="0">
                <a:solidFill>
                  <a:srgbClr val="FF0000"/>
                </a:solidFill>
              </a:rPr>
            </a:br>
            <a:r>
              <a:rPr lang="en-US" b="1" u="sng" dirty="0">
                <a:solidFill>
                  <a:srgbClr val="FF0000"/>
                </a:solidFill>
                <a:latin typeface="Times New Roman" panose="02020603050405020304" pitchFamily="18" charset="0"/>
                <a:cs typeface="Times New Roman" panose="02020603050405020304" pitchFamily="18" charset="0"/>
              </a:rPr>
              <a:t>Insights and recommendations</a:t>
            </a:r>
            <a:endParaRPr lang="en-IN"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42862" y="867488"/>
            <a:ext cx="12106276" cy="5928273"/>
          </a:xfrm>
        </p:spPr>
        <p:txBody>
          <a:bodyPr>
            <a:normAutofit/>
          </a:bodyPr>
          <a:lstStyle/>
          <a:p>
            <a:pPr marL="0" indent="0">
              <a:buNone/>
            </a:pPr>
            <a:r>
              <a:rPr lang="en-US" sz="2400" b="1" i="1" u="sng" dirty="0">
                <a:solidFill>
                  <a:srgbClr val="FF0000"/>
                </a:solidFill>
                <a:latin typeface="Times New Roman" panose="02020603050405020304" pitchFamily="18" charset="0"/>
                <a:cs typeface="Times New Roman" panose="02020603050405020304" pitchFamily="18" charset="0"/>
              </a:rPr>
              <a:t>INSIGHTS:-</a:t>
            </a: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Average Freight Value: </a:t>
            </a:r>
            <a:r>
              <a:rPr lang="en-US" sz="2000" i="1" dirty="0">
                <a:solidFill>
                  <a:schemeClr val="accent5"/>
                </a:solidFill>
                <a:latin typeface="Times New Roman" panose="02020603050405020304" pitchFamily="18" charset="0"/>
                <a:cs typeface="Times New Roman" panose="02020603050405020304" pitchFamily="18" charset="0"/>
              </a:rPr>
              <a:t>The average value of order freight varies across different states. States such as RN (Rio Grande do Norte) and CE (</a:t>
            </a:r>
            <a:r>
              <a:rPr lang="en-US" sz="2000" i="1" dirty="0" err="1">
                <a:solidFill>
                  <a:schemeClr val="accent5"/>
                </a:solidFill>
                <a:latin typeface="Times New Roman" panose="02020603050405020304" pitchFamily="18" charset="0"/>
                <a:cs typeface="Times New Roman" panose="02020603050405020304" pitchFamily="18" charset="0"/>
              </a:rPr>
              <a:t>Ceará</a:t>
            </a:r>
            <a:r>
              <a:rPr lang="en-US" sz="2000" i="1" dirty="0">
                <a:solidFill>
                  <a:schemeClr val="accent5"/>
                </a:solidFill>
                <a:latin typeface="Times New Roman" panose="02020603050405020304" pitchFamily="18" charset="0"/>
                <a:cs typeface="Times New Roman" panose="02020603050405020304" pitchFamily="18" charset="0"/>
              </a:rPr>
              <a:t>) have relatively lower average freight values, indicating potentially lower shipping costs for customers in these regions. On the other hand, states like RS (Rio Grande do Sul) and SC (Santa Catarina) have higher average freight values, suggesting potentially higher shipping costs for customers in those areas.</a:t>
            </a:r>
          </a:p>
          <a:p>
            <a:pPr>
              <a:lnSpc>
                <a:spcPct val="100000"/>
              </a:lnSpc>
              <a:buFont typeface="Wingdings" panose="05000000000000000000" pitchFamily="2" charset="2"/>
              <a:buChar char="Ø"/>
            </a:pPr>
            <a:endParaRPr lang="en-US" sz="2000" i="1" dirty="0">
              <a:solidFill>
                <a:schemeClr val="accent5"/>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Total Freight Value: </a:t>
            </a:r>
            <a:r>
              <a:rPr lang="en-US" sz="2000" i="1" dirty="0">
                <a:solidFill>
                  <a:schemeClr val="accent5"/>
                </a:solidFill>
                <a:latin typeface="Times New Roman" panose="02020603050405020304" pitchFamily="18" charset="0"/>
                <a:cs typeface="Times New Roman" panose="02020603050405020304" pitchFamily="18" charset="0"/>
              </a:rPr>
              <a:t>The total freight value represents the cumulative shipping costs for all orders placed in each state. States such as RS and SC have higher total freight values, indicating a larger volume of shipments and potentially greater logistical challenges due to the larger size or distance involved in delivering orders to these regions.</a:t>
            </a:r>
          </a:p>
          <a:p>
            <a:pPr>
              <a:buFont typeface="Wingdings" panose="05000000000000000000" pitchFamily="2" charset="2"/>
              <a:buChar char="Ø"/>
            </a:pPr>
            <a:endParaRPr lang="en-US" sz="2400" i="1" dirty="0">
              <a:solidFill>
                <a:schemeClr val="accent5"/>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i="1" dirty="0">
              <a:solidFill>
                <a:schemeClr val="accent5"/>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spTree>
    <p:extLst>
      <p:ext uri="{BB962C8B-B14F-4D97-AF65-F5344CB8AC3E}">
        <p14:creationId xmlns:p14="http://schemas.microsoft.com/office/powerpoint/2010/main" val="1643434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032728" y="-365783"/>
            <a:ext cx="10086577" cy="1175355"/>
          </a:xfrm>
        </p:spPr>
        <p:txBody>
          <a:bodyPr>
            <a:normAutofit fontScale="90000"/>
          </a:bodyPr>
          <a:lstStyle/>
          <a:p>
            <a:pPr algn="ctr"/>
            <a:br>
              <a:rPr lang="en-US" b="1" u="sng" dirty="0">
                <a:solidFill>
                  <a:srgbClr val="FF0000"/>
                </a:solidFill>
              </a:rPr>
            </a:br>
            <a:r>
              <a:rPr lang="en-US" b="1" u="sng" dirty="0">
                <a:solidFill>
                  <a:srgbClr val="FF0000"/>
                </a:solidFill>
                <a:latin typeface="Times New Roman" panose="02020603050405020304" pitchFamily="18" charset="0"/>
                <a:cs typeface="Times New Roman" panose="02020603050405020304" pitchFamily="18" charset="0"/>
              </a:rPr>
              <a:t>Insights and recommendations</a:t>
            </a:r>
            <a:endParaRPr lang="en-IN"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42862" y="867488"/>
            <a:ext cx="12106276" cy="5928273"/>
          </a:xfrm>
        </p:spPr>
        <p:txBody>
          <a:bodyPr>
            <a:normAutofit fontScale="92500" lnSpcReduction="10000"/>
          </a:bodyPr>
          <a:lstStyle/>
          <a:p>
            <a:pPr marL="0" indent="0">
              <a:buNone/>
            </a:pPr>
            <a:r>
              <a:rPr lang="en-US" sz="2400" b="1" i="1" u="sng" dirty="0">
                <a:solidFill>
                  <a:srgbClr val="FF0000"/>
                </a:solidFill>
                <a:latin typeface="Times New Roman" panose="02020603050405020304" pitchFamily="18" charset="0"/>
                <a:cs typeface="Times New Roman" panose="02020603050405020304" pitchFamily="18" charset="0"/>
              </a:rPr>
              <a:t>RECOMMENDATIONS:-</a:t>
            </a:r>
          </a:p>
          <a:p>
            <a:pPr marL="0" indent="0">
              <a:lnSpc>
                <a:spcPct val="100000"/>
              </a:lnSpc>
              <a:buNone/>
            </a:pPr>
            <a:r>
              <a:rPr lang="en-US" sz="2200" b="1" u="sng" dirty="0">
                <a:solidFill>
                  <a:schemeClr val="accent6"/>
                </a:solidFill>
                <a:latin typeface="Times New Roman" panose="02020603050405020304" pitchFamily="18" charset="0"/>
                <a:cs typeface="Times New Roman" panose="02020603050405020304" pitchFamily="18" charset="0"/>
              </a:rPr>
              <a:t>Cost Optimization: </a:t>
            </a:r>
            <a:r>
              <a:rPr lang="en-US" sz="2200" i="1" dirty="0">
                <a:solidFill>
                  <a:schemeClr val="accent5"/>
                </a:solidFill>
                <a:latin typeface="Times New Roman" panose="02020603050405020304" pitchFamily="18" charset="0"/>
                <a:cs typeface="Times New Roman" panose="02020603050405020304" pitchFamily="18" charset="0"/>
              </a:rPr>
              <a:t>Evaluate the freight pricing structure and negotiate with logistics partners to optimize shipping costs in states with higher average freight values, such as RS and SC. Look for opportunities to streamline shipping processes, negotiate better rates, or explore alternative shipping methods to reduce overall freight expenses.</a:t>
            </a:r>
          </a:p>
          <a:p>
            <a:pPr marL="0" indent="0">
              <a:lnSpc>
                <a:spcPct val="100000"/>
              </a:lnSpc>
              <a:buNone/>
            </a:pPr>
            <a:endParaRPr lang="en-US" sz="2200" i="1" dirty="0">
              <a:solidFill>
                <a:schemeClr val="accent5"/>
              </a:solidFill>
              <a:latin typeface="Times New Roman" panose="02020603050405020304" pitchFamily="18" charset="0"/>
              <a:cs typeface="Times New Roman" panose="02020603050405020304" pitchFamily="18" charset="0"/>
            </a:endParaRPr>
          </a:p>
          <a:p>
            <a:pPr marL="0" indent="0">
              <a:lnSpc>
                <a:spcPct val="100000"/>
              </a:lnSpc>
              <a:buNone/>
            </a:pPr>
            <a:r>
              <a:rPr lang="en-US" sz="2200" b="1" u="sng" dirty="0">
                <a:solidFill>
                  <a:schemeClr val="accent6"/>
                </a:solidFill>
                <a:latin typeface="Times New Roman" panose="02020603050405020304" pitchFamily="18" charset="0"/>
                <a:cs typeface="Times New Roman" panose="02020603050405020304" pitchFamily="18" charset="0"/>
              </a:rPr>
              <a:t>Shipping Incentives: </a:t>
            </a:r>
            <a:r>
              <a:rPr lang="en-US" sz="2200" i="1" dirty="0">
                <a:solidFill>
                  <a:schemeClr val="accent5"/>
                </a:solidFill>
                <a:latin typeface="Times New Roman" panose="02020603050405020304" pitchFamily="18" charset="0"/>
                <a:cs typeface="Times New Roman" panose="02020603050405020304" pitchFamily="18" charset="0"/>
              </a:rPr>
              <a:t>Consider implementing shipping incentives, such as free or discounted shipping thresholds, to encourage customers to place larger orders. This can help offset higher shipping costs and increase the average order value while also providing an incentive for customers to continue shopping at the Target retail store.</a:t>
            </a:r>
          </a:p>
          <a:p>
            <a:pPr marL="0" indent="0">
              <a:lnSpc>
                <a:spcPct val="100000"/>
              </a:lnSpc>
              <a:buNone/>
            </a:pPr>
            <a:endParaRPr lang="en-US" sz="2200" i="1" dirty="0">
              <a:solidFill>
                <a:schemeClr val="accent5"/>
              </a:solidFill>
              <a:latin typeface="Times New Roman" panose="02020603050405020304" pitchFamily="18" charset="0"/>
              <a:cs typeface="Times New Roman" panose="02020603050405020304" pitchFamily="18" charset="0"/>
            </a:endParaRPr>
          </a:p>
          <a:p>
            <a:pPr marL="0" indent="0">
              <a:lnSpc>
                <a:spcPct val="100000"/>
              </a:lnSpc>
              <a:buNone/>
            </a:pPr>
            <a:r>
              <a:rPr lang="en-US" sz="2200" b="1" i="1" u="sng" dirty="0">
                <a:solidFill>
                  <a:schemeClr val="accent6"/>
                </a:solidFill>
                <a:latin typeface="Times New Roman" panose="02020603050405020304" pitchFamily="18" charset="0"/>
                <a:cs typeface="Times New Roman" panose="02020603050405020304" pitchFamily="18" charset="0"/>
              </a:rPr>
              <a:t>Regional Warehousing: </a:t>
            </a:r>
            <a:r>
              <a:rPr lang="en-US" sz="2200" i="1" dirty="0">
                <a:solidFill>
                  <a:schemeClr val="accent5"/>
                </a:solidFill>
                <a:latin typeface="Times New Roman" panose="02020603050405020304" pitchFamily="18" charset="0"/>
                <a:cs typeface="Times New Roman" panose="02020603050405020304" pitchFamily="18" charset="0"/>
              </a:rPr>
              <a:t>Explore the possibility of establishing regional warehouses or fulfilment </a:t>
            </a:r>
            <a:r>
              <a:rPr lang="en-US" sz="2200" i="1" dirty="0" err="1">
                <a:solidFill>
                  <a:schemeClr val="accent5"/>
                </a:solidFill>
                <a:latin typeface="Times New Roman" panose="02020603050405020304" pitchFamily="18" charset="0"/>
                <a:cs typeface="Times New Roman" panose="02020603050405020304" pitchFamily="18" charset="0"/>
              </a:rPr>
              <a:t>centres</a:t>
            </a:r>
            <a:r>
              <a:rPr lang="en-US" sz="2200" i="1" dirty="0">
                <a:solidFill>
                  <a:schemeClr val="accent5"/>
                </a:solidFill>
                <a:latin typeface="Times New Roman" panose="02020603050405020304" pitchFamily="18" charset="0"/>
                <a:cs typeface="Times New Roman" panose="02020603050405020304" pitchFamily="18" charset="0"/>
              </a:rPr>
              <a:t> in states with higher average and total freight values, like RS and SC. This can help reduce shipping distances, decrease transit times, and potentially lower shipping costs for both the retail store and its customers in these regions.</a:t>
            </a:r>
          </a:p>
          <a:p>
            <a:pPr marL="0" indent="0">
              <a:lnSpc>
                <a:spcPct val="100000"/>
              </a:lnSpc>
              <a:buNone/>
            </a:pPr>
            <a:endParaRPr lang="en-US" sz="2200" i="1" dirty="0">
              <a:solidFill>
                <a:schemeClr val="accent5"/>
              </a:solidFill>
              <a:latin typeface="Times New Roman" panose="02020603050405020304" pitchFamily="18" charset="0"/>
              <a:cs typeface="Times New Roman" panose="02020603050405020304" pitchFamily="18" charset="0"/>
            </a:endParaRPr>
          </a:p>
          <a:p>
            <a:pPr marL="0" indent="0">
              <a:lnSpc>
                <a:spcPct val="100000"/>
              </a:lnSpc>
              <a:buNone/>
            </a:pPr>
            <a:r>
              <a:rPr lang="en-US" sz="2200" b="1" i="1" u="sng" dirty="0">
                <a:solidFill>
                  <a:schemeClr val="accent6"/>
                </a:solidFill>
                <a:latin typeface="Times New Roman" panose="02020603050405020304" pitchFamily="18" charset="0"/>
                <a:cs typeface="Times New Roman" panose="02020603050405020304" pitchFamily="18" charset="0"/>
              </a:rPr>
              <a:t>Carrier Options</a:t>
            </a:r>
            <a:r>
              <a:rPr lang="en-US" sz="2200" i="1" dirty="0">
                <a:solidFill>
                  <a:schemeClr val="accent5"/>
                </a:solidFill>
                <a:latin typeface="Times New Roman" panose="02020603050405020304" pitchFamily="18" charset="0"/>
                <a:cs typeface="Times New Roman" panose="02020603050405020304" pitchFamily="18" charset="0"/>
              </a:rPr>
              <a:t>: Assess the carrier options available for shipping orders in each state. Consider partnering with multiple carriers to ensure competitive pricing, efficient delivery services, and the ability to cater to customers in different regions effectively. Regularly review carrier performance to ensure the best possible shipping experience for customers.</a:t>
            </a:r>
          </a:p>
          <a:p>
            <a:pPr>
              <a:buFont typeface="Wingdings" panose="05000000000000000000" pitchFamily="2" charset="2"/>
              <a:buChar char="Ø"/>
            </a:pPr>
            <a:endParaRPr lang="en-US" sz="2400" i="1" dirty="0">
              <a:solidFill>
                <a:schemeClr val="accent5"/>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spTree>
    <p:extLst>
      <p:ext uri="{BB962C8B-B14F-4D97-AF65-F5344CB8AC3E}">
        <p14:creationId xmlns:p14="http://schemas.microsoft.com/office/powerpoint/2010/main" val="178856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B7DB4-6569-A41A-6B3B-6D631F4115A6}"/>
              </a:ext>
            </a:extLst>
          </p:cNvPr>
          <p:cNvSpPr>
            <a:spLocks noGrp="1"/>
          </p:cNvSpPr>
          <p:nvPr>
            <p:ph type="ctrTitle"/>
          </p:nvPr>
        </p:nvSpPr>
        <p:spPr>
          <a:xfrm>
            <a:off x="1497203" y="1376624"/>
            <a:ext cx="9324871" cy="3526972"/>
          </a:xfrm>
        </p:spPr>
        <p:txBody>
          <a:bodyPr>
            <a:normAutofit/>
          </a:bodyPr>
          <a:lstStyle/>
          <a:p>
            <a:r>
              <a:rPr lang="en-US" sz="6000" b="1" u="sng" dirty="0">
                <a:solidFill>
                  <a:srgbClr val="FF0000"/>
                </a:solidFill>
                <a:effectLst/>
                <a:latin typeface="Times New Roman" panose="02020603050405020304" pitchFamily="18" charset="0"/>
                <a:cs typeface="Times New Roman" panose="02020603050405020304" pitchFamily="18" charset="0"/>
              </a:rPr>
              <a:t>5. Analysis based on sales, freight and delivery time.</a:t>
            </a:r>
            <a:br>
              <a:rPr lang="en-US" sz="6000" b="1" dirty="0">
                <a:solidFill>
                  <a:srgbClr val="FF0000"/>
                </a:solidFill>
                <a:effectLst/>
                <a:latin typeface="Times New Roman" panose="02020603050405020304" pitchFamily="18" charset="0"/>
                <a:cs typeface="Times New Roman" panose="02020603050405020304" pitchFamily="18" charset="0"/>
              </a:rPr>
            </a:br>
            <a:endParaRPr lang="en-IN" u="sng" dirty="0">
              <a:solidFill>
                <a:srgbClr val="FF0000"/>
              </a:solidFill>
            </a:endParaRPr>
          </a:p>
        </p:txBody>
      </p:sp>
      <p:pic>
        <p:nvPicPr>
          <p:cNvPr id="9" name="Picture 8">
            <a:extLst>
              <a:ext uri="{FF2B5EF4-FFF2-40B4-BE49-F238E27FC236}">
                <a16:creationId xmlns:a16="http://schemas.microsoft.com/office/drawing/2014/main" id="{EB3F676D-B9CE-3EAB-4E09-31B26D52775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651" b="89701" l="9770" r="89943">
                        <a14:foregroundMark x1="52299" y1="4651" x2="52299" y2="4651"/>
                        <a14:foregroundMark x1="54023" y1="38206" x2="54023" y2="38206"/>
                      </a14:backgroundRemoval>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94243" y="0"/>
            <a:ext cx="1524000" cy="1234912"/>
          </a:xfrm>
          <a:prstGeom prst="rect">
            <a:avLst/>
          </a:prstGeom>
        </p:spPr>
      </p:pic>
      <p:pic>
        <p:nvPicPr>
          <p:cNvPr id="13" name="Picture 12">
            <a:extLst>
              <a:ext uri="{FF2B5EF4-FFF2-40B4-BE49-F238E27FC236}">
                <a16:creationId xmlns:a16="http://schemas.microsoft.com/office/drawing/2014/main" id="{512392A3-449F-6083-E95C-D54D4672F37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5375" y1="49625" x2="25375" y2="49625"/>
                      </a14:backgroundRemoval>
                    </a14:imgEffect>
                  </a14:imgLayer>
                </a14:imgProps>
              </a:ext>
              <a:ext uri="{28A0092B-C50C-407E-A947-70E740481C1C}">
                <a14:useLocalDpi xmlns:a14="http://schemas.microsoft.com/office/drawing/2010/main" val="0"/>
              </a:ext>
            </a:extLst>
          </a:blip>
          <a:stretch>
            <a:fillRect/>
          </a:stretch>
        </p:blipFill>
        <p:spPr>
          <a:xfrm>
            <a:off x="-226243" y="-113123"/>
            <a:ext cx="1522800" cy="1121480"/>
          </a:xfrm>
          <a:prstGeom prst="rect">
            <a:avLst/>
          </a:prstGeom>
        </p:spPr>
      </p:pic>
      <p:sp>
        <p:nvSpPr>
          <p:cNvPr id="14" name="Rectangle 13">
            <a:extLst>
              <a:ext uri="{FF2B5EF4-FFF2-40B4-BE49-F238E27FC236}">
                <a16:creationId xmlns:a16="http://schemas.microsoft.com/office/drawing/2014/main" id="{0AA98255-4365-1620-6C2F-FCB862CBF283}"/>
              </a:ext>
            </a:extLst>
          </p:cNvPr>
          <p:cNvSpPr/>
          <p:nvPr/>
        </p:nvSpPr>
        <p:spPr>
          <a:xfrm>
            <a:off x="0" y="-1"/>
            <a:ext cx="12192000" cy="6858001"/>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94497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123361" y="62239"/>
            <a:ext cx="9959971" cy="1546994"/>
          </a:xfrm>
        </p:spPr>
        <p:txBody>
          <a:bodyPr>
            <a:noAutofit/>
          </a:bodyPr>
          <a:lstStyle/>
          <a:p>
            <a:r>
              <a:rPr lang="en-US" sz="2800" b="1" i="0" u="sng" dirty="0">
                <a:solidFill>
                  <a:srgbClr val="FF0000"/>
                </a:solidFill>
                <a:effectLst/>
                <a:latin typeface="Times New Roman" panose="02020603050405020304" pitchFamily="18" charset="0"/>
                <a:cs typeface="Times New Roman" panose="02020603050405020304" pitchFamily="18" charset="0"/>
              </a:rPr>
              <a:t>1. Find the no. of days taken to deliver each order from the order’s purchase date as delivery time.</a:t>
            </a:r>
            <a:br>
              <a:rPr lang="en-US" sz="2800" b="1" u="sng" dirty="0">
                <a:solidFill>
                  <a:srgbClr val="FF0000"/>
                </a:solidFill>
                <a:latin typeface="Times New Roman" panose="02020603050405020304" pitchFamily="18" charset="0"/>
                <a:cs typeface="Times New Roman" panose="02020603050405020304" pitchFamily="18" charset="0"/>
              </a:rPr>
            </a:br>
            <a:r>
              <a:rPr lang="en-US" sz="2800" b="1" i="0" u="sng" dirty="0">
                <a:solidFill>
                  <a:srgbClr val="FF0000"/>
                </a:solidFill>
                <a:effectLst/>
                <a:latin typeface="Times New Roman" panose="02020603050405020304" pitchFamily="18" charset="0"/>
                <a:cs typeface="Times New Roman" panose="02020603050405020304" pitchFamily="18" charset="0"/>
              </a:rPr>
              <a:t>Also, calculate the difference (in days) between the estimated &amp; actual delivery date of an order</a:t>
            </a:r>
            <a:endParaRPr lang="en-IN" sz="2800"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70337" y="1703088"/>
            <a:ext cx="11982973" cy="5092673"/>
          </a:xfrm>
        </p:spPr>
        <p:txBody>
          <a:bodyPr/>
          <a:lstStyle/>
          <a:p>
            <a:r>
              <a:rPr lang="en-IN" b="1" u="sng" dirty="0">
                <a:solidFill>
                  <a:srgbClr val="FF0000"/>
                </a:solidFill>
                <a:latin typeface="Times New Roman" panose="02020603050405020304" pitchFamily="18" charset="0"/>
                <a:cs typeface="Times New Roman" panose="02020603050405020304" pitchFamily="18" charset="0"/>
              </a:rPr>
              <a:t>QUERY:-</a:t>
            </a:r>
          </a:p>
          <a:p>
            <a:r>
              <a:rPr lang="en-US" sz="1800" b="0" dirty="0">
                <a:solidFill>
                  <a:srgbClr val="3367D6"/>
                </a:solidFill>
                <a:effectLst/>
                <a:latin typeface="Roboto Mono" panose="00000009000000000000" pitchFamily="49" charset="0"/>
              </a:rPr>
              <a:t>select</a:t>
            </a:r>
            <a:r>
              <a:rPr lang="en-US" sz="1800" b="0" dirty="0">
                <a:solidFill>
                  <a:srgbClr val="3A474E"/>
                </a:solidFill>
                <a:effectLst/>
                <a:latin typeface="Roboto Mono" panose="00000009000000000000" pitchFamily="49" charset="0"/>
              </a:rPr>
              <a:t> </a:t>
            </a:r>
            <a:r>
              <a:rPr lang="en-US" sz="1800" b="0" dirty="0" err="1">
                <a:solidFill>
                  <a:srgbClr val="000000"/>
                </a:solidFill>
                <a:effectLst/>
                <a:latin typeface="Roboto Mono" panose="00000009000000000000" pitchFamily="49" charset="0"/>
              </a:rPr>
              <a:t>order_id</a:t>
            </a:r>
            <a:r>
              <a:rPr lang="en-US" sz="1800" b="0" dirty="0">
                <a:solidFill>
                  <a:srgbClr val="3A474E"/>
                </a:solidFill>
                <a:effectLst/>
                <a:latin typeface="Roboto Mono" panose="00000009000000000000" pitchFamily="49" charset="0"/>
              </a:rPr>
              <a:t> , </a:t>
            </a:r>
            <a:r>
              <a:rPr lang="en-US" sz="1800" b="0" dirty="0" err="1">
                <a:solidFill>
                  <a:srgbClr val="3367D6"/>
                </a:solidFill>
                <a:effectLst/>
                <a:latin typeface="Roboto Mono" panose="00000009000000000000" pitchFamily="49" charset="0"/>
              </a:rPr>
              <a:t>date_diff</a:t>
            </a:r>
            <a:r>
              <a:rPr lang="en-US" sz="1800" b="0" dirty="0">
                <a:solidFill>
                  <a:srgbClr val="37474F"/>
                </a:solidFill>
                <a:effectLst/>
                <a:latin typeface="Roboto Mono" panose="00000009000000000000" pitchFamily="49" charset="0"/>
              </a:rPr>
              <a:t>(</a:t>
            </a:r>
            <a:r>
              <a:rPr lang="en-US" sz="1800" b="0" dirty="0" err="1">
                <a:solidFill>
                  <a:srgbClr val="000000"/>
                </a:solidFill>
                <a:effectLst/>
                <a:latin typeface="Roboto Mono" panose="00000009000000000000" pitchFamily="49" charset="0"/>
              </a:rPr>
              <a:t>order_delivered_customer_date</a:t>
            </a:r>
            <a:r>
              <a:rPr lang="en-US" sz="1800" b="0" dirty="0" err="1">
                <a:solidFill>
                  <a:srgbClr val="3A474E"/>
                </a:solidFill>
                <a:effectLst/>
                <a:latin typeface="Roboto Mono" panose="00000009000000000000" pitchFamily="49" charset="0"/>
              </a:rPr>
              <a:t>,</a:t>
            </a:r>
            <a:r>
              <a:rPr lang="en-US" sz="1800" b="0" dirty="0" err="1">
                <a:solidFill>
                  <a:srgbClr val="000000"/>
                </a:solidFill>
                <a:effectLst/>
                <a:latin typeface="Roboto Mono" panose="00000009000000000000" pitchFamily="49" charset="0"/>
              </a:rPr>
              <a:t>order_purchase_timestamp</a:t>
            </a:r>
            <a:r>
              <a:rPr lang="en-US" sz="1800" b="0" dirty="0" err="1">
                <a:solidFill>
                  <a:srgbClr val="3A474E"/>
                </a:solidFill>
                <a:effectLst/>
                <a:latin typeface="Roboto Mono" panose="00000009000000000000" pitchFamily="49" charset="0"/>
              </a:rPr>
              <a:t>,</a:t>
            </a:r>
            <a:r>
              <a:rPr lang="en-US" sz="1800" b="0" dirty="0" err="1">
                <a:solidFill>
                  <a:srgbClr val="000000"/>
                </a:solidFill>
                <a:effectLst/>
                <a:latin typeface="Roboto Mono" panose="00000009000000000000" pitchFamily="49" charset="0"/>
              </a:rPr>
              <a:t>day</a:t>
            </a:r>
            <a:r>
              <a:rPr lang="en-US" sz="1800" b="0" dirty="0">
                <a:solidFill>
                  <a:srgbClr val="37474F"/>
                </a:solidFill>
                <a:effectLst/>
                <a:latin typeface="Roboto Mono" panose="00000009000000000000" pitchFamily="49" charset="0"/>
              </a:rPr>
              <a:t>)</a:t>
            </a:r>
            <a:r>
              <a:rPr lang="en-US" sz="1800" b="0" dirty="0">
                <a:solidFill>
                  <a:srgbClr val="3A474E"/>
                </a:solidFill>
                <a:effectLst/>
                <a:latin typeface="Roboto Mono" panose="00000009000000000000" pitchFamily="49" charset="0"/>
              </a:rPr>
              <a:t> </a:t>
            </a:r>
            <a:r>
              <a:rPr lang="en-US" sz="1800" b="0" dirty="0">
                <a:solidFill>
                  <a:srgbClr val="3367D6"/>
                </a:solidFill>
                <a:effectLst/>
                <a:latin typeface="Roboto Mono" panose="00000009000000000000" pitchFamily="49" charset="0"/>
              </a:rPr>
              <a:t>as</a:t>
            </a:r>
            <a:r>
              <a:rPr lang="en-US" sz="1800" b="0" dirty="0">
                <a:solidFill>
                  <a:srgbClr val="3A474E"/>
                </a:solidFill>
                <a:effectLst/>
                <a:latin typeface="Roboto Mono" panose="00000009000000000000" pitchFamily="49" charset="0"/>
              </a:rPr>
              <a:t> </a:t>
            </a:r>
            <a:r>
              <a:rPr lang="en-US" sz="1800" b="0" dirty="0" err="1">
                <a:solidFill>
                  <a:srgbClr val="000000"/>
                </a:solidFill>
                <a:effectLst/>
                <a:latin typeface="Roboto Mono" panose="00000009000000000000" pitchFamily="49" charset="0"/>
              </a:rPr>
              <a:t>deliver_time_diff</a:t>
            </a:r>
            <a:r>
              <a:rPr lang="en-US" sz="1800" b="0" dirty="0" err="1">
                <a:solidFill>
                  <a:srgbClr val="3A474E"/>
                </a:solidFill>
                <a:effectLst/>
                <a:latin typeface="Roboto Mono" panose="00000009000000000000" pitchFamily="49" charset="0"/>
              </a:rPr>
              <a:t>,</a:t>
            </a:r>
            <a:r>
              <a:rPr lang="en-US" sz="1800" b="0" dirty="0" err="1">
                <a:solidFill>
                  <a:srgbClr val="3367D6"/>
                </a:solidFill>
                <a:effectLst/>
                <a:latin typeface="Roboto Mono" panose="00000009000000000000" pitchFamily="49" charset="0"/>
              </a:rPr>
              <a:t>date_diff</a:t>
            </a:r>
            <a:r>
              <a:rPr lang="en-US" sz="1800" b="0" dirty="0">
                <a:solidFill>
                  <a:srgbClr val="37474F"/>
                </a:solidFill>
                <a:effectLst/>
                <a:latin typeface="Roboto Mono" panose="00000009000000000000" pitchFamily="49" charset="0"/>
              </a:rPr>
              <a:t>(</a:t>
            </a:r>
            <a:r>
              <a:rPr lang="en-US" sz="1800" b="0" dirty="0" err="1">
                <a:solidFill>
                  <a:srgbClr val="000000"/>
                </a:solidFill>
                <a:effectLst/>
                <a:latin typeface="Roboto Mono" panose="00000009000000000000" pitchFamily="49" charset="0"/>
              </a:rPr>
              <a:t>order_estimated_delivery_date</a:t>
            </a:r>
            <a:r>
              <a:rPr lang="en-US" sz="1800" b="0" dirty="0" err="1">
                <a:solidFill>
                  <a:srgbClr val="3A474E"/>
                </a:solidFill>
                <a:effectLst/>
                <a:latin typeface="Roboto Mono" panose="00000009000000000000" pitchFamily="49" charset="0"/>
              </a:rPr>
              <a:t>,</a:t>
            </a:r>
            <a:r>
              <a:rPr lang="en-US" sz="1800" b="0" dirty="0" err="1">
                <a:solidFill>
                  <a:srgbClr val="000000"/>
                </a:solidFill>
                <a:effectLst/>
                <a:latin typeface="Roboto Mono" panose="00000009000000000000" pitchFamily="49" charset="0"/>
              </a:rPr>
              <a:t>order_delivered_customer_date</a:t>
            </a:r>
            <a:r>
              <a:rPr lang="en-US" sz="1800" b="0" dirty="0" err="1">
                <a:solidFill>
                  <a:srgbClr val="3A474E"/>
                </a:solidFill>
                <a:effectLst/>
                <a:latin typeface="Roboto Mono" panose="00000009000000000000" pitchFamily="49" charset="0"/>
              </a:rPr>
              <a:t>,</a:t>
            </a:r>
            <a:r>
              <a:rPr lang="en-US" sz="1800" b="0" dirty="0" err="1">
                <a:solidFill>
                  <a:srgbClr val="000000"/>
                </a:solidFill>
                <a:effectLst/>
                <a:latin typeface="Roboto Mono" panose="00000009000000000000" pitchFamily="49" charset="0"/>
              </a:rPr>
              <a:t>day</a:t>
            </a:r>
            <a:r>
              <a:rPr lang="en-US" sz="1800" b="0" dirty="0">
                <a:solidFill>
                  <a:srgbClr val="37474F"/>
                </a:solidFill>
                <a:effectLst/>
                <a:latin typeface="Roboto Mono" panose="00000009000000000000" pitchFamily="49" charset="0"/>
              </a:rPr>
              <a:t>)</a:t>
            </a:r>
            <a:r>
              <a:rPr lang="en-US" sz="1800" b="0" dirty="0">
                <a:solidFill>
                  <a:srgbClr val="3A474E"/>
                </a:solidFill>
                <a:effectLst/>
                <a:latin typeface="Roboto Mono" panose="00000009000000000000" pitchFamily="49" charset="0"/>
              </a:rPr>
              <a:t> </a:t>
            </a:r>
            <a:r>
              <a:rPr lang="en-US" sz="1800" b="0" dirty="0">
                <a:solidFill>
                  <a:srgbClr val="3367D6"/>
                </a:solidFill>
                <a:effectLst/>
                <a:latin typeface="Roboto Mono" panose="00000009000000000000" pitchFamily="49" charset="0"/>
              </a:rPr>
              <a:t>as</a:t>
            </a:r>
            <a:r>
              <a:rPr lang="en-US" sz="1800" b="0" dirty="0">
                <a:solidFill>
                  <a:srgbClr val="3A474E"/>
                </a:solidFill>
                <a:effectLst/>
                <a:latin typeface="Roboto Mono" panose="00000009000000000000" pitchFamily="49" charset="0"/>
              </a:rPr>
              <a:t> </a:t>
            </a:r>
            <a:r>
              <a:rPr lang="en-US" sz="1800" b="0" dirty="0" err="1">
                <a:solidFill>
                  <a:srgbClr val="000000"/>
                </a:solidFill>
                <a:effectLst/>
                <a:latin typeface="Roboto Mono" panose="00000009000000000000" pitchFamily="49" charset="0"/>
              </a:rPr>
              <a:t>estimated_time_diff</a:t>
            </a:r>
            <a:endParaRPr lang="en-US" sz="1800" b="0" dirty="0">
              <a:solidFill>
                <a:srgbClr val="3A474E"/>
              </a:solidFill>
              <a:effectLst/>
              <a:latin typeface="Roboto Mono" panose="00000009000000000000" pitchFamily="49" charset="0"/>
            </a:endParaRPr>
          </a:p>
          <a:p>
            <a:r>
              <a:rPr lang="en-US" sz="1800" b="0" dirty="0">
                <a:solidFill>
                  <a:srgbClr val="3367D6"/>
                </a:solidFill>
                <a:effectLst/>
                <a:latin typeface="Roboto Mono" panose="00000009000000000000" pitchFamily="49" charset="0"/>
              </a:rPr>
              <a:t>from</a:t>
            </a:r>
            <a:r>
              <a:rPr lang="en-US" sz="1800" b="0" dirty="0">
                <a:solidFill>
                  <a:srgbClr val="3A474E"/>
                </a:solidFill>
                <a:effectLst/>
                <a:latin typeface="Roboto Mono" panose="00000009000000000000" pitchFamily="49" charset="0"/>
              </a:rPr>
              <a:t> </a:t>
            </a:r>
            <a:r>
              <a:rPr lang="en-US" sz="1800" b="0" dirty="0">
                <a:solidFill>
                  <a:srgbClr val="0D904F"/>
                </a:solidFill>
                <a:effectLst/>
                <a:latin typeface="Roboto Mono" panose="00000009000000000000" pitchFamily="49" charset="0"/>
              </a:rPr>
              <a:t>`</a:t>
            </a:r>
            <a:r>
              <a:rPr lang="en-US" sz="1800" b="0" dirty="0" err="1">
                <a:solidFill>
                  <a:srgbClr val="0D904F"/>
                </a:solidFill>
                <a:effectLst/>
                <a:latin typeface="Roboto Mono" panose="00000009000000000000" pitchFamily="49" charset="0"/>
              </a:rPr>
              <a:t>target_retail_store.orders</a:t>
            </a:r>
            <a:r>
              <a:rPr lang="en-US" sz="1800" b="0" dirty="0">
                <a:solidFill>
                  <a:srgbClr val="0D904F"/>
                </a:solidFill>
                <a:effectLst/>
                <a:latin typeface="Roboto Mono" panose="00000009000000000000" pitchFamily="49" charset="0"/>
              </a:rPr>
              <a:t>`</a:t>
            </a:r>
            <a:r>
              <a:rPr lang="en-US" sz="1800" b="0" dirty="0">
                <a:solidFill>
                  <a:srgbClr val="3A474E"/>
                </a:solidFill>
                <a:effectLst/>
                <a:latin typeface="Roboto Mono" panose="00000009000000000000" pitchFamily="49" charset="0"/>
              </a:rPr>
              <a:t> </a:t>
            </a:r>
          </a:p>
          <a:p>
            <a:endParaRPr lang="en-IN" sz="1600" dirty="0"/>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pic>
        <p:nvPicPr>
          <p:cNvPr id="8" name="Picture 7">
            <a:extLst>
              <a:ext uri="{FF2B5EF4-FFF2-40B4-BE49-F238E27FC236}">
                <a16:creationId xmlns:a16="http://schemas.microsoft.com/office/drawing/2014/main" id="{90B419BA-256A-9627-AB29-E83251EC7256}"/>
              </a:ext>
            </a:extLst>
          </p:cNvPr>
          <p:cNvPicPr>
            <a:picLocks noChangeAspect="1"/>
          </p:cNvPicPr>
          <p:nvPr/>
        </p:nvPicPr>
        <p:blipFill>
          <a:blip r:embed="rId4"/>
          <a:stretch>
            <a:fillRect/>
          </a:stretch>
        </p:blipFill>
        <p:spPr>
          <a:xfrm>
            <a:off x="1691767" y="3721768"/>
            <a:ext cx="8823157" cy="3073993"/>
          </a:xfrm>
          <a:prstGeom prst="rect">
            <a:avLst/>
          </a:prstGeom>
        </p:spPr>
      </p:pic>
    </p:spTree>
    <p:extLst>
      <p:ext uri="{BB962C8B-B14F-4D97-AF65-F5344CB8AC3E}">
        <p14:creationId xmlns:p14="http://schemas.microsoft.com/office/powerpoint/2010/main" val="10589999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032728" y="-365783"/>
            <a:ext cx="10086577" cy="1175355"/>
          </a:xfrm>
        </p:spPr>
        <p:txBody>
          <a:bodyPr>
            <a:normAutofit fontScale="90000"/>
          </a:bodyPr>
          <a:lstStyle/>
          <a:p>
            <a:pPr algn="ctr"/>
            <a:br>
              <a:rPr lang="en-US" b="1" u="sng" dirty="0">
                <a:solidFill>
                  <a:srgbClr val="FF0000"/>
                </a:solidFill>
              </a:rPr>
            </a:br>
            <a:r>
              <a:rPr lang="en-US" b="1" u="sng" dirty="0">
                <a:solidFill>
                  <a:srgbClr val="FF0000"/>
                </a:solidFill>
                <a:latin typeface="Times New Roman" panose="02020603050405020304" pitchFamily="18" charset="0"/>
                <a:cs typeface="Times New Roman" panose="02020603050405020304" pitchFamily="18" charset="0"/>
              </a:rPr>
              <a:t>Insights and recommendations</a:t>
            </a:r>
            <a:endParaRPr lang="en-IN"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42862" y="867488"/>
            <a:ext cx="12106276" cy="5928273"/>
          </a:xfrm>
        </p:spPr>
        <p:txBody>
          <a:bodyPr>
            <a:normAutofit fontScale="92500" lnSpcReduction="10000"/>
          </a:bodyPr>
          <a:lstStyle/>
          <a:p>
            <a:pPr marL="0" indent="0">
              <a:buNone/>
            </a:pPr>
            <a:r>
              <a:rPr lang="en-US" sz="2400" b="1" u="sng" dirty="0">
                <a:solidFill>
                  <a:srgbClr val="FF0000"/>
                </a:solidFill>
                <a:latin typeface="Times New Roman" panose="02020603050405020304" pitchFamily="18" charset="0"/>
                <a:cs typeface="Times New Roman" panose="02020603050405020304" pitchFamily="18" charset="0"/>
              </a:rPr>
              <a:t>INSIGHTS:-</a:t>
            </a:r>
          </a:p>
          <a:p>
            <a:pPr marL="0" indent="0">
              <a:lnSpc>
                <a:spcPct val="120000"/>
              </a:lnSpc>
              <a:buNone/>
            </a:pPr>
            <a:r>
              <a:rPr lang="en-US" sz="2200" i="1" dirty="0">
                <a:solidFill>
                  <a:schemeClr val="accent5"/>
                </a:solidFill>
                <a:latin typeface="Times New Roman" panose="02020603050405020304" pitchFamily="18" charset="0"/>
                <a:cs typeface="Times New Roman" panose="02020603050405020304" pitchFamily="18" charset="0"/>
              </a:rPr>
              <a:t>By analyzing the delivery time and the difference between the estimated and actual delivery dates for each order, we can gain insights into the efficiency of the target retail store's delivery process and identify any potential delays or issues.</a:t>
            </a:r>
          </a:p>
          <a:p>
            <a:pPr marL="0" indent="0">
              <a:lnSpc>
                <a:spcPct val="120000"/>
              </a:lnSpc>
              <a:buNone/>
            </a:pPr>
            <a:r>
              <a:rPr lang="en-US" sz="2200" b="1" u="sng" dirty="0">
                <a:solidFill>
                  <a:srgbClr val="FF0000"/>
                </a:solidFill>
                <a:latin typeface="Times New Roman" panose="02020603050405020304" pitchFamily="18" charset="0"/>
                <a:cs typeface="Times New Roman" panose="02020603050405020304" pitchFamily="18" charset="0"/>
              </a:rPr>
              <a:t>RECOMMENDATIONS:-</a:t>
            </a:r>
          </a:p>
          <a:p>
            <a:pPr>
              <a:lnSpc>
                <a:spcPct val="120000"/>
              </a:lnSpc>
              <a:buFont typeface="Wingdings" panose="05000000000000000000" pitchFamily="2" charset="2"/>
              <a:buChar char="Ø"/>
            </a:pPr>
            <a:r>
              <a:rPr lang="en-US" sz="2200" b="1" i="1" u="sng" dirty="0">
                <a:solidFill>
                  <a:schemeClr val="accent6"/>
                </a:solidFill>
                <a:latin typeface="Times New Roman" panose="02020603050405020304" pitchFamily="18" charset="0"/>
                <a:cs typeface="Times New Roman" panose="02020603050405020304" pitchFamily="18" charset="0"/>
              </a:rPr>
              <a:t>Streamline Logistics Operations: </a:t>
            </a:r>
            <a:r>
              <a:rPr lang="en-US" sz="2200" i="1" dirty="0">
                <a:solidFill>
                  <a:schemeClr val="accent5"/>
                </a:solidFill>
                <a:latin typeface="Times New Roman" panose="02020603050405020304" pitchFamily="18" charset="0"/>
                <a:cs typeface="Times New Roman" panose="02020603050405020304" pitchFamily="18" charset="0"/>
              </a:rPr>
              <a:t>Evaluate the current logistics processes and identify areas where improvements can be made to reduce delivery time. Streamline warehouse operations, optimize inventory management, and enhance coordination with shipping partners to ensure faster order fulfilment and delivery.</a:t>
            </a:r>
          </a:p>
          <a:p>
            <a:pPr>
              <a:lnSpc>
                <a:spcPct val="120000"/>
              </a:lnSpc>
              <a:buFont typeface="Wingdings" panose="05000000000000000000" pitchFamily="2" charset="2"/>
              <a:buChar char="Ø"/>
            </a:pPr>
            <a:r>
              <a:rPr lang="en-US" sz="2200" b="1" u="sng" dirty="0">
                <a:solidFill>
                  <a:schemeClr val="accent6"/>
                </a:solidFill>
                <a:latin typeface="Times New Roman" panose="02020603050405020304" pitchFamily="18" charset="0"/>
                <a:cs typeface="Times New Roman" panose="02020603050405020304" pitchFamily="18" charset="0"/>
              </a:rPr>
              <a:t>Realistic Estimated Delivery Dates: </a:t>
            </a:r>
            <a:r>
              <a:rPr lang="en-US" sz="2200" i="1" dirty="0">
                <a:solidFill>
                  <a:schemeClr val="accent5"/>
                </a:solidFill>
                <a:latin typeface="Times New Roman" panose="02020603050405020304" pitchFamily="18" charset="0"/>
                <a:cs typeface="Times New Roman" panose="02020603050405020304" pitchFamily="18" charset="0"/>
              </a:rPr>
              <a:t>Improve the accuracy of estimated delivery dates provided to customers. Consider factors such as distance, shipping carrier capabilities, and potential delays to provide more realistic delivery timeframes. Setting realistic expectations can help minimize customer dissatisfaction due to delays.</a:t>
            </a:r>
          </a:p>
          <a:p>
            <a:pPr>
              <a:lnSpc>
                <a:spcPct val="120000"/>
              </a:lnSpc>
              <a:buFont typeface="Wingdings" panose="05000000000000000000" pitchFamily="2" charset="2"/>
              <a:buChar char="Ø"/>
            </a:pPr>
            <a:r>
              <a:rPr lang="en-US" sz="2200" b="1" u="sng" dirty="0">
                <a:solidFill>
                  <a:schemeClr val="accent6"/>
                </a:solidFill>
                <a:latin typeface="Times New Roman" panose="02020603050405020304" pitchFamily="18" charset="0"/>
                <a:cs typeface="Times New Roman" panose="02020603050405020304" pitchFamily="18" charset="0"/>
              </a:rPr>
              <a:t>Proactive Communication: </a:t>
            </a:r>
            <a:r>
              <a:rPr lang="en-US" sz="2200" i="1" dirty="0">
                <a:solidFill>
                  <a:schemeClr val="accent5"/>
                </a:solidFill>
                <a:latin typeface="Times New Roman" panose="02020603050405020304" pitchFamily="18" charset="0"/>
                <a:cs typeface="Times New Roman" panose="02020603050405020304" pitchFamily="18" charset="0"/>
              </a:rPr>
              <a:t>Establish effective communication channels with customers to provide timely updates regarding the status of their orders. Proactively inform customers about any potential delays or changes in estimated delivery dates. This level of transparency and communication can help manage customer expectations and build trust.</a:t>
            </a:r>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spTree>
    <p:extLst>
      <p:ext uri="{BB962C8B-B14F-4D97-AF65-F5344CB8AC3E}">
        <p14:creationId xmlns:p14="http://schemas.microsoft.com/office/powerpoint/2010/main" val="1771462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185705" y="62240"/>
            <a:ext cx="9927772" cy="1491458"/>
          </a:xfrm>
        </p:spPr>
        <p:txBody>
          <a:bodyPr>
            <a:normAutofit fontScale="90000"/>
          </a:bodyPr>
          <a:lstStyle/>
          <a:p>
            <a:pPr algn="ctr"/>
            <a:r>
              <a:rPr lang="en-IN" sz="3100" b="1" u="sng" dirty="0">
                <a:solidFill>
                  <a:srgbClr val="FF0000"/>
                </a:solidFill>
                <a:latin typeface="Times New Roman" panose="02020603050405020304" pitchFamily="18" charset="0"/>
                <a:cs typeface="Times New Roman" panose="02020603050405020304" pitchFamily="18" charset="0"/>
              </a:rPr>
              <a:t>2. </a:t>
            </a:r>
            <a:r>
              <a:rPr lang="en-US" sz="3100" b="1" i="0" u="sng" dirty="0">
                <a:solidFill>
                  <a:srgbClr val="FF0000"/>
                </a:solidFill>
                <a:effectLst/>
                <a:latin typeface="Times New Roman" panose="02020603050405020304" pitchFamily="18" charset="0"/>
                <a:cs typeface="Times New Roman" panose="02020603050405020304" pitchFamily="18" charset="0"/>
              </a:rPr>
              <a:t>Find out the top 5 states with the highest &amp; lowest average freight value.</a:t>
            </a:r>
            <a:br>
              <a:rPr lang="en-US" b="0" i="0" dirty="0">
                <a:solidFill>
                  <a:srgbClr val="515151"/>
                </a:solidFill>
                <a:effectLst/>
                <a:latin typeface="Source Sans Pro" panose="020B0503030403020204" pitchFamily="34" charset="0"/>
              </a:rPr>
            </a:br>
            <a:endParaRPr lang="en-IN" dirty="0"/>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sp>
        <p:nvSpPr>
          <p:cNvPr id="7" name="Content Placeholder 6">
            <a:extLst>
              <a:ext uri="{FF2B5EF4-FFF2-40B4-BE49-F238E27FC236}">
                <a16:creationId xmlns:a16="http://schemas.microsoft.com/office/drawing/2014/main" id="{7E9FDF43-831D-A069-79FB-9B7F87D370E2}"/>
              </a:ext>
            </a:extLst>
          </p:cNvPr>
          <p:cNvSpPr>
            <a:spLocks noGrp="1"/>
          </p:cNvSpPr>
          <p:nvPr>
            <p:ph idx="1"/>
          </p:nvPr>
        </p:nvSpPr>
        <p:spPr>
          <a:xfrm>
            <a:off x="176463" y="1027906"/>
            <a:ext cx="11871158" cy="5767853"/>
          </a:xfrm>
        </p:spPr>
        <p:txBody>
          <a:bodyPr>
            <a:normAutofit fontScale="25000" lnSpcReduction="20000"/>
          </a:bodyPr>
          <a:lstStyle/>
          <a:p>
            <a:r>
              <a:rPr lang="en-IN" sz="8000" b="1" u="sng" dirty="0">
                <a:solidFill>
                  <a:srgbClr val="FF0000"/>
                </a:solidFill>
                <a:latin typeface="Times New Roman" panose="02020603050405020304" pitchFamily="18" charset="0"/>
                <a:cs typeface="Times New Roman" panose="02020603050405020304" pitchFamily="18" charset="0"/>
              </a:rPr>
              <a:t>QUERY:-</a:t>
            </a:r>
          </a:p>
          <a:p>
            <a:r>
              <a:rPr lang="en-IN" sz="4800" b="0" dirty="0">
                <a:solidFill>
                  <a:srgbClr val="3367D6"/>
                </a:solidFill>
                <a:effectLst/>
                <a:latin typeface="Roboto Mono" panose="00000009000000000000" pitchFamily="49" charset="0"/>
              </a:rPr>
              <a:t>select</a:t>
            </a:r>
            <a:r>
              <a:rPr lang="en-IN" sz="4800" b="0" dirty="0">
                <a:solidFill>
                  <a:srgbClr val="3A474E"/>
                </a:solidFill>
                <a:effectLst/>
                <a:latin typeface="Roboto Mono" panose="00000009000000000000" pitchFamily="49" charset="0"/>
              </a:rPr>
              <a:t> </a:t>
            </a:r>
            <a:r>
              <a:rPr lang="en-IN" sz="4800" b="0" dirty="0">
                <a:solidFill>
                  <a:srgbClr val="37474F"/>
                </a:solidFill>
                <a:effectLst/>
                <a:latin typeface="Roboto Mono" panose="00000009000000000000" pitchFamily="49" charset="0"/>
              </a:rPr>
              <a:t>*</a:t>
            </a:r>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from</a:t>
            </a:r>
            <a:endParaRPr lang="en-IN" sz="4800" b="0" dirty="0">
              <a:solidFill>
                <a:srgbClr val="3A474E"/>
              </a:solidFill>
              <a:effectLst/>
              <a:latin typeface="Roboto Mono" panose="00000009000000000000" pitchFamily="49" charset="0"/>
            </a:endParaRPr>
          </a:p>
          <a:p>
            <a:r>
              <a:rPr lang="en-IN" sz="4800" b="0" dirty="0">
                <a:solidFill>
                  <a:srgbClr val="37474F"/>
                </a:solidFill>
                <a:effectLst/>
                <a:latin typeface="Roboto Mono" panose="00000009000000000000" pitchFamily="49" charset="0"/>
              </a:rPr>
              <a:t>(</a:t>
            </a:r>
            <a:r>
              <a:rPr lang="en-IN" sz="4800" b="0" dirty="0">
                <a:solidFill>
                  <a:srgbClr val="3367D6"/>
                </a:solidFill>
                <a:effectLst/>
                <a:latin typeface="Roboto Mono" panose="00000009000000000000" pitchFamily="49" charset="0"/>
              </a:rPr>
              <a:t>select</a:t>
            </a:r>
            <a:r>
              <a:rPr lang="en-IN" sz="4800" b="0" dirty="0">
                <a:solidFill>
                  <a:srgbClr val="3A474E"/>
                </a:solidFill>
                <a:effectLst/>
                <a:latin typeface="Roboto Mono" panose="00000009000000000000" pitchFamily="49" charset="0"/>
              </a:rPr>
              <a:t> </a:t>
            </a:r>
            <a:r>
              <a:rPr lang="en-IN" sz="4800" b="0" dirty="0" err="1">
                <a:solidFill>
                  <a:srgbClr val="000000"/>
                </a:solidFill>
                <a:effectLst/>
                <a:latin typeface="Roboto Mono" panose="00000009000000000000" pitchFamily="49" charset="0"/>
              </a:rPr>
              <a:t>t</a:t>
            </a:r>
            <a:r>
              <a:rPr lang="en-IN" sz="4800" b="0" dirty="0" err="1">
                <a:solidFill>
                  <a:srgbClr val="3A474E"/>
                </a:solidFill>
                <a:effectLst/>
                <a:latin typeface="Roboto Mono" panose="00000009000000000000" pitchFamily="49" charset="0"/>
              </a:rPr>
              <a:t>.</a:t>
            </a:r>
            <a:r>
              <a:rPr lang="en-IN" sz="4800" b="0" dirty="0" err="1">
                <a:solidFill>
                  <a:srgbClr val="000000"/>
                </a:solidFill>
                <a:effectLst/>
                <a:latin typeface="Roboto Mono" panose="00000009000000000000" pitchFamily="49" charset="0"/>
              </a:rPr>
              <a:t>customer_state</a:t>
            </a:r>
            <a:r>
              <a:rPr lang="en-IN" sz="4800" b="0" dirty="0">
                <a:solidFill>
                  <a:srgbClr val="3A474E"/>
                </a:solidFill>
                <a:effectLst/>
                <a:latin typeface="Roboto Mono" panose="00000009000000000000" pitchFamily="49" charset="0"/>
              </a:rPr>
              <a:t> , </a:t>
            </a:r>
            <a:r>
              <a:rPr lang="en-IN" sz="4800" b="0" dirty="0" err="1">
                <a:solidFill>
                  <a:srgbClr val="000000"/>
                </a:solidFill>
                <a:effectLst/>
                <a:latin typeface="Roboto Mono" panose="00000009000000000000" pitchFamily="49" charset="0"/>
              </a:rPr>
              <a:t>t</a:t>
            </a:r>
            <a:r>
              <a:rPr lang="en-IN" sz="4800" b="0" dirty="0" err="1">
                <a:solidFill>
                  <a:srgbClr val="3A474E"/>
                </a:solidFill>
                <a:effectLst/>
                <a:latin typeface="Roboto Mono" panose="00000009000000000000" pitchFamily="49" charset="0"/>
              </a:rPr>
              <a:t>.</a:t>
            </a:r>
            <a:r>
              <a:rPr lang="en-IN" sz="4800" b="0" dirty="0" err="1">
                <a:solidFill>
                  <a:srgbClr val="000000"/>
                </a:solidFill>
                <a:effectLst/>
                <a:latin typeface="Roboto Mono" panose="00000009000000000000" pitchFamily="49" charset="0"/>
              </a:rPr>
              <a:t>avg_frieght_value</a:t>
            </a:r>
            <a:r>
              <a:rPr lang="en-IN" sz="4800" b="0" dirty="0" err="1">
                <a:solidFill>
                  <a:srgbClr val="3A474E"/>
                </a:solidFill>
                <a:effectLst/>
                <a:latin typeface="Roboto Mono" panose="00000009000000000000" pitchFamily="49" charset="0"/>
              </a:rPr>
              <a:t>,</a:t>
            </a:r>
            <a:r>
              <a:rPr lang="en-IN" sz="4800" b="0" dirty="0" err="1">
                <a:solidFill>
                  <a:srgbClr val="3367D6"/>
                </a:solidFill>
                <a:effectLst/>
                <a:latin typeface="Roboto Mono" panose="00000009000000000000" pitchFamily="49" charset="0"/>
              </a:rPr>
              <a:t>dense_rank</a:t>
            </a:r>
            <a:r>
              <a:rPr lang="en-IN" sz="4800" b="0" dirty="0">
                <a:solidFill>
                  <a:srgbClr val="37474F"/>
                </a:solidFill>
                <a:effectLst/>
                <a:latin typeface="Roboto Mono" panose="00000009000000000000" pitchFamily="49" charset="0"/>
              </a:rPr>
              <a:t>()</a:t>
            </a:r>
            <a:r>
              <a:rPr lang="en-IN" sz="4800" b="0" dirty="0">
                <a:solidFill>
                  <a:srgbClr val="3367D6"/>
                </a:solidFill>
                <a:effectLst/>
                <a:latin typeface="Roboto Mono" panose="00000009000000000000" pitchFamily="49" charset="0"/>
              </a:rPr>
              <a:t>over</a:t>
            </a:r>
            <a:r>
              <a:rPr lang="en-IN" sz="4800" b="0" dirty="0">
                <a:solidFill>
                  <a:srgbClr val="37474F"/>
                </a:solidFill>
                <a:effectLst/>
                <a:latin typeface="Roboto Mono" panose="00000009000000000000" pitchFamily="49" charset="0"/>
              </a:rPr>
              <a:t>(</a:t>
            </a:r>
            <a:r>
              <a:rPr lang="en-IN" sz="4800" b="0" dirty="0">
                <a:solidFill>
                  <a:srgbClr val="3367D6"/>
                </a:solidFill>
                <a:effectLst/>
                <a:latin typeface="Roboto Mono" panose="00000009000000000000" pitchFamily="49" charset="0"/>
              </a:rPr>
              <a:t>order</a:t>
            </a:r>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by</a:t>
            </a:r>
            <a:r>
              <a:rPr lang="en-IN" sz="4800" b="0" dirty="0">
                <a:solidFill>
                  <a:srgbClr val="3A474E"/>
                </a:solidFill>
                <a:effectLst/>
                <a:latin typeface="Roboto Mono" panose="00000009000000000000" pitchFamily="49" charset="0"/>
              </a:rPr>
              <a:t> </a:t>
            </a:r>
            <a:r>
              <a:rPr lang="en-IN" sz="4800" b="0" dirty="0" err="1">
                <a:solidFill>
                  <a:srgbClr val="000000"/>
                </a:solidFill>
                <a:effectLst/>
                <a:latin typeface="Roboto Mono" panose="00000009000000000000" pitchFamily="49" charset="0"/>
              </a:rPr>
              <a:t>t</a:t>
            </a:r>
            <a:r>
              <a:rPr lang="en-IN" sz="4800" b="0" dirty="0" err="1">
                <a:solidFill>
                  <a:srgbClr val="3A474E"/>
                </a:solidFill>
                <a:effectLst/>
                <a:latin typeface="Roboto Mono" panose="00000009000000000000" pitchFamily="49" charset="0"/>
              </a:rPr>
              <a:t>.</a:t>
            </a:r>
            <a:r>
              <a:rPr lang="en-IN" sz="4800" b="0" dirty="0" err="1">
                <a:solidFill>
                  <a:srgbClr val="000000"/>
                </a:solidFill>
                <a:effectLst/>
                <a:latin typeface="Roboto Mono" panose="00000009000000000000" pitchFamily="49" charset="0"/>
              </a:rPr>
              <a:t>avg_frieght_value</a:t>
            </a:r>
            <a:r>
              <a:rPr lang="en-IN" sz="4800" b="0" dirty="0">
                <a:solidFill>
                  <a:srgbClr val="3A474E"/>
                </a:solidFill>
                <a:effectLst/>
                <a:latin typeface="Roboto Mono" panose="00000009000000000000" pitchFamily="49" charset="0"/>
              </a:rPr>
              <a:t> </a:t>
            </a:r>
            <a:r>
              <a:rPr lang="en-IN" sz="4800" b="0" dirty="0" err="1">
                <a:solidFill>
                  <a:srgbClr val="3367D6"/>
                </a:solidFill>
                <a:effectLst/>
                <a:latin typeface="Roboto Mono" panose="00000009000000000000" pitchFamily="49" charset="0"/>
              </a:rPr>
              <a:t>desc</a:t>
            </a:r>
            <a:r>
              <a:rPr lang="en-IN" sz="4800" b="0" dirty="0">
                <a:solidFill>
                  <a:srgbClr val="37474F"/>
                </a:solidFill>
                <a:effectLst/>
                <a:latin typeface="Roboto Mono" panose="00000009000000000000" pitchFamily="49" charset="0"/>
              </a:rPr>
              <a:t>)</a:t>
            </a:r>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as</a:t>
            </a:r>
            <a:r>
              <a:rPr lang="en-IN" sz="4800" b="0" dirty="0">
                <a:solidFill>
                  <a:srgbClr val="3A474E"/>
                </a:solidFill>
                <a:effectLst/>
                <a:latin typeface="Roboto Mono" panose="00000009000000000000" pitchFamily="49" charset="0"/>
              </a:rPr>
              <a:t> </a:t>
            </a:r>
            <a:r>
              <a:rPr lang="en-IN" sz="4800" b="0" dirty="0" err="1">
                <a:solidFill>
                  <a:srgbClr val="000000"/>
                </a:solidFill>
                <a:effectLst/>
                <a:latin typeface="Roboto Mono" panose="00000009000000000000" pitchFamily="49" charset="0"/>
              </a:rPr>
              <a:t>high_rank_no</a:t>
            </a:r>
            <a:endParaRPr lang="en-IN" sz="4800" b="0" dirty="0">
              <a:solidFill>
                <a:srgbClr val="3A474E"/>
              </a:solidFill>
              <a:effectLst/>
              <a:latin typeface="Roboto Mono" panose="00000009000000000000" pitchFamily="49" charset="0"/>
            </a:endParaRPr>
          </a:p>
          <a:p>
            <a:r>
              <a:rPr lang="en-IN" sz="4800" b="0" dirty="0">
                <a:solidFill>
                  <a:srgbClr val="3367D6"/>
                </a:solidFill>
                <a:effectLst/>
                <a:latin typeface="Roboto Mono" panose="00000009000000000000" pitchFamily="49" charset="0"/>
              </a:rPr>
              <a:t>from</a:t>
            </a:r>
            <a:r>
              <a:rPr lang="en-IN" sz="4800" b="0" dirty="0">
                <a:solidFill>
                  <a:srgbClr val="37474F"/>
                </a:solidFill>
                <a:effectLst/>
                <a:latin typeface="Roboto Mono" panose="00000009000000000000" pitchFamily="49" charset="0"/>
              </a:rPr>
              <a:t>(</a:t>
            </a:r>
            <a:endParaRPr lang="en-IN" sz="4800" b="0" dirty="0">
              <a:solidFill>
                <a:srgbClr val="3A474E"/>
              </a:solidFill>
              <a:effectLst/>
              <a:latin typeface="Roboto Mono" panose="00000009000000000000" pitchFamily="49" charset="0"/>
            </a:endParaRPr>
          </a:p>
          <a:p>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select</a:t>
            </a:r>
            <a:r>
              <a:rPr lang="en-IN" sz="4800" b="0" dirty="0">
                <a:solidFill>
                  <a:srgbClr val="3A474E"/>
                </a:solidFill>
                <a:effectLst/>
                <a:latin typeface="Roboto Mono" panose="00000009000000000000" pitchFamily="49" charset="0"/>
              </a:rPr>
              <a:t> </a:t>
            </a:r>
            <a:r>
              <a:rPr lang="en-IN" sz="4800" b="0" dirty="0" err="1">
                <a:solidFill>
                  <a:srgbClr val="000000"/>
                </a:solidFill>
                <a:effectLst/>
                <a:latin typeface="Roboto Mono" panose="00000009000000000000" pitchFamily="49" charset="0"/>
              </a:rPr>
              <a:t>C</a:t>
            </a:r>
            <a:r>
              <a:rPr lang="en-IN" sz="4800" b="0" dirty="0" err="1">
                <a:solidFill>
                  <a:srgbClr val="3A474E"/>
                </a:solidFill>
                <a:effectLst/>
                <a:latin typeface="Roboto Mono" panose="00000009000000000000" pitchFamily="49" charset="0"/>
              </a:rPr>
              <a:t>.</a:t>
            </a:r>
            <a:r>
              <a:rPr lang="en-IN" sz="4800" b="0" dirty="0" err="1">
                <a:solidFill>
                  <a:srgbClr val="000000"/>
                </a:solidFill>
                <a:effectLst/>
                <a:latin typeface="Roboto Mono" panose="00000009000000000000" pitchFamily="49" charset="0"/>
              </a:rPr>
              <a:t>customer_state</a:t>
            </a:r>
            <a:r>
              <a:rPr lang="en-IN" sz="4800" b="0" dirty="0">
                <a:solidFill>
                  <a:srgbClr val="3A474E"/>
                </a:solidFill>
                <a:effectLst/>
                <a:latin typeface="Roboto Mono" panose="00000009000000000000" pitchFamily="49" charset="0"/>
              </a:rPr>
              <a:t> , </a:t>
            </a:r>
            <a:r>
              <a:rPr lang="en-IN" sz="4800" b="0" dirty="0">
                <a:solidFill>
                  <a:srgbClr val="3367D6"/>
                </a:solidFill>
                <a:effectLst/>
                <a:latin typeface="Roboto Mono" panose="00000009000000000000" pitchFamily="49" charset="0"/>
              </a:rPr>
              <a:t>round</a:t>
            </a:r>
            <a:r>
              <a:rPr lang="en-IN" sz="4800" b="0" dirty="0">
                <a:solidFill>
                  <a:srgbClr val="37474F"/>
                </a:solidFill>
                <a:effectLst/>
                <a:latin typeface="Roboto Mono" panose="00000009000000000000" pitchFamily="49" charset="0"/>
              </a:rPr>
              <a:t>(</a:t>
            </a:r>
            <a:r>
              <a:rPr lang="en-IN" sz="4800" b="0" dirty="0" err="1">
                <a:solidFill>
                  <a:srgbClr val="3367D6"/>
                </a:solidFill>
                <a:effectLst/>
                <a:latin typeface="Roboto Mono" panose="00000009000000000000" pitchFamily="49" charset="0"/>
              </a:rPr>
              <a:t>avg</a:t>
            </a:r>
            <a:r>
              <a:rPr lang="en-IN" sz="4800" b="0" dirty="0">
                <a:solidFill>
                  <a:srgbClr val="37474F"/>
                </a:solidFill>
                <a:effectLst/>
                <a:latin typeface="Roboto Mono" panose="00000009000000000000" pitchFamily="49" charset="0"/>
              </a:rPr>
              <a:t>(</a:t>
            </a:r>
            <a:r>
              <a:rPr lang="en-IN" sz="4800" b="0" dirty="0" err="1">
                <a:solidFill>
                  <a:srgbClr val="000000"/>
                </a:solidFill>
                <a:effectLst/>
                <a:latin typeface="Roboto Mono" panose="00000009000000000000" pitchFamily="49" charset="0"/>
              </a:rPr>
              <a:t>OT</a:t>
            </a:r>
            <a:r>
              <a:rPr lang="en-IN" sz="4800" b="0" dirty="0" err="1">
                <a:solidFill>
                  <a:srgbClr val="3A474E"/>
                </a:solidFill>
                <a:effectLst/>
                <a:latin typeface="Roboto Mono" panose="00000009000000000000" pitchFamily="49" charset="0"/>
              </a:rPr>
              <a:t>.</a:t>
            </a:r>
            <a:r>
              <a:rPr lang="en-IN" sz="4800" b="0" dirty="0" err="1">
                <a:solidFill>
                  <a:srgbClr val="000000"/>
                </a:solidFill>
                <a:effectLst/>
                <a:latin typeface="Roboto Mono" panose="00000009000000000000" pitchFamily="49" charset="0"/>
              </a:rPr>
              <a:t>freight_value</a:t>
            </a:r>
            <a:r>
              <a:rPr lang="en-IN" sz="4800" b="0" dirty="0">
                <a:solidFill>
                  <a:srgbClr val="37474F"/>
                </a:solidFill>
                <a:effectLst/>
                <a:latin typeface="Roboto Mono" panose="00000009000000000000" pitchFamily="49" charset="0"/>
              </a:rPr>
              <a:t>)</a:t>
            </a:r>
            <a:r>
              <a:rPr lang="en-IN" sz="4800" b="0" dirty="0">
                <a:solidFill>
                  <a:srgbClr val="3A474E"/>
                </a:solidFill>
                <a:effectLst/>
                <a:latin typeface="Roboto Mono" panose="00000009000000000000" pitchFamily="49" charset="0"/>
              </a:rPr>
              <a:t>,</a:t>
            </a:r>
            <a:r>
              <a:rPr lang="en-IN" sz="4800" b="0" dirty="0">
                <a:solidFill>
                  <a:srgbClr val="F4511E"/>
                </a:solidFill>
                <a:effectLst/>
                <a:latin typeface="Roboto Mono" panose="00000009000000000000" pitchFamily="49" charset="0"/>
              </a:rPr>
              <a:t>2</a:t>
            </a:r>
            <a:r>
              <a:rPr lang="en-IN" sz="4800" b="0" dirty="0">
                <a:solidFill>
                  <a:srgbClr val="37474F"/>
                </a:solidFill>
                <a:effectLst/>
                <a:latin typeface="Roboto Mono" panose="00000009000000000000" pitchFamily="49" charset="0"/>
              </a:rPr>
              <a:t>)</a:t>
            </a:r>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as</a:t>
            </a:r>
            <a:r>
              <a:rPr lang="en-IN" sz="4800" b="0" dirty="0">
                <a:solidFill>
                  <a:srgbClr val="3A474E"/>
                </a:solidFill>
                <a:effectLst/>
                <a:latin typeface="Roboto Mono" panose="00000009000000000000" pitchFamily="49" charset="0"/>
              </a:rPr>
              <a:t> </a:t>
            </a:r>
            <a:r>
              <a:rPr lang="en-IN" sz="4800" b="0" dirty="0" err="1">
                <a:solidFill>
                  <a:srgbClr val="000000"/>
                </a:solidFill>
                <a:effectLst/>
                <a:latin typeface="Roboto Mono" panose="00000009000000000000" pitchFamily="49" charset="0"/>
              </a:rPr>
              <a:t>avg_frieght_value</a:t>
            </a:r>
            <a:endParaRPr lang="en-IN" sz="4800" b="0" dirty="0">
              <a:solidFill>
                <a:srgbClr val="3A474E"/>
              </a:solidFill>
              <a:effectLst/>
              <a:latin typeface="Roboto Mono" panose="00000009000000000000" pitchFamily="49" charset="0"/>
            </a:endParaRPr>
          </a:p>
          <a:p>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from</a:t>
            </a:r>
            <a:r>
              <a:rPr lang="en-IN" sz="4800" b="0" dirty="0">
                <a:solidFill>
                  <a:srgbClr val="3A474E"/>
                </a:solidFill>
                <a:effectLst/>
                <a:latin typeface="Roboto Mono" panose="00000009000000000000" pitchFamily="49" charset="0"/>
              </a:rPr>
              <a:t> </a:t>
            </a:r>
            <a:r>
              <a:rPr lang="en-IN" sz="4800" b="0" dirty="0">
                <a:solidFill>
                  <a:srgbClr val="0D904F"/>
                </a:solidFill>
                <a:effectLst/>
                <a:latin typeface="Roboto Mono" panose="00000009000000000000" pitchFamily="49" charset="0"/>
              </a:rPr>
              <a:t>`</a:t>
            </a:r>
            <a:r>
              <a:rPr lang="en-IN" sz="4800" b="0" dirty="0" err="1">
                <a:solidFill>
                  <a:srgbClr val="0D904F"/>
                </a:solidFill>
                <a:effectLst/>
                <a:latin typeface="Roboto Mono" panose="00000009000000000000" pitchFamily="49" charset="0"/>
              </a:rPr>
              <a:t>target_retail_store.customers</a:t>
            </a:r>
            <a:r>
              <a:rPr lang="en-IN" sz="4800" b="0" dirty="0">
                <a:solidFill>
                  <a:srgbClr val="0D904F"/>
                </a:solidFill>
                <a:effectLst/>
                <a:latin typeface="Roboto Mono" panose="00000009000000000000" pitchFamily="49" charset="0"/>
              </a:rPr>
              <a:t>`</a:t>
            </a:r>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as</a:t>
            </a:r>
            <a:r>
              <a:rPr lang="en-IN" sz="4800" b="0" dirty="0">
                <a:solidFill>
                  <a:srgbClr val="3A474E"/>
                </a:solidFill>
                <a:effectLst/>
                <a:latin typeface="Roboto Mono" panose="00000009000000000000" pitchFamily="49" charset="0"/>
              </a:rPr>
              <a:t> </a:t>
            </a:r>
            <a:r>
              <a:rPr lang="en-IN" sz="4800" b="0" dirty="0">
                <a:solidFill>
                  <a:srgbClr val="000000"/>
                </a:solidFill>
                <a:effectLst/>
                <a:latin typeface="Roboto Mono" panose="00000009000000000000" pitchFamily="49" charset="0"/>
              </a:rPr>
              <a:t>C</a:t>
            </a:r>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join</a:t>
            </a:r>
            <a:r>
              <a:rPr lang="en-IN" sz="4800" b="0" dirty="0">
                <a:solidFill>
                  <a:srgbClr val="3A474E"/>
                </a:solidFill>
                <a:effectLst/>
                <a:latin typeface="Roboto Mono" panose="00000009000000000000" pitchFamily="49" charset="0"/>
              </a:rPr>
              <a:t> </a:t>
            </a:r>
            <a:r>
              <a:rPr lang="en-IN" sz="4800" b="0" dirty="0">
                <a:solidFill>
                  <a:srgbClr val="0D904F"/>
                </a:solidFill>
                <a:effectLst/>
                <a:latin typeface="Roboto Mono" panose="00000009000000000000" pitchFamily="49" charset="0"/>
              </a:rPr>
              <a:t>`</a:t>
            </a:r>
            <a:r>
              <a:rPr lang="en-IN" sz="4800" b="0" dirty="0" err="1">
                <a:solidFill>
                  <a:srgbClr val="0D904F"/>
                </a:solidFill>
                <a:effectLst/>
                <a:latin typeface="Roboto Mono" panose="00000009000000000000" pitchFamily="49" charset="0"/>
              </a:rPr>
              <a:t>target_retail_store.orders</a:t>
            </a:r>
            <a:r>
              <a:rPr lang="en-IN" sz="4800" b="0" dirty="0">
                <a:solidFill>
                  <a:srgbClr val="0D904F"/>
                </a:solidFill>
                <a:effectLst/>
                <a:latin typeface="Roboto Mono" panose="00000009000000000000" pitchFamily="49" charset="0"/>
              </a:rPr>
              <a:t>`</a:t>
            </a:r>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as</a:t>
            </a:r>
            <a:r>
              <a:rPr lang="en-IN" sz="4800" b="0" dirty="0">
                <a:solidFill>
                  <a:srgbClr val="3A474E"/>
                </a:solidFill>
                <a:effectLst/>
                <a:latin typeface="Roboto Mono" panose="00000009000000000000" pitchFamily="49" charset="0"/>
              </a:rPr>
              <a:t> </a:t>
            </a:r>
            <a:r>
              <a:rPr lang="en-IN" sz="4800" b="0" dirty="0">
                <a:solidFill>
                  <a:srgbClr val="000000"/>
                </a:solidFill>
                <a:effectLst/>
                <a:latin typeface="Roboto Mono" panose="00000009000000000000" pitchFamily="49" charset="0"/>
              </a:rPr>
              <a:t>O</a:t>
            </a:r>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on</a:t>
            </a:r>
            <a:r>
              <a:rPr lang="en-IN" sz="4800" b="0" dirty="0">
                <a:solidFill>
                  <a:srgbClr val="3A474E"/>
                </a:solidFill>
                <a:effectLst/>
                <a:latin typeface="Roboto Mono" panose="00000009000000000000" pitchFamily="49" charset="0"/>
              </a:rPr>
              <a:t> </a:t>
            </a:r>
            <a:r>
              <a:rPr lang="en-IN" sz="4800" b="0" dirty="0" err="1">
                <a:solidFill>
                  <a:srgbClr val="000000"/>
                </a:solidFill>
                <a:effectLst/>
                <a:latin typeface="Roboto Mono" panose="00000009000000000000" pitchFamily="49" charset="0"/>
              </a:rPr>
              <a:t>C</a:t>
            </a:r>
            <a:r>
              <a:rPr lang="en-IN" sz="4800" b="0" dirty="0" err="1">
                <a:solidFill>
                  <a:srgbClr val="3A474E"/>
                </a:solidFill>
                <a:effectLst/>
                <a:latin typeface="Roboto Mono" panose="00000009000000000000" pitchFamily="49" charset="0"/>
              </a:rPr>
              <a:t>.</a:t>
            </a:r>
            <a:r>
              <a:rPr lang="en-IN" sz="4800" b="0" dirty="0" err="1">
                <a:solidFill>
                  <a:srgbClr val="800000"/>
                </a:solidFill>
                <a:effectLst/>
                <a:latin typeface="Roboto Mono" panose="00000009000000000000" pitchFamily="49" charset="0"/>
              </a:rPr>
              <a:t>customer_id</a:t>
            </a:r>
            <a:r>
              <a:rPr lang="en-IN" sz="4800" b="0" dirty="0">
                <a:solidFill>
                  <a:srgbClr val="3A474E"/>
                </a:solidFill>
                <a:effectLst/>
                <a:latin typeface="Roboto Mono" panose="00000009000000000000" pitchFamily="49" charset="0"/>
              </a:rPr>
              <a:t> = </a:t>
            </a:r>
            <a:r>
              <a:rPr lang="en-IN" sz="4800" b="0" dirty="0" err="1">
                <a:solidFill>
                  <a:srgbClr val="000000"/>
                </a:solidFill>
                <a:effectLst/>
                <a:latin typeface="Roboto Mono" panose="00000009000000000000" pitchFamily="49" charset="0"/>
              </a:rPr>
              <a:t>O</a:t>
            </a:r>
            <a:r>
              <a:rPr lang="en-IN" sz="4800" b="0" dirty="0" err="1">
                <a:solidFill>
                  <a:srgbClr val="3A474E"/>
                </a:solidFill>
                <a:effectLst/>
                <a:latin typeface="Roboto Mono" panose="00000009000000000000" pitchFamily="49" charset="0"/>
              </a:rPr>
              <a:t>.</a:t>
            </a:r>
            <a:r>
              <a:rPr lang="en-IN" sz="4800" b="0" dirty="0" err="1">
                <a:solidFill>
                  <a:srgbClr val="000000"/>
                </a:solidFill>
                <a:effectLst/>
                <a:latin typeface="Roboto Mono" panose="00000009000000000000" pitchFamily="49" charset="0"/>
              </a:rPr>
              <a:t>customer_id</a:t>
            </a:r>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join</a:t>
            </a:r>
            <a:r>
              <a:rPr lang="en-IN" sz="4800" b="0" dirty="0">
                <a:solidFill>
                  <a:srgbClr val="3A474E"/>
                </a:solidFill>
                <a:effectLst/>
                <a:latin typeface="Roboto Mono" panose="00000009000000000000" pitchFamily="49" charset="0"/>
              </a:rPr>
              <a:t> </a:t>
            </a:r>
            <a:r>
              <a:rPr lang="en-IN" sz="4800" b="0" dirty="0">
                <a:solidFill>
                  <a:srgbClr val="0D904F"/>
                </a:solidFill>
                <a:effectLst/>
                <a:latin typeface="Roboto Mono" panose="00000009000000000000" pitchFamily="49" charset="0"/>
              </a:rPr>
              <a:t>`</a:t>
            </a:r>
            <a:r>
              <a:rPr lang="en-IN" sz="4800" b="0" dirty="0" err="1">
                <a:solidFill>
                  <a:srgbClr val="0D904F"/>
                </a:solidFill>
                <a:effectLst/>
                <a:latin typeface="Roboto Mono" panose="00000009000000000000" pitchFamily="49" charset="0"/>
              </a:rPr>
              <a:t>target_retail_store.order_items</a:t>
            </a:r>
            <a:r>
              <a:rPr lang="en-IN" sz="4800" b="0" dirty="0">
                <a:solidFill>
                  <a:srgbClr val="0D904F"/>
                </a:solidFill>
                <a:effectLst/>
                <a:latin typeface="Roboto Mono" panose="00000009000000000000" pitchFamily="49" charset="0"/>
              </a:rPr>
              <a:t>`</a:t>
            </a:r>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as</a:t>
            </a:r>
            <a:r>
              <a:rPr lang="en-IN" sz="4800" b="0" dirty="0">
                <a:solidFill>
                  <a:srgbClr val="3A474E"/>
                </a:solidFill>
                <a:effectLst/>
                <a:latin typeface="Roboto Mono" panose="00000009000000000000" pitchFamily="49" charset="0"/>
              </a:rPr>
              <a:t> </a:t>
            </a:r>
            <a:r>
              <a:rPr lang="en-IN" sz="4800" b="0" dirty="0">
                <a:solidFill>
                  <a:srgbClr val="000000"/>
                </a:solidFill>
                <a:effectLst/>
                <a:latin typeface="Roboto Mono" panose="00000009000000000000" pitchFamily="49" charset="0"/>
              </a:rPr>
              <a:t>OT</a:t>
            </a:r>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on</a:t>
            </a:r>
            <a:r>
              <a:rPr lang="en-IN" sz="4800" b="0" dirty="0">
                <a:solidFill>
                  <a:srgbClr val="3A474E"/>
                </a:solidFill>
                <a:effectLst/>
                <a:latin typeface="Roboto Mono" panose="00000009000000000000" pitchFamily="49" charset="0"/>
              </a:rPr>
              <a:t> </a:t>
            </a:r>
            <a:r>
              <a:rPr lang="en-IN" sz="4800" b="0" dirty="0" err="1">
                <a:solidFill>
                  <a:srgbClr val="000000"/>
                </a:solidFill>
                <a:effectLst/>
                <a:latin typeface="Roboto Mono" panose="00000009000000000000" pitchFamily="49" charset="0"/>
              </a:rPr>
              <a:t>O</a:t>
            </a:r>
            <a:r>
              <a:rPr lang="en-IN" sz="4800" b="0" dirty="0" err="1">
                <a:solidFill>
                  <a:srgbClr val="3A474E"/>
                </a:solidFill>
                <a:effectLst/>
                <a:latin typeface="Roboto Mono" panose="00000009000000000000" pitchFamily="49" charset="0"/>
              </a:rPr>
              <a:t>.</a:t>
            </a:r>
            <a:r>
              <a:rPr lang="en-IN" sz="4800" b="0" dirty="0" err="1">
                <a:solidFill>
                  <a:srgbClr val="800000"/>
                </a:solidFill>
                <a:effectLst/>
                <a:latin typeface="Roboto Mono" panose="00000009000000000000" pitchFamily="49" charset="0"/>
              </a:rPr>
              <a:t>order_id</a:t>
            </a:r>
            <a:r>
              <a:rPr lang="en-IN" sz="4800" b="0" dirty="0">
                <a:solidFill>
                  <a:srgbClr val="3A474E"/>
                </a:solidFill>
                <a:effectLst/>
                <a:latin typeface="Roboto Mono" panose="00000009000000000000" pitchFamily="49" charset="0"/>
              </a:rPr>
              <a:t> = </a:t>
            </a:r>
            <a:r>
              <a:rPr lang="en-IN" sz="4800" b="0" dirty="0" err="1">
                <a:solidFill>
                  <a:srgbClr val="000000"/>
                </a:solidFill>
                <a:effectLst/>
                <a:latin typeface="Roboto Mono" panose="00000009000000000000" pitchFamily="49" charset="0"/>
              </a:rPr>
              <a:t>OT</a:t>
            </a:r>
            <a:r>
              <a:rPr lang="en-IN" sz="4800" b="0" dirty="0" err="1">
                <a:solidFill>
                  <a:srgbClr val="3A474E"/>
                </a:solidFill>
                <a:effectLst/>
                <a:latin typeface="Roboto Mono" panose="00000009000000000000" pitchFamily="49" charset="0"/>
              </a:rPr>
              <a:t>.</a:t>
            </a:r>
            <a:r>
              <a:rPr lang="en-IN" sz="4800" b="0" dirty="0" err="1">
                <a:solidFill>
                  <a:srgbClr val="000000"/>
                </a:solidFill>
                <a:effectLst/>
                <a:latin typeface="Roboto Mono" panose="00000009000000000000" pitchFamily="49" charset="0"/>
              </a:rPr>
              <a:t>order_id</a:t>
            </a:r>
            <a:r>
              <a:rPr lang="en-IN" sz="4800" b="0" dirty="0">
                <a:solidFill>
                  <a:srgbClr val="3A474E"/>
                </a:solidFill>
                <a:effectLst/>
                <a:latin typeface="Roboto Mono" panose="00000009000000000000" pitchFamily="49" charset="0"/>
              </a:rPr>
              <a:t> </a:t>
            </a:r>
          </a:p>
          <a:p>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group</a:t>
            </a:r>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by</a:t>
            </a:r>
            <a:r>
              <a:rPr lang="en-IN" sz="4800" b="0" dirty="0">
                <a:solidFill>
                  <a:srgbClr val="3A474E"/>
                </a:solidFill>
                <a:effectLst/>
                <a:latin typeface="Roboto Mono" panose="00000009000000000000" pitchFamily="49" charset="0"/>
              </a:rPr>
              <a:t> </a:t>
            </a:r>
            <a:r>
              <a:rPr lang="en-IN" sz="4800" b="0" dirty="0" err="1">
                <a:solidFill>
                  <a:srgbClr val="000000"/>
                </a:solidFill>
                <a:effectLst/>
                <a:latin typeface="Roboto Mono" panose="00000009000000000000" pitchFamily="49" charset="0"/>
              </a:rPr>
              <a:t>C</a:t>
            </a:r>
            <a:r>
              <a:rPr lang="en-IN" sz="4800" b="0" dirty="0" err="1">
                <a:solidFill>
                  <a:srgbClr val="3A474E"/>
                </a:solidFill>
                <a:effectLst/>
                <a:latin typeface="Roboto Mono" panose="00000009000000000000" pitchFamily="49" charset="0"/>
              </a:rPr>
              <a:t>.</a:t>
            </a:r>
            <a:r>
              <a:rPr lang="en-IN" sz="4800" b="0" dirty="0" err="1">
                <a:solidFill>
                  <a:srgbClr val="000000"/>
                </a:solidFill>
                <a:effectLst/>
                <a:latin typeface="Roboto Mono" panose="00000009000000000000" pitchFamily="49" charset="0"/>
              </a:rPr>
              <a:t>customer_state</a:t>
            </a:r>
            <a:endParaRPr lang="en-IN" sz="4800" b="0" dirty="0">
              <a:solidFill>
                <a:srgbClr val="3A474E"/>
              </a:solidFill>
              <a:effectLst/>
              <a:latin typeface="Roboto Mono" panose="00000009000000000000" pitchFamily="49" charset="0"/>
            </a:endParaRPr>
          </a:p>
          <a:p>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order</a:t>
            </a:r>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by</a:t>
            </a:r>
            <a:r>
              <a:rPr lang="en-IN" sz="4800" b="0" dirty="0">
                <a:solidFill>
                  <a:srgbClr val="3A474E"/>
                </a:solidFill>
                <a:effectLst/>
                <a:latin typeface="Roboto Mono" panose="00000009000000000000" pitchFamily="49" charset="0"/>
              </a:rPr>
              <a:t> </a:t>
            </a:r>
            <a:r>
              <a:rPr lang="en-IN" sz="4800" b="0" dirty="0" err="1">
                <a:solidFill>
                  <a:srgbClr val="000000"/>
                </a:solidFill>
                <a:effectLst/>
                <a:latin typeface="Roboto Mono" panose="00000009000000000000" pitchFamily="49" charset="0"/>
              </a:rPr>
              <a:t>avg_frieght_value</a:t>
            </a:r>
            <a:r>
              <a:rPr lang="en-IN" sz="4800" b="0" dirty="0">
                <a:solidFill>
                  <a:srgbClr val="3A474E"/>
                </a:solidFill>
                <a:effectLst/>
                <a:latin typeface="Roboto Mono" panose="00000009000000000000" pitchFamily="49" charset="0"/>
              </a:rPr>
              <a:t> </a:t>
            </a:r>
            <a:r>
              <a:rPr lang="en-IN" sz="4800" b="0" dirty="0" err="1">
                <a:solidFill>
                  <a:srgbClr val="3367D6"/>
                </a:solidFill>
                <a:effectLst/>
                <a:latin typeface="Roboto Mono" panose="00000009000000000000" pitchFamily="49" charset="0"/>
              </a:rPr>
              <a:t>desc</a:t>
            </a:r>
            <a:endParaRPr lang="en-IN" sz="4800" b="0" dirty="0">
              <a:solidFill>
                <a:srgbClr val="3A474E"/>
              </a:solidFill>
              <a:effectLst/>
              <a:latin typeface="Roboto Mono" panose="00000009000000000000" pitchFamily="49" charset="0"/>
            </a:endParaRPr>
          </a:p>
          <a:p>
            <a:r>
              <a:rPr lang="en-IN" sz="4800" b="0" dirty="0">
                <a:solidFill>
                  <a:srgbClr val="37474F"/>
                </a:solidFill>
                <a:effectLst/>
                <a:latin typeface="Roboto Mono" panose="00000009000000000000" pitchFamily="49" charset="0"/>
              </a:rPr>
              <a:t>)</a:t>
            </a:r>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as</a:t>
            </a:r>
            <a:r>
              <a:rPr lang="en-IN" sz="4800" b="0" dirty="0">
                <a:solidFill>
                  <a:srgbClr val="3A474E"/>
                </a:solidFill>
                <a:effectLst/>
                <a:latin typeface="Roboto Mono" panose="00000009000000000000" pitchFamily="49" charset="0"/>
              </a:rPr>
              <a:t> </a:t>
            </a:r>
            <a:r>
              <a:rPr lang="en-IN" sz="4800" b="0" dirty="0">
                <a:solidFill>
                  <a:srgbClr val="000000"/>
                </a:solidFill>
                <a:effectLst/>
                <a:latin typeface="Roboto Mono" panose="00000009000000000000" pitchFamily="49" charset="0"/>
              </a:rPr>
              <a:t>t</a:t>
            </a:r>
            <a:r>
              <a:rPr lang="en-IN" sz="4800" b="0" dirty="0">
                <a:solidFill>
                  <a:srgbClr val="37474F"/>
                </a:solidFill>
                <a:effectLst/>
                <a:latin typeface="Roboto Mono" panose="00000009000000000000" pitchFamily="49" charset="0"/>
              </a:rPr>
              <a:t>)</a:t>
            </a:r>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as</a:t>
            </a:r>
            <a:r>
              <a:rPr lang="en-IN" sz="4800" b="0" dirty="0">
                <a:solidFill>
                  <a:srgbClr val="3A474E"/>
                </a:solidFill>
                <a:effectLst/>
                <a:latin typeface="Roboto Mono" panose="00000009000000000000" pitchFamily="49" charset="0"/>
              </a:rPr>
              <a:t> </a:t>
            </a:r>
            <a:r>
              <a:rPr lang="en-IN" sz="4800" b="0" dirty="0">
                <a:solidFill>
                  <a:srgbClr val="000000"/>
                </a:solidFill>
                <a:effectLst/>
                <a:latin typeface="Roboto Mono" panose="00000009000000000000" pitchFamily="49" charset="0"/>
              </a:rPr>
              <a:t>a</a:t>
            </a:r>
            <a:endParaRPr lang="en-IN" sz="4800" b="0" dirty="0">
              <a:solidFill>
                <a:srgbClr val="3A474E"/>
              </a:solidFill>
              <a:effectLst/>
              <a:latin typeface="Roboto Mono" panose="00000009000000000000" pitchFamily="49" charset="0"/>
            </a:endParaRPr>
          </a:p>
          <a:p>
            <a:r>
              <a:rPr lang="en-IN" sz="4800" b="0" dirty="0">
                <a:solidFill>
                  <a:srgbClr val="3367D6"/>
                </a:solidFill>
                <a:effectLst/>
                <a:latin typeface="Roboto Mono" panose="00000009000000000000" pitchFamily="49" charset="0"/>
              </a:rPr>
              <a:t>join</a:t>
            </a:r>
            <a:endParaRPr lang="en-IN" sz="4800" b="0" dirty="0">
              <a:solidFill>
                <a:srgbClr val="3A474E"/>
              </a:solidFill>
              <a:effectLst/>
              <a:latin typeface="Roboto Mono" panose="00000009000000000000" pitchFamily="49" charset="0"/>
            </a:endParaRPr>
          </a:p>
          <a:p>
            <a:r>
              <a:rPr lang="en-IN" sz="4800" b="0" dirty="0">
                <a:solidFill>
                  <a:srgbClr val="37474F"/>
                </a:solidFill>
                <a:effectLst/>
                <a:latin typeface="Roboto Mono" panose="00000009000000000000" pitchFamily="49" charset="0"/>
              </a:rPr>
              <a:t>(</a:t>
            </a:r>
            <a:r>
              <a:rPr lang="en-IN" sz="4800" b="0" dirty="0">
                <a:solidFill>
                  <a:srgbClr val="3367D6"/>
                </a:solidFill>
                <a:effectLst/>
                <a:latin typeface="Roboto Mono" panose="00000009000000000000" pitchFamily="49" charset="0"/>
              </a:rPr>
              <a:t>select</a:t>
            </a:r>
            <a:r>
              <a:rPr lang="en-IN" sz="4800" b="0" dirty="0">
                <a:solidFill>
                  <a:srgbClr val="3A474E"/>
                </a:solidFill>
                <a:effectLst/>
                <a:latin typeface="Roboto Mono" panose="00000009000000000000" pitchFamily="49" charset="0"/>
              </a:rPr>
              <a:t> </a:t>
            </a:r>
            <a:r>
              <a:rPr lang="en-IN" sz="4800" b="0" dirty="0" err="1">
                <a:solidFill>
                  <a:srgbClr val="000000"/>
                </a:solidFill>
                <a:effectLst/>
                <a:latin typeface="Roboto Mono" panose="00000009000000000000" pitchFamily="49" charset="0"/>
              </a:rPr>
              <a:t>x</a:t>
            </a:r>
            <a:r>
              <a:rPr lang="en-IN" sz="4800" b="0" dirty="0" err="1">
                <a:solidFill>
                  <a:srgbClr val="3A474E"/>
                </a:solidFill>
                <a:effectLst/>
                <a:latin typeface="Roboto Mono" panose="00000009000000000000" pitchFamily="49" charset="0"/>
              </a:rPr>
              <a:t>.</a:t>
            </a:r>
            <a:r>
              <a:rPr lang="en-IN" sz="4800" b="0" dirty="0" err="1">
                <a:solidFill>
                  <a:srgbClr val="000000"/>
                </a:solidFill>
                <a:effectLst/>
                <a:latin typeface="Roboto Mono" panose="00000009000000000000" pitchFamily="49" charset="0"/>
              </a:rPr>
              <a:t>customer_state</a:t>
            </a:r>
            <a:r>
              <a:rPr lang="en-IN" sz="4800" b="0" dirty="0">
                <a:solidFill>
                  <a:srgbClr val="3A474E"/>
                </a:solidFill>
                <a:effectLst/>
                <a:latin typeface="Roboto Mono" panose="00000009000000000000" pitchFamily="49" charset="0"/>
              </a:rPr>
              <a:t> , </a:t>
            </a:r>
            <a:r>
              <a:rPr lang="en-IN" sz="4800" b="0" dirty="0" err="1">
                <a:solidFill>
                  <a:srgbClr val="000000"/>
                </a:solidFill>
                <a:effectLst/>
                <a:latin typeface="Roboto Mono" panose="00000009000000000000" pitchFamily="49" charset="0"/>
              </a:rPr>
              <a:t>x</a:t>
            </a:r>
            <a:r>
              <a:rPr lang="en-IN" sz="4800" b="0" dirty="0" err="1">
                <a:solidFill>
                  <a:srgbClr val="3A474E"/>
                </a:solidFill>
                <a:effectLst/>
                <a:latin typeface="Roboto Mono" panose="00000009000000000000" pitchFamily="49" charset="0"/>
              </a:rPr>
              <a:t>.</a:t>
            </a:r>
            <a:r>
              <a:rPr lang="en-IN" sz="4800" b="0" dirty="0" err="1">
                <a:solidFill>
                  <a:srgbClr val="000000"/>
                </a:solidFill>
                <a:effectLst/>
                <a:latin typeface="Roboto Mono" panose="00000009000000000000" pitchFamily="49" charset="0"/>
              </a:rPr>
              <a:t>avg_frieght_value</a:t>
            </a:r>
            <a:r>
              <a:rPr lang="en-IN" sz="4800" b="0" dirty="0">
                <a:solidFill>
                  <a:srgbClr val="3A474E"/>
                </a:solidFill>
                <a:effectLst/>
                <a:latin typeface="Roboto Mono" panose="00000009000000000000" pitchFamily="49" charset="0"/>
              </a:rPr>
              <a:t>, </a:t>
            </a:r>
            <a:r>
              <a:rPr lang="en-IN" sz="4800" b="0" dirty="0" err="1">
                <a:solidFill>
                  <a:srgbClr val="3367D6"/>
                </a:solidFill>
                <a:effectLst/>
                <a:latin typeface="Roboto Mono" panose="00000009000000000000" pitchFamily="49" charset="0"/>
              </a:rPr>
              <a:t>dense_rank</a:t>
            </a:r>
            <a:r>
              <a:rPr lang="en-IN" sz="4800" b="0" dirty="0">
                <a:solidFill>
                  <a:srgbClr val="37474F"/>
                </a:solidFill>
                <a:effectLst/>
                <a:latin typeface="Roboto Mono" panose="00000009000000000000" pitchFamily="49" charset="0"/>
              </a:rPr>
              <a:t>()</a:t>
            </a:r>
            <a:r>
              <a:rPr lang="en-IN" sz="4800" b="0" dirty="0">
                <a:solidFill>
                  <a:srgbClr val="3367D6"/>
                </a:solidFill>
                <a:effectLst/>
                <a:latin typeface="Roboto Mono" panose="00000009000000000000" pitchFamily="49" charset="0"/>
              </a:rPr>
              <a:t>over</a:t>
            </a:r>
            <a:r>
              <a:rPr lang="en-IN" sz="4800" b="0" dirty="0">
                <a:solidFill>
                  <a:srgbClr val="37474F"/>
                </a:solidFill>
                <a:effectLst/>
                <a:latin typeface="Roboto Mono" panose="00000009000000000000" pitchFamily="49" charset="0"/>
              </a:rPr>
              <a:t>(</a:t>
            </a:r>
            <a:r>
              <a:rPr lang="en-IN" sz="4800" b="0" dirty="0">
                <a:solidFill>
                  <a:srgbClr val="3367D6"/>
                </a:solidFill>
                <a:effectLst/>
                <a:latin typeface="Roboto Mono" panose="00000009000000000000" pitchFamily="49" charset="0"/>
              </a:rPr>
              <a:t>order</a:t>
            </a:r>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by</a:t>
            </a:r>
            <a:r>
              <a:rPr lang="en-IN" sz="4800" b="0" dirty="0">
                <a:solidFill>
                  <a:srgbClr val="3A474E"/>
                </a:solidFill>
                <a:effectLst/>
                <a:latin typeface="Roboto Mono" panose="00000009000000000000" pitchFamily="49" charset="0"/>
              </a:rPr>
              <a:t> </a:t>
            </a:r>
            <a:r>
              <a:rPr lang="en-IN" sz="4800" b="0" dirty="0" err="1">
                <a:solidFill>
                  <a:srgbClr val="000000"/>
                </a:solidFill>
                <a:effectLst/>
                <a:latin typeface="Roboto Mono" panose="00000009000000000000" pitchFamily="49" charset="0"/>
              </a:rPr>
              <a:t>x</a:t>
            </a:r>
            <a:r>
              <a:rPr lang="en-IN" sz="4800" b="0" dirty="0" err="1">
                <a:solidFill>
                  <a:srgbClr val="3A474E"/>
                </a:solidFill>
                <a:effectLst/>
                <a:latin typeface="Roboto Mono" panose="00000009000000000000" pitchFamily="49" charset="0"/>
              </a:rPr>
              <a:t>.</a:t>
            </a:r>
            <a:r>
              <a:rPr lang="en-IN" sz="4800" b="0" dirty="0" err="1">
                <a:solidFill>
                  <a:srgbClr val="000000"/>
                </a:solidFill>
                <a:effectLst/>
                <a:latin typeface="Roboto Mono" panose="00000009000000000000" pitchFamily="49" charset="0"/>
              </a:rPr>
              <a:t>avg_frieght_value</a:t>
            </a:r>
            <a:r>
              <a:rPr lang="en-IN" sz="4800" b="0" dirty="0">
                <a:solidFill>
                  <a:srgbClr val="37474F"/>
                </a:solidFill>
                <a:effectLst/>
                <a:latin typeface="Roboto Mono" panose="00000009000000000000" pitchFamily="49" charset="0"/>
              </a:rPr>
              <a:t>)</a:t>
            </a:r>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as</a:t>
            </a:r>
            <a:r>
              <a:rPr lang="en-IN" sz="4800" b="0" dirty="0">
                <a:solidFill>
                  <a:srgbClr val="3A474E"/>
                </a:solidFill>
                <a:effectLst/>
                <a:latin typeface="Roboto Mono" panose="00000009000000000000" pitchFamily="49" charset="0"/>
              </a:rPr>
              <a:t> </a:t>
            </a:r>
            <a:r>
              <a:rPr lang="en-IN" sz="4800" b="0" dirty="0" err="1">
                <a:solidFill>
                  <a:srgbClr val="000000"/>
                </a:solidFill>
                <a:effectLst/>
                <a:latin typeface="Roboto Mono" panose="00000009000000000000" pitchFamily="49" charset="0"/>
              </a:rPr>
              <a:t>low_rank_no</a:t>
            </a:r>
            <a:endParaRPr lang="en-IN" sz="4800" b="0" dirty="0">
              <a:solidFill>
                <a:srgbClr val="3A474E"/>
              </a:solidFill>
              <a:effectLst/>
              <a:latin typeface="Roboto Mono" panose="00000009000000000000" pitchFamily="49" charset="0"/>
            </a:endParaRPr>
          </a:p>
          <a:p>
            <a:r>
              <a:rPr lang="en-IN" sz="4800" b="0" dirty="0">
                <a:solidFill>
                  <a:srgbClr val="3367D6"/>
                </a:solidFill>
                <a:effectLst/>
                <a:latin typeface="Roboto Mono" panose="00000009000000000000" pitchFamily="49" charset="0"/>
              </a:rPr>
              <a:t>from</a:t>
            </a:r>
            <a:r>
              <a:rPr lang="en-IN" sz="4800" b="0" dirty="0">
                <a:solidFill>
                  <a:srgbClr val="37474F"/>
                </a:solidFill>
                <a:effectLst/>
                <a:latin typeface="Roboto Mono" panose="00000009000000000000" pitchFamily="49" charset="0"/>
              </a:rPr>
              <a:t>(</a:t>
            </a:r>
            <a:endParaRPr lang="en-IN" sz="4800" b="0" dirty="0">
              <a:solidFill>
                <a:srgbClr val="3A474E"/>
              </a:solidFill>
              <a:effectLst/>
              <a:latin typeface="Roboto Mono" panose="00000009000000000000" pitchFamily="49" charset="0"/>
            </a:endParaRPr>
          </a:p>
          <a:p>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select</a:t>
            </a:r>
            <a:r>
              <a:rPr lang="en-IN" sz="4800" b="0" dirty="0">
                <a:solidFill>
                  <a:srgbClr val="3A474E"/>
                </a:solidFill>
                <a:effectLst/>
                <a:latin typeface="Roboto Mono" panose="00000009000000000000" pitchFamily="49" charset="0"/>
              </a:rPr>
              <a:t> </a:t>
            </a:r>
            <a:r>
              <a:rPr lang="en-IN" sz="4800" b="0" dirty="0" err="1">
                <a:solidFill>
                  <a:srgbClr val="000000"/>
                </a:solidFill>
                <a:effectLst/>
                <a:latin typeface="Roboto Mono" panose="00000009000000000000" pitchFamily="49" charset="0"/>
              </a:rPr>
              <a:t>C</a:t>
            </a:r>
            <a:r>
              <a:rPr lang="en-IN" sz="4800" b="0" dirty="0" err="1">
                <a:solidFill>
                  <a:srgbClr val="3A474E"/>
                </a:solidFill>
                <a:effectLst/>
                <a:latin typeface="Roboto Mono" panose="00000009000000000000" pitchFamily="49" charset="0"/>
              </a:rPr>
              <a:t>.</a:t>
            </a:r>
            <a:r>
              <a:rPr lang="en-IN" sz="4800" b="0" dirty="0" err="1">
                <a:solidFill>
                  <a:srgbClr val="000000"/>
                </a:solidFill>
                <a:effectLst/>
                <a:latin typeface="Roboto Mono" panose="00000009000000000000" pitchFamily="49" charset="0"/>
              </a:rPr>
              <a:t>customer_state</a:t>
            </a:r>
            <a:r>
              <a:rPr lang="en-IN" sz="4800" b="0" dirty="0">
                <a:solidFill>
                  <a:srgbClr val="3A474E"/>
                </a:solidFill>
                <a:effectLst/>
                <a:latin typeface="Roboto Mono" panose="00000009000000000000" pitchFamily="49" charset="0"/>
              </a:rPr>
              <a:t> , </a:t>
            </a:r>
            <a:r>
              <a:rPr lang="en-IN" sz="4800" b="0" dirty="0">
                <a:solidFill>
                  <a:srgbClr val="3367D6"/>
                </a:solidFill>
                <a:effectLst/>
                <a:latin typeface="Roboto Mono" panose="00000009000000000000" pitchFamily="49" charset="0"/>
              </a:rPr>
              <a:t>round</a:t>
            </a:r>
            <a:r>
              <a:rPr lang="en-IN" sz="4800" b="0" dirty="0">
                <a:solidFill>
                  <a:srgbClr val="37474F"/>
                </a:solidFill>
                <a:effectLst/>
                <a:latin typeface="Roboto Mono" panose="00000009000000000000" pitchFamily="49" charset="0"/>
              </a:rPr>
              <a:t>(</a:t>
            </a:r>
            <a:r>
              <a:rPr lang="en-IN" sz="4800" b="0" dirty="0" err="1">
                <a:solidFill>
                  <a:srgbClr val="3367D6"/>
                </a:solidFill>
                <a:effectLst/>
                <a:latin typeface="Roboto Mono" panose="00000009000000000000" pitchFamily="49" charset="0"/>
              </a:rPr>
              <a:t>avg</a:t>
            </a:r>
            <a:r>
              <a:rPr lang="en-IN" sz="4800" b="0" dirty="0">
                <a:solidFill>
                  <a:srgbClr val="37474F"/>
                </a:solidFill>
                <a:effectLst/>
                <a:latin typeface="Roboto Mono" panose="00000009000000000000" pitchFamily="49" charset="0"/>
              </a:rPr>
              <a:t>(</a:t>
            </a:r>
            <a:r>
              <a:rPr lang="en-IN" sz="4800" b="0" dirty="0" err="1">
                <a:solidFill>
                  <a:srgbClr val="000000"/>
                </a:solidFill>
                <a:effectLst/>
                <a:latin typeface="Roboto Mono" panose="00000009000000000000" pitchFamily="49" charset="0"/>
              </a:rPr>
              <a:t>OT</a:t>
            </a:r>
            <a:r>
              <a:rPr lang="en-IN" sz="4800" b="0" dirty="0" err="1">
                <a:solidFill>
                  <a:srgbClr val="3A474E"/>
                </a:solidFill>
                <a:effectLst/>
                <a:latin typeface="Roboto Mono" panose="00000009000000000000" pitchFamily="49" charset="0"/>
              </a:rPr>
              <a:t>.</a:t>
            </a:r>
            <a:r>
              <a:rPr lang="en-IN" sz="4800" b="0" dirty="0" err="1">
                <a:solidFill>
                  <a:srgbClr val="000000"/>
                </a:solidFill>
                <a:effectLst/>
                <a:latin typeface="Roboto Mono" panose="00000009000000000000" pitchFamily="49" charset="0"/>
              </a:rPr>
              <a:t>freight_value</a:t>
            </a:r>
            <a:r>
              <a:rPr lang="en-IN" sz="4800" b="0" dirty="0">
                <a:solidFill>
                  <a:srgbClr val="37474F"/>
                </a:solidFill>
                <a:effectLst/>
                <a:latin typeface="Roboto Mono" panose="00000009000000000000" pitchFamily="49" charset="0"/>
              </a:rPr>
              <a:t>)</a:t>
            </a:r>
            <a:r>
              <a:rPr lang="en-IN" sz="4800" b="0" dirty="0">
                <a:solidFill>
                  <a:srgbClr val="3A474E"/>
                </a:solidFill>
                <a:effectLst/>
                <a:latin typeface="Roboto Mono" panose="00000009000000000000" pitchFamily="49" charset="0"/>
              </a:rPr>
              <a:t>,</a:t>
            </a:r>
            <a:r>
              <a:rPr lang="en-IN" sz="4800" b="0" dirty="0">
                <a:solidFill>
                  <a:srgbClr val="F4511E"/>
                </a:solidFill>
                <a:effectLst/>
                <a:latin typeface="Roboto Mono" panose="00000009000000000000" pitchFamily="49" charset="0"/>
              </a:rPr>
              <a:t>2</a:t>
            </a:r>
            <a:r>
              <a:rPr lang="en-IN" sz="4800" b="0" dirty="0">
                <a:solidFill>
                  <a:srgbClr val="37474F"/>
                </a:solidFill>
                <a:effectLst/>
                <a:latin typeface="Roboto Mono" panose="00000009000000000000" pitchFamily="49" charset="0"/>
              </a:rPr>
              <a:t>)</a:t>
            </a:r>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as</a:t>
            </a:r>
            <a:r>
              <a:rPr lang="en-IN" sz="4800" b="0" dirty="0">
                <a:solidFill>
                  <a:srgbClr val="3A474E"/>
                </a:solidFill>
                <a:effectLst/>
                <a:latin typeface="Roboto Mono" panose="00000009000000000000" pitchFamily="49" charset="0"/>
              </a:rPr>
              <a:t> </a:t>
            </a:r>
            <a:r>
              <a:rPr lang="en-IN" sz="4800" b="0" dirty="0" err="1">
                <a:solidFill>
                  <a:srgbClr val="000000"/>
                </a:solidFill>
                <a:effectLst/>
                <a:latin typeface="Roboto Mono" panose="00000009000000000000" pitchFamily="49" charset="0"/>
              </a:rPr>
              <a:t>avg_frieght_value</a:t>
            </a:r>
            <a:endParaRPr lang="en-IN" sz="4800" b="0" dirty="0">
              <a:solidFill>
                <a:srgbClr val="3A474E"/>
              </a:solidFill>
              <a:effectLst/>
              <a:latin typeface="Roboto Mono" panose="00000009000000000000" pitchFamily="49" charset="0"/>
            </a:endParaRPr>
          </a:p>
          <a:p>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from</a:t>
            </a:r>
            <a:r>
              <a:rPr lang="en-IN" sz="4800" b="0" dirty="0">
                <a:solidFill>
                  <a:srgbClr val="3A474E"/>
                </a:solidFill>
                <a:effectLst/>
                <a:latin typeface="Roboto Mono" panose="00000009000000000000" pitchFamily="49" charset="0"/>
              </a:rPr>
              <a:t> </a:t>
            </a:r>
            <a:r>
              <a:rPr lang="en-IN" sz="4800" b="0" dirty="0">
                <a:solidFill>
                  <a:srgbClr val="0D904F"/>
                </a:solidFill>
                <a:effectLst/>
                <a:latin typeface="Roboto Mono" panose="00000009000000000000" pitchFamily="49" charset="0"/>
              </a:rPr>
              <a:t>`</a:t>
            </a:r>
            <a:r>
              <a:rPr lang="en-IN" sz="4800" b="0" dirty="0" err="1">
                <a:solidFill>
                  <a:srgbClr val="0D904F"/>
                </a:solidFill>
                <a:effectLst/>
                <a:latin typeface="Roboto Mono" panose="00000009000000000000" pitchFamily="49" charset="0"/>
              </a:rPr>
              <a:t>target_retail_store.customers</a:t>
            </a:r>
            <a:r>
              <a:rPr lang="en-IN" sz="4800" b="0" dirty="0">
                <a:solidFill>
                  <a:srgbClr val="0D904F"/>
                </a:solidFill>
                <a:effectLst/>
                <a:latin typeface="Roboto Mono" panose="00000009000000000000" pitchFamily="49" charset="0"/>
              </a:rPr>
              <a:t>`</a:t>
            </a:r>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as</a:t>
            </a:r>
            <a:r>
              <a:rPr lang="en-IN" sz="4800" b="0" dirty="0">
                <a:solidFill>
                  <a:srgbClr val="3A474E"/>
                </a:solidFill>
                <a:effectLst/>
                <a:latin typeface="Roboto Mono" panose="00000009000000000000" pitchFamily="49" charset="0"/>
              </a:rPr>
              <a:t> </a:t>
            </a:r>
            <a:r>
              <a:rPr lang="en-IN" sz="4800" b="0" dirty="0">
                <a:solidFill>
                  <a:srgbClr val="000000"/>
                </a:solidFill>
                <a:effectLst/>
                <a:latin typeface="Roboto Mono" panose="00000009000000000000" pitchFamily="49" charset="0"/>
              </a:rPr>
              <a:t>C</a:t>
            </a:r>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join</a:t>
            </a:r>
            <a:r>
              <a:rPr lang="en-IN" sz="4800" b="0" dirty="0">
                <a:solidFill>
                  <a:srgbClr val="3A474E"/>
                </a:solidFill>
                <a:effectLst/>
                <a:latin typeface="Roboto Mono" panose="00000009000000000000" pitchFamily="49" charset="0"/>
              </a:rPr>
              <a:t> </a:t>
            </a:r>
            <a:r>
              <a:rPr lang="en-IN" sz="4800" b="0" dirty="0">
                <a:solidFill>
                  <a:srgbClr val="0D904F"/>
                </a:solidFill>
                <a:effectLst/>
                <a:latin typeface="Roboto Mono" panose="00000009000000000000" pitchFamily="49" charset="0"/>
              </a:rPr>
              <a:t>`</a:t>
            </a:r>
            <a:r>
              <a:rPr lang="en-IN" sz="4800" b="0" dirty="0" err="1">
                <a:solidFill>
                  <a:srgbClr val="0D904F"/>
                </a:solidFill>
                <a:effectLst/>
                <a:latin typeface="Roboto Mono" panose="00000009000000000000" pitchFamily="49" charset="0"/>
              </a:rPr>
              <a:t>target_retail_store.orders</a:t>
            </a:r>
            <a:r>
              <a:rPr lang="en-IN" sz="4800" b="0" dirty="0">
                <a:solidFill>
                  <a:srgbClr val="0D904F"/>
                </a:solidFill>
                <a:effectLst/>
                <a:latin typeface="Roboto Mono" panose="00000009000000000000" pitchFamily="49" charset="0"/>
              </a:rPr>
              <a:t>`</a:t>
            </a:r>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as</a:t>
            </a:r>
            <a:r>
              <a:rPr lang="en-IN" sz="4800" b="0" dirty="0">
                <a:solidFill>
                  <a:srgbClr val="3A474E"/>
                </a:solidFill>
                <a:effectLst/>
                <a:latin typeface="Roboto Mono" panose="00000009000000000000" pitchFamily="49" charset="0"/>
              </a:rPr>
              <a:t> </a:t>
            </a:r>
            <a:r>
              <a:rPr lang="en-IN" sz="4800" b="0" dirty="0">
                <a:solidFill>
                  <a:srgbClr val="000000"/>
                </a:solidFill>
                <a:effectLst/>
                <a:latin typeface="Roboto Mono" panose="00000009000000000000" pitchFamily="49" charset="0"/>
              </a:rPr>
              <a:t>O</a:t>
            </a:r>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on</a:t>
            </a:r>
            <a:r>
              <a:rPr lang="en-IN" sz="4800" b="0" dirty="0">
                <a:solidFill>
                  <a:srgbClr val="3A474E"/>
                </a:solidFill>
                <a:effectLst/>
                <a:latin typeface="Roboto Mono" panose="00000009000000000000" pitchFamily="49" charset="0"/>
              </a:rPr>
              <a:t> </a:t>
            </a:r>
            <a:r>
              <a:rPr lang="en-IN" sz="4800" b="0" dirty="0" err="1">
                <a:solidFill>
                  <a:srgbClr val="000000"/>
                </a:solidFill>
                <a:effectLst/>
                <a:latin typeface="Roboto Mono" panose="00000009000000000000" pitchFamily="49" charset="0"/>
              </a:rPr>
              <a:t>C</a:t>
            </a:r>
            <a:r>
              <a:rPr lang="en-IN" sz="4800" b="0" dirty="0" err="1">
                <a:solidFill>
                  <a:srgbClr val="3A474E"/>
                </a:solidFill>
                <a:effectLst/>
                <a:latin typeface="Roboto Mono" panose="00000009000000000000" pitchFamily="49" charset="0"/>
              </a:rPr>
              <a:t>.</a:t>
            </a:r>
            <a:r>
              <a:rPr lang="en-IN" sz="4800" b="0" dirty="0" err="1">
                <a:solidFill>
                  <a:srgbClr val="800000"/>
                </a:solidFill>
                <a:effectLst/>
                <a:latin typeface="Roboto Mono" panose="00000009000000000000" pitchFamily="49" charset="0"/>
              </a:rPr>
              <a:t>customer_id</a:t>
            </a:r>
            <a:r>
              <a:rPr lang="en-IN" sz="4800" b="0" dirty="0">
                <a:solidFill>
                  <a:srgbClr val="3A474E"/>
                </a:solidFill>
                <a:effectLst/>
                <a:latin typeface="Roboto Mono" panose="00000009000000000000" pitchFamily="49" charset="0"/>
              </a:rPr>
              <a:t> = </a:t>
            </a:r>
            <a:r>
              <a:rPr lang="en-IN" sz="4800" b="0" dirty="0" err="1">
                <a:solidFill>
                  <a:srgbClr val="000000"/>
                </a:solidFill>
                <a:effectLst/>
                <a:latin typeface="Roboto Mono" panose="00000009000000000000" pitchFamily="49" charset="0"/>
              </a:rPr>
              <a:t>O</a:t>
            </a:r>
            <a:r>
              <a:rPr lang="en-IN" sz="4800" b="0" dirty="0" err="1">
                <a:solidFill>
                  <a:srgbClr val="3A474E"/>
                </a:solidFill>
                <a:effectLst/>
                <a:latin typeface="Roboto Mono" panose="00000009000000000000" pitchFamily="49" charset="0"/>
              </a:rPr>
              <a:t>.</a:t>
            </a:r>
            <a:r>
              <a:rPr lang="en-IN" sz="4800" b="0" dirty="0" err="1">
                <a:solidFill>
                  <a:srgbClr val="000000"/>
                </a:solidFill>
                <a:effectLst/>
                <a:latin typeface="Roboto Mono" panose="00000009000000000000" pitchFamily="49" charset="0"/>
              </a:rPr>
              <a:t>customer_id</a:t>
            </a:r>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join</a:t>
            </a:r>
            <a:r>
              <a:rPr lang="en-IN" sz="4800" b="0" dirty="0">
                <a:solidFill>
                  <a:srgbClr val="3A474E"/>
                </a:solidFill>
                <a:effectLst/>
                <a:latin typeface="Roboto Mono" panose="00000009000000000000" pitchFamily="49" charset="0"/>
              </a:rPr>
              <a:t> </a:t>
            </a:r>
            <a:r>
              <a:rPr lang="en-IN" sz="4800" b="0" dirty="0">
                <a:solidFill>
                  <a:srgbClr val="0D904F"/>
                </a:solidFill>
                <a:effectLst/>
                <a:latin typeface="Roboto Mono" panose="00000009000000000000" pitchFamily="49" charset="0"/>
              </a:rPr>
              <a:t>`</a:t>
            </a:r>
            <a:r>
              <a:rPr lang="en-IN" sz="4800" b="0" dirty="0" err="1">
                <a:solidFill>
                  <a:srgbClr val="0D904F"/>
                </a:solidFill>
                <a:effectLst/>
                <a:latin typeface="Roboto Mono" panose="00000009000000000000" pitchFamily="49" charset="0"/>
              </a:rPr>
              <a:t>target_retail_store.order_items</a:t>
            </a:r>
            <a:r>
              <a:rPr lang="en-IN" sz="4800" b="0" dirty="0">
                <a:solidFill>
                  <a:srgbClr val="0D904F"/>
                </a:solidFill>
                <a:effectLst/>
                <a:latin typeface="Roboto Mono" panose="00000009000000000000" pitchFamily="49" charset="0"/>
              </a:rPr>
              <a:t>`</a:t>
            </a:r>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as</a:t>
            </a:r>
            <a:r>
              <a:rPr lang="en-IN" sz="4800" b="0" dirty="0">
                <a:solidFill>
                  <a:srgbClr val="3A474E"/>
                </a:solidFill>
                <a:effectLst/>
                <a:latin typeface="Roboto Mono" panose="00000009000000000000" pitchFamily="49" charset="0"/>
              </a:rPr>
              <a:t> </a:t>
            </a:r>
            <a:r>
              <a:rPr lang="en-IN" sz="4800" b="0" dirty="0">
                <a:solidFill>
                  <a:srgbClr val="000000"/>
                </a:solidFill>
                <a:effectLst/>
                <a:latin typeface="Roboto Mono" panose="00000009000000000000" pitchFamily="49" charset="0"/>
              </a:rPr>
              <a:t>OT</a:t>
            </a:r>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on</a:t>
            </a:r>
            <a:r>
              <a:rPr lang="en-IN" sz="4800" b="0" dirty="0">
                <a:solidFill>
                  <a:srgbClr val="3A474E"/>
                </a:solidFill>
                <a:effectLst/>
                <a:latin typeface="Roboto Mono" panose="00000009000000000000" pitchFamily="49" charset="0"/>
              </a:rPr>
              <a:t> </a:t>
            </a:r>
            <a:r>
              <a:rPr lang="en-IN" sz="4800" b="0" dirty="0" err="1">
                <a:solidFill>
                  <a:srgbClr val="000000"/>
                </a:solidFill>
                <a:effectLst/>
                <a:latin typeface="Roboto Mono" panose="00000009000000000000" pitchFamily="49" charset="0"/>
              </a:rPr>
              <a:t>O</a:t>
            </a:r>
            <a:r>
              <a:rPr lang="en-IN" sz="4800" b="0" dirty="0" err="1">
                <a:solidFill>
                  <a:srgbClr val="3A474E"/>
                </a:solidFill>
                <a:effectLst/>
                <a:latin typeface="Roboto Mono" panose="00000009000000000000" pitchFamily="49" charset="0"/>
              </a:rPr>
              <a:t>.</a:t>
            </a:r>
            <a:r>
              <a:rPr lang="en-IN" sz="4800" b="0" dirty="0" err="1">
                <a:solidFill>
                  <a:srgbClr val="800000"/>
                </a:solidFill>
                <a:effectLst/>
                <a:latin typeface="Roboto Mono" panose="00000009000000000000" pitchFamily="49" charset="0"/>
              </a:rPr>
              <a:t>order_id</a:t>
            </a:r>
            <a:r>
              <a:rPr lang="en-IN" sz="4800" b="0" dirty="0">
                <a:solidFill>
                  <a:srgbClr val="3A474E"/>
                </a:solidFill>
                <a:effectLst/>
                <a:latin typeface="Roboto Mono" panose="00000009000000000000" pitchFamily="49" charset="0"/>
              </a:rPr>
              <a:t> = </a:t>
            </a:r>
            <a:r>
              <a:rPr lang="en-IN" sz="4800" b="0" dirty="0" err="1">
                <a:solidFill>
                  <a:srgbClr val="000000"/>
                </a:solidFill>
                <a:effectLst/>
                <a:latin typeface="Roboto Mono" panose="00000009000000000000" pitchFamily="49" charset="0"/>
              </a:rPr>
              <a:t>OT</a:t>
            </a:r>
            <a:r>
              <a:rPr lang="en-IN" sz="4800" b="0" dirty="0" err="1">
                <a:solidFill>
                  <a:srgbClr val="3A474E"/>
                </a:solidFill>
                <a:effectLst/>
                <a:latin typeface="Roboto Mono" panose="00000009000000000000" pitchFamily="49" charset="0"/>
              </a:rPr>
              <a:t>.</a:t>
            </a:r>
            <a:r>
              <a:rPr lang="en-IN" sz="4800" b="0" dirty="0" err="1">
                <a:solidFill>
                  <a:srgbClr val="000000"/>
                </a:solidFill>
                <a:effectLst/>
                <a:latin typeface="Roboto Mono" panose="00000009000000000000" pitchFamily="49" charset="0"/>
              </a:rPr>
              <a:t>order_id</a:t>
            </a:r>
            <a:r>
              <a:rPr lang="en-IN" sz="4800" b="0" dirty="0">
                <a:solidFill>
                  <a:srgbClr val="3A474E"/>
                </a:solidFill>
                <a:effectLst/>
                <a:latin typeface="Roboto Mono" panose="00000009000000000000" pitchFamily="49" charset="0"/>
              </a:rPr>
              <a:t> </a:t>
            </a:r>
          </a:p>
          <a:p>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group</a:t>
            </a:r>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by</a:t>
            </a:r>
            <a:r>
              <a:rPr lang="en-IN" sz="4800" b="0" dirty="0">
                <a:solidFill>
                  <a:srgbClr val="3A474E"/>
                </a:solidFill>
                <a:effectLst/>
                <a:latin typeface="Roboto Mono" panose="00000009000000000000" pitchFamily="49" charset="0"/>
              </a:rPr>
              <a:t> </a:t>
            </a:r>
            <a:r>
              <a:rPr lang="en-IN" sz="4800" b="0" dirty="0" err="1">
                <a:solidFill>
                  <a:srgbClr val="000000"/>
                </a:solidFill>
                <a:effectLst/>
                <a:latin typeface="Roboto Mono" panose="00000009000000000000" pitchFamily="49" charset="0"/>
              </a:rPr>
              <a:t>C</a:t>
            </a:r>
            <a:r>
              <a:rPr lang="en-IN" sz="4800" b="0" dirty="0" err="1">
                <a:solidFill>
                  <a:srgbClr val="3A474E"/>
                </a:solidFill>
                <a:effectLst/>
                <a:latin typeface="Roboto Mono" panose="00000009000000000000" pitchFamily="49" charset="0"/>
              </a:rPr>
              <a:t>.</a:t>
            </a:r>
            <a:r>
              <a:rPr lang="en-IN" sz="4800" b="0" dirty="0" err="1">
                <a:solidFill>
                  <a:srgbClr val="000000"/>
                </a:solidFill>
                <a:effectLst/>
                <a:latin typeface="Roboto Mono" panose="00000009000000000000" pitchFamily="49" charset="0"/>
              </a:rPr>
              <a:t>customer_state</a:t>
            </a:r>
            <a:endParaRPr lang="en-IN" sz="4800" b="0" dirty="0">
              <a:solidFill>
                <a:srgbClr val="3A474E"/>
              </a:solidFill>
              <a:effectLst/>
              <a:latin typeface="Roboto Mono" panose="00000009000000000000" pitchFamily="49" charset="0"/>
            </a:endParaRPr>
          </a:p>
          <a:p>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order</a:t>
            </a:r>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by</a:t>
            </a:r>
            <a:r>
              <a:rPr lang="en-IN" sz="4800" b="0" dirty="0">
                <a:solidFill>
                  <a:srgbClr val="3A474E"/>
                </a:solidFill>
                <a:effectLst/>
                <a:latin typeface="Roboto Mono" panose="00000009000000000000" pitchFamily="49" charset="0"/>
              </a:rPr>
              <a:t> </a:t>
            </a:r>
            <a:r>
              <a:rPr lang="en-IN" sz="4800" b="0" dirty="0" err="1">
                <a:solidFill>
                  <a:srgbClr val="000000"/>
                </a:solidFill>
                <a:effectLst/>
                <a:latin typeface="Roboto Mono" panose="00000009000000000000" pitchFamily="49" charset="0"/>
              </a:rPr>
              <a:t>avg_frieght_value</a:t>
            </a:r>
            <a:r>
              <a:rPr lang="en-IN" sz="4800" b="0" dirty="0">
                <a:solidFill>
                  <a:srgbClr val="3A474E"/>
                </a:solidFill>
                <a:effectLst/>
                <a:latin typeface="Roboto Mono" panose="00000009000000000000" pitchFamily="49" charset="0"/>
              </a:rPr>
              <a:t> </a:t>
            </a:r>
            <a:r>
              <a:rPr lang="en-IN" sz="4800" b="0" dirty="0" err="1">
                <a:solidFill>
                  <a:srgbClr val="3367D6"/>
                </a:solidFill>
                <a:effectLst/>
                <a:latin typeface="Roboto Mono" panose="00000009000000000000" pitchFamily="49" charset="0"/>
              </a:rPr>
              <a:t>desc</a:t>
            </a:r>
            <a:endParaRPr lang="en-IN" sz="4800" b="0" dirty="0">
              <a:solidFill>
                <a:srgbClr val="3A474E"/>
              </a:solidFill>
              <a:effectLst/>
              <a:latin typeface="Roboto Mono" panose="00000009000000000000" pitchFamily="49" charset="0"/>
            </a:endParaRPr>
          </a:p>
          <a:p>
            <a:r>
              <a:rPr lang="en-IN" sz="4800" b="0" dirty="0">
                <a:solidFill>
                  <a:srgbClr val="37474F"/>
                </a:solidFill>
                <a:effectLst/>
                <a:latin typeface="Roboto Mono" panose="00000009000000000000" pitchFamily="49" charset="0"/>
              </a:rPr>
              <a:t>)</a:t>
            </a:r>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as</a:t>
            </a:r>
            <a:r>
              <a:rPr lang="en-IN" sz="4800" b="0" dirty="0">
                <a:solidFill>
                  <a:srgbClr val="3A474E"/>
                </a:solidFill>
                <a:effectLst/>
                <a:latin typeface="Roboto Mono" panose="00000009000000000000" pitchFamily="49" charset="0"/>
              </a:rPr>
              <a:t> </a:t>
            </a:r>
            <a:r>
              <a:rPr lang="en-IN" sz="4800" b="0" dirty="0">
                <a:solidFill>
                  <a:srgbClr val="000000"/>
                </a:solidFill>
                <a:effectLst/>
                <a:latin typeface="Roboto Mono" panose="00000009000000000000" pitchFamily="49" charset="0"/>
              </a:rPr>
              <a:t>x</a:t>
            </a:r>
            <a:r>
              <a:rPr lang="en-IN" sz="4800" b="0" dirty="0">
                <a:solidFill>
                  <a:srgbClr val="37474F"/>
                </a:solidFill>
                <a:effectLst/>
                <a:latin typeface="Roboto Mono" panose="00000009000000000000" pitchFamily="49" charset="0"/>
              </a:rPr>
              <a:t>)</a:t>
            </a:r>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as</a:t>
            </a:r>
            <a:r>
              <a:rPr lang="en-IN" sz="4800" b="0" dirty="0">
                <a:solidFill>
                  <a:srgbClr val="3A474E"/>
                </a:solidFill>
                <a:effectLst/>
                <a:latin typeface="Roboto Mono" panose="00000009000000000000" pitchFamily="49" charset="0"/>
              </a:rPr>
              <a:t> </a:t>
            </a:r>
            <a:r>
              <a:rPr lang="en-IN" sz="4800" b="0" dirty="0">
                <a:solidFill>
                  <a:srgbClr val="000000"/>
                </a:solidFill>
                <a:effectLst/>
                <a:latin typeface="Roboto Mono" panose="00000009000000000000" pitchFamily="49" charset="0"/>
              </a:rPr>
              <a:t>b</a:t>
            </a:r>
            <a:endParaRPr lang="en-IN" sz="4800" b="0" dirty="0">
              <a:solidFill>
                <a:srgbClr val="3A474E"/>
              </a:solidFill>
              <a:effectLst/>
              <a:latin typeface="Roboto Mono" panose="00000009000000000000" pitchFamily="49" charset="0"/>
            </a:endParaRPr>
          </a:p>
          <a:p>
            <a:r>
              <a:rPr lang="en-IN" sz="4800" b="0" dirty="0">
                <a:solidFill>
                  <a:srgbClr val="3367D6"/>
                </a:solidFill>
                <a:effectLst/>
                <a:latin typeface="Roboto Mono" panose="00000009000000000000" pitchFamily="49" charset="0"/>
              </a:rPr>
              <a:t>on</a:t>
            </a:r>
            <a:r>
              <a:rPr lang="en-IN" sz="4800" b="0" dirty="0">
                <a:solidFill>
                  <a:srgbClr val="3A474E"/>
                </a:solidFill>
                <a:effectLst/>
                <a:latin typeface="Roboto Mono" panose="00000009000000000000" pitchFamily="49" charset="0"/>
              </a:rPr>
              <a:t> </a:t>
            </a:r>
            <a:r>
              <a:rPr lang="en-IN" sz="4800" b="0" dirty="0" err="1">
                <a:solidFill>
                  <a:srgbClr val="000000"/>
                </a:solidFill>
                <a:effectLst/>
                <a:latin typeface="Roboto Mono" panose="00000009000000000000" pitchFamily="49" charset="0"/>
              </a:rPr>
              <a:t>a</a:t>
            </a:r>
            <a:r>
              <a:rPr lang="en-IN" sz="4800" b="0" dirty="0" err="1">
                <a:solidFill>
                  <a:srgbClr val="3A474E"/>
                </a:solidFill>
                <a:effectLst/>
                <a:latin typeface="Roboto Mono" panose="00000009000000000000" pitchFamily="49" charset="0"/>
              </a:rPr>
              <a:t>.</a:t>
            </a:r>
            <a:r>
              <a:rPr lang="en-IN" sz="4800" b="0" dirty="0" err="1">
                <a:solidFill>
                  <a:srgbClr val="800000"/>
                </a:solidFill>
                <a:effectLst/>
                <a:latin typeface="Roboto Mono" panose="00000009000000000000" pitchFamily="49" charset="0"/>
              </a:rPr>
              <a:t>high_rank_no</a:t>
            </a:r>
            <a:r>
              <a:rPr lang="en-IN" sz="4800" b="0" dirty="0">
                <a:solidFill>
                  <a:srgbClr val="3A474E"/>
                </a:solidFill>
                <a:effectLst/>
                <a:latin typeface="Roboto Mono" panose="00000009000000000000" pitchFamily="49" charset="0"/>
              </a:rPr>
              <a:t> = </a:t>
            </a:r>
            <a:r>
              <a:rPr lang="en-IN" sz="4800" b="0" dirty="0" err="1">
                <a:solidFill>
                  <a:srgbClr val="000000"/>
                </a:solidFill>
                <a:effectLst/>
                <a:latin typeface="Roboto Mono" panose="00000009000000000000" pitchFamily="49" charset="0"/>
              </a:rPr>
              <a:t>b</a:t>
            </a:r>
            <a:r>
              <a:rPr lang="en-IN" sz="4800" b="0" dirty="0" err="1">
                <a:solidFill>
                  <a:srgbClr val="3A474E"/>
                </a:solidFill>
                <a:effectLst/>
                <a:latin typeface="Roboto Mono" panose="00000009000000000000" pitchFamily="49" charset="0"/>
              </a:rPr>
              <a:t>.</a:t>
            </a:r>
            <a:r>
              <a:rPr lang="en-IN" sz="4800" b="0" dirty="0" err="1">
                <a:solidFill>
                  <a:srgbClr val="000000"/>
                </a:solidFill>
                <a:effectLst/>
                <a:latin typeface="Roboto Mono" panose="00000009000000000000" pitchFamily="49" charset="0"/>
              </a:rPr>
              <a:t>low_rank_no</a:t>
            </a:r>
            <a:r>
              <a:rPr lang="en-IN" sz="4800" b="0" dirty="0">
                <a:solidFill>
                  <a:srgbClr val="3A474E"/>
                </a:solidFill>
                <a:effectLst/>
                <a:latin typeface="Roboto Mono" panose="00000009000000000000" pitchFamily="49" charset="0"/>
              </a:rPr>
              <a:t> </a:t>
            </a:r>
          </a:p>
          <a:p>
            <a:r>
              <a:rPr lang="en-IN" sz="4800" b="0" dirty="0">
                <a:solidFill>
                  <a:srgbClr val="3367D6"/>
                </a:solidFill>
                <a:effectLst/>
                <a:latin typeface="Roboto Mono" panose="00000009000000000000" pitchFamily="49" charset="0"/>
              </a:rPr>
              <a:t>order</a:t>
            </a:r>
            <a:r>
              <a:rPr lang="en-IN" sz="4800" b="0" dirty="0">
                <a:solidFill>
                  <a:srgbClr val="3A474E"/>
                </a:solidFill>
                <a:effectLst/>
                <a:latin typeface="Roboto Mono" panose="00000009000000000000" pitchFamily="49" charset="0"/>
              </a:rPr>
              <a:t> </a:t>
            </a:r>
            <a:r>
              <a:rPr lang="en-IN" sz="4800" b="0" dirty="0">
                <a:solidFill>
                  <a:srgbClr val="3367D6"/>
                </a:solidFill>
                <a:effectLst/>
                <a:latin typeface="Roboto Mono" panose="00000009000000000000" pitchFamily="49" charset="0"/>
              </a:rPr>
              <a:t>by</a:t>
            </a:r>
            <a:r>
              <a:rPr lang="en-IN" sz="4800" b="0" dirty="0">
                <a:solidFill>
                  <a:srgbClr val="3A474E"/>
                </a:solidFill>
                <a:effectLst/>
                <a:latin typeface="Roboto Mono" panose="00000009000000000000" pitchFamily="49" charset="0"/>
              </a:rPr>
              <a:t> </a:t>
            </a:r>
            <a:r>
              <a:rPr lang="en-IN" sz="4800" b="0" dirty="0" err="1">
                <a:solidFill>
                  <a:srgbClr val="000000"/>
                </a:solidFill>
                <a:effectLst/>
                <a:latin typeface="Roboto Mono" panose="00000009000000000000" pitchFamily="49" charset="0"/>
              </a:rPr>
              <a:t>high_rank_no</a:t>
            </a:r>
            <a:r>
              <a:rPr lang="en-IN" sz="4800" b="0" dirty="0">
                <a:solidFill>
                  <a:srgbClr val="3A474E"/>
                </a:solidFill>
                <a:effectLst/>
                <a:latin typeface="Roboto Mono" panose="00000009000000000000" pitchFamily="49" charset="0"/>
              </a:rPr>
              <a:t> </a:t>
            </a:r>
          </a:p>
          <a:p>
            <a:r>
              <a:rPr lang="en-IN" sz="4800" b="0" dirty="0">
                <a:solidFill>
                  <a:srgbClr val="3367D6"/>
                </a:solidFill>
                <a:effectLst/>
                <a:latin typeface="Roboto Mono" panose="00000009000000000000" pitchFamily="49" charset="0"/>
              </a:rPr>
              <a:t>limit</a:t>
            </a:r>
            <a:r>
              <a:rPr lang="en-IN" sz="4800" b="0" dirty="0">
                <a:solidFill>
                  <a:srgbClr val="3A474E"/>
                </a:solidFill>
                <a:effectLst/>
                <a:latin typeface="Roboto Mono" panose="00000009000000000000" pitchFamily="49" charset="0"/>
              </a:rPr>
              <a:t> </a:t>
            </a:r>
            <a:r>
              <a:rPr lang="en-IN" sz="4800" b="0" dirty="0">
                <a:solidFill>
                  <a:srgbClr val="F4511E"/>
                </a:solidFill>
                <a:effectLst/>
                <a:latin typeface="Roboto Mono" panose="00000009000000000000" pitchFamily="49" charset="0"/>
              </a:rPr>
              <a:t>5</a:t>
            </a:r>
            <a:r>
              <a:rPr lang="en-IN" sz="4800" b="0" dirty="0">
                <a:solidFill>
                  <a:srgbClr val="3A474E"/>
                </a:solidFill>
                <a:effectLst/>
                <a:latin typeface="Roboto Mono" panose="00000009000000000000" pitchFamily="49" charset="0"/>
              </a:rPr>
              <a:t>; </a:t>
            </a:r>
          </a:p>
          <a:p>
            <a:endParaRPr lang="en-IN" dirty="0"/>
          </a:p>
        </p:txBody>
      </p:sp>
    </p:spTree>
    <p:extLst>
      <p:ext uri="{BB962C8B-B14F-4D97-AF65-F5344CB8AC3E}">
        <p14:creationId xmlns:p14="http://schemas.microsoft.com/office/powerpoint/2010/main" val="39135157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077909" y="1004382"/>
            <a:ext cx="6551526" cy="590903"/>
          </a:xfrm>
        </p:spPr>
        <p:txBody>
          <a:bodyPr>
            <a:normAutofit fontScale="90000"/>
          </a:bodyPr>
          <a:lstStyle/>
          <a:p>
            <a:pPr algn="ctr"/>
            <a:r>
              <a:rPr lang="en-IN" sz="3100" b="1" i="0" u="sng" dirty="0">
                <a:solidFill>
                  <a:srgbClr val="FF0000"/>
                </a:solidFill>
                <a:effectLst/>
                <a:latin typeface="Times New Roman" panose="02020603050405020304" pitchFamily="18" charset="0"/>
                <a:cs typeface="Times New Roman" panose="02020603050405020304" pitchFamily="18" charset="0"/>
              </a:rPr>
              <a:t>SCREENSHOT:-</a:t>
            </a:r>
            <a:br>
              <a:rPr lang="en-US" b="0" i="0" dirty="0">
                <a:solidFill>
                  <a:srgbClr val="515151"/>
                </a:solidFill>
                <a:effectLst/>
                <a:latin typeface="Source Sans Pro" panose="020B0503030403020204" pitchFamily="34" charset="0"/>
              </a:rPr>
            </a:br>
            <a:endParaRPr lang="en-IN" dirty="0"/>
          </a:p>
        </p:txBody>
      </p:sp>
      <p:pic>
        <p:nvPicPr>
          <p:cNvPr id="8" name="Content Placeholder 7">
            <a:extLst>
              <a:ext uri="{FF2B5EF4-FFF2-40B4-BE49-F238E27FC236}">
                <a16:creationId xmlns:a16="http://schemas.microsoft.com/office/drawing/2014/main" id="{68B69399-1161-DB99-BA1E-C15CE29E5803}"/>
              </a:ext>
            </a:extLst>
          </p:cNvPr>
          <p:cNvPicPr>
            <a:picLocks noGrp="1" noChangeAspect="1"/>
          </p:cNvPicPr>
          <p:nvPr>
            <p:ph idx="1"/>
          </p:nvPr>
        </p:nvPicPr>
        <p:blipFill>
          <a:blip r:embed="rId2"/>
          <a:stretch>
            <a:fillRect/>
          </a:stretch>
        </p:blipFill>
        <p:spPr>
          <a:xfrm>
            <a:off x="70338" y="1299834"/>
            <a:ext cx="12121662" cy="3238743"/>
          </a:xfrm>
        </p:spPr>
      </p:pic>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3"/>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4"/>
          <a:stretch>
            <a:fillRect/>
          </a:stretch>
        </p:blipFill>
        <p:spPr>
          <a:xfrm>
            <a:off x="10876895" y="62239"/>
            <a:ext cx="1524132" cy="1237595"/>
          </a:xfrm>
          <a:prstGeom prst="rect">
            <a:avLst/>
          </a:prstGeom>
        </p:spPr>
      </p:pic>
      <p:pic>
        <p:nvPicPr>
          <p:cNvPr id="10" name="Picture 9">
            <a:extLst>
              <a:ext uri="{FF2B5EF4-FFF2-40B4-BE49-F238E27FC236}">
                <a16:creationId xmlns:a16="http://schemas.microsoft.com/office/drawing/2014/main" id="{25C5C164-8723-6652-249E-B7FA1A4DA923}"/>
              </a:ext>
            </a:extLst>
          </p:cNvPr>
          <p:cNvPicPr>
            <a:picLocks noChangeAspect="1"/>
          </p:cNvPicPr>
          <p:nvPr/>
        </p:nvPicPr>
        <p:blipFill>
          <a:blip r:embed="rId5"/>
          <a:stretch>
            <a:fillRect/>
          </a:stretch>
        </p:blipFill>
        <p:spPr>
          <a:xfrm>
            <a:off x="70338" y="4632432"/>
            <a:ext cx="12121662" cy="2163328"/>
          </a:xfrm>
          <a:prstGeom prst="rect">
            <a:avLst/>
          </a:prstGeom>
        </p:spPr>
      </p:pic>
    </p:spTree>
    <p:extLst>
      <p:ext uri="{BB962C8B-B14F-4D97-AF65-F5344CB8AC3E}">
        <p14:creationId xmlns:p14="http://schemas.microsoft.com/office/powerpoint/2010/main" val="3137906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838200" y="64854"/>
            <a:ext cx="10515600" cy="662781"/>
          </a:xfrm>
        </p:spPr>
        <p:txBody>
          <a:bodyPr>
            <a:normAutofit fontScale="90000"/>
          </a:bodyPr>
          <a:lstStyle/>
          <a:p>
            <a:pPr algn="ctr"/>
            <a:r>
              <a:rPr lang="en-IN" u="sng" dirty="0"/>
              <a:t>  </a:t>
            </a:r>
            <a:r>
              <a:rPr lang="en-IN" sz="3100" b="1" u="sng" dirty="0">
                <a:solidFill>
                  <a:srgbClr val="FF0000"/>
                </a:solidFill>
                <a:latin typeface="Times New Roman" panose="02020603050405020304" pitchFamily="18" charset="0"/>
                <a:cs typeface="Times New Roman" panose="02020603050405020304" pitchFamily="18" charset="0"/>
              </a:rPr>
              <a:t>1.2</a:t>
            </a:r>
            <a:r>
              <a:rPr lang="en-US" sz="3100" b="1" u="sng" dirty="0">
                <a:solidFill>
                  <a:srgbClr val="FF0000"/>
                </a:solidFill>
                <a:latin typeface="Times New Roman" panose="02020603050405020304" pitchFamily="18" charset="0"/>
                <a:cs typeface="Times New Roman" panose="02020603050405020304" pitchFamily="18" charset="0"/>
              </a:rPr>
              <a:t> Get the time range between which the orders were placed.</a:t>
            </a:r>
            <a:endParaRPr lang="en-IN" sz="3100"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146115" y="934497"/>
            <a:ext cx="11899769" cy="5858649"/>
          </a:xfrm>
        </p:spPr>
        <p:txBody>
          <a:bodyPr>
            <a:normAutofit/>
          </a:bodyPr>
          <a:lstStyle/>
          <a:p>
            <a:pPr marL="0" indent="0">
              <a:buNone/>
            </a:pPr>
            <a:r>
              <a:rPr lang="en-IN" sz="2400" b="1" u="sng" dirty="0">
                <a:solidFill>
                  <a:srgbClr val="FF0000"/>
                </a:solidFill>
                <a:latin typeface="Times New Roman" panose="02020603050405020304" pitchFamily="18" charset="0"/>
                <a:cs typeface="Times New Roman" panose="02020603050405020304" pitchFamily="18" charset="0"/>
              </a:rPr>
              <a:t>QUERY:- </a:t>
            </a:r>
          </a:p>
          <a:p>
            <a:r>
              <a:rPr lang="en-US" sz="1600" b="0" dirty="0">
                <a:solidFill>
                  <a:srgbClr val="3367D6"/>
                </a:solidFill>
                <a:effectLst/>
                <a:latin typeface="Roboto Mono" panose="00000009000000000000" pitchFamily="49" charset="0"/>
              </a:rPr>
              <a:t>select</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min</a:t>
            </a:r>
            <a:r>
              <a:rPr lang="en-US" sz="1600" b="0" dirty="0">
                <a:solidFill>
                  <a:srgbClr val="37474F"/>
                </a:solidFill>
                <a:effectLst/>
                <a:latin typeface="Roboto Mono" panose="00000009000000000000" pitchFamily="49" charset="0"/>
              </a:rPr>
              <a:t>(</a:t>
            </a:r>
            <a:r>
              <a:rPr lang="en-US" sz="1600" b="0" dirty="0" err="1">
                <a:solidFill>
                  <a:srgbClr val="000000"/>
                </a:solidFill>
                <a:effectLst/>
                <a:latin typeface="Roboto Mono" panose="00000009000000000000" pitchFamily="49" charset="0"/>
              </a:rPr>
              <a:t>order_purchase_timestamp</a:t>
            </a:r>
            <a:r>
              <a:rPr lang="en-US" sz="1600" b="0" dirty="0">
                <a:solidFill>
                  <a:srgbClr val="37474F"/>
                </a:solidFill>
                <a:effectLst/>
                <a:latin typeface="Roboto Mono" panose="00000009000000000000" pitchFamily="49" charset="0"/>
              </a:rPr>
              <a:t>)</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as</a:t>
            </a:r>
            <a:r>
              <a:rPr lang="en-US" sz="1600" b="0" dirty="0">
                <a:solidFill>
                  <a:srgbClr val="3A474E"/>
                </a:solidFill>
                <a:effectLst/>
                <a:latin typeface="Roboto Mono" panose="00000009000000000000" pitchFamily="49" charset="0"/>
              </a:rPr>
              <a:t> </a:t>
            </a:r>
            <a:r>
              <a:rPr lang="en-US" sz="1600" b="0" dirty="0" err="1">
                <a:solidFill>
                  <a:srgbClr val="000000"/>
                </a:solidFill>
                <a:effectLst/>
                <a:latin typeface="Roboto Mono" panose="00000009000000000000" pitchFamily="49" charset="0"/>
              </a:rPr>
              <a:t>first_order_date</a:t>
            </a:r>
            <a:r>
              <a:rPr lang="en-US" sz="1600" b="0" dirty="0">
                <a:solidFill>
                  <a:srgbClr val="3A474E"/>
                </a:solidFill>
                <a:effectLst/>
                <a:latin typeface="Roboto Mono" panose="00000009000000000000" pitchFamily="49" charset="0"/>
              </a:rPr>
              <a:t> , </a:t>
            </a:r>
            <a:r>
              <a:rPr lang="en-US" sz="1600" b="0" dirty="0">
                <a:solidFill>
                  <a:srgbClr val="3367D6"/>
                </a:solidFill>
                <a:effectLst/>
                <a:latin typeface="Roboto Mono" panose="00000009000000000000" pitchFamily="49" charset="0"/>
              </a:rPr>
              <a:t>max</a:t>
            </a:r>
            <a:r>
              <a:rPr lang="en-US" sz="1600" b="0" dirty="0">
                <a:solidFill>
                  <a:srgbClr val="37474F"/>
                </a:solidFill>
                <a:effectLst/>
                <a:latin typeface="Roboto Mono" panose="00000009000000000000" pitchFamily="49" charset="0"/>
              </a:rPr>
              <a:t>(</a:t>
            </a:r>
            <a:r>
              <a:rPr lang="en-US" sz="1600" b="0" dirty="0" err="1">
                <a:solidFill>
                  <a:srgbClr val="000000"/>
                </a:solidFill>
                <a:effectLst/>
                <a:latin typeface="Roboto Mono" panose="00000009000000000000" pitchFamily="49" charset="0"/>
              </a:rPr>
              <a:t>order_purchase_timestamp</a:t>
            </a:r>
            <a:r>
              <a:rPr lang="en-US" sz="1600" b="0" dirty="0">
                <a:solidFill>
                  <a:srgbClr val="37474F"/>
                </a:solidFill>
                <a:effectLst/>
                <a:latin typeface="Roboto Mono" panose="00000009000000000000" pitchFamily="49" charset="0"/>
              </a:rPr>
              <a:t>)</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as</a:t>
            </a:r>
            <a:r>
              <a:rPr lang="en-US" sz="1600" b="0" dirty="0">
                <a:solidFill>
                  <a:srgbClr val="3A474E"/>
                </a:solidFill>
                <a:effectLst/>
                <a:latin typeface="Roboto Mono" panose="00000009000000000000" pitchFamily="49" charset="0"/>
              </a:rPr>
              <a:t> </a:t>
            </a:r>
            <a:r>
              <a:rPr lang="en-US" sz="1600" b="0" dirty="0" err="1">
                <a:solidFill>
                  <a:srgbClr val="000000"/>
                </a:solidFill>
                <a:effectLst/>
                <a:latin typeface="Roboto Mono" panose="00000009000000000000" pitchFamily="49" charset="0"/>
              </a:rPr>
              <a:t>last_order_date</a:t>
            </a:r>
            <a:r>
              <a:rPr lang="en-US" sz="1600" b="0" dirty="0">
                <a:solidFill>
                  <a:srgbClr val="3A474E"/>
                </a:solidFill>
                <a:effectLst/>
                <a:latin typeface="Roboto Mono" panose="00000009000000000000" pitchFamily="49" charset="0"/>
              </a:rPr>
              <a:t> , </a:t>
            </a:r>
            <a:r>
              <a:rPr lang="en-US" sz="1600" b="0" dirty="0">
                <a:solidFill>
                  <a:srgbClr val="3367D6"/>
                </a:solidFill>
                <a:effectLst/>
                <a:latin typeface="Roboto Mono" panose="00000009000000000000" pitchFamily="49" charset="0"/>
              </a:rPr>
              <a:t>abs</a:t>
            </a:r>
            <a:r>
              <a:rPr lang="en-US" sz="1600" b="0" dirty="0">
                <a:solidFill>
                  <a:srgbClr val="37474F"/>
                </a:solidFill>
                <a:effectLst/>
                <a:latin typeface="Roboto Mono" panose="00000009000000000000" pitchFamily="49" charset="0"/>
              </a:rPr>
              <a:t>(</a:t>
            </a:r>
            <a:r>
              <a:rPr lang="en-US" sz="1600" b="0" dirty="0">
                <a:solidFill>
                  <a:srgbClr val="3367D6"/>
                </a:solidFill>
                <a:effectLst/>
                <a:latin typeface="Roboto Mono" panose="00000009000000000000" pitchFamily="49" charset="0"/>
              </a:rPr>
              <a:t>DATE_DIFF</a:t>
            </a:r>
            <a:r>
              <a:rPr lang="en-US" sz="1600" b="0" dirty="0">
                <a:solidFill>
                  <a:srgbClr val="37474F"/>
                </a:solidFill>
                <a:effectLst/>
                <a:latin typeface="Roboto Mono" panose="00000009000000000000" pitchFamily="49" charset="0"/>
              </a:rPr>
              <a:t>(</a:t>
            </a:r>
            <a:r>
              <a:rPr lang="en-US" sz="1600" b="0" dirty="0">
                <a:solidFill>
                  <a:srgbClr val="3367D6"/>
                </a:solidFill>
                <a:effectLst/>
                <a:latin typeface="Roboto Mono" panose="00000009000000000000" pitchFamily="49" charset="0"/>
              </a:rPr>
              <a:t>min</a:t>
            </a:r>
            <a:r>
              <a:rPr lang="en-US" sz="1600" b="0" dirty="0">
                <a:solidFill>
                  <a:srgbClr val="37474F"/>
                </a:solidFill>
                <a:effectLst/>
                <a:latin typeface="Roboto Mono" panose="00000009000000000000" pitchFamily="49" charset="0"/>
              </a:rPr>
              <a:t>(</a:t>
            </a:r>
            <a:r>
              <a:rPr lang="en-US" sz="1600" b="0" dirty="0" err="1">
                <a:solidFill>
                  <a:srgbClr val="000000"/>
                </a:solidFill>
                <a:effectLst/>
                <a:latin typeface="Roboto Mono" panose="00000009000000000000" pitchFamily="49" charset="0"/>
              </a:rPr>
              <a:t>order_purchase_timestamp</a:t>
            </a:r>
            <a:r>
              <a:rPr lang="en-US" sz="1600" b="0" dirty="0">
                <a:solidFill>
                  <a:srgbClr val="37474F"/>
                </a:solidFill>
                <a:effectLst/>
                <a:latin typeface="Roboto Mono" panose="00000009000000000000" pitchFamily="49" charset="0"/>
              </a:rPr>
              <a:t>)</a:t>
            </a:r>
            <a:r>
              <a:rPr lang="en-US" sz="1600" b="0" dirty="0">
                <a:solidFill>
                  <a:srgbClr val="3A474E"/>
                </a:solidFill>
                <a:effectLst/>
                <a:latin typeface="Roboto Mono" panose="00000009000000000000" pitchFamily="49" charset="0"/>
              </a:rPr>
              <a:t>,</a:t>
            </a:r>
            <a:r>
              <a:rPr lang="en-US" sz="1600" b="0" dirty="0">
                <a:solidFill>
                  <a:srgbClr val="3367D6"/>
                </a:solidFill>
                <a:effectLst/>
                <a:latin typeface="Roboto Mono" panose="00000009000000000000" pitchFamily="49" charset="0"/>
              </a:rPr>
              <a:t>max</a:t>
            </a:r>
            <a:r>
              <a:rPr lang="en-US" sz="1600" b="0" dirty="0">
                <a:solidFill>
                  <a:srgbClr val="37474F"/>
                </a:solidFill>
                <a:effectLst/>
                <a:latin typeface="Roboto Mono" panose="00000009000000000000" pitchFamily="49" charset="0"/>
              </a:rPr>
              <a:t>(</a:t>
            </a:r>
            <a:r>
              <a:rPr lang="en-US" sz="1600" b="0" dirty="0" err="1">
                <a:solidFill>
                  <a:srgbClr val="000000"/>
                </a:solidFill>
                <a:effectLst/>
                <a:latin typeface="Roboto Mono" panose="00000009000000000000" pitchFamily="49" charset="0"/>
              </a:rPr>
              <a:t>order_purchase_timestamp</a:t>
            </a:r>
            <a:r>
              <a:rPr lang="en-US" sz="1600" b="0" dirty="0">
                <a:solidFill>
                  <a:srgbClr val="37474F"/>
                </a:solidFill>
                <a:effectLst/>
                <a:latin typeface="Roboto Mono" panose="00000009000000000000" pitchFamily="49" charset="0"/>
              </a:rPr>
              <a:t>)</a:t>
            </a:r>
            <a:r>
              <a:rPr lang="en-US" sz="1600" b="0" dirty="0">
                <a:solidFill>
                  <a:srgbClr val="3A474E"/>
                </a:solidFill>
                <a:effectLst/>
                <a:latin typeface="Roboto Mono" panose="00000009000000000000" pitchFamily="49" charset="0"/>
              </a:rPr>
              <a:t> ,</a:t>
            </a:r>
            <a:r>
              <a:rPr lang="en-US" sz="1600" b="0" dirty="0">
                <a:solidFill>
                  <a:srgbClr val="000000"/>
                </a:solidFill>
                <a:effectLst/>
                <a:latin typeface="Roboto Mono" panose="00000009000000000000" pitchFamily="49" charset="0"/>
              </a:rPr>
              <a:t>DAY</a:t>
            </a:r>
            <a:r>
              <a:rPr lang="en-US" sz="1600" b="0" dirty="0">
                <a:solidFill>
                  <a:srgbClr val="37474F"/>
                </a:solidFill>
                <a:effectLst/>
                <a:latin typeface="Roboto Mono" panose="00000009000000000000" pitchFamily="49" charset="0"/>
              </a:rPr>
              <a:t>))</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as</a:t>
            </a:r>
            <a:r>
              <a:rPr lang="en-US" sz="1600" b="0" dirty="0">
                <a:solidFill>
                  <a:srgbClr val="3A474E"/>
                </a:solidFill>
                <a:effectLst/>
                <a:latin typeface="Roboto Mono" panose="00000009000000000000" pitchFamily="49" charset="0"/>
              </a:rPr>
              <a:t> </a:t>
            </a:r>
            <a:r>
              <a:rPr lang="en-US" sz="1600" dirty="0" err="1">
                <a:solidFill>
                  <a:srgbClr val="000000"/>
                </a:solidFill>
                <a:latin typeface="Roboto Mono" panose="00000009000000000000" pitchFamily="49" charset="0"/>
              </a:rPr>
              <a:t>num_days</a:t>
            </a:r>
            <a:endParaRPr lang="en-US" sz="1600" b="0" dirty="0">
              <a:solidFill>
                <a:srgbClr val="3A474E"/>
              </a:solidFill>
              <a:effectLst/>
              <a:latin typeface="Roboto Mono" panose="00000009000000000000" pitchFamily="49" charset="0"/>
            </a:endParaRPr>
          </a:p>
          <a:p>
            <a:r>
              <a:rPr lang="en-US" sz="1600" b="0" dirty="0">
                <a:solidFill>
                  <a:srgbClr val="3367D6"/>
                </a:solidFill>
                <a:effectLst/>
                <a:latin typeface="Roboto Mono" panose="00000009000000000000" pitchFamily="49" charset="0"/>
              </a:rPr>
              <a:t>from</a:t>
            </a:r>
            <a:r>
              <a:rPr lang="en-US" sz="1600" b="0" dirty="0">
                <a:solidFill>
                  <a:srgbClr val="3A474E"/>
                </a:solidFill>
                <a:effectLst/>
                <a:latin typeface="Roboto Mono" panose="00000009000000000000" pitchFamily="49" charset="0"/>
              </a:rPr>
              <a:t> </a:t>
            </a:r>
            <a:r>
              <a:rPr lang="en-US" sz="1600" b="0" dirty="0">
                <a:solidFill>
                  <a:srgbClr val="0D904F"/>
                </a:solidFill>
                <a:effectLst/>
                <a:latin typeface="Roboto Mono" panose="00000009000000000000" pitchFamily="49" charset="0"/>
              </a:rPr>
              <a:t>`</a:t>
            </a:r>
            <a:r>
              <a:rPr lang="en-US" sz="1600" b="0" dirty="0" err="1">
                <a:solidFill>
                  <a:srgbClr val="0D904F"/>
                </a:solidFill>
                <a:effectLst/>
                <a:latin typeface="Roboto Mono" panose="00000009000000000000" pitchFamily="49" charset="0"/>
              </a:rPr>
              <a:t>target_retail_store.orders</a:t>
            </a:r>
            <a:r>
              <a:rPr lang="en-US" sz="1600" b="0" dirty="0">
                <a:solidFill>
                  <a:srgbClr val="0D904F"/>
                </a:solidFill>
                <a:effectLst/>
                <a:latin typeface="Roboto Mono" panose="00000009000000000000" pitchFamily="49" charset="0"/>
              </a:rPr>
              <a:t>`;</a:t>
            </a:r>
            <a:endParaRPr lang="en-US" sz="1600" b="0" dirty="0">
              <a:solidFill>
                <a:srgbClr val="3A474E"/>
              </a:solidFill>
              <a:effectLst/>
              <a:latin typeface="Roboto Mono" panose="00000009000000000000" pitchFamily="49" charset="0"/>
            </a:endParaRPr>
          </a:p>
          <a:p>
            <a:pPr marL="0" indent="0">
              <a:buNone/>
            </a:pPr>
            <a:endParaRPr lang="en-IN" sz="2400" i="1" dirty="0">
              <a:solidFill>
                <a:schemeClr val="accent5"/>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40"/>
            <a:ext cx="1524132" cy="1237595"/>
          </a:xfrm>
          <a:prstGeom prst="rect">
            <a:avLst/>
          </a:prstGeom>
        </p:spPr>
      </p:pic>
      <p:pic>
        <p:nvPicPr>
          <p:cNvPr id="11" name="Picture 10">
            <a:extLst>
              <a:ext uri="{FF2B5EF4-FFF2-40B4-BE49-F238E27FC236}">
                <a16:creationId xmlns:a16="http://schemas.microsoft.com/office/drawing/2014/main" id="{9ABDE8BB-500A-5DEE-A654-2132C450906F}"/>
              </a:ext>
            </a:extLst>
          </p:cNvPr>
          <p:cNvPicPr>
            <a:picLocks noChangeAspect="1"/>
          </p:cNvPicPr>
          <p:nvPr/>
        </p:nvPicPr>
        <p:blipFill rotWithShape="1">
          <a:blip r:embed="rId4"/>
          <a:srcRect t="61465"/>
          <a:stretch/>
        </p:blipFill>
        <p:spPr>
          <a:xfrm>
            <a:off x="146116" y="5309937"/>
            <a:ext cx="11899768" cy="1483209"/>
          </a:xfrm>
          <a:prstGeom prst="rect">
            <a:avLst/>
          </a:prstGeom>
        </p:spPr>
      </p:pic>
    </p:spTree>
    <p:extLst>
      <p:ext uri="{BB962C8B-B14F-4D97-AF65-F5344CB8AC3E}">
        <p14:creationId xmlns:p14="http://schemas.microsoft.com/office/powerpoint/2010/main" val="12183146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032728" y="-365783"/>
            <a:ext cx="10086577" cy="1175355"/>
          </a:xfrm>
        </p:spPr>
        <p:txBody>
          <a:bodyPr>
            <a:normAutofit fontScale="90000"/>
          </a:bodyPr>
          <a:lstStyle/>
          <a:p>
            <a:pPr algn="ctr"/>
            <a:br>
              <a:rPr lang="en-US" b="1" u="sng" dirty="0">
                <a:solidFill>
                  <a:srgbClr val="FF0000"/>
                </a:solidFill>
              </a:rPr>
            </a:br>
            <a:r>
              <a:rPr lang="en-US" b="1" u="sng" dirty="0">
                <a:solidFill>
                  <a:srgbClr val="FF0000"/>
                </a:solidFill>
                <a:latin typeface="Times New Roman" panose="02020603050405020304" pitchFamily="18" charset="0"/>
                <a:cs typeface="Times New Roman" panose="02020603050405020304" pitchFamily="18" charset="0"/>
              </a:rPr>
              <a:t>Insights and recommendations</a:t>
            </a:r>
            <a:endParaRPr lang="en-IN"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42862" y="867488"/>
            <a:ext cx="12106276" cy="5928273"/>
          </a:xfrm>
        </p:spPr>
        <p:txBody>
          <a:bodyPr>
            <a:normAutofit/>
          </a:bodyPr>
          <a:lstStyle/>
          <a:p>
            <a:pPr marL="0" indent="0">
              <a:buNone/>
            </a:pPr>
            <a:r>
              <a:rPr lang="en-US" sz="2400" b="1" u="sng" dirty="0">
                <a:solidFill>
                  <a:srgbClr val="FF0000"/>
                </a:solidFill>
                <a:latin typeface="Times New Roman" panose="02020603050405020304" pitchFamily="18" charset="0"/>
                <a:cs typeface="Times New Roman" panose="02020603050405020304" pitchFamily="18" charset="0"/>
              </a:rPr>
              <a:t>INSIGHTS:-</a:t>
            </a:r>
          </a:p>
          <a:p>
            <a:pPr marL="0" indent="0">
              <a:lnSpc>
                <a:spcPct val="110000"/>
              </a:lnSpc>
              <a:buNone/>
            </a:pPr>
            <a:r>
              <a:rPr lang="en-US" sz="2000" i="1" dirty="0">
                <a:solidFill>
                  <a:schemeClr val="accent5"/>
                </a:solidFill>
                <a:latin typeface="Times New Roman" panose="02020603050405020304" pitchFamily="18" charset="0"/>
                <a:cs typeface="Times New Roman" panose="02020603050405020304" pitchFamily="18" charset="0"/>
              </a:rPr>
              <a:t>Analyzing the average freight value for different states in Brazil provides insights into the shipping costs and logistics efficiency in each region. Identifying the top 5 states with the highest and lowest average freight values allows us to understand the variations in shipping expenses across the country.</a:t>
            </a:r>
          </a:p>
          <a:p>
            <a:pPr marL="0" indent="0">
              <a:lnSpc>
                <a:spcPct val="110000"/>
              </a:lnSpc>
              <a:buNone/>
            </a:pPr>
            <a:r>
              <a:rPr lang="en-US" sz="2000" b="1" u="sng" dirty="0">
                <a:solidFill>
                  <a:srgbClr val="FF0000"/>
                </a:solidFill>
                <a:latin typeface="Times New Roman" panose="02020603050405020304" pitchFamily="18" charset="0"/>
                <a:cs typeface="Times New Roman" panose="02020603050405020304" pitchFamily="18" charset="0"/>
              </a:rPr>
              <a:t>RECOMMENDATIONS:-</a:t>
            </a:r>
          </a:p>
          <a:p>
            <a:pPr>
              <a:lnSpc>
                <a:spcPct val="11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Assess Shipping Processes: </a:t>
            </a:r>
            <a:r>
              <a:rPr lang="en-US" sz="2000" i="1" dirty="0">
                <a:solidFill>
                  <a:schemeClr val="accent5"/>
                </a:solidFill>
                <a:latin typeface="Times New Roman" panose="02020603050405020304" pitchFamily="18" charset="0"/>
                <a:cs typeface="Times New Roman" panose="02020603050405020304" pitchFamily="18" charset="0"/>
              </a:rPr>
              <a:t>Investigate the reasons behind the higher average freight values in these states. Evaluate the shipping processes, carrier options, and logistical challenges specific to each region. Identify potential areas for improvement to optimize shipping costs and reduce the average freight values.</a:t>
            </a:r>
          </a:p>
          <a:p>
            <a:pPr>
              <a:lnSpc>
                <a:spcPct val="11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Negotiate Shipping Rates: </a:t>
            </a:r>
            <a:r>
              <a:rPr lang="en-US" sz="2000" i="1" dirty="0">
                <a:solidFill>
                  <a:schemeClr val="accent5"/>
                </a:solidFill>
                <a:latin typeface="Times New Roman" panose="02020603050405020304" pitchFamily="18" charset="0"/>
                <a:cs typeface="Times New Roman" panose="02020603050405020304" pitchFamily="18" charset="0"/>
              </a:rPr>
              <a:t>Engage in negotiations with shipping carriers to secure more </a:t>
            </a:r>
            <a:r>
              <a:rPr lang="en-US" sz="2000" i="1" dirty="0" err="1">
                <a:solidFill>
                  <a:schemeClr val="accent5"/>
                </a:solidFill>
                <a:latin typeface="Times New Roman" panose="02020603050405020304" pitchFamily="18" charset="0"/>
                <a:cs typeface="Times New Roman" panose="02020603050405020304" pitchFamily="18" charset="0"/>
              </a:rPr>
              <a:t>favourable</a:t>
            </a:r>
            <a:r>
              <a:rPr lang="en-US" sz="2000" i="1" dirty="0">
                <a:solidFill>
                  <a:schemeClr val="accent5"/>
                </a:solidFill>
                <a:latin typeface="Times New Roman" panose="02020603050405020304" pitchFamily="18" charset="0"/>
                <a:cs typeface="Times New Roman" panose="02020603050405020304" pitchFamily="18" charset="0"/>
              </a:rPr>
              <a:t> rates for these states. Explore partnerships with carriers specializing in these regions to capitalize on their expertise and potentially negotiate better pricing terms.</a:t>
            </a:r>
          </a:p>
          <a:p>
            <a:pPr>
              <a:lnSpc>
                <a:spcPct val="11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Optimize Packaging: </a:t>
            </a:r>
            <a:r>
              <a:rPr lang="en-US" sz="2000" i="1" dirty="0">
                <a:solidFill>
                  <a:schemeClr val="accent5"/>
                </a:solidFill>
                <a:latin typeface="Times New Roman" panose="02020603050405020304" pitchFamily="18" charset="0"/>
                <a:cs typeface="Times New Roman" panose="02020603050405020304" pitchFamily="18" charset="0"/>
              </a:rPr>
              <a:t>Review packaging practices to ensure efficient use of space and minimize the weight and dimensions of shipments. Proper packaging can help reduce freight costs, particularly for regions with higher average freight values.</a:t>
            </a:r>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spTree>
    <p:extLst>
      <p:ext uri="{BB962C8B-B14F-4D97-AF65-F5344CB8AC3E}">
        <p14:creationId xmlns:p14="http://schemas.microsoft.com/office/powerpoint/2010/main" val="36498162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065124" y="-195757"/>
            <a:ext cx="9978013" cy="1325563"/>
          </a:xfrm>
        </p:spPr>
        <p:txBody>
          <a:bodyPr>
            <a:normAutofit/>
          </a:bodyPr>
          <a:lstStyle/>
          <a:p>
            <a:pPr algn="ctr"/>
            <a:r>
              <a:rPr lang="en-US" sz="2800" b="1" u="sng" dirty="0">
                <a:solidFill>
                  <a:srgbClr val="FF0000"/>
                </a:solidFill>
                <a:latin typeface="Times New Roman" panose="02020603050405020304" pitchFamily="18" charset="0"/>
                <a:cs typeface="Times New Roman" panose="02020603050405020304" pitchFamily="18" charset="0"/>
              </a:rPr>
              <a:t>3.) Find out the top 5 states with the highest &amp; lowest average delivery time.</a:t>
            </a:r>
            <a:endParaRPr lang="en-IN" sz="2800" b="1" u="sng" dirty="0">
              <a:solidFill>
                <a:srgbClr val="FF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sp>
        <p:nvSpPr>
          <p:cNvPr id="7" name="Content Placeholder 6">
            <a:extLst>
              <a:ext uri="{FF2B5EF4-FFF2-40B4-BE49-F238E27FC236}">
                <a16:creationId xmlns:a16="http://schemas.microsoft.com/office/drawing/2014/main" id="{D78476DB-D418-45FA-45FB-73969A0674C8}"/>
              </a:ext>
            </a:extLst>
          </p:cNvPr>
          <p:cNvSpPr>
            <a:spLocks noGrp="1"/>
          </p:cNvSpPr>
          <p:nvPr>
            <p:ph idx="1"/>
          </p:nvPr>
        </p:nvSpPr>
        <p:spPr>
          <a:xfrm>
            <a:off x="304799" y="1027906"/>
            <a:ext cx="11758863" cy="5767855"/>
          </a:xfrm>
        </p:spPr>
        <p:txBody>
          <a:bodyPr>
            <a:normAutofit fontScale="25000" lnSpcReduction="20000"/>
          </a:bodyPr>
          <a:lstStyle/>
          <a:p>
            <a:pPr marL="0" indent="0">
              <a:buNone/>
            </a:pPr>
            <a:r>
              <a:rPr lang="en-IN" sz="8000" b="1" u="sng" dirty="0">
                <a:solidFill>
                  <a:srgbClr val="FF0000"/>
                </a:solidFill>
                <a:latin typeface="Times New Roman" panose="02020603050405020304" pitchFamily="18" charset="0"/>
                <a:cs typeface="Times New Roman" panose="02020603050405020304" pitchFamily="18" charset="0"/>
              </a:rPr>
              <a:t>QUERY:-</a:t>
            </a:r>
          </a:p>
          <a:p>
            <a:pPr marL="0" indent="0">
              <a:buNone/>
            </a:pPr>
            <a:br>
              <a:rPr lang="en-IN" sz="4800" dirty="0"/>
            </a:br>
            <a:r>
              <a:rPr lang="en-US" sz="4800" b="0" dirty="0">
                <a:solidFill>
                  <a:srgbClr val="3367D6"/>
                </a:solidFill>
                <a:effectLst/>
                <a:latin typeface="Roboto Mono" panose="00000009000000000000" pitchFamily="49" charset="0"/>
              </a:rPr>
              <a:t>select</a:t>
            </a:r>
            <a:r>
              <a:rPr lang="en-US" sz="4800" b="0" dirty="0">
                <a:solidFill>
                  <a:srgbClr val="3A474E"/>
                </a:solidFill>
                <a:effectLst/>
                <a:latin typeface="Roboto Mono" panose="00000009000000000000" pitchFamily="49" charset="0"/>
              </a:rPr>
              <a:t> </a:t>
            </a:r>
            <a:r>
              <a:rPr lang="en-US" sz="4800" b="0" dirty="0">
                <a:solidFill>
                  <a:srgbClr val="37474F"/>
                </a:solidFill>
                <a:effectLst/>
                <a:latin typeface="Roboto Mono" panose="00000009000000000000" pitchFamily="49" charset="0"/>
              </a:rPr>
              <a:t>*</a:t>
            </a:r>
            <a:r>
              <a:rPr lang="en-US" sz="4800" b="0" dirty="0">
                <a:solidFill>
                  <a:srgbClr val="3A474E"/>
                </a:solidFill>
                <a:effectLst/>
                <a:latin typeface="Roboto Mono" panose="00000009000000000000" pitchFamily="49" charset="0"/>
              </a:rPr>
              <a:t> </a:t>
            </a:r>
            <a:r>
              <a:rPr lang="en-US" sz="4800" b="0" dirty="0">
                <a:solidFill>
                  <a:srgbClr val="3367D6"/>
                </a:solidFill>
                <a:effectLst/>
                <a:latin typeface="Roboto Mono" panose="00000009000000000000" pitchFamily="49" charset="0"/>
              </a:rPr>
              <a:t>from</a:t>
            </a:r>
            <a:r>
              <a:rPr lang="en-US" sz="4800" b="0" dirty="0">
                <a:solidFill>
                  <a:srgbClr val="37474F"/>
                </a:solidFill>
                <a:effectLst/>
                <a:latin typeface="Roboto Mono" panose="00000009000000000000" pitchFamily="49" charset="0"/>
              </a:rPr>
              <a:t>(</a:t>
            </a:r>
            <a:endParaRPr lang="en-US" sz="4800" b="0" dirty="0">
              <a:solidFill>
                <a:srgbClr val="3A474E"/>
              </a:solidFill>
              <a:effectLst/>
              <a:latin typeface="Roboto Mono" panose="00000009000000000000" pitchFamily="49" charset="0"/>
            </a:endParaRPr>
          </a:p>
          <a:p>
            <a:r>
              <a:rPr lang="en-US" sz="4800" b="0" dirty="0">
                <a:solidFill>
                  <a:srgbClr val="37474F"/>
                </a:solidFill>
                <a:effectLst/>
                <a:latin typeface="Roboto Mono" panose="00000009000000000000" pitchFamily="49" charset="0"/>
              </a:rPr>
              <a:t>(</a:t>
            </a:r>
            <a:endParaRPr lang="en-US" sz="4800" b="0" dirty="0">
              <a:solidFill>
                <a:srgbClr val="3A474E"/>
              </a:solidFill>
              <a:effectLst/>
              <a:latin typeface="Roboto Mono" panose="00000009000000000000" pitchFamily="49" charset="0"/>
            </a:endParaRPr>
          </a:p>
          <a:p>
            <a:r>
              <a:rPr lang="en-US" sz="4800" b="0" dirty="0">
                <a:solidFill>
                  <a:srgbClr val="3A474E"/>
                </a:solidFill>
                <a:effectLst/>
                <a:latin typeface="Roboto Mono" panose="00000009000000000000" pitchFamily="49" charset="0"/>
              </a:rPr>
              <a:t>  </a:t>
            </a:r>
            <a:r>
              <a:rPr lang="en-US" sz="4800" b="0" dirty="0">
                <a:solidFill>
                  <a:srgbClr val="3367D6"/>
                </a:solidFill>
                <a:effectLst/>
                <a:latin typeface="Roboto Mono" panose="00000009000000000000" pitchFamily="49" charset="0"/>
              </a:rPr>
              <a:t>select</a:t>
            </a:r>
            <a:r>
              <a:rPr lang="en-US" sz="4800" b="0" dirty="0">
                <a:solidFill>
                  <a:srgbClr val="3A474E"/>
                </a:solidFill>
                <a:effectLst/>
                <a:latin typeface="Roboto Mono" panose="00000009000000000000" pitchFamily="49" charset="0"/>
              </a:rPr>
              <a:t> </a:t>
            </a:r>
            <a:r>
              <a:rPr lang="en-US" sz="4800" b="0" dirty="0">
                <a:solidFill>
                  <a:srgbClr val="000000"/>
                </a:solidFill>
                <a:effectLst/>
                <a:latin typeface="Roboto Mono" panose="00000009000000000000" pitchFamily="49" charset="0"/>
              </a:rPr>
              <a:t>t1</a:t>
            </a:r>
            <a:r>
              <a:rPr lang="en-US" sz="4800" b="0" dirty="0">
                <a:solidFill>
                  <a:srgbClr val="3A474E"/>
                </a:solidFill>
                <a:effectLst/>
                <a:latin typeface="Roboto Mono" panose="00000009000000000000" pitchFamily="49" charset="0"/>
              </a:rPr>
              <a:t>.</a:t>
            </a:r>
            <a:r>
              <a:rPr lang="en-US" sz="4800" b="0" dirty="0">
                <a:solidFill>
                  <a:srgbClr val="000000"/>
                </a:solidFill>
                <a:effectLst/>
                <a:latin typeface="Roboto Mono" panose="00000009000000000000" pitchFamily="49" charset="0"/>
              </a:rPr>
              <a:t>customer_state</a:t>
            </a:r>
            <a:r>
              <a:rPr lang="en-US" sz="4800" b="0" dirty="0">
                <a:solidFill>
                  <a:srgbClr val="3A474E"/>
                </a:solidFill>
                <a:effectLst/>
                <a:latin typeface="Roboto Mono" panose="00000009000000000000" pitchFamily="49" charset="0"/>
              </a:rPr>
              <a:t>,</a:t>
            </a:r>
            <a:r>
              <a:rPr lang="en-US" sz="4800" b="0" dirty="0">
                <a:solidFill>
                  <a:srgbClr val="000000"/>
                </a:solidFill>
                <a:effectLst/>
                <a:latin typeface="Roboto Mono" panose="00000009000000000000" pitchFamily="49" charset="0"/>
              </a:rPr>
              <a:t>t1</a:t>
            </a:r>
            <a:r>
              <a:rPr lang="en-US" sz="4800" b="0" dirty="0">
                <a:solidFill>
                  <a:srgbClr val="3A474E"/>
                </a:solidFill>
                <a:effectLst/>
                <a:latin typeface="Roboto Mono" panose="00000009000000000000" pitchFamily="49" charset="0"/>
              </a:rPr>
              <a:t>.</a:t>
            </a:r>
            <a:r>
              <a:rPr lang="en-US" sz="4800" b="0" dirty="0">
                <a:solidFill>
                  <a:srgbClr val="000000"/>
                </a:solidFill>
                <a:effectLst/>
                <a:latin typeface="Roboto Mono" panose="00000009000000000000" pitchFamily="49" charset="0"/>
              </a:rPr>
              <a:t>avg_day_diff</a:t>
            </a:r>
            <a:r>
              <a:rPr lang="en-US" sz="4800" b="0" dirty="0">
                <a:solidFill>
                  <a:srgbClr val="3A474E"/>
                </a:solidFill>
                <a:effectLst/>
                <a:latin typeface="Roboto Mono" panose="00000009000000000000" pitchFamily="49" charset="0"/>
              </a:rPr>
              <a:t>,</a:t>
            </a:r>
            <a:r>
              <a:rPr lang="en-US" sz="4800" b="0" dirty="0">
                <a:solidFill>
                  <a:srgbClr val="3367D6"/>
                </a:solidFill>
                <a:effectLst/>
                <a:latin typeface="Roboto Mono" panose="00000009000000000000" pitchFamily="49" charset="0"/>
              </a:rPr>
              <a:t>rank</a:t>
            </a:r>
            <a:r>
              <a:rPr lang="en-US" sz="4800" b="0" dirty="0">
                <a:solidFill>
                  <a:srgbClr val="37474F"/>
                </a:solidFill>
                <a:effectLst/>
                <a:latin typeface="Roboto Mono" panose="00000009000000000000" pitchFamily="49" charset="0"/>
              </a:rPr>
              <a:t>()</a:t>
            </a:r>
            <a:r>
              <a:rPr lang="en-US" sz="4800" b="0" dirty="0">
                <a:solidFill>
                  <a:srgbClr val="3367D6"/>
                </a:solidFill>
                <a:effectLst/>
                <a:latin typeface="Roboto Mono" panose="00000009000000000000" pitchFamily="49" charset="0"/>
              </a:rPr>
              <a:t>over</a:t>
            </a:r>
            <a:r>
              <a:rPr lang="en-US" sz="4800" b="0" dirty="0">
                <a:solidFill>
                  <a:srgbClr val="37474F"/>
                </a:solidFill>
                <a:effectLst/>
                <a:latin typeface="Roboto Mono" panose="00000009000000000000" pitchFamily="49" charset="0"/>
              </a:rPr>
              <a:t>(</a:t>
            </a:r>
            <a:r>
              <a:rPr lang="en-US" sz="4800" b="0" dirty="0">
                <a:solidFill>
                  <a:srgbClr val="3367D6"/>
                </a:solidFill>
                <a:effectLst/>
                <a:latin typeface="Roboto Mono" panose="00000009000000000000" pitchFamily="49" charset="0"/>
              </a:rPr>
              <a:t>order</a:t>
            </a:r>
            <a:r>
              <a:rPr lang="en-US" sz="4800" b="0" dirty="0">
                <a:solidFill>
                  <a:srgbClr val="3A474E"/>
                </a:solidFill>
                <a:effectLst/>
                <a:latin typeface="Roboto Mono" panose="00000009000000000000" pitchFamily="49" charset="0"/>
              </a:rPr>
              <a:t> </a:t>
            </a:r>
            <a:r>
              <a:rPr lang="en-US" sz="4800" b="0" dirty="0">
                <a:solidFill>
                  <a:srgbClr val="3367D6"/>
                </a:solidFill>
                <a:effectLst/>
                <a:latin typeface="Roboto Mono" panose="00000009000000000000" pitchFamily="49" charset="0"/>
              </a:rPr>
              <a:t>by</a:t>
            </a:r>
            <a:r>
              <a:rPr lang="en-US" sz="4800" b="0" dirty="0">
                <a:solidFill>
                  <a:srgbClr val="3A474E"/>
                </a:solidFill>
                <a:effectLst/>
                <a:latin typeface="Roboto Mono" panose="00000009000000000000" pitchFamily="49" charset="0"/>
              </a:rPr>
              <a:t> </a:t>
            </a:r>
            <a:r>
              <a:rPr lang="en-US" sz="4800" b="0" dirty="0">
                <a:solidFill>
                  <a:srgbClr val="000000"/>
                </a:solidFill>
                <a:effectLst/>
                <a:latin typeface="Roboto Mono" panose="00000009000000000000" pitchFamily="49" charset="0"/>
              </a:rPr>
              <a:t>t1</a:t>
            </a:r>
            <a:r>
              <a:rPr lang="en-US" sz="4800" b="0" dirty="0">
                <a:solidFill>
                  <a:srgbClr val="3A474E"/>
                </a:solidFill>
                <a:effectLst/>
                <a:latin typeface="Roboto Mono" panose="00000009000000000000" pitchFamily="49" charset="0"/>
              </a:rPr>
              <a:t>.</a:t>
            </a:r>
            <a:r>
              <a:rPr lang="en-US" sz="4800" b="0" dirty="0">
                <a:solidFill>
                  <a:srgbClr val="000000"/>
                </a:solidFill>
                <a:effectLst/>
                <a:latin typeface="Roboto Mono" panose="00000009000000000000" pitchFamily="49" charset="0"/>
              </a:rPr>
              <a:t>avg_day_diff</a:t>
            </a:r>
            <a:r>
              <a:rPr lang="en-US" sz="4800" b="0" dirty="0">
                <a:solidFill>
                  <a:srgbClr val="37474F"/>
                </a:solidFill>
                <a:effectLst/>
                <a:latin typeface="Roboto Mono" panose="00000009000000000000" pitchFamily="49" charset="0"/>
              </a:rPr>
              <a:t>)</a:t>
            </a:r>
            <a:r>
              <a:rPr lang="en-US" sz="4800" b="0" dirty="0">
                <a:solidFill>
                  <a:srgbClr val="3A474E"/>
                </a:solidFill>
                <a:effectLst/>
                <a:latin typeface="Roboto Mono" panose="00000009000000000000" pitchFamily="49" charset="0"/>
              </a:rPr>
              <a:t> </a:t>
            </a:r>
            <a:r>
              <a:rPr lang="en-US" sz="4800" b="0" dirty="0">
                <a:solidFill>
                  <a:srgbClr val="3367D6"/>
                </a:solidFill>
                <a:effectLst/>
                <a:latin typeface="Roboto Mono" panose="00000009000000000000" pitchFamily="49" charset="0"/>
              </a:rPr>
              <a:t>as</a:t>
            </a:r>
            <a:r>
              <a:rPr lang="en-US" sz="4800" b="0" dirty="0">
                <a:solidFill>
                  <a:srgbClr val="3A474E"/>
                </a:solidFill>
                <a:effectLst/>
                <a:latin typeface="Roboto Mono" panose="00000009000000000000" pitchFamily="49" charset="0"/>
              </a:rPr>
              <a:t> </a:t>
            </a:r>
            <a:r>
              <a:rPr lang="en-US" sz="4800" b="0" dirty="0" err="1">
                <a:solidFill>
                  <a:srgbClr val="000000"/>
                </a:solidFill>
                <a:effectLst/>
                <a:latin typeface="Roboto Mono" panose="00000009000000000000" pitchFamily="49" charset="0"/>
              </a:rPr>
              <a:t>low_to_high_rank</a:t>
            </a:r>
            <a:endParaRPr lang="en-US" sz="4800" b="0" dirty="0">
              <a:solidFill>
                <a:srgbClr val="3A474E"/>
              </a:solidFill>
              <a:effectLst/>
              <a:latin typeface="Roboto Mono" panose="00000009000000000000" pitchFamily="49" charset="0"/>
            </a:endParaRPr>
          </a:p>
          <a:p>
            <a:r>
              <a:rPr lang="en-US" sz="4800" b="0" dirty="0">
                <a:solidFill>
                  <a:srgbClr val="3A474E"/>
                </a:solidFill>
                <a:effectLst/>
                <a:latin typeface="Roboto Mono" panose="00000009000000000000" pitchFamily="49" charset="0"/>
              </a:rPr>
              <a:t>  </a:t>
            </a:r>
            <a:r>
              <a:rPr lang="en-US" sz="4800" b="0" dirty="0">
                <a:solidFill>
                  <a:srgbClr val="3367D6"/>
                </a:solidFill>
                <a:effectLst/>
                <a:latin typeface="Roboto Mono" panose="00000009000000000000" pitchFamily="49" charset="0"/>
              </a:rPr>
              <a:t>from</a:t>
            </a:r>
            <a:r>
              <a:rPr lang="en-US" sz="4800" b="0" dirty="0">
                <a:solidFill>
                  <a:srgbClr val="37474F"/>
                </a:solidFill>
                <a:effectLst/>
                <a:latin typeface="Roboto Mono" panose="00000009000000000000" pitchFamily="49" charset="0"/>
              </a:rPr>
              <a:t>(</a:t>
            </a:r>
            <a:endParaRPr lang="en-US" sz="4800" b="0" dirty="0">
              <a:solidFill>
                <a:srgbClr val="3A474E"/>
              </a:solidFill>
              <a:effectLst/>
              <a:latin typeface="Roboto Mono" panose="00000009000000000000" pitchFamily="49" charset="0"/>
            </a:endParaRPr>
          </a:p>
          <a:p>
            <a:r>
              <a:rPr lang="en-US" sz="4800" b="0" dirty="0">
                <a:solidFill>
                  <a:srgbClr val="3A474E"/>
                </a:solidFill>
                <a:effectLst/>
                <a:latin typeface="Roboto Mono" panose="00000009000000000000" pitchFamily="49" charset="0"/>
              </a:rPr>
              <a:t>    </a:t>
            </a:r>
            <a:r>
              <a:rPr lang="en-US" sz="4800" b="0" dirty="0">
                <a:solidFill>
                  <a:srgbClr val="3367D6"/>
                </a:solidFill>
                <a:effectLst/>
                <a:latin typeface="Roboto Mono" panose="00000009000000000000" pitchFamily="49" charset="0"/>
              </a:rPr>
              <a:t>select</a:t>
            </a:r>
            <a:r>
              <a:rPr lang="en-US" sz="4800" b="0" dirty="0">
                <a:solidFill>
                  <a:srgbClr val="3A474E"/>
                </a:solidFill>
                <a:effectLst/>
                <a:latin typeface="Roboto Mono" panose="00000009000000000000" pitchFamily="49" charset="0"/>
              </a:rPr>
              <a:t> </a:t>
            </a:r>
            <a:r>
              <a:rPr lang="en-US" sz="4800" b="0" dirty="0" err="1">
                <a:solidFill>
                  <a:srgbClr val="000000"/>
                </a:solidFill>
                <a:effectLst/>
                <a:latin typeface="Roboto Mono" panose="00000009000000000000" pitchFamily="49" charset="0"/>
              </a:rPr>
              <a:t>C</a:t>
            </a:r>
            <a:r>
              <a:rPr lang="en-US" sz="4800" b="0" dirty="0" err="1">
                <a:solidFill>
                  <a:srgbClr val="3A474E"/>
                </a:solidFill>
                <a:effectLst/>
                <a:latin typeface="Roboto Mono" panose="00000009000000000000" pitchFamily="49" charset="0"/>
              </a:rPr>
              <a:t>.</a:t>
            </a:r>
            <a:r>
              <a:rPr lang="en-US" sz="4800" b="0" dirty="0" err="1">
                <a:solidFill>
                  <a:srgbClr val="000000"/>
                </a:solidFill>
                <a:effectLst/>
                <a:latin typeface="Roboto Mono" panose="00000009000000000000" pitchFamily="49" charset="0"/>
              </a:rPr>
              <a:t>customer_state</a:t>
            </a:r>
            <a:r>
              <a:rPr lang="en-US" sz="4800" b="0" dirty="0">
                <a:solidFill>
                  <a:srgbClr val="3A474E"/>
                </a:solidFill>
                <a:effectLst/>
                <a:latin typeface="Roboto Mono" panose="00000009000000000000" pitchFamily="49" charset="0"/>
              </a:rPr>
              <a:t> , </a:t>
            </a:r>
            <a:r>
              <a:rPr lang="en-US" sz="4800" b="0" dirty="0">
                <a:solidFill>
                  <a:srgbClr val="3367D6"/>
                </a:solidFill>
                <a:effectLst/>
                <a:latin typeface="Roboto Mono" panose="00000009000000000000" pitchFamily="49" charset="0"/>
              </a:rPr>
              <a:t>avg</a:t>
            </a:r>
            <a:r>
              <a:rPr lang="en-US" sz="4800" b="0" dirty="0">
                <a:solidFill>
                  <a:srgbClr val="37474F"/>
                </a:solidFill>
                <a:effectLst/>
                <a:latin typeface="Roboto Mono" panose="00000009000000000000" pitchFamily="49" charset="0"/>
              </a:rPr>
              <a:t>(</a:t>
            </a:r>
            <a:r>
              <a:rPr lang="en-US" sz="4800" b="0" dirty="0" err="1">
                <a:solidFill>
                  <a:srgbClr val="3367D6"/>
                </a:solidFill>
                <a:effectLst/>
                <a:latin typeface="Roboto Mono" panose="00000009000000000000" pitchFamily="49" charset="0"/>
              </a:rPr>
              <a:t>date_diff</a:t>
            </a:r>
            <a:r>
              <a:rPr lang="en-US" sz="4800" b="0" dirty="0">
                <a:solidFill>
                  <a:srgbClr val="37474F"/>
                </a:solidFill>
                <a:effectLst/>
                <a:latin typeface="Roboto Mono" panose="00000009000000000000" pitchFamily="49" charset="0"/>
              </a:rPr>
              <a:t>(</a:t>
            </a:r>
            <a:r>
              <a:rPr lang="en-US" sz="4800" b="0" dirty="0" err="1">
                <a:solidFill>
                  <a:srgbClr val="000000"/>
                </a:solidFill>
                <a:effectLst/>
                <a:latin typeface="Roboto Mono" panose="00000009000000000000" pitchFamily="49" charset="0"/>
              </a:rPr>
              <a:t>O</a:t>
            </a:r>
            <a:r>
              <a:rPr lang="en-US" sz="4800" b="0" dirty="0" err="1">
                <a:solidFill>
                  <a:srgbClr val="3A474E"/>
                </a:solidFill>
                <a:effectLst/>
                <a:latin typeface="Roboto Mono" panose="00000009000000000000" pitchFamily="49" charset="0"/>
              </a:rPr>
              <a:t>.</a:t>
            </a:r>
            <a:r>
              <a:rPr lang="en-US" sz="4800" b="0" dirty="0" err="1">
                <a:solidFill>
                  <a:srgbClr val="000000"/>
                </a:solidFill>
                <a:effectLst/>
                <a:latin typeface="Roboto Mono" panose="00000009000000000000" pitchFamily="49" charset="0"/>
              </a:rPr>
              <a:t>order_delivered_customer_date</a:t>
            </a:r>
            <a:r>
              <a:rPr lang="en-US" sz="4800" b="0" dirty="0" err="1">
                <a:solidFill>
                  <a:srgbClr val="3A474E"/>
                </a:solidFill>
                <a:effectLst/>
                <a:latin typeface="Roboto Mono" panose="00000009000000000000" pitchFamily="49" charset="0"/>
              </a:rPr>
              <a:t>,</a:t>
            </a:r>
            <a:r>
              <a:rPr lang="en-US" sz="4800" b="0" dirty="0" err="1">
                <a:solidFill>
                  <a:srgbClr val="000000"/>
                </a:solidFill>
                <a:effectLst/>
                <a:latin typeface="Roboto Mono" panose="00000009000000000000" pitchFamily="49" charset="0"/>
              </a:rPr>
              <a:t>O</a:t>
            </a:r>
            <a:r>
              <a:rPr lang="en-US" sz="4800" b="0" dirty="0" err="1">
                <a:solidFill>
                  <a:srgbClr val="3A474E"/>
                </a:solidFill>
                <a:effectLst/>
                <a:latin typeface="Roboto Mono" panose="00000009000000000000" pitchFamily="49" charset="0"/>
              </a:rPr>
              <a:t>.</a:t>
            </a:r>
            <a:r>
              <a:rPr lang="en-US" sz="4800" b="0" dirty="0" err="1">
                <a:solidFill>
                  <a:srgbClr val="000000"/>
                </a:solidFill>
                <a:effectLst/>
                <a:latin typeface="Roboto Mono" panose="00000009000000000000" pitchFamily="49" charset="0"/>
              </a:rPr>
              <a:t>order_purchase_timestamp</a:t>
            </a:r>
            <a:r>
              <a:rPr lang="en-US" sz="4800" b="0" dirty="0" err="1">
                <a:solidFill>
                  <a:srgbClr val="3A474E"/>
                </a:solidFill>
                <a:effectLst/>
                <a:latin typeface="Roboto Mono" panose="00000009000000000000" pitchFamily="49" charset="0"/>
              </a:rPr>
              <a:t>,</a:t>
            </a:r>
            <a:r>
              <a:rPr lang="en-US" sz="4800" b="0" dirty="0" err="1">
                <a:solidFill>
                  <a:srgbClr val="000000"/>
                </a:solidFill>
                <a:effectLst/>
                <a:latin typeface="Roboto Mono" panose="00000009000000000000" pitchFamily="49" charset="0"/>
              </a:rPr>
              <a:t>day</a:t>
            </a:r>
            <a:r>
              <a:rPr lang="en-US" sz="4800" b="0" dirty="0">
                <a:solidFill>
                  <a:srgbClr val="37474F"/>
                </a:solidFill>
                <a:effectLst/>
                <a:latin typeface="Roboto Mono" panose="00000009000000000000" pitchFamily="49" charset="0"/>
              </a:rPr>
              <a:t>))</a:t>
            </a:r>
            <a:r>
              <a:rPr lang="en-US" sz="4800" b="0" dirty="0">
                <a:solidFill>
                  <a:srgbClr val="3A474E"/>
                </a:solidFill>
                <a:effectLst/>
                <a:latin typeface="Roboto Mono" panose="00000009000000000000" pitchFamily="49" charset="0"/>
              </a:rPr>
              <a:t> </a:t>
            </a:r>
            <a:r>
              <a:rPr lang="en-US" sz="4800" b="0" dirty="0" err="1">
                <a:solidFill>
                  <a:srgbClr val="000000"/>
                </a:solidFill>
                <a:effectLst/>
                <a:latin typeface="Roboto Mono" panose="00000009000000000000" pitchFamily="49" charset="0"/>
              </a:rPr>
              <a:t>avg_day_diff</a:t>
            </a:r>
            <a:endParaRPr lang="en-US" sz="4800" b="0" dirty="0">
              <a:solidFill>
                <a:srgbClr val="3A474E"/>
              </a:solidFill>
              <a:effectLst/>
              <a:latin typeface="Roboto Mono" panose="00000009000000000000" pitchFamily="49" charset="0"/>
            </a:endParaRPr>
          </a:p>
          <a:p>
            <a:r>
              <a:rPr lang="en-US" sz="4800" b="0" dirty="0">
                <a:solidFill>
                  <a:srgbClr val="3A474E"/>
                </a:solidFill>
                <a:effectLst/>
                <a:latin typeface="Roboto Mono" panose="00000009000000000000" pitchFamily="49" charset="0"/>
              </a:rPr>
              <a:t>    </a:t>
            </a:r>
            <a:r>
              <a:rPr lang="en-US" sz="4800" b="0" dirty="0">
                <a:solidFill>
                  <a:srgbClr val="3367D6"/>
                </a:solidFill>
                <a:effectLst/>
                <a:latin typeface="Roboto Mono" panose="00000009000000000000" pitchFamily="49" charset="0"/>
              </a:rPr>
              <a:t>from</a:t>
            </a:r>
            <a:r>
              <a:rPr lang="en-US" sz="4800" b="0" dirty="0">
                <a:solidFill>
                  <a:srgbClr val="3A474E"/>
                </a:solidFill>
                <a:effectLst/>
                <a:latin typeface="Roboto Mono" panose="00000009000000000000" pitchFamily="49" charset="0"/>
              </a:rPr>
              <a:t> </a:t>
            </a:r>
            <a:r>
              <a:rPr lang="en-US" sz="4800" b="0" dirty="0">
                <a:solidFill>
                  <a:srgbClr val="0D904F"/>
                </a:solidFill>
                <a:effectLst/>
                <a:latin typeface="Roboto Mono" panose="00000009000000000000" pitchFamily="49" charset="0"/>
              </a:rPr>
              <a:t>`</a:t>
            </a:r>
            <a:r>
              <a:rPr lang="en-US" sz="4800" b="0" dirty="0" err="1">
                <a:solidFill>
                  <a:srgbClr val="0D904F"/>
                </a:solidFill>
                <a:effectLst/>
                <a:latin typeface="Roboto Mono" panose="00000009000000000000" pitchFamily="49" charset="0"/>
              </a:rPr>
              <a:t>target_retail_store.customers</a:t>
            </a:r>
            <a:r>
              <a:rPr lang="en-US" sz="4800" b="0" dirty="0">
                <a:solidFill>
                  <a:srgbClr val="0D904F"/>
                </a:solidFill>
                <a:effectLst/>
                <a:latin typeface="Roboto Mono" panose="00000009000000000000" pitchFamily="49" charset="0"/>
              </a:rPr>
              <a:t>`</a:t>
            </a:r>
            <a:r>
              <a:rPr lang="en-US" sz="4800" b="0" dirty="0">
                <a:solidFill>
                  <a:srgbClr val="3A474E"/>
                </a:solidFill>
                <a:effectLst/>
                <a:latin typeface="Roboto Mono" panose="00000009000000000000" pitchFamily="49" charset="0"/>
              </a:rPr>
              <a:t> </a:t>
            </a:r>
            <a:r>
              <a:rPr lang="en-US" sz="4800" b="0" dirty="0">
                <a:solidFill>
                  <a:srgbClr val="3367D6"/>
                </a:solidFill>
                <a:effectLst/>
                <a:latin typeface="Roboto Mono" panose="00000009000000000000" pitchFamily="49" charset="0"/>
              </a:rPr>
              <a:t>as</a:t>
            </a:r>
            <a:r>
              <a:rPr lang="en-US" sz="4800" b="0" dirty="0">
                <a:solidFill>
                  <a:srgbClr val="3A474E"/>
                </a:solidFill>
                <a:effectLst/>
                <a:latin typeface="Roboto Mono" panose="00000009000000000000" pitchFamily="49" charset="0"/>
              </a:rPr>
              <a:t> </a:t>
            </a:r>
            <a:r>
              <a:rPr lang="en-US" sz="4800" b="0" dirty="0">
                <a:solidFill>
                  <a:srgbClr val="000000"/>
                </a:solidFill>
                <a:effectLst/>
                <a:latin typeface="Roboto Mono" panose="00000009000000000000" pitchFamily="49" charset="0"/>
              </a:rPr>
              <a:t>C</a:t>
            </a:r>
            <a:r>
              <a:rPr lang="en-US" sz="4800" b="0" dirty="0">
                <a:solidFill>
                  <a:srgbClr val="3A474E"/>
                </a:solidFill>
                <a:effectLst/>
                <a:latin typeface="Roboto Mono" panose="00000009000000000000" pitchFamily="49" charset="0"/>
              </a:rPr>
              <a:t> </a:t>
            </a:r>
            <a:r>
              <a:rPr lang="en-US" sz="4800" b="0" dirty="0">
                <a:solidFill>
                  <a:srgbClr val="3367D6"/>
                </a:solidFill>
                <a:effectLst/>
                <a:latin typeface="Roboto Mono" panose="00000009000000000000" pitchFamily="49" charset="0"/>
              </a:rPr>
              <a:t>join</a:t>
            </a:r>
            <a:r>
              <a:rPr lang="en-US" sz="4800" b="0" dirty="0">
                <a:solidFill>
                  <a:srgbClr val="3A474E"/>
                </a:solidFill>
                <a:effectLst/>
                <a:latin typeface="Roboto Mono" panose="00000009000000000000" pitchFamily="49" charset="0"/>
              </a:rPr>
              <a:t> </a:t>
            </a:r>
            <a:r>
              <a:rPr lang="en-US" sz="4800" b="0" dirty="0">
                <a:solidFill>
                  <a:srgbClr val="0D904F"/>
                </a:solidFill>
                <a:effectLst/>
                <a:latin typeface="Roboto Mono" panose="00000009000000000000" pitchFamily="49" charset="0"/>
              </a:rPr>
              <a:t>`</a:t>
            </a:r>
            <a:r>
              <a:rPr lang="en-US" sz="4800" b="0" dirty="0" err="1">
                <a:solidFill>
                  <a:srgbClr val="0D904F"/>
                </a:solidFill>
                <a:effectLst/>
                <a:latin typeface="Roboto Mono" panose="00000009000000000000" pitchFamily="49" charset="0"/>
              </a:rPr>
              <a:t>target_retail_store.orders</a:t>
            </a:r>
            <a:r>
              <a:rPr lang="en-US" sz="4800" b="0" dirty="0">
                <a:solidFill>
                  <a:srgbClr val="0D904F"/>
                </a:solidFill>
                <a:effectLst/>
                <a:latin typeface="Roboto Mono" panose="00000009000000000000" pitchFamily="49" charset="0"/>
              </a:rPr>
              <a:t>`</a:t>
            </a:r>
            <a:r>
              <a:rPr lang="en-US" sz="4800" b="0" dirty="0">
                <a:solidFill>
                  <a:srgbClr val="3A474E"/>
                </a:solidFill>
                <a:effectLst/>
                <a:latin typeface="Roboto Mono" panose="00000009000000000000" pitchFamily="49" charset="0"/>
              </a:rPr>
              <a:t> </a:t>
            </a:r>
            <a:r>
              <a:rPr lang="en-US" sz="4800" b="0" dirty="0">
                <a:solidFill>
                  <a:srgbClr val="3367D6"/>
                </a:solidFill>
                <a:effectLst/>
                <a:latin typeface="Roboto Mono" panose="00000009000000000000" pitchFamily="49" charset="0"/>
              </a:rPr>
              <a:t>as</a:t>
            </a:r>
            <a:r>
              <a:rPr lang="en-US" sz="4800" b="0" dirty="0">
                <a:solidFill>
                  <a:srgbClr val="3A474E"/>
                </a:solidFill>
                <a:effectLst/>
                <a:latin typeface="Roboto Mono" panose="00000009000000000000" pitchFamily="49" charset="0"/>
              </a:rPr>
              <a:t> </a:t>
            </a:r>
            <a:r>
              <a:rPr lang="en-US" sz="4800" b="0" dirty="0">
                <a:solidFill>
                  <a:srgbClr val="000000"/>
                </a:solidFill>
                <a:effectLst/>
                <a:latin typeface="Roboto Mono" panose="00000009000000000000" pitchFamily="49" charset="0"/>
              </a:rPr>
              <a:t>O</a:t>
            </a:r>
            <a:r>
              <a:rPr lang="en-US" sz="4800" b="0" dirty="0">
                <a:solidFill>
                  <a:srgbClr val="3A474E"/>
                </a:solidFill>
                <a:effectLst/>
                <a:latin typeface="Roboto Mono" panose="00000009000000000000" pitchFamily="49" charset="0"/>
              </a:rPr>
              <a:t> </a:t>
            </a:r>
            <a:r>
              <a:rPr lang="en-US" sz="4800" b="0" dirty="0">
                <a:solidFill>
                  <a:srgbClr val="3367D6"/>
                </a:solidFill>
                <a:effectLst/>
                <a:latin typeface="Roboto Mono" panose="00000009000000000000" pitchFamily="49" charset="0"/>
              </a:rPr>
              <a:t>on</a:t>
            </a:r>
            <a:r>
              <a:rPr lang="en-US" sz="4800" b="0" dirty="0">
                <a:solidFill>
                  <a:srgbClr val="3A474E"/>
                </a:solidFill>
                <a:effectLst/>
                <a:latin typeface="Roboto Mono" panose="00000009000000000000" pitchFamily="49" charset="0"/>
              </a:rPr>
              <a:t> </a:t>
            </a:r>
            <a:r>
              <a:rPr lang="en-US" sz="4800" b="0" dirty="0" err="1">
                <a:solidFill>
                  <a:srgbClr val="000000"/>
                </a:solidFill>
                <a:effectLst/>
                <a:latin typeface="Roboto Mono" panose="00000009000000000000" pitchFamily="49" charset="0"/>
              </a:rPr>
              <a:t>C</a:t>
            </a:r>
            <a:r>
              <a:rPr lang="en-US" sz="4800" b="0" dirty="0" err="1">
                <a:solidFill>
                  <a:srgbClr val="3A474E"/>
                </a:solidFill>
                <a:effectLst/>
                <a:latin typeface="Roboto Mono" panose="00000009000000000000" pitchFamily="49" charset="0"/>
              </a:rPr>
              <a:t>.</a:t>
            </a:r>
            <a:r>
              <a:rPr lang="en-US" sz="4800" b="0" dirty="0" err="1">
                <a:solidFill>
                  <a:srgbClr val="800000"/>
                </a:solidFill>
                <a:effectLst/>
                <a:latin typeface="Roboto Mono" panose="00000009000000000000" pitchFamily="49" charset="0"/>
              </a:rPr>
              <a:t>customer_id</a:t>
            </a:r>
            <a:r>
              <a:rPr lang="en-US" sz="4800" b="0" dirty="0">
                <a:solidFill>
                  <a:srgbClr val="3A474E"/>
                </a:solidFill>
                <a:effectLst/>
                <a:latin typeface="Roboto Mono" panose="00000009000000000000" pitchFamily="49" charset="0"/>
              </a:rPr>
              <a:t> = </a:t>
            </a:r>
            <a:r>
              <a:rPr lang="en-US" sz="4800" b="0" dirty="0" err="1">
                <a:solidFill>
                  <a:srgbClr val="000000"/>
                </a:solidFill>
                <a:effectLst/>
                <a:latin typeface="Roboto Mono" panose="00000009000000000000" pitchFamily="49" charset="0"/>
              </a:rPr>
              <a:t>O</a:t>
            </a:r>
            <a:r>
              <a:rPr lang="en-US" sz="4800" b="0" dirty="0" err="1">
                <a:solidFill>
                  <a:srgbClr val="3A474E"/>
                </a:solidFill>
                <a:effectLst/>
                <a:latin typeface="Roboto Mono" panose="00000009000000000000" pitchFamily="49" charset="0"/>
              </a:rPr>
              <a:t>.</a:t>
            </a:r>
            <a:r>
              <a:rPr lang="en-US" sz="4800" b="0" dirty="0" err="1">
                <a:solidFill>
                  <a:srgbClr val="000000"/>
                </a:solidFill>
                <a:effectLst/>
                <a:latin typeface="Roboto Mono" panose="00000009000000000000" pitchFamily="49" charset="0"/>
              </a:rPr>
              <a:t>customer_id</a:t>
            </a:r>
            <a:endParaRPr lang="en-US" sz="4800" b="0" dirty="0">
              <a:solidFill>
                <a:srgbClr val="3A474E"/>
              </a:solidFill>
              <a:effectLst/>
              <a:latin typeface="Roboto Mono" panose="00000009000000000000" pitchFamily="49" charset="0"/>
            </a:endParaRPr>
          </a:p>
          <a:p>
            <a:r>
              <a:rPr lang="en-US" sz="4800" b="0" dirty="0">
                <a:solidFill>
                  <a:srgbClr val="3A474E"/>
                </a:solidFill>
                <a:effectLst/>
                <a:latin typeface="Roboto Mono" panose="00000009000000000000" pitchFamily="49" charset="0"/>
              </a:rPr>
              <a:t>    </a:t>
            </a:r>
            <a:r>
              <a:rPr lang="en-US" sz="4800" b="0" dirty="0">
                <a:solidFill>
                  <a:srgbClr val="3367D6"/>
                </a:solidFill>
                <a:effectLst/>
                <a:latin typeface="Roboto Mono" panose="00000009000000000000" pitchFamily="49" charset="0"/>
              </a:rPr>
              <a:t>group</a:t>
            </a:r>
            <a:r>
              <a:rPr lang="en-US" sz="4800" b="0" dirty="0">
                <a:solidFill>
                  <a:srgbClr val="3A474E"/>
                </a:solidFill>
                <a:effectLst/>
                <a:latin typeface="Roboto Mono" panose="00000009000000000000" pitchFamily="49" charset="0"/>
              </a:rPr>
              <a:t> </a:t>
            </a:r>
            <a:r>
              <a:rPr lang="en-US" sz="4800" b="0" dirty="0">
                <a:solidFill>
                  <a:srgbClr val="3367D6"/>
                </a:solidFill>
                <a:effectLst/>
                <a:latin typeface="Roboto Mono" panose="00000009000000000000" pitchFamily="49" charset="0"/>
              </a:rPr>
              <a:t>by</a:t>
            </a:r>
            <a:r>
              <a:rPr lang="en-US" sz="4800" b="0" dirty="0">
                <a:solidFill>
                  <a:srgbClr val="3A474E"/>
                </a:solidFill>
                <a:effectLst/>
                <a:latin typeface="Roboto Mono" panose="00000009000000000000" pitchFamily="49" charset="0"/>
              </a:rPr>
              <a:t> </a:t>
            </a:r>
            <a:r>
              <a:rPr lang="en-US" sz="4800" b="0" dirty="0" err="1">
                <a:solidFill>
                  <a:srgbClr val="000000"/>
                </a:solidFill>
                <a:effectLst/>
                <a:latin typeface="Roboto Mono" panose="00000009000000000000" pitchFamily="49" charset="0"/>
              </a:rPr>
              <a:t>C</a:t>
            </a:r>
            <a:r>
              <a:rPr lang="en-US" sz="4800" b="0" dirty="0" err="1">
                <a:solidFill>
                  <a:srgbClr val="3A474E"/>
                </a:solidFill>
                <a:effectLst/>
                <a:latin typeface="Roboto Mono" panose="00000009000000000000" pitchFamily="49" charset="0"/>
              </a:rPr>
              <a:t>.</a:t>
            </a:r>
            <a:r>
              <a:rPr lang="en-US" sz="4800" b="0" dirty="0" err="1">
                <a:solidFill>
                  <a:srgbClr val="000000"/>
                </a:solidFill>
                <a:effectLst/>
                <a:latin typeface="Roboto Mono" panose="00000009000000000000" pitchFamily="49" charset="0"/>
              </a:rPr>
              <a:t>customer_state</a:t>
            </a:r>
            <a:r>
              <a:rPr lang="en-US" sz="4800" b="0" dirty="0">
                <a:solidFill>
                  <a:srgbClr val="3A474E"/>
                </a:solidFill>
                <a:effectLst/>
                <a:latin typeface="Roboto Mono" panose="00000009000000000000" pitchFamily="49" charset="0"/>
              </a:rPr>
              <a:t> </a:t>
            </a:r>
          </a:p>
          <a:p>
            <a:r>
              <a:rPr lang="en-US" sz="4800" b="0" dirty="0">
                <a:solidFill>
                  <a:srgbClr val="3A474E"/>
                </a:solidFill>
                <a:effectLst/>
                <a:latin typeface="Roboto Mono" panose="00000009000000000000" pitchFamily="49" charset="0"/>
              </a:rPr>
              <a:t>    </a:t>
            </a:r>
            <a:r>
              <a:rPr lang="en-US" sz="4800" b="0" dirty="0">
                <a:solidFill>
                  <a:srgbClr val="37474F"/>
                </a:solidFill>
                <a:effectLst/>
                <a:latin typeface="Roboto Mono" panose="00000009000000000000" pitchFamily="49" charset="0"/>
              </a:rPr>
              <a:t>)</a:t>
            </a:r>
            <a:r>
              <a:rPr lang="en-US" sz="4800" b="0" dirty="0">
                <a:solidFill>
                  <a:srgbClr val="3A474E"/>
                </a:solidFill>
                <a:effectLst/>
                <a:latin typeface="Roboto Mono" panose="00000009000000000000" pitchFamily="49" charset="0"/>
              </a:rPr>
              <a:t> </a:t>
            </a:r>
            <a:r>
              <a:rPr lang="en-US" sz="4800" b="0" dirty="0">
                <a:solidFill>
                  <a:srgbClr val="3367D6"/>
                </a:solidFill>
                <a:effectLst/>
                <a:latin typeface="Roboto Mono" panose="00000009000000000000" pitchFamily="49" charset="0"/>
              </a:rPr>
              <a:t>as</a:t>
            </a:r>
            <a:r>
              <a:rPr lang="en-US" sz="4800" b="0" dirty="0">
                <a:solidFill>
                  <a:srgbClr val="3A474E"/>
                </a:solidFill>
                <a:effectLst/>
                <a:latin typeface="Roboto Mono" panose="00000009000000000000" pitchFamily="49" charset="0"/>
              </a:rPr>
              <a:t> </a:t>
            </a:r>
            <a:r>
              <a:rPr lang="en-US" sz="4800" b="0" dirty="0">
                <a:solidFill>
                  <a:srgbClr val="000000"/>
                </a:solidFill>
                <a:effectLst/>
                <a:latin typeface="Roboto Mono" panose="00000009000000000000" pitchFamily="49" charset="0"/>
              </a:rPr>
              <a:t>t1</a:t>
            </a:r>
            <a:endParaRPr lang="en-US" sz="4800" b="0" dirty="0">
              <a:solidFill>
                <a:srgbClr val="3A474E"/>
              </a:solidFill>
              <a:effectLst/>
              <a:latin typeface="Roboto Mono" panose="00000009000000000000" pitchFamily="49" charset="0"/>
            </a:endParaRPr>
          </a:p>
          <a:p>
            <a:r>
              <a:rPr lang="en-US" sz="4800" b="0" dirty="0">
                <a:solidFill>
                  <a:srgbClr val="37474F"/>
                </a:solidFill>
                <a:effectLst/>
                <a:latin typeface="Roboto Mono" panose="00000009000000000000" pitchFamily="49" charset="0"/>
              </a:rPr>
              <a:t>)</a:t>
            </a:r>
            <a:r>
              <a:rPr lang="en-US" sz="4800" b="0" dirty="0">
                <a:solidFill>
                  <a:srgbClr val="3A474E"/>
                </a:solidFill>
                <a:effectLst/>
                <a:latin typeface="Roboto Mono" panose="00000009000000000000" pitchFamily="49" charset="0"/>
              </a:rPr>
              <a:t> </a:t>
            </a:r>
            <a:r>
              <a:rPr lang="en-US" sz="4800" b="0" dirty="0">
                <a:solidFill>
                  <a:srgbClr val="3367D6"/>
                </a:solidFill>
                <a:effectLst/>
                <a:latin typeface="Roboto Mono" panose="00000009000000000000" pitchFamily="49" charset="0"/>
              </a:rPr>
              <a:t>as</a:t>
            </a:r>
            <a:r>
              <a:rPr lang="en-US" sz="4800" b="0" dirty="0">
                <a:solidFill>
                  <a:srgbClr val="3A474E"/>
                </a:solidFill>
                <a:effectLst/>
                <a:latin typeface="Roboto Mono" panose="00000009000000000000" pitchFamily="49" charset="0"/>
              </a:rPr>
              <a:t> </a:t>
            </a:r>
            <a:r>
              <a:rPr lang="en-US" sz="4800" b="0" dirty="0">
                <a:solidFill>
                  <a:srgbClr val="000000"/>
                </a:solidFill>
                <a:effectLst/>
                <a:latin typeface="Roboto Mono" panose="00000009000000000000" pitchFamily="49" charset="0"/>
              </a:rPr>
              <a:t>A</a:t>
            </a:r>
            <a:endParaRPr lang="en-US" sz="4800" b="0" dirty="0">
              <a:solidFill>
                <a:srgbClr val="3A474E"/>
              </a:solidFill>
              <a:effectLst/>
              <a:latin typeface="Roboto Mono" panose="00000009000000000000" pitchFamily="49" charset="0"/>
            </a:endParaRPr>
          </a:p>
          <a:p>
            <a:r>
              <a:rPr lang="en-US" sz="4800" b="0" dirty="0">
                <a:solidFill>
                  <a:srgbClr val="3367D6"/>
                </a:solidFill>
                <a:effectLst/>
                <a:latin typeface="Roboto Mono" panose="00000009000000000000" pitchFamily="49" charset="0"/>
              </a:rPr>
              <a:t>join</a:t>
            </a:r>
            <a:endParaRPr lang="en-US" sz="4800" b="0" dirty="0">
              <a:solidFill>
                <a:srgbClr val="3A474E"/>
              </a:solidFill>
              <a:effectLst/>
              <a:latin typeface="Roboto Mono" panose="00000009000000000000" pitchFamily="49" charset="0"/>
            </a:endParaRPr>
          </a:p>
          <a:p>
            <a:r>
              <a:rPr lang="en-US" sz="4800" b="0" dirty="0">
                <a:solidFill>
                  <a:srgbClr val="37474F"/>
                </a:solidFill>
                <a:effectLst/>
                <a:latin typeface="Roboto Mono" panose="00000009000000000000" pitchFamily="49" charset="0"/>
              </a:rPr>
              <a:t>(</a:t>
            </a:r>
            <a:endParaRPr lang="en-US" sz="4800" b="0" dirty="0">
              <a:solidFill>
                <a:srgbClr val="3A474E"/>
              </a:solidFill>
              <a:effectLst/>
              <a:latin typeface="Roboto Mono" panose="00000009000000000000" pitchFamily="49" charset="0"/>
            </a:endParaRPr>
          </a:p>
          <a:p>
            <a:r>
              <a:rPr lang="en-US" sz="4800" b="0" dirty="0">
                <a:solidFill>
                  <a:srgbClr val="3A474E"/>
                </a:solidFill>
                <a:effectLst/>
                <a:latin typeface="Roboto Mono" panose="00000009000000000000" pitchFamily="49" charset="0"/>
              </a:rPr>
              <a:t>  </a:t>
            </a:r>
            <a:r>
              <a:rPr lang="en-US" sz="4800" b="0" dirty="0">
                <a:solidFill>
                  <a:srgbClr val="3367D6"/>
                </a:solidFill>
                <a:effectLst/>
                <a:latin typeface="Roboto Mono" panose="00000009000000000000" pitchFamily="49" charset="0"/>
              </a:rPr>
              <a:t>select</a:t>
            </a:r>
            <a:r>
              <a:rPr lang="en-US" sz="4800" b="0" dirty="0">
                <a:solidFill>
                  <a:srgbClr val="3A474E"/>
                </a:solidFill>
                <a:effectLst/>
                <a:latin typeface="Roboto Mono" panose="00000009000000000000" pitchFamily="49" charset="0"/>
              </a:rPr>
              <a:t> </a:t>
            </a:r>
            <a:r>
              <a:rPr lang="en-US" sz="4800" b="0" dirty="0">
                <a:solidFill>
                  <a:srgbClr val="000000"/>
                </a:solidFill>
                <a:effectLst/>
                <a:latin typeface="Roboto Mono" panose="00000009000000000000" pitchFamily="49" charset="0"/>
              </a:rPr>
              <a:t>t2</a:t>
            </a:r>
            <a:r>
              <a:rPr lang="en-US" sz="4800" b="0" dirty="0">
                <a:solidFill>
                  <a:srgbClr val="3A474E"/>
                </a:solidFill>
                <a:effectLst/>
                <a:latin typeface="Roboto Mono" panose="00000009000000000000" pitchFamily="49" charset="0"/>
              </a:rPr>
              <a:t>.</a:t>
            </a:r>
            <a:r>
              <a:rPr lang="en-US" sz="4800" b="0" dirty="0">
                <a:solidFill>
                  <a:srgbClr val="000000"/>
                </a:solidFill>
                <a:effectLst/>
                <a:latin typeface="Roboto Mono" panose="00000009000000000000" pitchFamily="49" charset="0"/>
              </a:rPr>
              <a:t>customer_state</a:t>
            </a:r>
            <a:r>
              <a:rPr lang="en-US" sz="4800" b="0" dirty="0">
                <a:solidFill>
                  <a:srgbClr val="3A474E"/>
                </a:solidFill>
                <a:effectLst/>
                <a:latin typeface="Roboto Mono" panose="00000009000000000000" pitchFamily="49" charset="0"/>
              </a:rPr>
              <a:t>,</a:t>
            </a:r>
            <a:r>
              <a:rPr lang="en-US" sz="4800" b="0" dirty="0">
                <a:solidFill>
                  <a:srgbClr val="000000"/>
                </a:solidFill>
                <a:effectLst/>
                <a:latin typeface="Roboto Mono" panose="00000009000000000000" pitchFamily="49" charset="0"/>
              </a:rPr>
              <a:t>t2</a:t>
            </a:r>
            <a:r>
              <a:rPr lang="en-US" sz="4800" b="0" dirty="0">
                <a:solidFill>
                  <a:srgbClr val="3A474E"/>
                </a:solidFill>
                <a:effectLst/>
                <a:latin typeface="Roboto Mono" panose="00000009000000000000" pitchFamily="49" charset="0"/>
              </a:rPr>
              <a:t>.</a:t>
            </a:r>
            <a:r>
              <a:rPr lang="en-US" sz="4800" b="0" dirty="0">
                <a:solidFill>
                  <a:srgbClr val="000000"/>
                </a:solidFill>
                <a:effectLst/>
                <a:latin typeface="Roboto Mono" panose="00000009000000000000" pitchFamily="49" charset="0"/>
              </a:rPr>
              <a:t>avg_day_diff</a:t>
            </a:r>
            <a:r>
              <a:rPr lang="en-US" sz="4800" b="0" dirty="0">
                <a:solidFill>
                  <a:srgbClr val="3A474E"/>
                </a:solidFill>
                <a:effectLst/>
                <a:latin typeface="Roboto Mono" panose="00000009000000000000" pitchFamily="49" charset="0"/>
              </a:rPr>
              <a:t>,</a:t>
            </a:r>
            <a:r>
              <a:rPr lang="en-US" sz="4800" b="0" dirty="0">
                <a:solidFill>
                  <a:srgbClr val="3367D6"/>
                </a:solidFill>
                <a:effectLst/>
                <a:latin typeface="Roboto Mono" panose="00000009000000000000" pitchFamily="49" charset="0"/>
              </a:rPr>
              <a:t>rank</a:t>
            </a:r>
            <a:r>
              <a:rPr lang="en-US" sz="4800" b="0" dirty="0">
                <a:solidFill>
                  <a:srgbClr val="37474F"/>
                </a:solidFill>
                <a:effectLst/>
                <a:latin typeface="Roboto Mono" panose="00000009000000000000" pitchFamily="49" charset="0"/>
              </a:rPr>
              <a:t>()</a:t>
            </a:r>
            <a:r>
              <a:rPr lang="en-US" sz="4800" b="0" dirty="0">
                <a:solidFill>
                  <a:srgbClr val="3367D6"/>
                </a:solidFill>
                <a:effectLst/>
                <a:latin typeface="Roboto Mono" panose="00000009000000000000" pitchFamily="49" charset="0"/>
              </a:rPr>
              <a:t>over</a:t>
            </a:r>
            <a:r>
              <a:rPr lang="en-US" sz="4800" b="0" dirty="0">
                <a:solidFill>
                  <a:srgbClr val="37474F"/>
                </a:solidFill>
                <a:effectLst/>
                <a:latin typeface="Roboto Mono" panose="00000009000000000000" pitchFamily="49" charset="0"/>
              </a:rPr>
              <a:t>(</a:t>
            </a:r>
            <a:r>
              <a:rPr lang="en-US" sz="4800" b="0" dirty="0">
                <a:solidFill>
                  <a:srgbClr val="3367D6"/>
                </a:solidFill>
                <a:effectLst/>
                <a:latin typeface="Roboto Mono" panose="00000009000000000000" pitchFamily="49" charset="0"/>
              </a:rPr>
              <a:t>order</a:t>
            </a:r>
            <a:r>
              <a:rPr lang="en-US" sz="4800" b="0" dirty="0">
                <a:solidFill>
                  <a:srgbClr val="3A474E"/>
                </a:solidFill>
                <a:effectLst/>
                <a:latin typeface="Roboto Mono" panose="00000009000000000000" pitchFamily="49" charset="0"/>
              </a:rPr>
              <a:t> </a:t>
            </a:r>
            <a:r>
              <a:rPr lang="en-US" sz="4800" b="0" dirty="0">
                <a:solidFill>
                  <a:srgbClr val="3367D6"/>
                </a:solidFill>
                <a:effectLst/>
                <a:latin typeface="Roboto Mono" panose="00000009000000000000" pitchFamily="49" charset="0"/>
              </a:rPr>
              <a:t>by</a:t>
            </a:r>
            <a:r>
              <a:rPr lang="en-US" sz="4800" b="0" dirty="0">
                <a:solidFill>
                  <a:srgbClr val="3A474E"/>
                </a:solidFill>
                <a:effectLst/>
                <a:latin typeface="Roboto Mono" panose="00000009000000000000" pitchFamily="49" charset="0"/>
              </a:rPr>
              <a:t> </a:t>
            </a:r>
            <a:r>
              <a:rPr lang="en-US" sz="4800" b="0" dirty="0">
                <a:solidFill>
                  <a:srgbClr val="000000"/>
                </a:solidFill>
                <a:effectLst/>
                <a:latin typeface="Roboto Mono" panose="00000009000000000000" pitchFamily="49" charset="0"/>
              </a:rPr>
              <a:t>t2</a:t>
            </a:r>
            <a:r>
              <a:rPr lang="en-US" sz="4800" b="0" dirty="0">
                <a:solidFill>
                  <a:srgbClr val="3A474E"/>
                </a:solidFill>
                <a:effectLst/>
                <a:latin typeface="Roboto Mono" panose="00000009000000000000" pitchFamily="49" charset="0"/>
              </a:rPr>
              <a:t>.</a:t>
            </a:r>
            <a:r>
              <a:rPr lang="en-US" sz="4800" b="0" dirty="0">
                <a:solidFill>
                  <a:srgbClr val="000000"/>
                </a:solidFill>
                <a:effectLst/>
                <a:latin typeface="Roboto Mono" panose="00000009000000000000" pitchFamily="49" charset="0"/>
              </a:rPr>
              <a:t>avg_day_diff</a:t>
            </a:r>
            <a:r>
              <a:rPr lang="en-US" sz="4800" b="0" dirty="0">
                <a:solidFill>
                  <a:srgbClr val="3A474E"/>
                </a:solidFill>
                <a:effectLst/>
                <a:latin typeface="Roboto Mono" panose="00000009000000000000" pitchFamily="49" charset="0"/>
              </a:rPr>
              <a:t> </a:t>
            </a:r>
            <a:r>
              <a:rPr lang="en-US" sz="4800" b="0" dirty="0">
                <a:solidFill>
                  <a:srgbClr val="3367D6"/>
                </a:solidFill>
                <a:effectLst/>
                <a:latin typeface="Roboto Mono" panose="00000009000000000000" pitchFamily="49" charset="0"/>
              </a:rPr>
              <a:t>desc</a:t>
            </a:r>
            <a:r>
              <a:rPr lang="en-US" sz="4800" b="0" dirty="0">
                <a:solidFill>
                  <a:srgbClr val="37474F"/>
                </a:solidFill>
                <a:effectLst/>
                <a:latin typeface="Roboto Mono" panose="00000009000000000000" pitchFamily="49" charset="0"/>
              </a:rPr>
              <a:t>)</a:t>
            </a:r>
            <a:r>
              <a:rPr lang="en-US" sz="4800" b="0" dirty="0">
                <a:solidFill>
                  <a:srgbClr val="3A474E"/>
                </a:solidFill>
                <a:effectLst/>
                <a:latin typeface="Roboto Mono" panose="00000009000000000000" pitchFamily="49" charset="0"/>
              </a:rPr>
              <a:t> </a:t>
            </a:r>
            <a:r>
              <a:rPr lang="en-US" sz="4800" b="0" dirty="0">
                <a:solidFill>
                  <a:srgbClr val="3367D6"/>
                </a:solidFill>
                <a:effectLst/>
                <a:latin typeface="Roboto Mono" panose="00000009000000000000" pitchFamily="49" charset="0"/>
              </a:rPr>
              <a:t>as</a:t>
            </a:r>
            <a:r>
              <a:rPr lang="en-US" sz="4800" b="0" dirty="0">
                <a:solidFill>
                  <a:srgbClr val="3A474E"/>
                </a:solidFill>
                <a:effectLst/>
                <a:latin typeface="Roboto Mono" panose="00000009000000000000" pitchFamily="49" charset="0"/>
              </a:rPr>
              <a:t> </a:t>
            </a:r>
            <a:r>
              <a:rPr lang="en-US" sz="4800" b="0" dirty="0" err="1">
                <a:solidFill>
                  <a:srgbClr val="000000"/>
                </a:solidFill>
                <a:effectLst/>
                <a:latin typeface="Roboto Mono" panose="00000009000000000000" pitchFamily="49" charset="0"/>
              </a:rPr>
              <a:t>high_to_low_rank</a:t>
            </a:r>
            <a:endParaRPr lang="en-US" sz="4800" b="0" dirty="0">
              <a:solidFill>
                <a:srgbClr val="3A474E"/>
              </a:solidFill>
              <a:effectLst/>
              <a:latin typeface="Roboto Mono" panose="00000009000000000000" pitchFamily="49" charset="0"/>
            </a:endParaRPr>
          </a:p>
          <a:p>
            <a:r>
              <a:rPr lang="en-US" sz="4800" b="0" dirty="0">
                <a:solidFill>
                  <a:srgbClr val="3A474E"/>
                </a:solidFill>
                <a:effectLst/>
                <a:latin typeface="Roboto Mono" panose="00000009000000000000" pitchFamily="49" charset="0"/>
              </a:rPr>
              <a:t>  </a:t>
            </a:r>
            <a:r>
              <a:rPr lang="en-US" sz="4800" b="0" dirty="0">
                <a:solidFill>
                  <a:srgbClr val="3367D6"/>
                </a:solidFill>
                <a:effectLst/>
                <a:latin typeface="Roboto Mono" panose="00000009000000000000" pitchFamily="49" charset="0"/>
              </a:rPr>
              <a:t>from</a:t>
            </a:r>
            <a:r>
              <a:rPr lang="en-US" sz="4800" b="0" dirty="0">
                <a:solidFill>
                  <a:srgbClr val="37474F"/>
                </a:solidFill>
                <a:effectLst/>
                <a:latin typeface="Roboto Mono" panose="00000009000000000000" pitchFamily="49" charset="0"/>
              </a:rPr>
              <a:t>(</a:t>
            </a:r>
            <a:endParaRPr lang="en-US" sz="4800" b="0" dirty="0">
              <a:solidFill>
                <a:srgbClr val="3A474E"/>
              </a:solidFill>
              <a:effectLst/>
              <a:latin typeface="Roboto Mono" panose="00000009000000000000" pitchFamily="49" charset="0"/>
            </a:endParaRPr>
          </a:p>
          <a:p>
            <a:r>
              <a:rPr lang="en-US" sz="4800" b="0" dirty="0">
                <a:solidFill>
                  <a:srgbClr val="3A474E"/>
                </a:solidFill>
                <a:effectLst/>
                <a:latin typeface="Roboto Mono" panose="00000009000000000000" pitchFamily="49" charset="0"/>
              </a:rPr>
              <a:t>    </a:t>
            </a:r>
            <a:r>
              <a:rPr lang="en-US" sz="4800" b="0" dirty="0">
                <a:solidFill>
                  <a:srgbClr val="3367D6"/>
                </a:solidFill>
                <a:effectLst/>
                <a:latin typeface="Roboto Mono" panose="00000009000000000000" pitchFamily="49" charset="0"/>
              </a:rPr>
              <a:t>select</a:t>
            </a:r>
            <a:r>
              <a:rPr lang="en-US" sz="4800" b="0" dirty="0">
                <a:solidFill>
                  <a:srgbClr val="3A474E"/>
                </a:solidFill>
                <a:effectLst/>
                <a:latin typeface="Roboto Mono" panose="00000009000000000000" pitchFamily="49" charset="0"/>
              </a:rPr>
              <a:t> </a:t>
            </a:r>
            <a:r>
              <a:rPr lang="en-US" sz="4800" b="0" dirty="0" err="1">
                <a:solidFill>
                  <a:srgbClr val="000000"/>
                </a:solidFill>
                <a:effectLst/>
                <a:latin typeface="Roboto Mono" panose="00000009000000000000" pitchFamily="49" charset="0"/>
              </a:rPr>
              <a:t>C</a:t>
            </a:r>
            <a:r>
              <a:rPr lang="en-US" sz="4800" b="0" dirty="0" err="1">
                <a:solidFill>
                  <a:srgbClr val="3A474E"/>
                </a:solidFill>
                <a:effectLst/>
                <a:latin typeface="Roboto Mono" panose="00000009000000000000" pitchFamily="49" charset="0"/>
              </a:rPr>
              <a:t>.</a:t>
            </a:r>
            <a:r>
              <a:rPr lang="en-US" sz="4800" b="0" dirty="0" err="1">
                <a:solidFill>
                  <a:srgbClr val="000000"/>
                </a:solidFill>
                <a:effectLst/>
                <a:latin typeface="Roboto Mono" panose="00000009000000000000" pitchFamily="49" charset="0"/>
              </a:rPr>
              <a:t>customer_state</a:t>
            </a:r>
            <a:r>
              <a:rPr lang="en-US" sz="4800" b="0" dirty="0">
                <a:solidFill>
                  <a:srgbClr val="3A474E"/>
                </a:solidFill>
                <a:effectLst/>
                <a:latin typeface="Roboto Mono" panose="00000009000000000000" pitchFamily="49" charset="0"/>
              </a:rPr>
              <a:t> , </a:t>
            </a:r>
            <a:r>
              <a:rPr lang="en-US" sz="4800" b="0" dirty="0">
                <a:solidFill>
                  <a:srgbClr val="3367D6"/>
                </a:solidFill>
                <a:effectLst/>
                <a:latin typeface="Roboto Mono" panose="00000009000000000000" pitchFamily="49" charset="0"/>
              </a:rPr>
              <a:t>avg</a:t>
            </a:r>
            <a:r>
              <a:rPr lang="en-US" sz="4800" b="0" dirty="0">
                <a:solidFill>
                  <a:srgbClr val="37474F"/>
                </a:solidFill>
                <a:effectLst/>
                <a:latin typeface="Roboto Mono" panose="00000009000000000000" pitchFamily="49" charset="0"/>
              </a:rPr>
              <a:t>(</a:t>
            </a:r>
            <a:r>
              <a:rPr lang="en-US" sz="4800" b="0" dirty="0" err="1">
                <a:solidFill>
                  <a:srgbClr val="3367D6"/>
                </a:solidFill>
                <a:effectLst/>
                <a:latin typeface="Roboto Mono" panose="00000009000000000000" pitchFamily="49" charset="0"/>
              </a:rPr>
              <a:t>date_diff</a:t>
            </a:r>
            <a:r>
              <a:rPr lang="en-US" sz="4800" b="0" dirty="0">
                <a:solidFill>
                  <a:srgbClr val="37474F"/>
                </a:solidFill>
                <a:effectLst/>
                <a:latin typeface="Roboto Mono" panose="00000009000000000000" pitchFamily="49" charset="0"/>
              </a:rPr>
              <a:t>(</a:t>
            </a:r>
            <a:r>
              <a:rPr lang="en-US" sz="4800" b="0" dirty="0" err="1">
                <a:solidFill>
                  <a:srgbClr val="000000"/>
                </a:solidFill>
                <a:effectLst/>
                <a:latin typeface="Roboto Mono" panose="00000009000000000000" pitchFamily="49" charset="0"/>
              </a:rPr>
              <a:t>O</a:t>
            </a:r>
            <a:r>
              <a:rPr lang="en-US" sz="4800" b="0" dirty="0" err="1">
                <a:solidFill>
                  <a:srgbClr val="3A474E"/>
                </a:solidFill>
                <a:effectLst/>
                <a:latin typeface="Roboto Mono" panose="00000009000000000000" pitchFamily="49" charset="0"/>
              </a:rPr>
              <a:t>.</a:t>
            </a:r>
            <a:r>
              <a:rPr lang="en-US" sz="4800" b="0" dirty="0" err="1">
                <a:solidFill>
                  <a:srgbClr val="000000"/>
                </a:solidFill>
                <a:effectLst/>
                <a:latin typeface="Roboto Mono" panose="00000009000000000000" pitchFamily="49" charset="0"/>
              </a:rPr>
              <a:t>order_delivered_customer_date</a:t>
            </a:r>
            <a:r>
              <a:rPr lang="en-US" sz="4800" b="0" dirty="0" err="1">
                <a:solidFill>
                  <a:srgbClr val="3A474E"/>
                </a:solidFill>
                <a:effectLst/>
                <a:latin typeface="Roboto Mono" panose="00000009000000000000" pitchFamily="49" charset="0"/>
              </a:rPr>
              <a:t>,</a:t>
            </a:r>
            <a:r>
              <a:rPr lang="en-US" sz="4800" b="0" dirty="0" err="1">
                <a:solidFill>
                  <a:srgbClr val="000000"/>
                </a:solidFill>
                <a:effectLst/>
                <a:latin typeface="Roboto Mono" panose="00000009000000000000" pitchFamily="49" charset="0"/>
              </a:rPr>
              <a:t>O</a:t>
            </a:r>
            <a:r>
              <a:rPr lang="en-US" sz="4800" b="0" dirty="0" err="1">
                <a:solidFill>
                  <a:srgbClr val="3A474E"/>
                </a:solidFill>
                <a:effectLst/>
                <a:latin typeface="Roboto Mono" panose="00000009000000000000" pitchFamily="49" charset="0"/>
              </a:rPr>
              <a:t>.</a:t>
            </a:r>
            <a:r>
              <a:rPr lang="en-US" sz="4800" b="0" dirty="0" err="1">
                <a:solidFill>
                  <a:srgbClr val="000000"/>
                </a:solidFill>
                <a:effectLst/>
                <a:latin typeface="Roboto Mono" panose="00000009000000000000" pitchFamily="49" charset="0"/>
              </a:rPr>
              <a:t>order_purchase_timestamp</a:t>
            </a:r>
            <a:r>
              <a:rPr lang="en-US" sz="4800" b="0" dirty="0" err="1">
                <a:solidFill>
                  <a:srgbClr val="3A474E"/>
                </a:solidFill>
                <a:effectLst/>
                <a:latin typeface="Roboto Mono" panose="00000009000000000000" pitchFamily="49" charset="0"/>
              </a:rPr>
              <a:t>,</a:t>
            </a:r>
            <a:r>
              <a:rPr lang="en-US" sz="4800" b="0" dirty="0" err="1">
                <a:solidFill>
                  <a:srgbClr val="000000"/>
                </a:solidFill>
                <a:effectLst/>
                <a:latin typeface="Roboto Mono" panose="00000009000000000000" pitchFamily="49" charset="0"/>
              </a:rPr>
              <a:t>day</a:t>
            </a:r>
            <a:r>
              <a:rPr lang="en-US" sz="4800" b="0" dirty="0">
                <a:solidFill>
                  <a:srgbClr val="37474F"/>
                </a:solidFill>
                <a:effectLst/>
                <a:latin typeface="Roboto Mono" panose="00000009000000000000" pitchFamily="49" charset="0"/>
              </a:rPr>
              <a:t>))</a:t>
            </a:r>
            <a:r>
              <a:rPr lang="en-US" sz="4800" b="0" dirty="0">
                <a:solidFill>
                  <a:srgbClr val="3A474E"/>
                </a:solidFill>
                <a:effectLst/>
                <a:latin typeface="Roboto Mono" panose="00000009000000000000" pitchFamily="49" charset="0"/>
              </a:rPr>
              <a:t> </a:t>
            </a:r>
            <a:r>
              <a:rPr lang="en-US" sz="4800" b="0" dirty="0" err="1">
                <a:solidFill>
                  <a:srgbClr val="000000"/>
                </a:solidFill>
                <a:effectLst/>
                <a:latin typeface="Roboto Mono" panose="00000009000000000000" pitchFamily="49" charset="0"/>
              </a:rPr>
              <a:t>avg_day_diff</a:t>
            </a:r>
            <a:endParaRPr lang="en-US" sz="4800" b="0" dirty="0">
              <a:solidFill>
                <a:srgbClr val="3A474E"/>
              </a:solidFill>
              <a:effectLst/>
              <a:latin typeface="Roboto Mono" panose="00000009000000000000" pitchFamily="49" charset="0"/>
            </a:endParaRPr>
          </a:p>
          <a:p>
            <a:r>
              <a:rPr lang="en-US" sz="4800" b="0" dirty="0">
                <a:solidFill>
                  <a:srgbClr val="3A474E"/>
                </a:solidFill>
                <a:effectLst/>
                <a:latin typeface="Roboto Mono" panose="00000009000000000000" pitchFamily="49" charset="0"/>
              </a:rPr>
              <a:t>    </a:t>
            </a:r>
            <a:r>
              <a:rPr lang="en-US" sz="4800" b="0" dirty="0">
                <a:solidFill>
                  <a:srgbClr val="3367D6"/>
                </a:solidFill>
                <a:effectLst/>
                <a:latin typeface="Roboto Mono" panose="00000009000000000000" pitchFamily="49" charset="0"/>
              </a:rPr>
              <a:t>from</a:t>
            </a:r>
            <a:r>
              <a:rPr lang="en-US" sz="4800" b="0" dirty="0">
                <a:solidFill>
                  <a:srgbClr val="3A474E"/>
                </a:solidFill>
                <a:effectLst/>
                <a:latin typeface="Roboto Mono" panose="00000009000000000000" pitchFamily="49" charset="0"/>
              </a:rPr>
              <a:t> </a:t>
            </a:r>
            <a:r>
              <a:rPr lang="en-US" sz="4800" b="0" dirty="0">
                <a:solidFill>
                  <a:srgbClr val="0D904F"/>
                </a:solidFill>
                <a:effectLst/>
                <a:latin typeface="Roboto Mono" panose="00000009000000000000" pitchFamily="49" charset="0"/>
              </a:rPr>
              <a:t>`</a:t>
            </a:r>
            <a:r>
              <a:rPr lang="en-US" sz="4800" b="0" dirty="0" err="1">
                <a:solidFill>
                  <a:srgbClr val="0D904F"/>
                </a:solidFill>
                <a:effectLst/>
                <a:latin typeface="Roboto Mono" panose="00000009000000000000" pitchFamily="49" charset="0"/>
              </a:rPr>
              <a:t>target_retail_store.customers</a:t>
            </a:r>
            <a:r>
              <a:rPr lang="en-US" sz="4800" b="0" dirty="0">
                <a:solidFill>
                  <a:srgbClr val="0D904F"/>
                </a:solidFill>
                <a:effectLst/>
                <a:latin typeface="Roboto Mono" panose="00000009000000000000" pitchFamily="49" charset="0"/>
              </a:rPr>
              <a:t>`</a:t>
            </a:r>
            <a:r>
              <a:rPr lang="en-US" sz="4800" b="0" dirty="0">
                <a:solidFill>
                  <a:srgbClr val="3A474E"/>
                </a:solidFill>
                <a:effectLst/>
                <a:latin typeface="Roboto Mono" panose="00000009000000000000" pitchFamily="49" charset="0"/>
              </a:rPr>
              <a:t> </a:t>
            </a:r>
            <a:r>
              <a:rPr lang="en-US" sz="4800" b="0" dirty="0">
                <a:solidFill>
                  <a:srgbClr val="3367D6"/>
                </a:solidFill>
                <a:effectLst/>
                <a:latin typeface="Roboto Mono" panose="00000009000000000000" pitchFamily="49" charset="0"/>
              </a:rPr>
              <a:t>as</a:t>
            </a:r>
            <a:r>
              <a:rPr lang="en-US" sz="4800" b="0" dirty="0">
                <a:solidFill>
                  <a:srgbClr val="3A474E"/>
                </a:solidFill>
                <a:effectLst/>
                <a:latin typeface="Roboto Mono" panose="00000009000000000000" pitchFamily="49" charset="0"/>
              </a:rPr>
              <a:t> </a:t>
            </a:r>
            <a:r>
              <a:rPr lang="en-US" sz="4800" b="0" dirty="0">
                <a:solidFill>
                  <a:srgbClr val="000000"/>
                </a:solidFill>
                <a:effectLst/>
                <a:latin typeface="Roboto Mono" panose="00000009000000000000" pitchFamily="49" charset="0"/>
              </a:rPr>
              <a:t>C</a:t>
            </a:r>
            <a:r>
              <a:rPr lang="en-US" sz="4800" b="0" dirty="0">
                <a:solidFill>
                  <a:srgbClr val="3A474E"/>
                </a:solidFill>
                <a:effectLst/>
                <a:latin typeface="Roboto Mono" panose="00000009000000000000" pitchFamily="49" charset="0"/>
              </a:rPr>
              <a:t> </a:t>
            </a:r>
            <a:r>
              <a:rPr lang="en-US" sz="4800" b="0" dirty="0">
                <a:solidFill>
                  <a:srgbClr val="3367D6"/>
                </a:solidFill>
                <a:effectLst/>
                <a:latin typeface="Roboto Mono" panose="00000009000000000000" pitchFamily="49" charset="0"/>
              </a:rPr>
              <a:t>join</a:t>
            </a:r>
            <a:r>
              <a:rPr lang="en-US" sz="4800" b="0" dirty="0">
                <a:solidFill>
                  <a:srgbClr val="3A474E"/>
                </a:solidFill>
                <a:effectLst/>
                <a:latin typeface="Roboto Mono" panose="00000009000000000000" pitchFamily="49" charset="0"/>
              </a:rPr>
              <a:t> </a:t>
            </a:r>
            <a:r>
              <a:rPr lang="en-US" sz="4800" b="0" dirty="0">
                <a:solidFill>
                  <a:srgbClr val="0D904F"/>
                </a:solidFill>
                <a:effectLst/>
                <a:latin typeface="Roboto Mono" panose="00000009000000000000" pitchFamily="49" charset="0"/>
              </a:rPr>
              <a:t>`</a:t>
            </a:r>
            <a:r>
              <a:rPr lang="en-US" sz="4800" b="0" dirty="0" err="1">
                <a:solidFill>
                  <a:srgbClr val="0D904F"/>
                </a:solidFill>
                <a:effectLst/>
                <a:latin typeface="Roboto Mono" panose="00000009000000000000" pitchFamily="49" charset="0"/>
              </a:rPr>
              <a:t>target_retail_store.orders</a:t>
            </a:r>
            <a:r>
              <a:rPr lang="en-US" sz="4800" b="0" dirty="0">
                <a:solidFill>
                  <a:srgbClr val="0D904F"/>
                </a:solidFill>
                <a:effectLst/>
                <a:latin typeface="Roboto Mono" panose="00000009000000000000" pitchFamily="49" charset="0"/>
              </a:rPr>
              <a:t>`</a:t>
            </a:r>
            <a:r>
              <a:rPr lang="en-US" sz="4800" b="0" dirty="0">
                <a:solidFill>
                  <a:srgbClr val="3A474E"/>
                </a:solidFill>
                <a:effectLst/>
                <a:latin typeface="Roboto Mono" panose="00000009000000000000" pitchFamily="49" charset="0"/>
              </a:rPr>
              <a:t> </a:t>
            </a:r>
            <a:r>
              <a:rPr lang="en-US" sz="4800" b="0" dirty="0">
                <a:solidFill>
                  <a:srgbClr val="3367D6"/>
                </a:solidFill>
                <a:effectLst/>
                <a:latin typeface="Roboto Mono" panose="00000009000000000000" pitchFamily="49" charset="0"/>
              </a:rPr>
              <a:t>as</a:t>
            </a:r>
            <a:r>
              <a:rPr lang="en-US" sz="4800" b="0" dirty="0">
                <a:solidFill>
                  <a:srgbClr val="3A474E"/>
                </a:solidFill>
                <a:effectLst/>
                <a:latin typeface="Roboto Mono" panose="00000009000000000000" pitchFamily="49" charset="0"/>
              </a:rPr>
              <a:t> </a:t>
            </a:r>
            <a:r>
              <a:rPr lang="en-US" sz="4800" b="0" dirty="0">
                <a:solidFill>
                  <a:srgbClr val="000000"/>
                </a:solidFill>
                <a:effectLst/>
                <a:latin typeface="Roboto Mono" panose="00000009000000000000" pitchFamily="49" charset="0"/>
              </a:rPr>
              <a:t>O</a:t>
            </a:r>
            <a:r>
              <a:rPr lang="en-US" sz="4800" b="0" dirty="0">
                <a:solidFill>
                  <a:srgbClr val="3A474E"/>
                </a:solidFill>
                <a:effectLst/>
                <a:latin typeface="Roboto Mono" panose="00000009000000000000" pitchFamily="49" charset="0"/>
              </a:rPr>
              <a:t> </a:t>
            </a:r>
            <a:r>
              <a:rPr lang="en-US" sz="4800" b="0" dirty="0">
                <a:solidFill>
                  <a:srgbClr val="3367D6"/>
                </a:solidFill>
                <a:effectLst/>
                <a:latin typeface="Roboto Mono" panose="00000009000000000000" pitchFamily="49" charset="0"/>
              </a:rPr>
              <a:t>on</a:t>
            </a:r>
            <a:r>
              <a:rPr lang="en-US" sz="4800" b="0" dirty="0">
                <a:solidFill>
                  <a:srgbClr val="3A474E"/>
                </a:solidFill>
                <a:effectLst/>
                <a:latin typeface="Roboto Mono" panose="00000009000000000000" pitchFamily="49" charset="0"/>
              </a:rPr>
              <a:t> </a:t>
            </a:r>
            <a:r>
              <a:rPr lang="en-US" sz="4800" b="0" dirty="0" err="1">
                <a:solidFill>
                  <a:srgbClr val="000000"/>
                </a:solidFill>
                <a:effectLst/>
                <a:latin typeface="Roboto Mono" panose="00000009000000000000" pitchFamily="49" charset="0"/>
              </a:rPr>
              <a:t>C</a:t>
            </a:r>
            <a:r>
              <a:rPr lang="en-US" sz="4800" b="0" dirty="0" err="1">
                <a:solidFill>
                  <a:srgbClr val="3A474E"/>
                </a:solidFill>
                <a:effectLst/>
                <a:latin typeface="Roboto Mono" panose="00000009000000000000" pitchFamily="49" charset="0"/>
              </a:rPr>
              <a:t>.</a:t>
            </a:r>
            <a:r>
              <a:rPr lang="en-US" sz="4800" b="0" dirty="0" err="1">
                <a:solidFill>
                  <a:srgbClr val="800000"/>
                </a:solidFill>
                <a:effectLst/>
                <a:latin typeface="Roboto Mono" panose="00000009000000000000" pitchFamily="49" charset="0"/>
              </a:rPr>
              <a:t>customer_id</a:t>
            </a:r>
            <a:r>
              <a:rPr lang="en-US" sz="4800" b="0" dirty="0">
                <a:solidFill>
                  <a:srgbClr val="3A474E"/>
                </a:solidFill>
                <a:effectLst/>
                <a:latin typeface="Roboto Mono" panose="00000009000000000000" pitchFamily="49" charset="0"/>
              </a:rPr>
              <a:t> = </a:t>
            </a:r>
            <a:r>
              <a:rPr lang="en-US" sz="4800" b="0" dirty="0" err="1">
                <a:solidFill>
                  <a:srgbClr val="000000"/>
                </a:solidFill>
                <a:effectLst/>
                <a:latin typeface="Roboto Mono" panose="00000009000000000000" pitchFamily="49" charset="0"/>
              </a:rPr>
              <a:t>O</a:t>
            </a:r>
            <a:r>
              <a:rPr lang="en-US" sz="4800" b="0" dirty="0" err="1">
                <a:solidFill>
                  <a:srgbClr val="3A474E"/>
                </a:solidFill>
                <a:effectLst/>
                <a:latin typeface="Roboto Mono" panose="00000009000000000000" pitchFamily="49" charset="0"/>
              </a:rPr>
              <a:t>.</a:t>
            </a:r>
            <a:r>
              <a:rPr lang="en-US" sz="4800" b="0" dirty="0" err="1">
                <a:solidFill>
                  <a:srgbClr val="000000"/>
                </a:solidFill>
                <a:effectLst/>
                <a:latin typeface="Roboto Mono" panose="00000009000000000000" pitchFamily="49" charset="0"/>
              </a:rPr>
              <a:t>customer_id</a:t>
            </a:r>
            <a:endParaRPr lang="en-US" sz="4800" b="0" dirty="0">
              <a:solidFill>
                <a:srgbClr val="3A474E"/>
              </a:solidFill>
              <a:effectLst/>
              <a:latin typeface="Roboto Mono" panose="00000009000000000000" pitchFamily="49" charset="0"/>
            </a:endParaRPr>
          </a:p>
          <a:p>
            <a:r>
              <a:rPr lang="en-US" sz="4800" b="0" dirty="0">
                <a:solidFill>
                  <a:srgbClr val="3A474E"/>
                </a:solidFill>
                <a:effectLst/>
                <a:latin typeface="Roboto Mono" panose="00000009000000000000" pitchFamily="49" charset="0"/>
              </a:rPr>
              <a:t>    </a:t>
            </a:r>
            <a:r>
              <a:rPr lang="en-US" sz="4800" b="0" dirty="0">
                <a:solidFill>
                  <a:srgbClr val="3367D6"/>
                </a:solidFill>
                <a:effectLst/>
                <a:latin typeface="Roboto Mono" panose="00000009000000000000" pitchFamily="49" charset="0"/>
              </a:rPr>
              <a:t>group</a:t>
            </a:r>
            <a:r>
              <a:rPr lang="en-US" sz="4800" b="0" dirty="0">
                <a:solidFill>
                  <a:srgbClr val="3A474E"/>
                </a:solidFill>
                <a:effectLst/>
                <a:latin typeface="Roboto Mono" panose="00000009000000000000" pitchFamily="49" charset="0"/>
              </a:rPr>
              <a:t> </a:t>
            </a:r>
            <a:r>
              <a:rPr lang="en-US" sz="4800" b="0" dirty="0">
                <a:solidFill>
                  <a:srgbClr val="3367D6"/>
                </a:solidFill>
                <a:effectLst/>
                <a:latin typeface="Roboto Mono" panose="00000009000000000000" pitchFamily="49" charset="0"/>
              </a:rPr>
              <a:t>by</a:t>
            </a:r>
            <a:r>
              <a:rPr lang="en-US" sz="4800" b="0" dirty="0">
                <a:solidFill>
                  <a:srgbClr val="3A474E"/>
                </a:solidFill>
                <a:effectLst/>
                <a:latin typeface="Roboto Mono" panose="00000009000000000000" pitchFamily="49" charset="0"/>
              </a:rPr>
              <a:t> </a:t>
            </a:r>
            <a:r>
              <a:rPr lang="en-US" sz="4800" b="0" dirty="0" err="1">
                <a:solidFill>
                  <a:srgbClr val="000000"/>
                </a:solidFill>
                <a:effectLst/>
                <a:latin typeface="Roboto Mono" panose="00000009000000000000" pitchFamily="49" charset="0"/>
              </a:rPr>
              <a:t>C</a:t>
            </a:r>
            <a:r>
              <a:rPr lang="en-US" sz="4800" b="0" dirty="0" err="1">
                <a:solidFill>
                  <a:srgbClr val="3A474E"/>
                </a:solidFill>
                <a:effectLst/>
                <a:latin typeface="Roboto Mono" panose="00000009000000000000" pitchFamily="49" charset="0"/>
              </a:rPr>
              <a:t>.</a:t>
            </a:r>
            <a:r>
              <a:rPr lang="en-US" sz="4800" b="0" dirty="0" err="1">
                <a:solidFill>
                  <a:srgbClr val="000000"/>
                </a:solidFill>
                <a:effectLst/>
                <a:latin typeface="Roboto Mono" panose="00000009000000000000" pitchFamily="49" charset="0"/>
              </a:rPr>
              <a:t>customer_state</a:t>
            </a:r>
            <a:r>
              <a:rPr lang="en-US" sz="4800" b="0" dirty="0">
                <a:solidFill>
                  <a:srgbClr val="3A474E"/>
                </a:solidFill>
                <a:effectLst/>
                <a:latin typeface="Roboto Mono" panose="00000009000000000000" pitchFamily="49" charset="0"/>
              </a:rPr>
              <a:t> </a:t>
            </a:r>
          </a:p>
          <a:p>
            <a:r>
              <a:rPr lang="en-US" sz="4800" b="0" dirty="0">
                <a:solidFill>
                  <a:srgbClr val="3A474E"/>
                </a:solidFill>
                <a:effectLst/>
                <a:latin typeface="Roboto Mono" panose="00000009000000000000" pitchFamily="49" charset="0"/>
              </a:rPr>
              <a:t>    </a:t>
            </a:r>
            <a:r>
              <a:rPr lang="en-US" sz="4800" b="0" dirty="0">
                <a:solidFill>
                  <a:srgbClr val="37474F"/>
                </a:solidFill>
                <a:effectLst/>
                <a:latin typeface="Roboto Mono" panose="00000009000000000000" pitchFamily="49" charset="0"/>
              </a:rPr>
              <a:t>)</a:t>
            </a:r>
            <a:r>
              <a:rPr lang="en-US" sz="4800" b="0" dirty="0">
                <a:solidFill>
                  <a:srgbClr val="3A474E"/>
                </a:solidFill>
                <a:effectLst/>
                <a:latin typeface="Roboto Mono" panose="00000009000000000000" pitchFamily="49" charset="0"/>
              </a:rPr>
              <a:t> </a:t>
            </a:r>
            <a:r>
              <a:rPr lang="en-US" sz="4800" b="0" dirty="0">
                <a:solidFill>
                  <a:srgbClr val="3367D6"/>
                </a:solidFill>
                <a:effectLst/>
                <a:latin typeface="Roboto Mono" panose="00000009000000000000" pitchFamily="49" charset="0"/>
              </a:rPr>
              <a:t>as</a:t>
            </a:r>
            <a:r>
              <a:rPr lang="en-US" sz="4800" b="0" dirty="0">
                <a:solidFill>
                  <a:srgbClr val="3A474E"/>
                </a:solidFill>
                <a:effectLst/>
                <a:latin typeface="Roboto Mono" panose="00000009000000000000" pitchFamily="49" charset="0"/>
              </a:rPr>
              <a:t> </a:t>
            </a:r>
            <a:r>
              <a:rPr lang="en-US" sz="4800" b="0" dirty="0">
                <a:solidFill>
                  <a:srgbClr val="000000"/>
                </a:solidFill>
                <a:effectLst/>
                <a:latin typeface="Roboto Mono" panose="00000009000000000000" pitchFamily="49" charset="0"/>
              </a:rPr>
              <a:t>t2</a:t>
            </a:r>
            <a:endParaRPr lang="en-US" sz="4800" b="0" dirty="0">
              <a:solidFill>
                <a:srgbClr val="3A474E"/>
              </a:solidFill>
              <a:effectLst/>
              <a:latin typeface="Roboto Mono" panose="00000009000000000000" pitchFamily="49" charset="0"/>
            </a:endParaRPr>
          </a:p>
          <a:p>
            <a:r>
              <a:rPr lang="en-US" sz="4800" b="0" dirty="0">
                <a:solidFill>
                  <a:srgbClr val="37474F"/>
                </a:solidFill>
                <a:effectLst/>
                <a:latin typeface="Roboto Mono" panose="00000009000000000000" pitchFamily="49" charset="0"/>
              </a:rPr>
              <a:t>)</a:t>
            </a:r>
            <a:r>
              <a:rPr lang="en-US" sz="4800" b="0" dirty="0">
                <a:solidFill>
                  <a:srgbClr val="3A474E"/>
                </a:solidFill>
                <a:effectLst/>
                <a:latin typeface="Roboto Mono" panose="00000009000000000000" pitchFamily="49" charset="0"/>
              </a:rPr>
              <a:t> </a:t>
            </a:r>
            <a:r>
              <a:rPr lang="en-US" sz="4800" b="0" dirty="0">
                <a:solidFill>
                  <a:srgbClr val="3367D6"/>
                </a:solidFill>
                <a:effectLst/>
                <a:latin typeface="Roboto Mono" panose="00000009000000000000" pitchFamily="49" charset="0"/>
              </a:rPr>
              <a:t>as</a:t>
            </a:r>
            <a:r>
              <a:rPr lang="en-US" sz="4800" b="0" dirty="0">
                <a:solidFill>
                  <a:srgbClr val="3A474E"/>
                </a:solidFill>
                <a:effectLst/>
                <a:latin typeface="Roboto Mono" panose="00000009000000000000" pitchFamily="49" charset="0"/>
              </a:rPr>
              <a:t> </a:t>
            </a:r>
            <a:r>
              <a:rPr lang="en-US" sz="4800" b="0" dirty="0">
                <a:solidFill>
                  <a:srgbClr val="000000"/>
                </a:solidFill>
                <a:effectLst/>
                <a:latin typeface="Roboto Mono" panose="00000009000000000000" pitchFamily="49" charset="0"/>
              </a:rPr>
              <a:t>B</a:t>
            </a:r>
            <a:endParaRPr lang="en-US" sz="4800" b="0" dirty="0">
              <a:solidFill>
                <a:srgbClr val="3A474E"/>
              </a:solidFill>
              <a:effectLst/>
              <a:latin typeface="Roboto Mono" panose="00000009000000000000" pitchFamily="49" charset="0"/>
            </a:endParaRPr>
          </a:p>
          <a:p>
            <a:r>
              <a:rPr lang="en-US" sz="4800" b="0" dirty="0">
                <a:solidFill>
                  <a:srgbClr val="3367D6"/>
                </a:solidFill>
                <a:effectLst/>
                <a:latin typeface="Roboto Mono" panose="00000009000000000000" pitchFamily="49" charset="0"/>
              </a:rPr>
              <a:t>on</a:t>
            </a:r>
            <a:r>
              <a:rPr lang="en-US" sz="4800" b="0" dirty="0">
                <a:solidFill>
                  <a:srgbClr val="3A474E"/>
                </a:solidFill>
                <a:effectLst/>
                <a:latin typeface="Roboto Mono" panose="00000009000000000000" pitchFamily="49" charset="0"/>
              </a:rPr>
              <a:t> </a:t>
            </a:r>
            <a:r>
              <a:rPr lang="en-US" sz="4800" b="0" dirty="0" err="1">
                <a:solidFill>
                  <a:srgbClr val="000000"/>
                </a:solidFill>
                <a:effectLst/>
                <a:latin typeface="Roboto Mono" panose="00000009000000000000" pitchFamily="49" charset="0"/>
              </a:rPr>
              <a:t>A</a:t>
            </a:r>
            <a:r>
              <a:rPr lang="en-US" sz="4800" b="0" dirty="0" err="1">
                <a:solidFill>
                  <a:srgbClr val="3A474E"/>
                </a:solidFill>
                <a:effectLst/>
                <a:latin typeface="Roboto Mono" panose="00000009000000000000" pitchFamily="49" charset="0"/>
              </a:rPr>
              <a:t>.</a:t>
            </a:r>
            <a:r>
              <a:rPr lang="en-US" sz="4800" b="0" dirty="0" err="1">
                <a:solidFill>
                  <a:srgbClr val="800000"/>
                </a:solidFill>
                <a:effectLst/>
                <a:latin typeface="Roboto Mono" panose="00000009000000000000" pitchFamily="49" charset="0"/>
              </a:rPr>
              <a:t>low_to_high_rank</a:t>
            </a:r>
            <a:r>
              <a:rPr lang="en-US" sz="4800" b="0" dirty="0">
                <a:solidFill>
                  <a:srgbClr val="3A474E"/>
                </a:solidFill>
                <a:effectLst/>
                <a:latin typeface="Roboto Mono" panose="00000009000000000000" pitchFamily="49" charset="0"/>
              </a:rPr>
              <a:t> = </a:t>
            </a:r>
            <a:r>
              <a:rPr lang="en-US" sz="4800" b="0" dirty="0" err="1">
                <a:solidFill>
                  <a:srgbClr val="000000"/>
                </a:solidFill>
                <a:effectLst/>
                <a:latin typeface="Roboto Mono" panose="00000009000000000000" pitchFamily="49" charset="0"/>
              </a:rPr>
              <a:t>B</a:t>
            </a:r>
            <a:r>
              <a:rPr lang="en-US" sz="4800" b="0" dirty="0" err="1">
                <a:solidFill>
                  <a:srgbClr val="3A474E"/>
                </a:solidFill>
                <a:effectLst/>
                <a:latin typeface="Roboto Mono" panose="00000009000000000000" pitchFamily="49" charset="0"/>
              </a:rPr>
              <a:t>.</a:t>
            </a:r>
            <a:r>
              <a:rPr lang="en-US" sz="4800" b="0" dirty="0" err="1">
                <a:solidFill>
                  <a:srgbClr val="000000"/>
                </a:solidFill>
                <a:effectLst/>
                <a:latin typeface="Roboto Mono" panose="00000009000000000000" pitchFamily="49" charset="0"/>
              </a:rPr>
              <a:t>high_to_low_rank</a:t>
            </a:r>
            <a:r>
              <a:rPr lang="en-US" sz="4800" b="0" dirty="0">
                <a:solidFill>
                  <a:srgbClr val="37474F"/>
                </a:solidFill>
                <a:effectLst/>
                <a:latin typeface="Roboto Mono" panose="00000009000000000000" pitchFamily="49" charset="0"/>
              </a:rPr>
              <a:t>)</a:t>
            </a:r>
            <a:endParaRPr lang="en-US" sz="4800" b="0" dirty="0">
              <a:solidFill>
                <a:srgbClr val="3A474E"/>
              </a:solidFill>
              <a:effectLst/>
              <a:latin typeface="Roboto Mono" panose="00000009000000000000" pitchFamily="49" charset="0"/>
            </a:endParaRPr>
          </a:p>
          <a:p>
            <a:r>
              <a:rPr lang="en-US" sz="4800" b="0" dirty="0">
                <a:solidFill>
                  <a:srgbClr val="3367D6"/>
                </a:solidFill>
                <a:effectLst/>
                <a:latin typeface="Roboto Mono" panose="00000009000000000000" pitchFamily="49" charset="0"/>
              </a:rPr>
              <a:t>order</a:t>
            </a:r>
            <a:r>
              <a:rPr lang="en-US" sz="4800" b="0" dirty="0">
                <a:solidFill>
                  <a:srgbClr val="3A474E"/>
                </a:solidFill>
                <a:effectLst/>
                <a:latin typeface="Roboto Mono" panose="00000009000000000000" pitchFamily="49" charset="0"/>
              </a:rPr>
              <a:t> </a:t>
            </a:r>
            <a:r>
              <a:rPr lang="en-US" sz="4800" b="0" dirty="0">
                <a:solidFill>
                  <a:srgbClr val="3367D6"/>
                </a:solidFill>
                <a:effectLst/>
                <a:latin typeface="Roboto Mono" panose="00000009000000000000" pitchFamily="49" charset="0"/>
              </a:rPr>
              <a:t>by</a:t>
            </a:r>
            <a:r>
              <a:rPr lang="en-US" sz="4800" b="0" dirty="0">
                <a:solidFill>
                  <a:srgbClr val="3A474E"/>
                </a:solidFill>
                <a:effectLst/>
                <a:latin typeface="Roboto Mono" panose="00000009000000000000" pitchFamily="49" charset="0"/>
              </a:rPr>
              <a:t> </a:t>
            </a:r>
            <a:r>
              <a:rPr lang="en-US" sz="4800" b="0" dirty="0" err="1">
                <a:solidFill>
                  <a:srgbClr val="000000"/>
                </a:solidFill>
                <a:effectLst/>
                <a:latin typeface="Roboto Mono" panose="00000009000000000000" pitchFamily="49" charset="0"/>
              </a:rPr>
              <a:t>A</a:t>
            </a:r>
            <a:r>
              <a:rPr lang="en-US" sz="4800" b="0" dirty="0" err="1">
                <a:solidFill>
                  <a:srgbClr val="3A474E"/>
                </a:solidFill>
                <a:effectLst/>
                <a:latin typeface="Roboto Mono" panose="00000009000000000000" pitchFamily="49" charset="0"/>
              </a:rPr>
              <a:t>.</a:t>
            </a:r>
            <a:r>
              <a:rPr lang="en-US" sz="4800" b="0" dirty="0" err="1">
                <a:solidFill>
                  <a:srgbClr val="000000"/>
                </a:solidFill>
                <a:effectLst/>
                <a:latin typeface="Roboto Mono" panose="00000009000000000000" pitchFamily="49" charset="0"/>
              </a:rPr>
              <a:t>low_to_high_rank</a:t>
            </a:r>
            <a:endParaRPr lang="en-US" sz="4800" b="0" dirty="0">
              <a:solidFill>
                <a:srgbClr val="3A474E"/>
              </a:solidFill>
              <a:effectLst/>
              <a:latin typeface="Roboto Mono" panose="00000009000000000000" pitchFamily="49" charset="0"/>
            </a:endParaRPr>
          </a:p>
          <a:p>
            <a:r>
              <a:rPr lang="en-US" sz="4800" b="0" dirty="0">
                <a:solidFill>
                  <a:srgbClr val="3367D6"/>
                </a:solidFill>
                <a:effectLst/>
                <a:latin typeface="Roboto Mono" panose="00000009000000000000" pitchFamily="49" charset="0"/>
              </a:rPr>
              <a:t>limit</a:t>
            </a:r>
            <a:r>
              <a:rPr lang="en-US" sz="4800" b="0" dirty="0">
                <a:solidFill>
                  <a:srgbClr val="3A474E"/>
                </a:solidFill>
                <a:effectLst/>
                <a:latin typeface="Roboto Mono" panose="00000009000000000000" pitchFamily="49" charset="0"/>
              </a:rPr>
              <a:t> </a:t>
            </a:r>
            <a:r>
              <a:rPr lang="en-US" sz="4800" b="0" dirty="0">
                <a:solidFill>
                  <a:srgbClr val="F4511E"/>
                </a:solidFill>
                <a:effectLst/>
                <a:latin typeface="Roboto Mono" panose="00000009000000000000" pitchFamily="49" charset="0"/>
              </a:rPr>
              <a:t>5</a:t>
            </a:r>
            <a:r>
              <a:rPr lang="en-US" sz="4800" b="0" dirty="0">
                <a:solidFill>
                  <a:srgbClr val="3A474E"/>
                </a:solidFill>
                <a:effectLst/>
                <a:latin typeface="Roboto Mono" panose="00000009000000000000" pitchFamily="49" charset="0"/>
              </a:rPr>
              <a:t>;</a:t>
            </a:r>
          </a:p>
          <a:p>
            <a:endParaRPr lang="en-IN" dirty="0"/>
          </a:p>
        </p:txBody>
      </p:sp>
    </p:spTree>
    <p:extLst>
      <p:ext uri="{BB962C8B-B14F-4D97-AF65-F5344CB8AC3E}">
        <p14:creationId xmlns:p14="http://schemas.microsoft.com/office/powerpoint/2010/main" val="1939831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904702" y="0"/>
            <a:ext cx="3282287" cy="1013904"/>
          </a:xfrm>
        </p:spPr>
        <p:txBody>
          <a:bodyPr>
            <a:normAutofit/>
          </a:bodyPr>
          <a:lstStyle/>
          <a:p>
            <a:pPr algn="ctr"/>
            <a:r>
              <a:rPr lang="en-US" sz="2800" b="1" u="sng" dirty="0">
                <a:solidFill>
                  <a:srgbClr val="FF0000"/>
                </a:solidFill>
                <a:latin typeface="Times New Roman" panose="02020603050405020304" pitchFamily="18" charset="0"/>
                <a:cs typeface="Times New Roman" panose="02020603050405020304" pitchFamily="18" charset="0"/>
              </a:rPr>
              <a:t>SCREENSHOT:-</a:t>
            </a:r>
            <a:endParaRPr lang="en-IN" sz="2800" b="1" u="sng" dirty="0">
              <a:solidFill>
                <a:srgbClr val="FF0000"/>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AA30F55F-08AB-4622-C9FA-0C27B4391641}"/>
              </a:ext>
            </a:extLst>
          </p:cNvPr>
          <p:cNvPicPr>
            <a:picLocks noGrp="1" noChangeAspect="1"/>
          </p:cNvPicPr>
          <p:nvPr>
            <p:ph idx="1"/>
          </p:nvPr>
        </p:nvPicPr>
        <p:blipFill>
          <a:blip r:embed="rId2"/>
          <a:stretch>
            <a:fillRect/>
          </a:stretch>
        </p:blipFill>
        <p:spPr>
          <a:xfrm>
            <a:off x="301451" y="818147"/>
            <a:ext cx="11505361" cy="4090737"/>
          </a:xfrm>
        </p:spPr>
      </p:pic>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3"/>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4"/>
          <a:stretch>
            <a:fillRect/>
          </a:stretch>
        </p:blipFill>
        <p:spPr>
          <a:xfrm>
            <a:off x="10876895" y="62239"/>
            <a:ext cx="1524132" cy="1237595"/>
          </a:xfrm>
          <a:prstGeom prst="rect">
            <a:avLst/>
          </a:prstGeom>
        </p:spPr>
      </p:pic>
      <p:pic>
        <p:nvPicPr>
          <p:cNvPr id="10" name="Picture 9">
            <a:extLst>
              <a:ext uri="{FF2B5EF4-FFF2-40B4-BE49-F238E27FC236}">
                <a16:creationId xmlns:a16="http://schemas.microsoft.com/office/drawing/2014/main" id="{0D9136D0-2E0A-CD06-8B89-832B579DA33A}"/>
              </a:ext>
            </a:extLst>
          </p:cNvPr>
          <p:cNvPicPr>
            <a:picLocks noChangeAspect="1"/>
          </p:cNvPicPr>
          <p:nvPr/>
        </p:nvPicPr>
        <p:blipFill>
          <a:blip r:embed="rId5"/>
          <a:stretch>
            <a:fillRect/>
          </a:stretch>
        </p:blipFill>
        <p:spPr>
          <a:xfrm>
            <a:off x="301451" y="4908884"/>
            <a:ext cx="11505360" cy="1949116"/>
          </a:xfrm>
          <a:prstGeom prst="rect">
            <a:avLst/>
          </a:prstGeom>
        </p:spPr>
      </p:pic>
    </p:spTree>
    <p:extLst>
      <p:ext uri="{BB962C8B-B14F-4D97-AF65-F5344CB8AC3E}">
        <p14:creationId xmlns:p14="http://schemas.microsoft.com/office/powerpoint/2010/main" val="34000577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032728" y="-365783"/>
            <a:ext cx="10086577" cy="1175355"/>
          </a:xfrm>
        </p:spPr>
        <p:txBody>
          <a:bodyPr>
            <a:normAutofit fontScale="90000"/>
          </a:bodyPr>
          <a:lstStyle/>
          <a:p>
            <a:pPr algn="ctr"/>
            <a:br>
              <a:rPr lang="en-US" b="1" u="sng" dirty="0">
                <a:solidFill>
                  <a:srgbClr val="FF0000"/>
                </a:solidFill>
              </a:rPr>
            </a:br>
            <a:r>
              <a:rPr lang="en-US" b="1" u="sng" dirty="0">
                <a:solidFill>
                  <a:srgbClr val="FF0000"/>
                </a:solidFill>
                <a:latin typeface="Times New Roman" panose="02020603050405020304" pitchFamily="18" charset="0"/>
                <a:cs typeface="Times New Roman" panose="02020603050405020304" pitchFamily="18" charset="0"/>
              </a:rPr>
              <a:t>Insights and recommendations</a:t>
            </a:r>
            <a:endParaRPr lang="en-IN"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101766" y="867488"/>
            <a:ext cx="12106276" cy="5928273"/>
          </a:xfrm>
        </p:spPr>
        <p:txBody>
          <a:bodyPr>
            <a:normAutofit/>
          </a:bodyPr>
          <a:lstStyle/>
          <a:p>
            <a:pPr marL="0" indent="0">
              <a:lnSpc>
                <a:spcPct val="110000"/>
              </a:lnSpc>
              <a:buNone/>
            </a:pPr>
            <a:r>
              <a:rPr lang="en-US" sz="2400" b="1" u="sng" dirty="0">
                <a:solidFill>
                  <a:srgbClr val="FF0000"/>
                </a:solidFill>
                <a:latin typeface="Times New Roman" panose="02020603050405020304" pitchFamily="18" charset="0"/>
                <a:cs typeface="Times New Roman" panose="02020603050405020304" pitchFamily="18" charset="0"/>
              </a:rPr>
              <a:t>INSIGHTS:-</a:t>
            </a:r>
          </a:p>
          <a:p>
            <a:pPr marL="0" indent="0">
              <a:lnSpc>
                <a:spcPct val="110000"/>
              </a:lnSpc>
              <a:buNone/>
            </a:pPr>
            <a:r>
              <a:rPr lang="en-US" sz="2000" i="1" dirty="0">
                <a:solidFill>
                  <a:schemeClr val="accent5"/>
                </a:solidFill>
                <a:latin typeface="Times New Roman" panose="02020603050405020304" pitchFamily="18" charset="0"/>
                <a:cs typeface="Times New Roman" panose="02020603050405020304" pitchFamily="18" charset="0"/>
              </a:rPr>
              <a:t>Analyzing the average delivery time for different states in Brazil provides insights into the efficiency of the delivery process in each region. Identifying the top 5 states with the highest and lowest average delivery times allows us to understand variations in delivery speed and potential challenges.</a:t>
            </a:r>
          </a:p>
          <a:p>
            <a:pPr marL="0" indent="0">
              <a:lnSpc>
                <a:spcPct val="110000"/>
              </a:lnSpc>
              <a:buNone/>
            </a:pPr>
            <a:r>
              <a:rPr lang="en-US" sz="2200" b="1" u="sng" dirty="0">
                <a:solidFill>
                  <a:srgbClr val="FF0000"/>
                </a:solidFill>
                <a:latin typeface="Times New Roman" panose="02020603050405020304" pitchFamily="18" charset="0"/>
                <a:cs typeface="Times New Roman" panose="02020603050405020304" pitchFamily="18" charset="0"/>
              </a:rPr>
              <a:t>RECOMMENDATIONS:-</a:t>
            </a:r>
          </a:p>
          <a:p>
            <a:pPr>
              <a:lnSpc>
                <a:spcPct val="11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Carrier Selection: </a:t>
            </a:r>
            <a:r>
              <a:rPr lang="en-US" sz="2000" i="1" dirty="0">
                <a:solidFill>
                  <a:schemeClr val="accent5"/>
                </a:solidFill>
                <a:latin typeface="Times New Roman" panose="02020603050405020304" pitchFamily="18" charset="0"/>
                <a:cs typeface="Times New Roman" panose="02020603050405020304" pitchFamily="18" charset="0"/>
              </a:rPr>
              <a:t>Evaluate the performance of shipping carriers in these states. Assess their delivery capabilities, reliability, and transit times. Consider partnering with carriers that offer faster delivery services or have a strong presence in these regions to expedite the shipping process.</a:t>
            </a:r>
          </a:p>
          <a:p>
            <a:pPr>
              <a:lnSpc>
                <a:spcPct val="11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Proactive Communication: </a:t>
            </a:r>
            <a:r>
              <a:rPr lang="en-US" sz="2000" i="1" dirty="0">
                <a:solidFill>
                  <a:schemeClr val="accent5"/>
                </a:solidFill>
                <a:latin typeface="Times New Roman" panose="02020603050405020304" pitchFamily="18" charset="0"/>
                <a:cs typeface="Times New Roman" panose="02020603050405020304" pitchFamily="18" charset="0"/>
              </a:rPr>
              <a:t>Enhance communication with customers regarding their orders. Provide regular updates on the status of shipments, estimated delivery dates, and any potential delays. Proactively notify customers of any changes or issues that may affect delivery times to manage expectations effectively.</a:t>
            </a:r>
          </a:p>
          <a:p>
            <a:pPr>
              <a:lnSpc>
                <a:spcPct val="110000"/>
              </a:lnSpc>
              <a:buFont typeface="Wingdings" panose="05000000000000000000" pitchFamily="2" charset="2"/>
              <a:buChar char="Ø"/>
            </a:pPr>
            <a:r>
              <a:rPr lang="en-US" sz="2000" b="1" i="1" u="sng" dirty="0">
                <a:solidFill>
                  <a:schemeClr val="accent6"/>
                </a:solidFill>
                <a:latin typeface="Times New Roman" panose="02020603050405020304" pitchFamily="18" charset="0"/>
                <a:cs typeface="Times New Roman" panose="02020603050405020304" pitchFamily="18" charset="0"/>
              </a:rPr>
              <a:t>Last-Mile Delivery Optimization: </a:t>
            </a:r>
            <a:r>
              <a:rPr lang="en-US" sz="2000" i="1" dirty="0">
                <a:solidFill>
                  <a:schemeClr val="accent5"/>
                </a:solidFill>
                <a:latin typeface="Times New Roman" panose="02020603050405020304" pitchFamily="18" charset="0"/>
                <a:cs typeface="Times New Roman" panose="02020603050405020304" pitchFamily="18" charset="0"/>
              </a:rPr>
              <a:t>Collaborate with shipping partners to optimize last-mile delivery operations. Explore strategies such as route optimization, geolocation tracking, and local distribution </a:t>
            </a:r>
            <a:r>
              <a:rPr lang="en-US" sz="2000" i="1" dirty="0" err="1">
                <a:solidFill>
                  <a:schemeClr val="accent5"/>
                </a:solidFill>
                <a:latin typeface="Times New Roman" panose="02020603050405020304" pitchFamily="18" charset="0"/>
                <a:cs typeface="Times New Roman" panose="02020603050405020304" pitchFamily="18" charset="0"/>
              </a:rPr>
              <a:t>centres</a:t>
            </a:r>
            <a:r>
              <a:rPr lang="en-US" sz="2000" i="1" dirty="0">
                <a:solidFill>
                  <a:schemeClr val="accent5"/>
                </a:solidFill>
                <a:latin typeface="Times New Roman" panose="02020603050405020304" pitchFamily="18" charset="0"/>
                <a:cs typeface="Times New Roman" panose="02020603050405020304" pitchFamily="18" charset="0"/>
              </a:rPr>
              <a:t> to improve delivery speed and accuracy.</a:t>
            </a:r>
          </a:p>
          <a:p>
            <a:pPr>
              <a:lnSpc>
                <a:spcPct val="110000"/>
              </a:lnSpc>
              <a:buFont typeface="Wingdings" panose="05000000000000000000" pitchFamily="2" charset="2"/>
              <a:buChar char="Ø"/>
            </a:pPr>
            <a:endParaRPr lang="en-US" sz="2200" b="1" u="sng" dirty="0">
              <a:solidFill>
                <a:srgbClr val="FF0000"/>
              </a:solidFill>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endParaRPr lang="en-US" sz="2200" b="1" u="sng" dirty="0">
              <a:solidFill>
                <a:srgbClr val="FF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spTree>
    <p:extLst>
      <p:ext uri="{BB962C8B-B14F-4D97-AF65-F5344CB8AC3E}">
        <p14:creationId xmlns:p14="http://schemas.microsoft.com/office/powerpoint/2010/main" val="16356647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315105" y="-151773"/>
            <a:ext cx="9143736" cy="1237596"/>
          </a:xfrm>
        </p:spPr>
        <p:txBody>
          <a:bodyPr>
            <a:normAutofit/>
          </a:bodyPr>
          <a:lstStyle/>
          <a:p>
            <a:pPr algn="ctr"/>
            <a:r>
              <a:rPr lang="en-US" sz="2800" b="1" u="sng" dirty="0">
                <a:solidFill>
                  <a:srgbClr val="FF0000"/>
                </a:solidFill>
                <a:latin typeface="Times New Roman" panose="02020603050405020304" pitchFamily="18" charset="0"/>
                <a:cs typeface="Times New Roman" panose="02020603050405020304" pitchFamily="18" charset="0"/>
              </a:rPr>
              <a:t>4.) Find out the top 5 states where the order delivery is really fast as compared to the estimated date of delivery.</a:t>
            </a:r>
            <a:endParaRPr lang="en-IN" sz="2800" b="1" u="sng" dirty="0">
              <a:solidFill>
                <a:srgbClr val="FF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sp>
        <p:nvSpPr>
          <p:cNvPr id="7" name="Content Placeholder 6">
            <a:extLst>
              <a:ext uri="{FF2B5EF4-FFF2-40B4-BE49-F238E27FC236}">
                <a16:creationId xmlns:a16="http://schemas.microsoft.com/office/drawing/2014/main" id="{029CB1A6-7C18-960D-B7A6-45BBB2A47C63}"/>
              </a:ext>
            </a:extLst>
          </p:cNvPr>
          <p:cNvSpPr>
            <a:spLocks noGrp="1"/>
          </p:cNvSpPr>
          <p:nvPr>
            <p:ph idx="1"/>
          </p:nvPr>
        </p:nvSpPr>
        <p:spPr>
          <a:xfrm>
            <a:off x="176463" y="1085823"/>
            <a:ext cx="11903242" cy="5709938"/>
          </a:xfrm>
        </p:spPr>
        <p:txBody>
          <a:bodyPr>
            <a:normAutofit/>
          </a:bodyPr>
          <a:lstStyle/>
          <a:p>
            <a:r>
              <a:rPr lang="en-IN" sz="2400" b="1" u="sng" dirty="0">
                <a:solidFill>
                  <a:srgbClr val="FF0000"/>
                </a:solidFill>
                <a:latin typeface="Times New Roman" panose="02020603050405020304" pitchFamily="18" charset="0"/>
                <a:cs typeface="Times New Roman" panose="02020603050405020304" pitchFamily="18" charset="0"/>
              </a:rPr>
              <a:t>QUERY:-</a:t>
            </a:r>
          </a:p>
          <a:p>
            <a:r>
              <a:rPr lang="en-IN" sz="2000" b="0" dirty="0">
                <a:solidFill>
                  <a:srgbClr val="3367D6"/>
                </a:solidFill>
                <a:effectLst/>
                <a:latin typeface="Roboto Mono" panose="00000009000000000000" pitchFamily="49" charset="0"/>
              </a:rPr>
              <a:t>select</a:t>
            </a:r>
            <a:r>
              <a:rPr lang="en-IN" sz="2000" b="0" dirty="0">
                <a:solidFill>
                  <a:srgbClr val="3A474E"/>
                </a:solidFill>
                <a:effectLst/>
                <a:latin typeface="Roboto Mono" panose="00000009000000000000" pitchFamily="49" charset="0"/>
              </a:rPr>
              <a:t> </a:t>
            </a:r>
            <a:r>
              <a:rPr lang="en-IN" sz="2000" b="0" dirty="0" err="1">
                <a:solidFill>
                  <a:srgbClr val="000000"/>
                </a:solidFill>
                <a:effectLst/>
                <a:latin typeface="Roboto Mono" panose="00000009000000000000" pitchFamily="49" charset="0"/>
              </a:rPr>
              <a:t>t</a:t>
            </a:r>
            <a:r>
              <a:rPr lang="en-IN" sz="2000" b="0" dirty="0" err="1">
                <a:solidFill>
                  <a:srgbClr val="3A474E"/>
                </a:solidFill>
                <a:effectLst/>
                <a:latin typeface="Roboto Mono" panose="00000009000000000000" pitchFamily="49" charset="0"/>
              </a:rPr>
              <a:t>.</a:t>
            </a:r>
            <a:r>
              <a:rPr lang="en-IN" sz="2000" b="0" dirty="0" err="1">
                <a:solidFill>
                  <a:srgbClr val="000000"/>
                </a:solidFill>
                <a:effectLst/>
                <a:latin typeface="Roboto Mono" panose="00000009000000000000" pitchFamily="49" charset="0"/>
              </a:rPr>
              <a:t>customer_state</a:t>
            </a:r>
            <a:r>
              <a:rPr lang="en-IN" sz="2000" b="0" dirty="0" err="1">
                <a:solidFill>
                  <a:srgbClr val="3A474E"/>
                </a:solidFill>
                <a:effectLst/>
                <a:latin typeface="Roboto Mono" panose="00000009000000000000" pitchFamily="49" charset="0"/>
              </a:rPr>
              <a:t>,</a:t>
            </a:r>
            <a:r>
              <a:rPr lang="en-IN" sz="2000" b="0" dirty="0" err="1">
                <a:solidFill>
                  <a:srgbClr val="000000"/>
                </a:solidFill>
                <a:effectLst/>
                <a:latin typeface="Roboto Mono" panose="00000009000000000000" pitchFamily="49" charset="0"/>
              </a:rPr>
              <a:t>t</a:t>
            </a:r>
            <a:r>
              <a:rPr lang="en-IN" sz="2000" b="0" dirty="0" err="1">
                <a:solidFill>
                  <a:srgbClr val="3A474E"/>
                </a:solidFill>
                <a:effectLst/>
                <a:latin typeface="Roboto Mono" panose="00000009000000000000" pitchFamily="49" charset="0"/>
              </a:rPr>
              <a:t>.</a:t>
            </a:r>
            <a:r>
              <a:rPr lang="en-IN" sz="2000" b="0" dirty="0" err="1">
                <a:solidFill>
                  <a:srgbClr val="000000"/>
                </a:solidFill>
                <a:effectLst/>
                <a:latin typeface="Roboto Mono" panose="00000009000000000000" pitchFamily="49" charset="0"/>
              </a:rPr>
              <a:t>avg_diff</a:t>
            </a:r>
            <a:r>
              <a:rPr lang="en-IN" sz="2000" b="0" dirty="0" err="1">
                <a:solidFill>
                  <a:srgbClr val="3A474E"/>
                </a:solidFill>
                <a:effectLst/>
                <a:latin typeface="Roboto Mono" panose="00000009000000000000" pitchFamily="49" charset="0"/>
              </a:rPr>
              <a:t>,</a:t>
            </a:r>
            <a:r>
              <a:rPr lang="en-IN" sz="2000" b="0" dirty="0" err="1">
                <a:solidFill>
                  <a:srgbClr val="3367D6"/>
                </a:solidFill>
                <a:effectLst/>
                <a:latin typeface="Roboto Mono" panose="00000009000000000000" pitchFamily="49" charset="0"/>
              </a:rPr>
              <a:t>dense_rank</a:t>
            </a:r>
            <a:r>
              <a:rPr lang="en-IN" sz="2000" b="0" dirty="0">
                <a:solidFill>
                  <a:srgbClr val="37474F"/>
                </a:solidFill>
                <a:effectLst/>
                <a:latin typeface="Roboto Mono" panose="00000009000000000000" pitchFamily="49" charset="0"/>
              </a:rPr>
              <a:t>()</a:t>
            </a:r>
            <a:r>
              <a:rPr lang="en-IN" sz="2000" b="0" dirty="0">
                <a:solidFill>
                  <a:srgbClr val="3367D6"/>
                </a:solidFill>
                <a:effectLst/>
                <a:latin typeface="Roboto Mono" panose="00000009000000000000" pitchFamily="49" charset="0"/>
              </a:rPr>
              <a:t>over</a:t>
            </a:r>
            <a:r>
              <a:rPr lang="en-IN" sz="2000" b="0" dirty="0">
                <a:solidFill>
                  <a:srgbClr val="37474F"/>
                </a:solidFill>
                <a:effectLst/>
                <a:latin typeface="Roboto Mono" panose="00000009000000000000" pitchFamily="49" charset="0"/>
              </a:rPr>
              <a:t>(</a:t>
            </a:r>
            <a:r>
              <a:rPr lang="en-IN" sz="2000" b="0" dirty="0">
                <a:solidFill>
                  <a:srgbClr val="3367D6"/>
                </a:solidFill>
                <a:effectLst/>
                <a:latin typeface="Roboto Mono" panose="00000009000000000000" pitchFamily="49" charset="0"/>
              </a:rPr>
              <a:t>order</a:t>
            </a:r>
            <a:r>
              <a:rPr lang="en-IN" sz="2000" b="0" dirty="0">
                <a:solidFill>
                  <a:srgbClr val="3A474E"/>
                </a:solidFill>
                <a:effectLst/>
                <a:latin typeface="Roboto Mono" panose="00000009000000000000" pitchFamily="49" charset="0"/>
              </a:rPr>
              <a:t> </a:t>
            </a:r>
            <a:r>
              <a:rPr lang="en-IN" sz="2000" b="0" dirty="0">
                <a:solidFill>
                  <a:srgbClr val="3367D6"/>
                </a:solidFill>
                <a:effectLst/>
                <a:latin typeface="Roboto Mono" panose="00000009000000000000" pitchFamily="49" charset="0"/>
              </a:rPr>
              <a:t>by</a:t>
            </a:r>
            <a:r>
              <a:rPr lang="en-IN" sz="2000" b="0" dirty="0">
                <a:solidFill>
                  <a:srgbClr val="3A474E"/>
                </a:solidFill>
                <a:effectLst/>
                <a:latin typeface="Roboto Mono" panose="00000009000000000000" pitchFamily="49" charset="0"/>
              </a:rPr>
              <a:t> </a:t>
            </a:r>
            <a:r>
              <a:rPr lang="en-IN" sz="2000" b="0" dirty="0" err="1">
                <a:solidFill>
                  <a:srgbClr val="000000"/>
                </a:solidFill>
                <a:effectLst/>
                <a:latin typeface="Roboto Mono" panose="00000009000000000000" pitchFamily="49" charset="0"/>
              </a:rPr>
              <a:t>t</a:t>
            </a:r>
            <a:r>
              <a:rPr lang="en-IN" sz="2000" b="0" dirty="0" err="1">
                <a:solidFill>
                  <a:srgbClr val="3A474E"/>
                </a:solidFill>
                <a:effectLst/>
                <a:latin typeface="Roboto Mono" panose="00000009000000000000" pitchFamily="49" charset="0"/>
              </a:rPr>
              <a:t>.</a:t>
            </a:r>
            <a:r>
              <a:rPr lang="en-IN" sz="2000" b="0" dirty="0" err="1">
                <a:solidFill>
                  <a:srgbClr val="000000"/>
                </a:solidFill>
                <a:effectLst/>
                <a:latin typeface="Roboto Mono" panose="00000009000000000000" pitchFamily="49" charset="0"/>
              </a:rPr>
              <a:t>avg_diff</a:t>
            </a:r>
            <a:r>
              <a:rPr lang="en-IN" sz="2000" b="0" dirty="0">
                <a:solidFill>
                  <a:srgbClr val="37474F"/>
                </a:solidFill>
                <a:effectLst/>
                <a:latin typeface="Roboto Mono" panose="00000009000000000000" pitchFamily="49" charset="0"/>
              </a:rPr>
              <a:t>)</a:t>
            </a:r>
            <a:r>
              <a:rPr lang="en-IN" sz="2000" b="0" dirty="0">
                <a:solidFill>
                  <a:srgbClr val="3A474E"/>
                </a:solidFill>
                <a:effectLst/>
                <a:latin typeface="Roboto Mono" panose="00000009000000000000" pitchFamily="49" charset="0"/>
              </a:rPr>
              <a:t> </a:t>
            </a:r>
            <a:r>
              <a:rPr lang="en-IN" sz="2000" b="0" dirty="0">
                <a:solidFill>
                  <a:srgbClr val="3367D6"/>
                </a:solidFill>
                <a:effectLst/>
                <a:latin typeface="Roboto Mono" panose="00000009000000000000" pitchFamily="49" charset="0"/>
              </a:rPr>
              <a:t>as</a:t>
            </a:r>
            <a:r>
              <a:rPr lang="en-IN" sz="2000" b="0" dirty="0">
                <a:solidFill>
                  <a:srgbClr val="3A474E"/>
                </a:solidFill>
                <a:effectLst/>
                <a:latin typeface="Roboto Mono" panose="00000009000000000000" pitchFamily="49" charset="0"/>
              </a:rPr>
              <a:t> </a:t>
            </a:r>
            <a:r>
              <a:rPr lang="en-IN" sz="2000" b="0" dirty="0" err="1">
                <a:solidFill>
                  <a:srgbClr val="000000"/>
                </a:solidFill>
                <a:effectLst/>
                <a:latin typeface="Roboto Mono" panose="00000009000000000000" pitchFamily="49" charset="0"/>
              </a:rPr>
              <a:t>rank_no</a:t>
            </a:r>
            <a:endParaRPr lang="en-IN" sz="2000" b="0" dirty="0">
              <a:solidFill>
                <a:srgbClr val="3A474E"/>
              </a:solidFill>
              <a:effectLst/>
              <a:latin typeface="Roboto Mono" panose="00000009000000000000" pitchFamily="49" charset="0"/>
            </a:endParaRPr>
          </a:p>
          <a:p>
            <a:r>
              <a:rPr lang="en-IN" sz="2000" b="0" dirty="0">
                <a:solidFill>
                  <a:srgbClr val="3367D6"/>
                </a:solidFill>
                <a:effectLst/>
                <a:latin typeface="Roboto Mono" panose="00000009000000000000" pitchFamily="49" charset="0"/>
              </a:rPr>
              <a:t>from</a:t>
            </a:r>
            <a:r>
              <a:rPr lang="en-IN" sz="2000" b="0" dirty="0">
                <a:solidFill>
                  <a:srgbClr val="37474F"/>
                </a:solidFill>
                <a:effectLst/>
                <a:latin typeface="Roboto Mono" panose="00000009000000000000" pitchFamily="49" charset="0"/>
              </a:rPr>
              <a:t>(</a:t>
            </a:r>
            <a:endParaRPr lang="en-IN" sz="2000" b="0" dirty="0">
              <a:solidFill>
                <a:srgbClr val="3A474E"/>
              </a:solidFill>
              <a:effectLst/>
              <a:latin typeface="Roboto Mono" panose="00000009000000000000" pitchFamily="49" charset="0"/>
            </a:endParaRPr>
          </a:p>
          <a:p>
            <a:r>
              <a:rPr lang="en-IN" sz="2000" b="0" dirty="0">
                <a:solidFill>
                  <a:srgbClr val="3A474E"/>
                </a:solidFill>
                <a:effectLst/>
                <a:latin typeface="Roboto Mono" panose="00000009000000000000" pitchFamily="49" charset="0"/>
              </a:rPr>
              <a:t>    </a:t>
            </a:r>
            <a:r>
              <a:rPr lang="en-IN" sz="2000" b="0" dirty="0">
                <a:solidFill>
                  <a:srgbClr val="3367D6"/>
                </a:solidFill>
                <a:effectLst/>
                <a:latin typeface="Roboto Mono" panose="00000009000000000000" pitchFamily="49" charset="0"/>
              </a:rPr>
              <a:t>select</a:t>
            </a:r>
            <a:r>
              <a:rPr lang="en-IN" sz="2000" b="0" dirty="0">
                <a:solidFill>
                  <a:srgbClr val="3A474E"/>
                </a:solidFill>
                <a:effectLst/>
                <a:latin typeface="Roboto Mono" panose="00000009000000000000" pitchFamily="49" charset="0"/>
              </a:rPr>
              <a:t> </a:t>
            </a:r>
            <a:r>
              <a:rPr lang="en-IN" sz="2000" b="0" dirty="0" err="1">
                <a:solidFill>
                  <a:srgbClr val="000000"/>
                </a:solidFill>
                <a:effectLst/>
                <a:latin typeface="Roboto Mono" panose="00000009000000000000" pitchFamily="49" charset="0"/>
              </a:rPr>
              <a:t>C</a:t>
            </a:r>
            <a:r>
              <a:rPr lang="en-IN" sz="2000" b="0" dirty="0" err="1">
                <a:solidFill>
                  <a:srgbClr val="3A474E"/>
                </a:solidFill>
                <a:effectLst/>
                <a:latin typeface="Roboto Mono" panose="00000009000000000000" pitchFamily="49" charset="0"/>
              </a:rPr>
              <a:t>.</a:t>
            </a:r>
            <a:r>
              <a:rPr lang="en-IN" sz="2000" b="0" dirty="0" err="1">
                <a:solidFill>
                  <a:srgbClr val="000000"/>
                </a:solidFill>
                <a:effectLst/>
                <a:latin typeface="Roboto Mono" panose="00000009000000000000" pitchFamily="49" charset="0"/>
              </a:rPr>
              <a:t>customer_state</a:t>
            </a:r>
            <a:r>
              <a:rPr lang="en-IN" sz="2000" b="0" dirty="0">
                <a:solidFill>
                  <a:srgbClr val="3A474E"/>
                </a:solidFill>
                <a:effectLst/>
                <a:latin typeface="Roboto Mono" panose="00000009000000000000" pitchFamily="49" charset="0"/>
              </a:rPr>
              <a:t>, </a:t>
            </a:r>
            <a:r>
              <a:rPr lang="en-IN" sz="2000" b="0" dirty="0">
                <a:solidFill>
                  <a:srgbClr val="3367D6"/>
                </a:solidFill>
                <a:effectLst/>
                <a:latin typeface="Roboto Mono" panose="00000009000000000000" pitchFamily="49" charset="0"/>
              </a:rPr>
              <a:t>round</a:t>
            </a:r>
            <a:r>
              <a:rPr lang="en-IN" sz="2000" b="0" dirty="0">
                <a:solidFill>
                  <a:srgbClr val="37474F"/>
                </a:solidFill>
                <a:effectLst/>
                <a:latin typeface="Roboto Mono" panose="00000009000000000000" pitchFamily="49" charset="0"/>
              </a:rPr>
              <a:t>(</a:t>
            </a:r>
            <a:r>
              <a:rPr lang="en-IN" sz="2000" b="0" dirty="0" err="1">
                <a:solidFill>
                  <a:srgbClr val="3367D6"/>
                </a:solidFill>
                <a:effectLst/>
                <a:latin typeface="Roboto Mono" panose="00000009000000000000" pitchFamily="49" charset="0"/>
              </a:rPr>
              <a:t>avg</a:t>
            </a:r>
            <a:r>
              <a:rPr lang="en-IN" sz="2000" b="0" dirty="0">
                <a:solidFill>
                  <a:srgbClr val="37474F"/>
                </a:solidFill>
                <a:effectLst/>
                <a:latin typeface="Roboto Mono" panose="00000009000000000000" pitchFamily="49" charset="0"/>
              </a:rPr>
              <a:t>(</a:t>
            </a:r>
            <a:r>
              <a:rPr lang="en-IN" sz="2000" b="0" dirty="0" err="1">
                <a:solidFill>
                  <a:srgbClr val="3367D6"/>
                </a:solidFill>
                <a:effectLst/>
                <a:latin typeface="Roboto Mono" panose="00000009000000000000" pitchFamily="49" charset="0"/>
              </a:rPr>
              <a:t>date_diff</a:t>
            </a:r>
            <a:r>
              <a:rPr lang="en-IN" sz="2000" b="0" dirty="0">
                <a:solidFill>
                  <a:srgbClr val="37474F"/>
                </a:solidFill>
                <a:effectLst/>
                <a:latin typeface="Roboto Mono" panose="00000009000000000000" pitchFamily="49" charset="0"/>
              </a:rPr>
              <a:t>(</a:t>
            </a:r>
            <a:r>
              <a:rPr lang="en-IN" sz="2000" b="0" dirty="0">
                <a:solidFill>
                  <a:srgbClr val="000000"/>
                </a:solidFill>
                <a:effectLst/>
                <a:latin typeface="Roboto Mono" panose="00000009000000000000" pitchFamily="49" charset="0"/>
              </a:rPr>
              <a:t>O</a:t>
            </a:r>
            <a:r>
              <a:rPr lang="en-IN" sz="2000" b="0" dirty="0">
                <a:solidFill>
                  <a:srgbClr val="3A474E"/>
                </a:solidFill>
                <a:effectLst/>
                <a:latin typeface="Roboto Mono" panose="00000009000000000000" pitchFamily="49" charset="0"/>
              </a:rPr>
              <a:t>.</a:t>
            </a:r>
            <a:r>
              <a:rPr lang="en-IN" sz="2000" b="0" dirty="0">
                <a:solidFill>
                  <a:srgbClr val="000000"/>
                </a:solidFill>
                <a:effectLst/>
                <a:latin typeface="Roboto Mono" panose="00000009000000000000" pitchFamily="49" charset="0"/>
              </a:rPr>
              <a:t>order_estimated_delivery_date</a:t>
            </a:r>
            <a:r>
              <a:rPr lang="en-IN" sz="2000" b="0" dirty="0">
                <a:solidFill>
                  <a:srgbClr val="3A474E"/>
                </a:solidFill>
                <a:effectLst/>
                <a:latin typeface="Roboto Mono" panose="00000009000000000000" pitchFamily="49" charset="0"/>
              </a:rPr>
              <a:t>,</a:t>
            </a:r>
            <a:r>
              <a:rPr lang="en-IN" sz="2000" b="0" dirty="0">
                <a:solidFill>
                  <a:srgbClr val="000000"/>
                </a:solidFill>
                <a:effectLst/>
                <a:latin typeface="Roboto Mono" panose="00000009000000000000" pitchFamily="49" charset="0"/>
              </a:rPr>
              <a:t>O</a:t>
            </a:r>
            <a:r>
              <a:rPr lang="en-IN" sz="2000" b="0" dirty="0">
                <a:solidFill>
                  <a:srgbClr val="3A474E"/>
                </a:solidFill>
                <a:effectLst/>
                <a:latin typeface="Roboto Mono" panose="00000009000000000000" pitchFamily="49" charset="0"/>
              </a:rPr>
              <a:t>.</a:t>
            </a:r>
            <a:r>
              <a:rPr lang="en-IN" sz="2000" b="0" dirty="0">
                <a:solidFill>
                  <a:srgbClr val="000000"/>
                </a:solidFill>
                <a:effectLst/>
                <a:latin typeface="Roboto Mono" panose="00000009000000000000" pitchFamily="49" charset="0"/>
              </a:rPr>
              <a:t>order_delivered_customer_date</a:t>
            </a:r>
            <a:r>
              <a:rPr lang="en-IN" sz="2000" b="0" dirty="0">
                <a:solidFill>
                  <a:srgbClr val="3A474E"/>
                </a:solidFill>
                <a:effectLst/>
                <a:latin typeface="Roboto Mono" panose="00000009000000000000" pitchFamily="49" charset="0"/>
              </a:rPr>
              <a:t>,</a:t>
            </a:r>
            <a:r>
              <a:rPr lang="en-IN" sz="2000" b="0" dirty="0">
                <a:solidFill>
                  <a:srgbClr val="000000"/>
                </a:solidFill>
                <a:effectLst/>
                <a:latin typeface="Roboto Mono" panose="00000009000000000000" pitchFamily="49" charset="0"/>
              </a:rPr>
              <a:t>day</a:t>
            </a:r>
            <a:r>
              <a:rPr lang="en-IN" sz="2000" b="0" dirty="0">
                <a:solidFill>
                  <a:srgbClr val="37474F"/>
                </a:solidFill>
                <a:effectLst/>
                <a:latin typeface="Roboto Mono" panose="00000009000000000000" pitchFamily="49" charset="0"/>
              </a:rPr>
              <a:t>))</a:t>
            </a:r>
            <a:r>
              <a:rPr lang="en-IN" sz="2000" b="0" dirty="0">
                <a:solidFill>
                  <a:srgbClr val="3A474E"/>
                </a:solidFill>
                <a:effectLst/>
                <a:latin typeface="Roboto Mono" panose="00000009000000000000" pitchFamily="49" charset="0"/>
              </a:rPr>
              <a:t>,</a:t>
            </a:r>
            <a:r>
              <a:rPr lang="en-IN" sz="2000" b="0" dirty="0">
                <a:solidFill>
                  <a:srgbClr val="F4511E"/>
                </a:solidFill>
                <a:effectLst/>
                <a:latin typeface="Roboto Mono" panose="00000009000000000000" pitchFamily="49" charset="0"/>
              </a:rPr>
              <a:t>2</a:t>
            </a:r>
            <a:r>
              <a:rPr lang="en-IN" sz="2000" b="0" dirty="0">
                <a:solidFill>
                  <a:srgbClr val="37474F"/>
                </a:solidFill>
                <a:effectLst/>
                <a:latin typeface="Roboto Mono" panose="00000009000000000000" pitchFamily="49" charset="0"/>
              </a:rPr>
              <a:t>)</a:t>
            </a:r>
            <a:r>
              <a:rPr lang="en-IN" sz="2000" b="0" dirty="0">
                <a:solidFill>
                  <a:srgbClr val="3A474E"/>
                </a:solidFill>
                <a:effectLst/>
                <a:latin typeface="Roboto Mono" panose="00000009000000000000" pitchFamily="49" charset="0"/>
              </a:rPr>
              <a:t> </a:t>
            </a:r>
            <a:r>
              <a:rPr lang="en-IN" sz="2000" b="0" dirty="0">
                <a:solidFill>
                  <a:srgbClr val="3367D6"/>
                </a:solidFill>
                <a:effectLst/>
                <a:latin typeface="Roboto Mono" panose="00000009000000000000" pitchFamily="49" charset="0"/>
              </a:rPr>
              <a:t>as</a:t>
            </a:r>
            <a:r>
              <a:rPr lang="en-IN" sz="2000" b="0" dirty="0">
                <a:solidFill>
                  <a:srgbClr val="3A474E"/>
                </a:solidFill>
                <a:effectLst/>
                <a:latin typeface="Roboto Mono" panose="00000009000000000000" pitchFamily="49" charset="0"/>
              </a:rPr>
              <a:t> </a:t>
            </a:r>
            <a:r>
              <a:rPr lang="en-IN" sz="2000" b="0" dirty="0" err="1">
                <a:solidFill>
                  <a:srgbClr val="000000"/>
                </a:solidFill>
                <a:effectLst/>
                <a:latin typeface="Roboto Mono" panose="00000009000000000000" pitchFamily="49" charset="0"/>
              </a:rPr>
              <a:t>avg_diff</a:t>
            </a:r>
            <a:endParaRPr lang="en-IN" sz="2000" b="0" dirty="0">
              <a:solidFill>
                <a:srgbClr val="3A474E"/>
              </a:solidFill>
              <a:effectLst/>
              <a:latin typeface="Roboto Mono" panose="00000009000000000000" pitchFamily="49" charset="0"/>
            </a:endParaRPr>
          </a:p>
          <a:p>
            <a:r>
              <a:rPr lang="en-IN" sz="2000" b="0" dirty="0">
                <a:solidFill>
                  <a:srgbClr val="3A474E"/>
                </a:solidFill>
                <a:effectLst/>
                <a:latin typeface="Roboto Mono" panose="00000009000000000000" pitchFamily="49" charset="0"/>
              </a:rPr>
              <a:t>  </a:t>
            </a:r>
            <a:r>
              <a:rPr lang="en-IN" sz="2000" b="0" dirty="0">
                <a:solidFill>
                  <a:srgbClr val="3367D6"/>
                </a:solidFill>
                <a:effectLst/>
                <a:latin typeface="Roboto Mono" panose="00000009000000000000" pitchFamily="49" charset="0"/>
              </a:rPr>
              <a:t>from</a:t>
            </a:r>
            <a:r>
              <a:rPr lang="en-IN" sz="2000" b="0" dirty="0">
                <a:solidFill>
                  <a:srgbClr val="3A474E"/>
                </a:solidFill>
                <a:effectLst/>
                <a:latin typeface="Roboto Mono" panose="00000009000000000000" pitchFamily="49" charset="0"/>
              </a:rPr>
              <a:t> </a:t>
            </a:r>
            <a:r>
              <a:rPr lang="en-IN" sz="2000" b="0" dirty="0">
                <a:solidFill>
                  <a:srgbClr val="0D904F"/>
                </a:solidFill>
                <a:effectLst/>
                <a:latin typeface="Roboto Mono" panose="00000009000000000000" pitchFamily="49" charset="0"/>
              </a:rPr>
              <a:t>`</a:t>
            </a:r>
            <a:r>
              <a:rPr lang="en-IN" sz="2000" b="0" dirty="0" err="1">
                <a:solidFill>
                  <a:srgbClr val="0D904F"/>
                </a:solidFill>
                <a:effectLst/>
                <a:latin typeface="Roboto Mono" panose="00000009000000000000" pitchFamily="49" charset="0"/>
              </a:rPr>
              <a:t>target_retail_store.customers</a:t>
            </a:r>
            <a:r>
              <a:rPr lang="en-IN" sz="2000" b="0" dirty="0">
                <a:solidFill>
                  <a:srgbClr val="0D904F"/>
                </a:solidFill>
                <a:effectLst/>
                <a:latin typeface="Roboto Mono" panose="00000009000000000000" pitchFamily="49" charset="0"/>
              </a:rPr>
              <a:t>`</a:t>
            </a:r>
            <a:r>
              <a:rPr lang="en-IN" sz="2000" b="0" dirty="0">
                <a:solidFill>
                  <a:srgbClr val="3A474E"/>
                </a:solidFill>
                <a:effectLst/>
                <a:latin typeface="Roboto Mono" panose="00000009000000000000" pitchFamily="49" charset="0"/>
              </a:rPr>
              <a:t> </a:t>
            </a:r>
            <a:r>
              <a:rPr lang="en-IN" sz="2000" b="0" dirty="0">
                <a:solidFill>
                  <a:srgbClr val="3367D6"/>
                </a:solidFill>
                <a:effectLst/>
                <a:latin typeface="Roboto Mono" panose="00000009000000000000" pitchFamily="49" charset="0"/>
              </a:rPr>
              <a:t>as</a:t>
            </a:r>
            <a:r>
              <a:rPr lang="en-IN" sz="2000" b="0" dirty="0">
                <a:solidFill>
                  <a:srgbClr val="3A474E"/>
                </a:solidFill>
                <a:effectLst/>
                <a:latin typeface="Roboto Mono" panose="00000009000000000000" pitchFamily="49" charset="0"/>
              </a:rPr>
              <a:t> </a:t>
            </a:r>
            <a:r>
              <a:rPr lang="en-IN" sz="2000" b="0" dirty="0">
                <a:solidFill>
                  <a:srgbClr val="000000"/>
                </a:solidFill>
                <a:effectLst/>
                <a:latin typeface="Roboto Mono" panose="00000009000000000000" pitchFamily="49" charset="0"/>
              </a:rPr>
              <a:t>C</a:t>
            </a:r>
            <a:r>
              <a:rPr lang="en-IN" sz="2000" b="0" dirty="0">
                <a:solidFill>
                  <a:srgbClr val="3A474E"/>
                </a:solidFill>
                <a:effectLst/>
                <a:latin typeface="Roboto Mono" panose="00000009000000000000" pitchFamily="49" charset="0"/>
              </a:rPr>
              <a:t> </a:t>
            </a:r>
            <a:r>
              <a:rPr lang="en-IN" sz="2000" b="0" dirty="0">
                <a:solidFill>
                  <a:srgbClr val="3367D6"/>
                </a:solidFill>
                <a:effectLst/>
                <a:latin typeface="Roboto Mono" panose="00000009000000000000" pitchFamily="49" charset="0"/>
              </a:rPr>
              <a:t>join</a:t>
            </a:r>
            <a:r>
              <a:rPr lang="en-IN" sz="2000" b="0" dirty="0">
                <a:solidFill>
                  <a:srgbClr val="3A474E"/>
                </a:solidFill>
                <a:effectLst/>
                <a:latin typeface="Roboto Mono" panose="00000009000000000000" pitchFamily="49" charset="0"/>
              </a:rPr>
              <a:t> </a:t>
            </a:r>
            <a:r>
              <a:rPr lang="en-IN" sz="2000" b="0" dirty="0">
                <a:solidFill>
                  <a:srgbClr val="0D904F"/>
                </a:solidFill>
                <a:effectLst/>
                <a:latin typeface="Roboto Mono" panose="00000009000000000000" pitchFamily="49" charset="0"/>
              </a:rPr>
              <a:t>`</a:t>
            </a:r>
            <a:r>
              <a:rPr lang="en-IN" sz="2000" b="0" dirty="0" err="1">
                <a:solidFill>
                  <a:srgbClr val="0D904F"/>
                </a:solidFill>
                <a:effectLst/>
                <a:latin typeface="Roboto Mono" panose="00000009000000000000" pitchFamily="49" charset="0"/>
              </a:rPr>
              <a:t>target_retail_store.orders</a:t>
            </a:r>
            <a:r>
              <a:rPr lang="en-IN" sz="2000" b="0" dirty="0">
                <a:solidFill>
                  <a:srgbClr val="0D904F"/>
                </a:solidFill>
                <a:effectLst/>
                <a:latin typeface="Roboto Mono" panose="00000009000000000000" pitchFamily="49" charset="0"/>
              </a:rPr>
              <a:t>`</a:t>
            </a:r>
            <a:r>
              <a:rPr lang="en-IN" sz="2000" b="0" dirty="0">
                <a:solidFill>
                  <a:srgbClr val="3A474E"/>
                </a:solidFill>
                <a:effectLst/>
                <a:latin typeface="Roboto Mono" panose="00000009000000000000" pitchFamily="49" charset="0"/>
              </a:rPr>
              <a:t> </a:t>
            </a:r>
            <a:r>
              <a:rPr lang="en-IN" sz="2000" b="0" dirty="0">
                <a:solidFill>
                  <a:srgbClr val="3367D6"/>
                </a:solidFill>
                <a:effectLst/>
                <a:latin typeface="Roboto Mono" panose="00000009000000000000" pitchFamily="49" charset="0"/>
              </a:rPr>
              <a:t>as</a:t>
            </a:r>
            <a:r>
              <a:rPr lang="en-IN" sz="2000" b="0" dirty="0">
                <a:solidFill>
                  <a:srgbClr val="3A474E"/>
                </a:solidFill>
                <a:effectLst/>
                <a:latin typeface="Roboto Mono" panose="00000009000000000000" pitchFamily="49" charset="0"/>
              </a:rPr>
              <a:t> </a:t>
            </a:r>
            <a:r>
              <a:rPr lang="en-IN" sz="2000" b="0" dirty="0">
                <a:solidFill>
                  <a:srgbClr val="000000"/>
                </a:solidFill>
                <a:effectLst/>
                <a:latin typeface="Roboto Mono" panose="00000009000000000000" pitchFamily="49" charset="0"/>
              </a:rPr>
              <a:t>O</a:t>
            </a:r>
            <a:r>
              <a:rPr lang="en-IN" sz="2000" b="0" dirty="0">
                <a:solidFill>
                  <a:srgbClr val="3A474E"/>
                </a:solidFill>
                <a:effectLst/>
                <a:latin typeface="Roboto Mono" panose="00000009000000000000" pitchFamily="49" charset="0"/>
              </a:rPr>
              <a:t> </a:t>
            </a:r>
            <a:r>
              <a:rPr lang="en-IN" sz="2000" b="0" dirty="0">
                <a:solidFill>
                  <a:srgbClr val="3367D6"/>
                </a:solidFill>
                <a:effectLst/>
                <a:latin typeface="Roboto Mono" panose="00000009000000000000" pitchFamily="49" charset="0"/>
              </a:rPr>
              <a:t>on</a:t>
            </a:r>
            <a:r>
              <a:rPr lang="en-IN" sz="2000" b="0" dirty="0">
                <a:solidFill>
                  <a:srgbClr val="3A474E"/>
                </a:solidFill>
                <a:effectLst/>
                <a:latin typeface="Roboto Mono" panose="00000009000000000000" pitchFamily="49" charset="0"/>
              </a:rPr>
              <a:t> </a:t>
            </a:r>
            <a:r>
              <a:rPr lang="en-IN" sz="2000" b="0" dirty="0" err="1">
                <a:solidFill>
                  <a:srgbClr val="000000"/>
                </a:solidFill>
                <a:effectLst/>
                <a:latin typeface="Roboto Mono" panose="00000009000000000000" pitchFamily="49" charset="0"/>
              </a:rPr>
              <a:t>C</a:t>
            </a:r>
            <a:r>
              <a:rPr lang="en-IN" sz="2000" b="0" dirty="0" err="1">
                <a:solidFill>
                  <a:srgbClr val="3A474E"/>
                </a:solidFill>
                <a:effectLst/>
                <a:latin typeface="Roboto Mono" panose="00000009000000000000" pitchFamily="49" charset="0"/>
              </a:rPr>
              <a:t>.</a:t>
            </a:r>
            <a:r>
              <a:rPr lang="en-IN" sz="2000" b="0" dirty="0" err="1">
                <a:solidFill>
                  <a:srgbClr val="800000"/>
                </a:solidFill>
                <a:effectLst/>
                <a:latin typeface="Roboto Mono" panose="00000009000000000000" pitchFamily="49" charset="0"/>
              </a:rPr>
              <a:t>customer_id</a:t>
            </a:r>
            <a:r>
              <a:rPr lang="en-IN" sz="2000" b="0" dirty="0">
                <a:solidFill>
                  <a:srgbClr val="3A474E"/>
                </a:solidFill>
                <a:effectLst/>
                <a:latin typeface="Roboto Mono" panose="00000009000000000000" pitchFamily="49" charset="0"/>
              </a:rPr>
              <a:t> = </a:t>
            </a:r>
            <a:r>
              <a:rPr lang="en-IN" sz="2000" b="0" dirty="0" err="1">
                <a:solidFill>
                  <a:srgbClr val="000000"/>
                </a:solidFill>
                <a:effectLst/>
                <a:latin typeface="Roboto Mono" panose="00000009000000000000" pitchFamily="49" charset="0"/>
              </a:rPr>
              <a:t>O</a:t>
            </a:r>
            <a:r>
              <a:rPr lang="en-IN" sz="2000" b="0" dirty="0" err="1">
                <a:solidFill>
                  <a:srgbClr val="3A474E"/>
                </a:solidFill>
                <a:effectLst/>
                <a:latin typeface="Roboto Mono" panose="00000009000000000000" pitchFamily="49" charset="0"/>
              </a:rPr>
              <a:t>.</a:t>
            </a:r>
            <a:r>
              <a:rPr lang="en-IN" sz="2000" b="0" dirty="0" err="1">
                <a:solidFill>
                  <a:srgbClr val="000000"/>
                </a:solidFill>
                <a:effectLst/>
                <a:latin typeface="Roboto Mono" panose="00000009000000000000" pitchFamily="49" charset="0"/>
              </a:rPr>
              <a:t>customer_id</a:t>
            </a:r>
            <a:endParaRPr lang="en-IN" sz="2000" b="0" dirty="0">
              <a:solidFill>
                <a:srgbClr val="3A474E"/>
              </a:solidFill>
              <a:effectLst/>
              <a:latin typeface="Roboto Mono" panose="00000009000000000000" pitchFamily="49" charset="0"/>
            </a:endParaRPr>
          </a:p>
          <a:p>
            <a:r>
              <a:rPr lang="en-IN" sz="2000" b="0" dirty="0">
                <a:solidFill>
                  <a:srgbClr val="3A474E"/>
                </a:solidFill>
                <a:effectLst/>
                <a:latin typeface="Roboto Mono" panose="00000009000000000000" pitchFamily="49" charset="0"/>
              </a:rPr>
              <a:t>  </a:t>
            </a:r>
            <a:r>
              <a:rPr lang="en-IN" sz="2000" b="0" dirty="0">
                <a:solidFill>
                  <a:srgbClr val="3367D6"/>
                </a:solidFill>
                <a:effectLst/>
                <a:latin typeface="Roboto Mono" panose="00000009000000000000" pitchFamily="49" charset="0"/>
              </a:rPr>
              <a:t>group</a:t>
            </a:r>
            <a:r>
              <a:rPr lang="en-IN" sz="2000" b="0" dirty="0">
                <a:solidFill>
                  <a:srgbClr val="3A474E"/>
                </a:solidFill>
                <a:effectLst/>
                <a:latin typeface="Roboto Mono" panose="00000009000000000000" pitchFamily="49" charset="0"/>
              </a:rPr>
              <a:t> </a:t>
            </a:r>
            <a:r>
              <a:rPr lang="en-IN" sz="2000" b="0" dirty="0">
                <a:solidFill>
                  <a:srgbClr val="3367D6"/>
                </a:solidFill>
                <a:effectLst/>
                <a:latin typeface="Roboto Mono" panose="00000009000000000000" pitchFamily="49" charset="0"/>
              </a:rPr>
              <a:t>by</a:t>
            </a:r>
            <a:r>
              <a:rPr lang="en-IN" sz="2000" b="0" dirty="0">
                <a:solidFill>
                  <a:srgbClr val="3A474E"/>
                </a:solidFill>
                <a:effectLst/>
                <a:latin typeface="Roboto Mono" panose="00000009000000000000" pitchFamily="49" charset="0"/>
              </a:rPr>
              <a:t> </a:t>
            </a:r>
            <a:r>
              <a:rPr lang="en-IN" sz="2000" b="0" dirty="0" err="1">
                <a:solidFill>
                  <a:srgbClr val="000000"/>
                </a:solidFill>
                <a:effectLst/>
                <a:latin typeface="Roboto Mono" panose="00000009000000000000" pitchFamily="49" charset="0"/>
              </a:rPr>
              <a:t>C</a:t>
            </a:r>
            <a:r>
              <a:rPr lang="en-IN" sz="2000" b="0" dirty="0" err="1">
                <a:solidFill>
                  <a:srgbClr val="3A474E"/>
                </a:solidFill>
                <a:effectLst/>
                <a:latin typeface="Roboto Mono" panose="00000009000000000000" pitchFamily="49" charset="0"/>
              </a:rPr>
              <a:t>.</a:t>
            </a:r>
            <a:r>
              <a:rPr lang="en-IN" sz="2000" b="0" dirty="0" err="1">
                <a:solidFill>
                  <a:srgbClr val="000000"/>
                </a:solidFill>
                <a:effectLst/>
                <a:latin typeface="Roboto Mono" panose="00000009000000000000" pitchFamily="49" charset="0"/>
              </a:rPr>
              <a:t>customer_state</a:t>
            </a:r>
            <a:endParaRPr lang="en-IN" sz="2000" b="0" dirty="0">
              <a:solidFill>
                <a:srgbClr val="3A474E"/>
              </a:solidFill>
              <a:effectLst/>
              <a:latin typeface="Roboto Mono" panose="00000009000000000000" pitchFamily="49" charset="0"/>
            </a:endParaRPr>
          </a:p>
          <a:p>
            <a:r>
              <a:rPr lang="en-IN" sz="2000" b="0" dirty="0">
                <a:solidFill>
                  <a:srgbClr val="37474F"/>
                </a:solidFill>
                <a:effectLst/>
                <a:latin typeface="Roboto Mono" panose="00000009000000000000" pitchFamily="49" charset="0"/>
              </a:rPr>
              <a:t>)</a:t>
            </a:r>
            <a:r>
              <a:rPr lang="en-IN" sz="2000" b="0" dirty="0">
                <a:solidFill>
                  <a:srgbClr val="3A474E"/>
                </a:solidFill>
                <a:effectLst/>
                <a:latin typeface="Roboto Mono" panose="00000009000000000000" pitchFamily="49" charset="0"/>
              </a:rPr>
              <a:t> </a:t>
            </a:r>
            <a:r>
              <a:rPr lang="en-IN" sz="2000" b="0" dirty="0">
                <a:solidFill>
                  <a:srgbClr val="3367D6"/>
                </a:solidFill>
                <a:effectLst/>
                <a:latin typeface="Roboto Mono" panose="00000009000000000000" pitchFamily="49" charset="0"/>
              </a:rPr>
              <a:t>as</a:t>
            </a:r>
            <a:r>
              <a:rPr lang="en-IN" sz="2000" b="0" dirty="0">
                <a:solidFill>
                  <a:srgbClr val="3A474E"/>
                </a:solidFill>
                <a:effectLst/>
                <a:latin typeface="Roboto Mono" panose="00000009000000000000" pitchFamily="49" charset="0"/>
              </a:rPr>
              <a:t> </a:t>
            </a:r>
            <a:r>
              <a:rPr lang="en-IN" sz="2000" b="0" dirty="0">
                <a:solidFill>
                  <a:srgbClr val="000000"/>
                </a:solidFill>
                <a:effectLst/>
                <a:latin typeface="Roboto Mono" panose="00000009000000000000" pitchFamily="49" charset="0"/>
              </a:rPr>
              <a:t>t</a:t>
            </a:r>
            <a:endParaRPr lang="en-IN" sz="2000" b="0" dirty="0">
              <a:solidFill>
                <a:srgbClr val="3A474E"/>
              </a:solidFill>
              <a:effectLst/>
              <a:latin typeface="Roboto Mono" panose="00000009000000000000" pitchFamily="49" charset="0"/>
            </a:endParaRPr>
          </a:p>
          <a:p>
            <a:r>
              <a:rPr lang="en-IN" sz="2000" b="0" dirty="0">
                <a:solidFill>
                  <a:srgbClr val="3367D6"/>
                </a:solidFill>
                <a:effectLst/>
                <a:latin typeface="Roboto Mono" panose="00000009000000000000" pitchFamily="49" charset="0"/>
              </a:rPr>
              <a:t>order</a:t>
            </a:r>
            <a:r>
              <a:rPr lang="en-IN" sz="2000" b="0" dirty="0">
                <a:solidFill>
                  <a:srgbClr val="3A474E"/>
                </a:solidFill>
                <a:effectLst/>
                <a:latin typeface="Roboto Mono" panose="00000009000000000000" pitchFamily="49" charset="0"/>
              </a:rPr>
              <a:t> </a:t>
            </a:r>
            <a:r>
              <a:rPr lang="en-IN" sz="2000" b="0" dirty="0">
                <a:solidFill>
                  <a:srgbClr val="3367D6"/>
                </a:solidFill>
                <a:effectLst/>
                <a:latin typeface="Roboto Mono" panose="00000009000000000000" pitchFamily="49" charset="0"/>
              </a:rPr>
              <a:t>by</a:t>
            </a:r>
            <a:r>
              <a:rPr lang="en-IN" sz="2000" b="0" dirty="0">
                <a:solidFill>
                  <a:srgbClr val="3A474E"/>
                </a:solidFill>
                <a:effectLst/>
                <a:latin typeface="Roboto Mono" panose="00000009000000000000" pitchFamily="49" charset="0"/>
              </a:rPr>
              <a:t> </a:t>
            </a:r>
            <a:r>
              <a:rPr lang="en-IN" sz="2000" b="0" dirty="0" err="1">
                <a:solidFill>
                  <a:srgbClr val="000000"/>
                </a:solidFill>
                <a:effectLst/>
                <a:latin typeface="Roboto Mono" panose="00000009000000000000" pitchFamily="49" charset="0"/>
              </a:rPr>
              <a:t>rank_no</a:t>
            </a:r>
            <a:endParaRPr lang="en-IN" sz="2000" b="0" dirty="0">
              <a:solidFill>
                <a:srgbClr val="3A474E"/>
              </a:solidFill>
              <a:effectLst/>
              <a:latin typeface="Roboto Mono" panose="00000009000000000000" pitchFamily="49" charset="0"/>
            </a:endParaRPr>
          </a:p>
          <a:p>
            <a:r>
              <a:rPr lang="en-IN" sz="2000" b="0" dirty="0">
                <a:solidFill>
                  <a:srgbClr val="3367D6"/>
                </a:solidFill>
                <a:effectLst/>
                <a:latin typeface="Roboto Mono" panose="00000009000000000000" pitchFamily="49" charset="0"/>
              </a:rPr>
              <a:t>limit</a:t>
            </a:r>
            <a:r>
              <a:rPr lang="en-IN" sz="2000" b="0" dirty="0">
                <a:solidFill>
                  <a:srgbClr val="3A474E"/>
                </a:solidFill>
                <a:effectLst/>
                <a:latin typeface="Roboto Mono" panose="00000009000000000000" pitchFamily="49" charset="0"/>
              </a:rPr>
              <a:t> </a:t>
            </a:r>
            <a:r>
              <a:rPr lang="en-IN" sz="2000" b="0" dirty="0">
                <a:solidFill>
                  <a:srgbClr val="F4511E"/>
                </a:solidFill>
                <a:effectLst/>
                <a:latin typeface="Roboto Mono" panose="00000009000000000000" pitchFamily="49" charset="0"/>
              </a:rPr>
              <a:t>5</a:t>
            </a:r>
            <a:endParaRPr lang="en-IN" sz="2000" b="0" dirty="0">
              <a:solidFill>
                <a:srgbClr val="3A474E"/>
              </a:solidFill>
              <a:effectLst/>
              <a:latin typeface="Roboto Mono" panose="00000009000000000000" pitchFamily="49" charset="0"/>
            </a:endParaRPr>
          </a:p>
        </p:txBody>
      </p:sp>
    </p:spTree>
    <p:extLst>
      <p:ext uri="{BB962C8B-B14F-4D97-AF65-F5344CB8AC3E}">
        <p14:creationId xmlns:p14="http://schemas.microsoft.com/office/powerpoint/2010/main" val="34768758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553039" y="681036"/>
            <a:ext cx="3176684" cy="1237596"/>
          </a:xfrm>
        </p:spPr>
        <p:txBody>
          <a:bodyPr>
            <a:normAutofit/>
          </a:bodyPr>
          <a:lstStyle/>
          <a:p>
            <a:pPr algn="ctr"/>
            <a:r>
              <a:rPr lang="en-US" sz="2800" b="1" u="sng" dirty="0">
                <a:solidFill>
                  <a:srgbClr val="FF0000"/>
                </a:solidFill>
                <a:latin typeface="Times New Roman" panose="02020603050405020304" pitchFamily="18" charset="0"/>
                <a:cs typeface="Times New Roman" panose="02020603050405020304" pitchFamily="18" charset="0"/>
              </a:rPr>
              <a:t>SCREENSHOT:-</a:t>
            </a:r>
            <a:endParaRPr lang="en-IN" sz="2800" b="1" u="sng" dirty="0">
              <a:solidFill>
                <a:srgbClr val="FF0000"/>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6F5404C2-674D-B901-BBCE-E1B50076C193}"/>
              </a:ext>
            </a:extLst>
          </p:cNvPr>
          <p:cNvPicPr>
            <a:picLocks noGrp="1" noChangeAspect="1"/>
          </p:cNvPicPr>
          <p:nvPr>
            <p:ph idx="1"/>
          </p:nvPr>
        </p:nvPicPr>
        <p:blipFill>
          <a:blip r:embed="rId2"/>
          <a:stretch>
            <a:fillRect/>
          </a:stretch>
        </p:blipFill>
        <p:spPr>
          <a:xfrm>
            <a:off x="0" y="1602720"/>
            <a:ext cx="12192000" cy="2471976"/>
          </a:xfrm>
        </p:spPr>
      </p:pic>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3"/>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4"/>
          <a:stretch>
            <a:fillRect/>
          </a:stretch>
        </p:blipFill>
        <p:spPr>
          <a:xfrm>
            <a:off x="10876895" y="62239"/>
            <a:ext cx="1524132" cy="1237595"/>
          </a:xfrm>
          <a:prstGeom prst="rect">
            <a:avLst/>
          </a:prstGeom>
        </p:spPr>
      </p:pic>
      <p:pic>
        <p:nvPicPr>
          <p:cNvPr id="10" name="Picture 9">
            <a:extLst>
              <a:ext uri="{FF2B5EF4-FFF2-40B4-BE49-F238E27FC236}">
                <a16:creationId xmlns:a16="http://schemas.microsoft.com/office/drawing/2014/main" id="{0C326AED-F729-F95B-958E-6B18309C0AD1}"/>
              </a:ext>
            </a:extLst>
          </p:cNvPr>
          <p:cNvPicPr>
            <a:picLocks noChangeAspect="1"/>
          </p:cNvPicPr>
          <p:nvPr/>
        </p:nvPicPr>
        <p:blipFill>
          <a:blip r:embed="rId5"/>
          <a:stretch>
            <a:fillRect/>
          </a:stretch>
        </p:blipFill>
        <p:spPr>
          <a:xfrm>
            <a:off x="0" y="4074696"/>
            <a:ext cx="12047974" cy="2721066"/>
          </a:xfrm>
          <a:prstGeom prst="rect">
            <a:avLst/>
          </a:prstGeom>
        </p:spPr>
      </p:pic>
    </p:spTree>
    <p:extLst>
      <p:ext uri="{BB962C8B-B14F-4D97-AF65-F5344CB8AC3E}">
        <p14:creationId xmlns:p14="http://schemas.microsoft.com/office/powerpoint/2010/main" val="3456661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032728" y="-365783"/>
            <a:ext cx="10086577" cy="1175355"/>
          </a:xfrm>
        </p:spPr>
        <p:txBody>
          <a:bodyPr>
            <a:normAutofit fontScale="90000"/>
          </a:bodyPr>
          <a:lstStyle/>
          <a:p>
            <a:pPr algn="ctr"/>
            <a:br>
              <a:rPr lang="en-US" b="1" u="sng" dirty="0">
                <a:solidFill>
                  <a:srgbClr val="FF0000"/>
                </a:solidFill>
              </a:rPr>
            </a:br>
            <a:r>
              <a:rPr lang="en-US" b="1" u="sng" dirty="0">
                <a:solidFill>
                  <a:srgbClr val="FF0000"/>
                </a:solidFill>
                <a:latin typeface="Times New Roman" panose="02020603050405020304" pitchFamily="18" charset="0"/>
                <a:cs typeface="Times New Roman" panose="02020603050405020304" pitchFamily="18" charset="0"/>
              </a:rPr>
              <a:t>Insights and recommendations</a:t>
            </a:r>
            <a:endParaRPr lang="en-IN"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101766" y="809572"/>
            <a:ext cx="12106276" cy="5986189"/>
          </a:xfrm>
        </p:spPr>
        <p:txBody>
          <a:bodyPr>
            <a:normAutofit fontScale="85000" lnSpcReduction="10000"/>
          </a:bodyPr>
          <a:lstStyle/>
          <a:p>
            <a:pPr marL="0" indent="0">
              <a:lnSpc>
                <a:spcPct val="120000"/>
              </a:lnSpc>
              <a:buNone/>
            </a:pPr>
            <a:r>
              <a:rPr lang="en-US" sz="2400" b="1" u="sng" dirty="0">
                <a:solidFill>
                  <a:srgbClr val="FF0000"/>
                </a:solidFill>
                <a:latin typeface="Times New Roman" panose="02020603050405020304" pitchFamily="18" charset="0"/>
                <a:cs typeface="Times New Roman" panose="02020603050405020304" pitchFamily="18" charset="0"/>
              </a:rPr>
              <a:t>INSIGHTS:-</a:t>
            </a:r>
          </a:p>
          <a:p>
            <a:pPr marL="0" indent="0">
              <a:lnSpc>
                <a:spcPct val="120000"/>
              </a:lnSpc>
              <a:buNone/>
            </a:pPr>
            <a:r>
              <a:rPr lang="en-US" sz="2400" i="1" dirty="0">
                <a:solidFill>
                  <a:schemeClr val="accent5"/>
                </a:solidFill>
                <a:latin typeface="Times New Roman" panose="02020603050405020304" pitchFamily="18" charset="0"/>
                <a:cs typeface="Times New Roman" panose="02020603050405020304" pitchFamily="18" charset="0"/>
              </a:rPr>
              <a:t>Analyzing the top 5 states where the order delivery is faster than the estimated date of delivery provides insights into the efficiency of the delivery process in these regions. It highlights the states where the target retail store excels in meeting or surpassing customer expectations in terms of delivery speed.</a:t>
            </a:r>
          </a:p>
          <a:p>
            <a:pPr marL="0" indent="0">
              <a:lnSpc>
                <a:spcPct val="120000"/>
              </a:lnSpc>
              <a:buNone/>
            </a:pPr>
            <a:r>
              <a:rPr lang="en-US" sz="2400" b="1" u="sng" dirty="0">
                <a:solidFill>
                  <a:srgbClr val="FF0000"/>
                </a:solidFill>
                <a:latin typeface="Times New Roman" panose="02020603050405020304" pitchFamily="18" charset="0"/>
                <a:cs typeface="Times New Roman" panose="02020603050405020304" pitchFamily="18" charset="0"/>
              </a:rPr>
              <a:t>RECOMMENDATIONS:-</a:t>
            </a:r>
          </a:p>
          <a:p>
            <a:pPr>
              <a:lnSpc>
                <a:spcPct val="120000"/>
              </a:lnSpc>
              <a:buFont typeface="Wingdings" panose="05000000000000000000" pitchFamily="2" charset="2"/>
              <a:buChar char="Ø"/>
            </a:pPr>
            <a:r>
              <a:rPr lang="en-US" sz="2400" b="1" u="sng" dirty="0">
                <a:solidFill>
                  <a:schemeClr val="accent6"/>
                </a:solidFill>
                <a:latin typeface="Times New Roman" panose="02020603050405020304" pitchFamily="18" charset="0"/>
                <a:cs typeface="Times New Roman" panose="02020603050405020304" pitchFamily="18" charset="0"/>
              </a:rPr>
              <a:t>Evaluate Success Factors: </a:t>
            </a:r>
            <a:r>
              <a:rPr lang="en-US" sz="2400" i="1" dirty="0">
                <a:solidFill>
                  <a:schemeClr val="accent5"/>
                </a:solidFill>
                <a:latin typeface="Times New Roman" panose="02020603050405020304" pitchFamily="18" charset="0"/>
                <a:cs typeface="Times New Roman" panose="02020603050405020304" pitchFamily="18" charset="0"/>
              </a:rPr>
              <a:t>Analyze the factors contributing to the fast delivery in these states. Identify the best practices, operational strategies, and partnerships that enable quicker order fulfilment and delivery. Understand the reasons behind their success and consider implementing similar approaches in other regions.</a:t>
            </a:r>
          </a:p>
          <a:p>
            <a:pPr>
              <a:lnSpc>
                <a:spcPct val="120000"/>
              </a:lnSpc>
              <a:buFont typeface="Wingdings" panose="05000000000000000000" pitchFamily="2" charset="2"/>
              <a:buChar char="Ø"/>
            </a:pPr>
            <a:r>
              <a:rPr lang="en-US" sz="2400" b="1" u="sng" dirty="0">
                <a:solidFill>
                  <a:schemeClr val="accent6"/>
                </a:solidFill>
                <a:latin typeface="Times New Roman" panose="02020603050405020304" pitchFamily="18" charset="0"/>
                <a:cs typeface="Times New Roman" panose="02020603050405020304" pitchFamily="18" charset="0"/>
              </a:rPr>
              <a:t>Share Best Practices: </a:t>
            </a:r>
            <a:r>
              <a:rPr lang="en-US" sz="2400" i="1" dirty="0">
                <a:solidFill>
                  <a:schemeClr val="accent5"/>
                </a:solidFill>
                <a:latin typeface="Times New Roman" panose="02020603050405020304" pitchFamily="18" charset="0"/>
                <a:cs typeface="Times New Roman" panose="02020603050405020304" pitchFamily="18" charset="0"/>
              </a:rPr>
              <a:t>Foster knowledge sharing and collaboration among the target retail store's logistics teams and carriers operating in different regions. Encourage the exchange of best practices and successful delivery strategies to improve delivery times across all states.</a:t>
            </a:r>
          </a:p>
          <a:p>
            <a:pPr>
              <a:lnSpc>
                <a:spcPct val="120000"/>
              </a:lnSpc>
              <a:buFont typeface="Wingdings" panose="05000000000000000000" pitchFamily="2" charset="2"/>
              <a:buChar char="Ø"/>
            </a:pPr>
            <a:r>
              <a:rPr lang="en-US" sz="2400" b="1" u="sng" dirty="0">
                <a:solidFill>
                  <a:schemeClr val="accent6"/>
                </a:solidFill>
                <a:latin typeface="Times New Roman" panose="02020603050405020304" pitchFamily="18" charset="0"/>
                <a:cs typeface="Times New Roman" panose="02020603050405020304" pitchFamily="18" charset="0"/>
              </a:rPr>
              <a:t>Collaborate with Efficient Carriers: </a:t>
            </a:r>
            <a:r>
              <a:rPr lang="en-US" sz="2400" i="1" dirty="0">
                <a:solidFill>
                  <a:schemeClr val="accent5"/>
                </a:solidFill>
                <a:latin typeface="Times New Roman" panose="02020603050405020304" pitchFamily="18" charset="0"/>
                <a:cs typeface="Times New Roman" panose="02020603050405020304" pitchFamily="18" charset="0"/>
              </a:rPr>
              <a:t>Strengthen partnerships with carriers known for their efficient delivery services in these states. Regularly assess carrier performance and service quality to ensure consistent and reliable delivery experiences for customers. Consider expanding partnerships with these carriers to other regions to improve delivery efficiency. </a:t>
            </a:r>
          </a:p>
          <a:p>
            <a:pPr>
              <a:lnSpc>
                <a:spcPct val="110000"/>
              </a:lnSpc>
              <a:buFont typeface="Wingdings" panose="05000000000000000000" pitchFamily="2" charset="2"/>
              <a:buChar char="Ø"/>
            </a:pPr>
            <a:endParaRPr lang="en-US" sz="2200" b="1" u="sng" dirty="0">
              <a:solidFill>
                <a:srgbClr val="FF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spTree>
    <p:extLst>
      <p:ext uri="{BB962C8B-B14F-4D97-AF65-F5344CB8AC3E}">
        <p14:creationId xmlns:p14="http://schemas.microsoft.com/office/powerpoint/2010/main" val="16170703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B7DB4-6569-A41A-6B3B-6D631F4115A6}"/>
              </a:ext>
            </a:extLst>
          </p:cNvPr>
          <p:cNvSpPr>
            <a:spLocks noGrp="1"/>
          </p:cNvSpPr>
          <p:nvPr>
            <p:ph type="ctrTitle"/>
          </p:nvPr>
        </p:nvSpPr>
        <p:spPr>
          <a:xfrm>
            <a:off x="1497203" y="1376624"/>
            <a:ext cx="9324871" cy="3526972"/>
          </a:xfrm>
        </p:spPr>
        <p:txBody>
          <a:bodyPr>
            <a:normAutofit/>
          </a:bodyPr>
          <a:lstStyle/>
          <a:p>
            <a:r>
              <a:rPr lang="en-US" b="1" u="sng" dirty="0">
                <a:solidFill>
                  <a:srgbClr val="FF0000"/>
                </a:solidFill>
                <a:latin typeface="Times New Roman" panose="02020603050405020304" pitchFamily="18" charset="0"/>
                <a:cs typeface="Times New Roman" panose="02020603050405020304" pitchFamily="18" charset="0"/>
              </a:rPr>
              <a:t>6.) Analysis based on the payments:</a:t>
            </a:r>
            <a:br>
              <a:rPr lang="en-US" sz="6000" b="1" dirty="0">
                <a:solidFill>
                  <a:srgbClr val="FF0000"/>
                </a:solidFill>
                <a:effectLst/>
                <a:latin typeface="Times New Roman" panose="02020603050405020304" pitchFamily="18" charset="0"/>
                <a:cs typeface="Times New Roman" panose="02020603050405020304" pitchFamily="18" charset="0"/>
              </a:rPr>
            </a:br>
            <a:endParaRPr lang="en-IN" u="sng" dirty="0">
              <a:solidFill>
                <a:srgbClr val="FF0000"/>
              </a:solidFill>
            </a:endParaRPr>
          </a:p>
        </p:txBody>
      </p:sp>
      <p:pic>
        <p:nvPicPr>
          <p:cNvPr id="9" name="Picture 8">
            <a:extLst>
              <a:ext uri="{FF2B5EF4-FFF2-40B4-BE49-F238E27FC236}">
                <a16:creationId xmlns:a16="http://schemas.microsoft.com/office/drawing/2014/main" id="{EB3F676D-B9CE-3EAB-4E09-31B26D52775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651" b="89701" l="9770" r="89943">
                        <a14:foregroundMark x1="52299" y1="4651" x2="52299" y2="4651"/>
                        <a14:foregroundMark x1="54023" y1="38206" x2="54023" y2="38206"/>
                      </a14:backgroundRemoval>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94243" y="0"/>
            <a:ext cx="1524000" cy="1234912"/>
          </a:xfrm>
          <a:prstGeom prst="rect">
            <a:avLst/>
          </a:prstGeom>
        </p:spPr>
      </p:pic>
      <p:pic>
        <p:nvPicPr>
          <p:cNvPr id="13" name="Picture 12">
            <a:extLst>
              <a:ext uri="{FF2B5EF4-FFF2-40B4-BE49-F238E27FC236}">
                <a16:creationId xmlns:a16="http://schemas.microsoft.com/office/drawing/2014/main" id="{512392A3-449F-6083-E95C-D54D4672F37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5375" y1="49625" x2="25375" y2="49625"/>
                      </a14:backgroundRemoval>
                    </a14:imgEffect>
                  </a14:imgLayer>
                </a14:imgProps>
              </a:ext>
              <a:ext uri="{28A0092B-C50C-407E-A947-70E740481C1C}">
                <a14:useLocalDpi xmlns:a14="http://schemas.microsoft.com/office/drawing/2010/main" val="0"/>
              </a:ext>
            </a:extLst>
          </a:blip>
          <a:stretch>
            <a:fillRect/>
          </a:stretch>
        </p:blipFill>
        <p:spPr>
          <a:xfrm>
            <a:off x="-226243" y="-113123"/>
            <a:ext cx="1522800" cy="1121480"/>
          </a:xfrm>
          <a:prstGeom prst="rect">
            <a:avLst/>
          </a:prstGeom>
        </p:spPr>
      </p:pic>
      <p:sp>
        <p:nvSpPr>
          <p:cNvPr id="14" name="Rectangle 13">
            <a:extLst>
              <a:ext uri="{FF2B5EF4-FFF2-40B4-BE49-F238E27FC236}">
                <a16:creationId xmlns:a16="http://schemas.microsoft.com/office/drawing/2014/main" id="{0AA98255-4365-1620-6C2F-FCB862CBF283}"/>
              </a:ext>
            </a:extLst>
          </p:cNvPr>
          <p:cNvSpPr/>
          <p:nvPr/>
        </p:nvSpPr>
        <p:spPr>
          <a:xfrm>
            <a:off x="0" y="-1"/>
            <a:ext cx="12192000" cy="6858001"/>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977127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838200" y="83469"/>
            <a:ext cx="10515600" cy="1325563"/>
          </a:xfrm>
        </p:spPr>
        <p:txBody>
          <a:bodyPr>
            <a:normAutofit fontScale="90000"/>
          </a:bodyPr>
          <a:lstStyle/>
          <a:p>
            <a:pPr algn="ctr"/>
            <a:r>
              <a:rPr lang="en-US" sz="3100" b="1" i="0" u="sng" dirty="0">
                <a:solidFill>
                  <a:srgbClr val="FF0000"/>
                </a:solidFill>
                <a:effectLst/>
                <a:latin typeface="Times New Roman" panose="02020603050405020304" pitchFamily="18" charset="0"/>
                <a:cs typeface="Times New Roman" panose="02020603050405020304" pitchFamily="18" charset="0"/>
              </a:rPr>
              <a:t>1.)</a:t>
            </a:r>
            <a:r>
              <a:rPr lang="en-US" sz="3100" b="1" u="sng" dirty="0">
                <a:solidFill>
                  <a:srgbClr val="FF0000"/>
                </a:solidFill>
                <a:latin typeface="Times New Roman" panose="02020603050405020304" pitchFamily="18" charset="0"/>
                <a:cs typeface="Times New Roman" panose="02020603050405020304" pitchFamily="18" charset="0"/>
              </a:rPr>
              <a:t> </a:t>
            </a:r>
            <a:r>
              <a:rPr lang="en-US" sz="3100" b="1" i="0" u="sng" dirty="0">
                <a:solidFill>
                  <a:srgbClr val="FF0000"/>
                </a:solidFill>
                <a:effectLst/>
                <a:latin typeface="Times New Roman" panose="02020603050405020304" pitchFamily="18" charset="0"/>
                <a:cs typeface="Times New Roman" panose="02020603050405020304" pitchFamily="18" charset="0"/>
              </a:rPr>
              <a:t>Find the month-on-month no. of orders placed using different payment types.</a:t>
            </a:r>
            <a:br>
              <a:rPr lang="en-US" b="0" i="0" dirty="0">
                <a:solidFill>
                  <a:srgbClr val="51515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80387" y="1027906"/>
            <a:ext cx="11997731" cy="5694441"/>
          </a:xfrm>
        </p:spPr>
        <p:txBody>
          <a:bodyPr/>
          <a:lstStyle/>
          <a:p>
            <a:r>
              <a:rPr lang="en-IN" b="1" u="sng" dirty="0">
                <a:solidFill>
                  <a:srgbClr val="FF0000"/>
                </a:solidFill>
                <a:latin typeface="Times New Roman" panose="02020603050405020304" pitchFamily="18" charset="0"/>
                <a:cs typeface="Times New Roman" panose="02020603050405020304" pitchFamily="18" charset="0"/>
              </a:rPr>
              <a:t>QUERY:</a:t>
            </a:r>
          </a:p>
          <a:p>
            <a:r>
              <a:rPr lang="en-IN" sz="1600" b="0" dirty="0">
                <a:solidFill>
                  <a:srgbClr val="3367D6"/>
                </a:solidFill>
                <a:effectLst/>
                <a:latin typeface="Roboto Mono" panose="00000009000000000000" pitchFamily="49" charset="0"/>
              </a:rPr>
              <a:t>select</a:t>
            </a:r>
            <a:r>
              <a:rPr lang="en-IN" sz="1600" b="0" dirty="0">
                <a:solidFill>
                  <a:srgbClr val="3A474E"/>
                </a:solidFill>
                <a:effectLst/>
                <a:latin typeface="Roboto Mono" panose="00000009000000000000" pitchFamily="49" charset="0"/>
              </a:rPr>
              <a:t> </a:t>
            </a:r>
            <a:r>
              <a:rPr lang="en-IN" sz="1600" b="0" dirty="0" err="1">
                <a:solidFill>
                  <a:srgbClr val="000000"/>
                </a:solidFill>
                <a:effectLst/>
                <a:latin typeface="Roboto Mono" panose="00000009000000000000" pitchFamily="49" charset="0"/>
              </a:rPr>
              <a:t>t</a:t>
            </a:r>
            <a:r>
              <a:rPr lang="en-IN" sz="1600" b="0" dirty="0" err="1">
                <a:solidFill>
                  <a:srgbClr val="3A474E"/>
                </a:solidFill>
                <a:effectLst/>
                <a:latin typeface="Roboto Mono" panose="00000009000000000000" pitchFamily="49" charset="0"/>
              </a:rPr>
              <a:t>.</a:t>
            </a:r>
            <a:r>
              <a:rPr lang="en-IN" sz="1600" b="0" dirty="0" err="1">
                <a:solidFill>
                  <a:srgbClr val="000000"/>
                </a:solidFill>
                <a:effectLst/>
                <a:latin typeface="Roboto Mono" panose="00000009000000000000" pitchFamily="49" charset="0"/>
              </a:rPr>
              <a:t>month</a:t>
            </a:r>
            <a:r>
              <a:rPr lang="en-IN" sz="1600" b="0" dirty="0" err="1">
                <a:solidFill>
                  <a:srgbClr val="3A474E"/>
                </a:solidFill>
                <a:effectLst/>
                <a:latin typeface="Roboto Mono" panose="00000009000000000000" pitchFamily="49" charset="0"/>
              </a:rPr>
              <a:t>,</a:t>
            </a:r>
            <a:r>
              <a:rPr lang="en-IN" sz="1600" b="0" dirty="0" err="1">
                <a:solidFill>
                  <a:srgbClr val="000000"/>
                </a:solidFill>
                <a:effectLst/>
                <a:latin typeface="Roboto Mono" panose="00000009000000000000" pitchFamily="49" charset="0"/>
              </a:rPr>
              <a:t>t</a:t>
            </a:r>
            <a:r>
              <a:rPr lang="en-IN" sz="1600" b="0" dirty="0" err="1">
                <a:solidFill>
                  <a:srgbClr val="3A474E"/>
                </a:solidFill>
                <a:effectLst/>
                <a:latin typeface="Roboto Mono" panose="00000009000000000000" pitchFamily="49" charset="0"/>
              </a:rPr>
              <a:t>.</a:t>
            </a:r>
            <a:r>
              <a:rPr lang="en-IN" sz="1600" b="0" dirty="0" err="1">
                <a:solidFill>
                  <a:srgbClr val="000000"/>
                </a:solidFill>
                <a:effectLst/>
                <a:latin typeface="Roboto Mono" panose="00000009000000000000" pitchFamily="49" charset="0"/>
              </a:rPr>
              <a:t>payment_type</a:t>
            </a:r>
            <a:r>
              <a:rPr lang="en-IN" sz="1600" b="0" dirty="0" err="1">
                <a:solidFill>
                  <a:srgbClr val="3A474E"/>
                </a:solidFill>
                <a:effectLst/>
                <a:latin typeface="Roboto Mono" panose="00000009000000000000" pitchFamily="49" charset="0"/>
              </a:rPr>
              <a:t>,</a:t>
            </a:r>
            <a:r>
              <a:rPr lang="en-IN" sz="1600" b="0" dirty="0" err="1">
                <a:solidFill>
                  <a:srgbClr val="3367D6"/>
                </a:solidFill>
                <a:effectLst/>
                <a:latin typeface="Roboto Mono" panose="00000009000000000000" pitchFamily="49" charset="0"/>
              </a:rPr>
              <a:t>count</a:t>
            </a:r>
            <a:r>
              <a:rPr lang="en-IN" sz="1600" b="0" dirty="0">
                <a:solidFill>
                  <a:srgbClr val="37474F"/>
                </a:solidFill>
                <a:effectLst/>
                <a:latin typeface="Roboto Mono" panose="00000009000000000000" pitchFamily="49" charset="0"/>
              </a:rPr>
              <a:t>(</a:t>
            </a:r>
            <a:r>
              <a:rPr lang="en-IN" sz="1600" b="0" dirty="0" err="1">
                <a:solidFill>
                  <a:srgbClr val="000000"/>
                </a:solidFill>
                <a:effectLst/>
                <a:latin typeface="Roboto Mono" panose="00000009000000000000" pitchFamily="49" charset="0"/>
              </a:rPr>
              <a:t>t</a:t>
            </a:r>
            <a:r>
              <a:rPr lang="en-IN" sz="1600" b="0" dirty="0" err="1">
                <a:solidFill>
                  <a:srgbClr val="3A474E"/>
                </a:solidFill>
                <a:effectLst/>
                <a:latin typeface="Roboto Mono" panose="00000009000000000000" pitchFamily="49" charset="0"/>
              </a:rPr>
              <a:t>.</a:t>
            </a:r>
            <a:r>
              <a:rPr lang="en-IN" sz="1600" b="0" dirty="0" err="1">
                <a:solidFill>
                  <a:srgbClr val="000000"/>
                </a:solidFill>
                <a:effectLst/>
                <a:latin typeface="Roboto Mono" panose="00000009000000000000" pitchFamily="49" charset="0"/>
              </a:rPr>
              <a:t>order_purchase_timestamp</a:t>
            </a:r>
            <a:r>
              <a:rPr lang="en-IN" sz="1600" b="0" dirty="0">
                <a:solidFill>
                  <a:srgbClr val="37474F"/>
                </a:solidFill>
                <a:effectLst/>
                <a:latin typeface="Roboto Mono" panose="00000009000000000000" pitchFamily="49" charset="0"/>
              </a:rPr>
              <a:t>)</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as</a:t>
            </a:r>
            <a:r>
              <a:rPr lang="en-IN" sz="1600" b="0" dirty="0">
                <a:solidFill>
                  <a:srgbClr val="3A474E"/>
                </a:solidFill>
                <a:effectLst/>
                <a:latin typeface="Roboto Mono" panose="00000009000000000000" pitchFamily="49" charset="0"/>
              </a:rPr>
              <a:t> </a:t>
            </a:r>
            <a:r>
              <a:rPr lang="en-IN" sz="1600" b="0" dirty="0" err="1">
                <a:solidFill>
                  <a:srgbClr val="000000"/>
                </a:solidFill>
                <a:effectLst/>
                <a:latin typeface="Roboto Mono" panose="00000009000000000000" pitchFamily="49" charset="0"/>
              </a:rPr>
              <a:t>num_orders_placed</a:t>
            </a:r>
            <a:r>
              <a:rPr lang="en-IN" sz="1600" b="0" dirty="0">
                <a:solidFill>
                  <a:srgbClr val="3A474E"/>
                </a:solidFill>
                <a:effectLst/>
                <a:latin typeface="Roboto Mono" panose="00000009000000000000" pitchFamily="49" charset="0"/>
              </a:rPr>
              <a:t>,</a:t>
            </a:r>
          </a:p>
          <a:p>
            <a:r>
              <a:rPr lang="en-IN" sz="1600" b="0" dirty="0">
                <a:solidFill>
                  <a:srgbClr val="3367D6"/>
                </a:solidFill>
                <a:effectLst/>
                <a:latin typeface="Roboto Mono" panose="00000009000000000000" pitchFamily="49" charset="0"/>
              </a:rPr>
              <a:t>from</a:t>
            </a:r>
            <a:r>
              <a:rPr lang="en-IN" sz="1600" b="0" dirty="0">
                <a:solidFill>
                  <a:srgbClr val="3A474E"/>
                </a:solidFill>
                <a:effectLst/>
                <a:latin typeface="Roboto Mono" panose="00000009000000000000" pitchFamily="49" charset="0"/>
              </a:rPr>
              <a:t> </a:t>
            </a:r>
            <a:r>
              <a:rPr lang="en-IN" sz="1600" b="0" dirty="0">
                <a:solidFill>
                  <a:srgbClr val="37474F"/>
                </a:solidFill>
                <a:effectLst/>
                <a:latin typeface="Roboto Mono" panose="00000009000000000000" pitchFamily="49" charset="0"/>
              </a:rPr>
              <a:t>(</a:t>
            </a:r>
            <a:r>
              <a:rPr lang="en-IN" sz="1600" b="0" dirty="0">
                <a:solidFill>
                  <a:srgbClr val="3367D6"/>
                </a:solidFill>
                <a:effectLst/>
                <a:latin typeface="Roboto Mono" panose="00000009000000000000" pitchFamily="49" charset="0"/>
              </a:rPr>
              <a:t>select</a:t>
            </a:r>
            <a:r>
              <a:rPr lang="en-IN" sz="1600" b="0" dirty="0">
                <a:solidFill>
                  <a:srgbClr val="3A474E"/>
                </a:solidFill>
                <a:effectLst/>
                <a:latin typeface="Roboto Mono" panose="00000009000000000000" pitchFamily="49" charset="0"/>
              </a:rPr>
              <a:t> </a:t>
            </a:r>
            <a:r>
              <a:rPr lang="en-IN" sz="1600" b="0" dirty="0">
                <a:solidFill>
                  <a:srgbClr val="37474F"/>
                </a:solidFill>
                <a:effectLst/>
                <a:latin typeface="Roboto Mono" panose="00000009000000000000" pitchFamily="49" charset="0"/>
              </a:rPr>
              <a:t>*</a:t>
            </a:r>
            <a:r>
              <a:rPr lang="en-IN" sz="1600" b="0" dirty="0">
                <a:solidFill>
                  <a:srgbClr val="3A474E"/>
                </a:solidFill>
                <a:effectLst/>
                <a:latin typeface="Roboto Mono" panose="00000009000000000000" pitchFamily="49" charset="0"/>
              </a:rPr>
              <a:t>,</a:t>
            </a:r>
            <a:r>
              <a:rPr lang="en-IN" sz="1600" b="0" dirty="0">
                <a:solidFill>
                  <a:srgbClr val="3367D6"/>
                </a:solidFill>
                <a:effectLst/>
                <a:latin typeface="Roboto Mono" panose="00000009000000000000" pitchFamily="49" charset="0"/>
              </a:rPr>
              <a:t>extract</a:t>
            </a:r>
            <a:r>
              <a:rPr lang="en-IN" sz="1600" b="0" dirty="0">
                <a:solidFill>
                  <a:srgbClr val="37474F"/>
                </a:solidFill>
                <a:effectLst/>
                <a:latin typeface="Roboto Mono" panose="00000009000000000000" pitchFamily="49" charset="0"/>
              </a:rPr>
              <a:t>(</a:t>
            </a:r>
            <a:r>
              <a:rPr lang="en-IN" sz="1600" b="0" dirty="0">
                <a:solidFill>
                  <a:srgbClr val="000000"/>
                </a:solidFill>
                <a:effectLst/>
                <a:latin typeface="Roboto Mono" panose="00000009000000000000" pitchFamily="49" charset="0"/>
              </a:rPr>
              <a:t>month</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from</a:t>
            </a:r>
            <a:r>
              <a:rPr lang="en-IN" sz="1600" b="0" dirty="0">
                <a:solidFill>
                  <a:srgbClr val="3A474E"/>
                </a:solidFill>
                <a:effectLst/>
                <a:latin typeface="Roboto Mono" panose="00000009000000000000" pitchFamily="49" charset="0"/>
              </a:rPr>
              <a:t> </a:t>
            </a:r>
            <a:r>
              <a:rPr lang="en-IN" sz="1600" b="0" dirty="0" err="1">
                <a:solidFill>
                  <a:srgbClr val="000000"/>
                </a:solidFill>
                <a:effectLst/>
                <a:latin typeface="Roboto Mono" panose="00000009000000000000" pitchFamily="49" charset="0"/>
              </a:rPr>
              <a:t>O</a:t>
            </a:r>
            <a:r>
              <a:rPr lang="en-IN" sz="1600" b="0" dirty="0" err="1">
                <a:solidFill>
                  <a:srgbClr val="3A474E"/>
                </a:solidFill>
                <a:effectLst/>
                <a:latin typeface="Roboto Mono" panose="00000009000000000000" pitchFamily="49" charset="0"/>
              </a:rPr>
              <a:t>.</a:t>
            </a:r>
            <a:r>
              <a:rPr lang="en-IN" sz="1600" b="0" dirty="0" err="1">
                <a:solidFill>
                  <a:srgbClr val="000000"/>
                </a:solidFill>
                <a:effectLst/>
                <a:latin typeface="Roboto Mono" panose="00000009000000000000" pitchFamily="49" charset="0"/>
              </a:rPr>
              <a:t>order_purchase_timestamp</a:t>
            </a:r>
            <a:r>
              <a:rPr lang="en-IN" sz="1600" b="0" dirty="0">
                <a:solidFill>
                  <a:srgbClr val="37474F"/>
                </a:solidFill>
                <a:effectLst/>
                <a:latin typeface="Roboto Mono" panose="00000009000000000000" pitchFamily="49" charset="0"/>
              </a:rPr>
              <a:t>)</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as</a:t>
            </a:r>
            <a:r>
              <a:rPr lang="en-IN" sz="1600" b="0" dirty="0">
                <a:solidFill>
                  <a:srgbClr val="3A474E"/>
                </a:solidFill>
                <a:effectLst/>
                <a:latin typeface="Roboto Mono" panose="00000009000000000000" pitchFamily="49" charset="0"/>
              </a:rPr>
              <a:t> </a:t>
            </a:r>
            <a:r>
              <a:rPr lang="en-IN" sz="1600" b="0" dirty="0">
                <a:solidFill>
                  <a:srgbClr val="000000"/>
                </a:solidFill>
                <a:effectLst/>
                <a:latin typeface="Roboto Mono" panose="00000009000000000000" pitchFamily="49" charset="0"/>
              </a:rPr>
              <a:t>month</a:t>
            </a:r>
            <a:endParaRPr lang="en-IN" sz="1600" b="0" dirty="0">
              <a:solidFill>
                <a:srgbClr val="3A474E"/>
              </a:solidFill>
              <a:effectLst/>
              <a:latin typeface="Roboto Mono" panose="00000009000000000000" pitchFamily="49" charset="0"/>
            </a:endParaRPr>
          </a:p>
          <a:p>
            <a:r>
              <a:rPr lang="en-IN" sz="1600" b="0" dirty="0">
                <a:solidFill>
                  <a:srgbClr val="3367D6"/>
                </a:solidFill>
                <a:effectLst/>
                <a:latin typeface="Roboto Mono" panose="00000009000000000000" pitchFamily="49" charset="0"/>
              </a:rPr>
              <a:t>from</a:t>
            </a:r>
            <a:r>
              <a:rPr lang="en-IN" sz="1600" b="0" dirty="0">
                <a:solidFill>
                  <a:srgbClr val="3A474E"/>
                </a:solidFill>
                <a:effectLst/>
                <a:latin typeface="Roboto Mono" panose="00000009000000000000" pitchFamily="49" charset="0"/>
              </a:rPr>
              <a:t> </a:t>
            </a:r>
            <a:r>
              <a:rPr lang="en-IN" sz="1600" b="0" dirty="0">
                <a:solidFill>
                  <a:srgbClr val="0D904F"/>
                </a:solidFill>
                <a:effectLst/>
                <a:latin typeface="Roboto Mono" panose="00000009000000000000" pitchFamily="49" charset="0"/>
              </a:rPr>
              <a:t>`</a:t>
            </a:r>
            <a:r>
              <a:rPr lang="en-IN" sz="1600" b="0" dirty="0" err="1">
                <a:solidFill>
                  <a:srgbClr val="0D904F"/>
                </a:solidFill>
                <a:effectLst/>
                <a:latin typeface="Roboto Mono" panose="00000009000000000000" pitchFamily="49" charset="0"/>
              </a:rPr>
              <a:t>target_retail_store.orders</a:t>
            </a:r>
            <a:r>
              <a:rPr lang="en-IN" sz="1600" b="0" dirty="0">
                <a:solidFill>
                  <a:srgbClr val="0D904F"/>
                </a:solidFill>
                <a:effectLst/>
                <a:latin typeface="Roboto Mono" panose="00000009000000000000" pitchFamily="49" charset="0"/>
              </a:rPr>
              <a:t>`</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as</a:t>
            </a:r>
            <a:r>
              <a:rPr lang="en-IN" sz="1600" b="0" dirty="0">
                <a:solidFill>
                  <a:srgbClr val="3A474E"/>
                </a:solidFill>
                <a:effectLst/>
                <a:latin typeface="Roboto Mono" panose="00000009000000000000" pitchFamily="49" charset="0"/>
              </a:rPr>
              <a:t> </a:t>
            </a:r>
            <a:r>
              <a:rPr lang="en-IN" sz="1600" b="0" dirty="0">
                <a:solidFill>
                  <a:srgbClr val="000000"/>
                </a:solidFill>
                <a:effectLst/>
                <a:latin typeface="Roboto Mono" panose="00000009000000000000" pitchFamily="49" charset="0"/>
              </a:rPr>
              <a:t>O</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join</a:t>
            </a:r>
            <a:r>
              <a:rPr lang="en-IN" sz="1600" b="0" dirty="0">
                <a:solidFill>
                  <a:srgbClr val="3A474E"/>
                </a:solidFill>
                <a:effectLst/>
                <a:latin typeface="Roboto Mono" panose="00000009000000000000" pitchFamily="49" charset="0"/>
              </a:rPr>
              <a:t> </a:t>
            </a:r>
            <a:r>
              <a:rPr lang="en-IN" sz="1600" b="0" dirty="0">
                <a:solidFill>
                  <a:srgbClr val="0D904F"/>
                </a:solidFill>
                <a:effectLst/>
                <a:latin typeface="Roboto Mono" panose="00000009000000000000" pitchFamily="49" charset="0"/>
              </a:rPr>
              <a:t>`</a:t>
            </a:r>
            <a:r>
              <a:rPr lang="en-IN" sz="1600" b="0" dirty="0" err="1">
                <a:solidFill>
                  <a:srgbClr val="0D904F"/>
                </a:solidFill>
                <a:effectLst/>
                <a:latin typeface="Roboto Mono" panose="00000009000000000000" pitchFamily="49" charset="0"/>
              </a:rPr>
              <a:t>target_retail_store.payments</a:t>
            </a:r>
            <a:r>
              <a:rPr lang="en-IN" sz="1600" b="0" dirty="0">
                <a:solidFill>
                  <a:srgbClr val="0D904F"/>
                </a:solidFill>
                <a:effectLst/>
                <a:latin typeface="Roboto Mono" panose="00000009000000000000" pitchFamily="49" charset="0"/>
              </a:rPr>
              <a:t>`</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as</a:t>
            </a:r>
            <a:r>
              <a:rPr lang="en-IN" sz="1600" b="0" dirty="0">
                <a:solidFill>
                  <a:srgbClr val="3A474E"/>
                </a:solidFill>
                <a:effectLst/>
                <a:latin typeface="Roboto Mono" panose="00000009000000000000" pitchFamily="49" charset="0"/>
              </a:rPr>
              <a:t> </a:t>
            </a:r>
            <a:r>
              <a:rPr lang="en-IN" sz="1600" b="0" dirty="0">
                <a:solidFill>
                  <a:srgbClr val="000000"/>
                </a:solidFill>
                <a:effectLst/>
                <a:latin typeface="Roboto Mono" panose="00000009000000000000" pitchFamily="49" charset="0"/>
              </a:rPr>
              <a:t>P</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on</a:t>
            </a:r>
            <a:r>
              <a:rPr lang="en-IN" sz="1600" b="0" dirty="0">
                <a:solidFill>
                  <a:srgbClr val="3A474E"/>
                </a:solidFill>
                <a:effectLst/>
                <a:latin typeface="Roboto Mono" panose="00000009000000000000" pitchFamily="49" charset="0"/>
              </a:rPr>
              <a:t> </a:t>
            </a:r>
            <a:r>
              <a:rPr lang="en-IN" sz="1600" b="0" dirty="0" err="1">
                <a:solidFill>
                  <a:srgbClr val="000000"/>
                </a:solidFill>
                <a:effectLst/>
                <a:latin typeface="Roboto Mono" panose="00000009000000000000" pitchFamily="49" charset="0"/>
              </a:rPr>
              <a:t>O</a:t>
            </a:r>
            <a:r>
              <a:rPr lang="en-IN" sz="1600" b="0" dirty="0" err="1">
                <a:solidFill>
                  <a:srgbClr val="3A474E"/>
                </a:solidFill>
                <a:effectLst/>
                <a:latin typeface="Roboto Mono" panose="00000009000000000000" pitchFamily="49" charset="0"/>
              </a:rPr>
              <a:t>.</a:t>
            </a:r>
            <a:r>
              <a:rPr lang="en-IN" sz="1600" b="0" dirty="0" err="1">
                <a:solidFill>
                  <a:srgbClr val="800000"/>
                </a:solidFill>
                <a:effectLst/>
                <a:latin typeface="Roboto Mono" panose="00000009000000000000" pitchFamily="49" charset="0"/>
              </a:rPr>
              <a:t>order_id</a:t>
            </a:r>
            <a:r>
              <a:rPr lang="en-IN" sz="1600" b="0" dirty="0">
                <a:solidFill>
                  <a:srgbClr val="3A474E"/>
                </a:solidFill>
                <a:effectLst/>
                <a:latin typeface="Roboto Mono" panose="00000009000000000000" pitchFamily="49" charset="0"/>
              </a:rPr>
              <a:t> = </a:t>
            </a:r>
            <a:r>
              <a:rPr lang="en-IN" sz="1600" b="0" dirty="0" err="1">
                <a:solidFill>
                  <a:srgbClr val="000000"/>
                </a:solidFill>
                <a:effectLst/>
                <a:latin typeface="Roboto Mono" panose="00000009000000000000" pitchFamily="49" charset="0"/>
              </a:rPr>
              <a:t>P</a:t>
            </a:r>
            <a:r>
              <a:rPr lang="en-IN" sz="1600" b="0" dirty="0" err="1">
                <a:solidFill>
                  <a:srgbClr val="3A474E"/>
                </a:solidFill>
                <a:effectLst/>
                <a:latin typeface="Roboto Mono" panose="00000009000000000000" pitchFamily="49" charset="0"/>
              </a:rPr>
              <a:t>.</a:t>
            </a:r>
            <a:r>
              <a:rPr lang="en-IN" sz="1600" b="0" dirty="0" err="1">
                <a:solidFill>
                  <a:srgbClr val="000000"/>
                </a:solidFill>
                <a:effectLst/>
                <a:latin typeface="Roboto Mono" panose="00000009000000000000" pitchFamily="49" charset="0"/>
              </a:rPr>
              <a:t>order_id</a:t>
            </a:r>
            <a:r>
              <a:rPr lang="en-IN" sz="1600" b="0" dirty="0">
                <a:solidFill>
                  <a:srgbClr val="37474F"/>
                </a:solidFill>
                <a:effectLst/>
                <a:latin typeface="Roboto Mono" panose="00000009000000000000" pitchFamily="49" charset="0"/>
              </a:rPr>
              <a:t>)</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as</a:t>
            </a:r>
            <a:r>
              <a:rPr lang="en-IN" sz="1600" b="0" dirty="0">
                <a:solidFill>
                  <a:srgbClr val="3A474E"/>
                </a:solidFill>
                <a:effectLst/>
                <a:latin typeface="Roboto Mono" panose="00000009000000000000" pitchFamily="49" charset="0"/>
              </a:rPr>
              <a:t> </a:t>
            </a:r>
            <a:r>
              <a:rPr lang="en-IN" sz="1600" b="0" dirty="0">
                <a:solidFill>
                  <a:srgbClr val="000000"/>
                </a:solidFill>
                <a:effectLst/>
                <a:latin typeface="Roboto Mono" panose="00000009000000000000" pitchFamily="49" charset="0"/>
              </a:rPr>
              <a:t>t</a:t>
            </a:r>
            <a:endParaRPr lang="en-IN" sz="1600" b="0" dirty="0">
              <a:solidFill>
                <a:srgbClr val="3A474E"/>
              </a:solidFill>
              <a:effectLst/>
              <a:latin typeface="Roboto Mono" panose="00000009000000000000" pitchFamily="49" charset="0"/>
            </a:endParaRPr>
          </a:p>
          <a:p>
            <a:r>
              <a:rPr lang="en-IN" sz="1600" b="0" dirty="0">
                <a:solidFill>
                  <a:srgbClr val="3367D6"/>
                </a:solidFill>
                <a:effectLst/>
                <a:latin typeface="Roboto Mono" panose="00000009000000000000" pitchFamily="49" charset="0"/>
              </a:rPr>
              <a:t>group</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by</a:t>
            </a:r>
            <a:r>
              <a:rPr lang="en-IN" sz="1600" b="0" dirty="0">
                <a:solidFill>
                  <a:srgbClr val="3A474E"/>
                </a:solidFill>
                <a:effectLst/>
                <a:latin typeface="Roboto Mono" panose="00000009000000000000" pitchFamily="49" charset="0"/>
              </a:rPr>
              <a:t> </a:t>
            </a:r>
            <a:r>
              <a:rPr lang="en-IN" sz="1600" b="0" dirty="0" err="1">
                <a:solidFill>
                  <a:srgbClr val="000000"/>
                </a:solidFill>
                <a:effectLst/>
                <a:latin typeface="Roboto Mono" panose="00000009000000000000" pitchFamily="49" charset="0"/>
              </a:rPr>
              <a:t>t</a:t>
            </a:r>
            <a:r>
              <a:rPr lang="en-IN" sz="1600" b="0" dirty="0" err="1">
                <a:solidFill>
                  <a:srgbClr val="3A474E"/>
                </a:solidFill>
                <a:effectLst/>
                <a:latin typeface="Roboto Mono" panose="00000009000000000000" pitchFamily="49" charset="0"/>
              </a:rPr>
              <a:t>.</a:t>
            </a:r>
            <a:r>
              <a:rPr lang="en-IN" sz="1600" b="0" dirty="0" err="1">
                <a:solidFill>
                  <a:srgbClr val="000000"/>
                </a:solidFill>
                <a:effectLst/>
                <a:latin typeface="Roboto Mono" panose="00000009000000000000" pitchFamily="49" charset="0"/>
              </a:rPr>
              <a:t>month</a:t>
            </a:r>
            <a:r>
              <a:rPr lang="en-IN" sz="1600" b="0" dirty="0">
                <a:solidFill>
                  <a:srgbClr val="3A474E"/>
                </a:solidFill>
                <a:effectLst/>
                <a:latin typeface="Roboto Mono" panose="00000009000000000000" pitchFamily="49" charset="0"/>
              </a:rPr>
              <a:t>, </a:t>
            </a:r>
            <a:r>
              <a:rPr lang="en-IN" sz="1600" b="0" dirty="0" err="1">
                <a:solidFill>
                  <a:srgbClr val="000000"/>
                </a:solidFill>
                <a:effectLst/>
                <a:latin typeface="Roboto Mono" panose="00000009000000000000" pitchFamily="49" charset="0"/>
              </a:rPr>
              <a:t>t</a:t>
            </a:r>
            <a:r>
              <a:rPr lang="en-IN" sz="1600" b="0" dirty="0" err="1">
                <a:solidFill>
                  <a:srgbClr val="3A474E"/>
                </a:solidFill>
                <a:effectLst/>
                <a:latin typeface="Roboto Mono" panose="00000009000000000000" pitchFamily="49" charset="0"/>
              </a:rPr>
              <a:t>.</a:t>
            </a:r>
            <a:r>
              <a:rPr lang="en-IN" sz="1600" b="0" dirty="0" err="1">
                <a:solidFill>
                  <a:srgbClr val="000000"/>
                </a:solidFill>
                <a:effectLst/>
                <a:latin typeface="Roboto Mono" panose="00000009000000000000" pitchFamily="49" charset="0"/>
              </a:rPr>
              <a:t>payment_type</a:t>
            </a:r>
            <a:endParaRPr lang="en-IN" sz="1600" b="0" dirty="0">
              <a:solidFill>
                <a:srgbClr val="3A474E"/>
              </a:solidFill>
              <a:effectLst/>
              <a:latin typeface="Roboto Mono" panose="00000009000000000000" pitchFamily="49" charset="0"/>
            </a:endParaRPr>
          </a:p>
          <a:p>
            <a:r>
              <a:rPr lang="en-IN" sz="1600" b="0" dirty="0">
                <a:solidFill>
                  <a:srgbClr val="3367D6"/>
                </a:solidFill>
                <a:effectLst/>
                <a:latin typeface="Roboto Mono" panose="00000009000000000000" pitchFamily="49" charset="0"/>
              </a:rPr>
              <a:t>order</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by</a:t>
            </a:r>
            <a:r>
              <a:rPr lang="en-IN" sz="1600" b="0" dirty="0">
                <a:solidFill>
                  <a:srgbClr val="3A474E"/>
                </a:solidFill>
                <a:effectLst/>
                <a:latin typeface="Roboto Mono" panose="00000009000000000000" pitchFamily="49" charset="0"/>
              </a:rPr>
              <a:t> </a:t>
            </a:r>
            <a:r>
              <a:rPr lang="en-IN" sz="1600" b="0" dirty="0" err="1">
                <a:solidFill>
                  <a:srgbClr val="000000"/>
                </a:solidFill>
                <a:effectLst/>
                <a:latin typeface="Roboto Mono" panose="00000009000000000000" pitchFamily="49" charset="0"/>
              </a:rPr>
              <a:t>t</a:t>
            </a:r>
            <a:r>
              <a:rPr lang="en-IN" sz="1600" b="0" dirty="0" err="1">
                <a:solidFill>
                  <a:srgbClr val="3A474E"/>
                </a:solidFill>
                <a:effectLst/>
                <a:latin typeface="Roboto Mono" panose="00000009000000000000" pitchFamily="49" charset="0"/>
              </a:rPr>
              <a:t>.</a:t>
            </a:r>
            <a:r>
              <a:rPr lang="en-IN" sz="1600" b="0" dirty="0" err="1">
                <a:solidFill>
                  <a:srgbClr val="000000"/>
                </a:solidFill>
                <a:effectLst/>
                <a:latin typeface="Roboto Mono" panose="00000009000000000000" pitchFamily="49" charset="0"/>
              </a:rPr>
              <a:t>month</a:t>
            </a:r>
            <a:endParaRPr lang="en-IN" sz="1600" b="0" dirty="0">
              <a:solidFill>
                <a:srgbClr val="3A474E"/>
              </a:solidFill>
              <a:effectLst/>
              <a:latin typeface="Roboto Mono" panose="00000009000000000000" pitchFamily="49" charset="0"/>
            </a:endParaRPr>
          </a:p>
          <a:p>
            <a:endParaRPr lang="en-IN" dirty="0"/>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pic>
        <p:nvPicPr>
          <p:cNvPr id="8" name="Picture 7">
            <a:extLst>
              <a:ext uri="{FF2B5EF4-FFF2-40B4-BE49-F238E27FC236}">
                <a16:creationId xmlns:a16="http://schemas.microsoft.com/office/drawing/2014/main" id="{921188CC-874E-CCE1-38C0-EEABF81E2A1D}"/>
              </a:ext>
            </a:extLst>
          </p:cNvPr>
          <p:cNvPicPr>
            <a:picLocks noChangeAspect="1"/>
          </p:cNvPicPr>
          <p:nvPr/>
        </p:nvPicPr>
        <p:blipFill>
          <a:blip r:embed="rId4"/>
          <a:stretch>
            <a:fillRect/>
          </a:stretch>
        </p:blipFill>
        <p:spPr>
          <a:xfrm>
            <a:off x="465222" y="3429000"/>
            <a:ext cx="8494708" cy="3345531"/>
          </a:xfrm>
          <a:prstGeom prst="rect">
            <a:avLst/>
          </a:prstGeom>
        </p:spPr>
      </p:pic>
    </p:spTree>
    <p:extLst>
      <p:ext uri="{BB962C8B-B14F-4D97-AF65-F5344CB8AC3E}">
        <p14:creationId xmlns:p14="http://schemas.microsoft.com/office/powerpoint/2010/main" val="35403801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032728" y="-365783"/>
            <a:ext cx="10086577" cy="1175355"/>
          </a:xfrm>
        </p:spPr>
        <p:txBody>
          <a:bodyPr>
            <a:normAutofit fontScale="90000"/>
          </a:bodyPr>
          <a:lstStyle/>
          <a:p>
            <a:pPr algn="ctr"/>
            <a:br>
              <a:rPr lang="en-US" b="1" u="sng" dirty="0">
                <a:solidFill>
                  <a:srgbClr val="FF0000"/>
                </a:solidFill>
              </a:rPr>
            </a:br>
            <a:r>
              <a:rPr lang="en-US" b="1" u="sng" dirty="0">
                <a:solidFill>
                  <a:srgbClr val="FF0000"/>
                </a:solidFill>
                <a:latin typeface="Times New Roman" panose="02020603050405020304" pitchFamily="18" charset="0"/>
                <a:cs typeface="Times New Roman" panose="02020603050405020304" pitchFamily="18" charset="0"/>
              </a:rPr>
              <a:t>Insights and recommendations</a:t>
            </a:r>
            <a:endParaRPr lang="en-IN"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101766" y="867488"/>
            <a:ext cx="12106276" cy="5928273"/>
          </a:xfrm>
        </p:spPr>
        <p:txBody>
          <a:bodyPr>
            <a:normAutofit fontScale="85000" lnSpcReduction="20000"/>
          </a:bodyPr>
          <a:lstStyle/>
          <a:p>
            <a:pPr marL="0" indent="0">
              <a:buNone/>
            </a:pPr>
            <a:r>
              <a:rPr lang="en-US" sz="2400" b="1" u="sng" dirty="0">
                <a:solidFill>
                  <a:srgbClr val="FF0000"/>
                </a:solidFill>
                <a:latin typeface="Times New Roman" panose="02020603050405020304" pitchFamily="18" charset="0"/>
                <a:cs typeface="Times New Roman" panose="02020603050405020304" pitchFamily="18" charset="0"/>
              </a:rPr>
              <a:t>INSIGHTS:-</a:t>
            </a:r>
          </a:p>
          <a:p>
            <a:pPr marL="0" indent="0">
              <a:lnSpc>
                <a:spcPct val="120000"/>
              </a:lnSpc>
              <a:buNone/>
            </a:pPr>
            <a:r>
              <a:rPr lang="en-US" sz="2200" i="1" dirty="0">
                <a:solidFill>
                  <a:schemeClr val="accent5"/>
                </a:solidFill>
                <a:latin typeface="Times New Roman" panose="02020603050405020304" pitchFamily="18" charset="0"/>
                <a:cs typeface="Times New Roman" panose="02020603050405020304" pitchFamily="18" charset="0"/>
              </a:rPr>
              <a:t>Analyzing the month-on-month number of orders placed using different payment types provides insights into customer preferences and payment trends. It helps understand how customers choose to pay for their orders and if any specific payment methods are more popular during certain months.</a:t>
            </a:r>
          </a:p>
          <a:p>
            <a:pPr marL="0" indent="0">
              <a:buNone/>
            </a:pPr>
            <a:r>
              <a:rPr lang="en-US" sz="2200" b="1" u="sng" dirty="0">
                <a:solidFill>
                  <a:srgbClr val="FF0000"/>
                </a:solidFill>
                <a:latin typeface="Times New Roman" panose="02020603050405020304" pitchFamily="18" charset="0"/>
                <a:cs typeface="Times New Roman" panose="02020603050405020304" pitchFamily="18" charset="0"/>
              </a:rPr>
              <a:t>RECOMMENDATIONS:-</a:t>
            </a:r>
          </a:p>
          <a:p>
            <a:pPr>
              <a:lnSpc>
                <a:spcPct val="120000"/>
              </a:lnSpc>
              <a:buFont typeface="Wingdings" panose="05000000000000000000" pitchFamily="2" charset="2"/>
              <a:buChar char="Ø"/>
            </a:pPr>
            <a:r>
              <a:rPr lang="en-US" sz="2300" b="1" u="sng" dirty="0">
                <a:solidFill>
                  <a:schemeClr val="accent6"/>
                </a:solidFill>
                <a:latin typeface="Times New Roman" panose="02020603050405020304" pitchFamily="18" charset="0"/>
                <a:cs typeface="Times New Roman" panose="02020603050405020304" pitchFamily="18" charset="0"/>
              </a:rPr>
              <a:t>Promote Preferred Payment Methods</a:t>
            </a:r>
            <a:r>
              <a:rPr lang="en-US" sz="2300" i="1" dirty="0">
                <a:solidFill>
                  <a:schemeClr val="accent5"/>
                </a:solidFill>
                <a:latin typeface="Times New Roman" panose="02020603050405020304" pitchFamily="18" charset="0"/>
                <a:cs typeface="Times New Roman" panose="02020603050405020304" pitchFamily="18" charset="0"/>
              </a:rPr>
              <a:t>: Identify the payment methods that are most popular among customers and proactively promote them. Offer incentives or discounts for using these preferred payment methods to encourage their adoption. This can help streamline the payment process and enhance the overall customer experience.</a:t>
            </a:r>
          </a:p>
          <a:p>
            <a:pPr>
              <a:lnSpc>
                <a:spcPct val="120000"/>
              </a:lnSpc>
              <a:buFont typeface="Wingdings" panose="05000000000000000000" pitchFamily="2" charset="2"/>
              <a:buChar char="Ø"/>
            </a:pPr>
            <a:r>
              <a:rPr lang="en-US" sz="2300" b="1" u="sng" dirty="0">
                <a:solidFill>
                  <a:schemeClr val="accent6"/>
                </a:solidFill>
                <a:latin typeface="Times New Roman" panose="02020603050405020304" pitchFamily="18" charset="0"/>
                <a:cs typeface="Times New Roman" panose="02020603050405020304" pitchFamily="18" charset="0"/>
              </a:rPr>
              <a:t>Diversify Payment Options</a:t>
            </a:r>
            <a:r>
              <a:rPr lang="en-US" sz="2300" u="sng" dirty="0">
                <a:solidFill>
                  <a:schemeClr val="accent6"/>
                </a:solidFill>
                <a:latin typeface="Times New Roman" panose="02020603050405020304" pitchFamily="18" charset="0"/>
                <a:cs typeface="Times New Roman" panose="02020603050405020304" pitchFamily="18" charset="0"/>
              </a:rPr>
              <a:t>: </a:t>
            </a:r>
            <a:r>
              <a:rPr lang="en-US" sz="2300" i="1" dirty="0">
                <a:solidFill>
                  <a:schemeClr val="accent5"/>
                </a:solidFill>
                <a:latin typeface="Times New Roman" panose="02020603050405020304" pitchFamily="18" charset="0"/>
                <a:cs typeface="Times New Roman" panose="02020603050405020304" pitchFamily="18" charset="0"/>
              </a:rPr>
              <a:t>Consider expanding the range of payment options available to customers. Offer a variety of payment methods such as credit cards, debit cards, digital wallets, and bank transfers to cater to different customer preferences. Stay updated with emerging payment technologies and provide secure and convenient options to attract a wider customer base.</a:t>
            </a:r>
          </a:p>
          <a:p>
            <a:pPr>
              <a:lnSpc>
                <a:spcPct val="120000"/>
              </a:lnSpc>
              <a:buFont typeface="Wingdings" panose="05000000000000000000" pitchFamily="2" charset="2"/>
              <a:buChar char="Ø"/>
            </a:pPr>
            <a:r>
              <a:rPr lang="en-US" sz="2300" b="1" u="sng" dirty="0">
                <a:solidFill>
                  <a:schemeClr val="accent6"/>
                </a:solidFill>
                <a:latin typeface="Times New Roman" panose="02020603050405020304" pitchFamily="18" charset="0"/>
                <a:cs typeface="Times New Roman" panose="02020603050405020304" pitchFamily="18" charset="0"/>
              </a:rPr>
              <a:t>Seamless Checkout Experience: </a:t>
            </a:r>
            <a:r>
              <a:rPr lang="en-US" sz="2300" i="1" dirty="0">
                <a:solidFill>
                  <a:schemeClr val="accent5"/>
                </a:solidFill>
                <a:latin typeface="Times New Roman" panose="02020603050405020304" pitchFamily="18" charset="0"/>
                <a:cs typeface="Times New Roman" panose="02020603050405020304" pitchFamily="18" charset="0"/>
              </a:rPr>
              <a:t>Focus on providing a seamless and user-friendly checkout experience regardless of the payment method chosen. Optimize the online payment process, minimize any technical issues or glitches, and ensure smooth integration with payment gateways. A smooth checkout experience contributes to higher customer satisfaction and encourages repeat purchases.</a:t>
            </a:r>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spTree>
    <p:extLst>
      <p:ext uri="{BB962C8B-B14F-4D97-AF65-F5344CB8AC3E}">
        <p14:creationId xmlns:p14="http://schemas.microsoft.com/office/powerpoint/2010/main" val="476861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115367" y="62239"/>
            <a:ext cx="10008158" cy="1237595"/>
          </a:xfrm>
        </p:spPr>
        <p:txBody>
          <a:bodyPr>
            <a:normAutofit fontScale="90000"/>
          </a:bodyPr>
          <a:lstStyle/>
          <a:p>
            <a:pPr algn="ctr"/>
            <a:r>
              <a:rPr lang="en-US" sz="3100" b="1" u="sng" dirty="0">
                <a:solidFill>
                  <a:srgbClr val="FF0000"/>
                </a:solidFill>
                <a:latin typeface="Times New Roman" panose="02020603050405020304" pitchFamily="18" charset="0"/>
                <a:cs typeface="Times New Roman" panose="02020603050405020304" pitchFamily="18" charset="0"/>
              </a:rPr>
              <a:t>3.  Count the Cities &amp; States of customers who ordered during the given period.</a:t>
            </a:r>
            <a:br>
              <a:rPr lang="en-US" dirty="0"/>
            </a:br>
            <a:endParaRPr lang="en-IN" dirty="0"/>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85725" y="1027906"/>
            <a:ext cx="11980584" cy="5830094"/>
          </a:xfrm>
        </p:spPr>
        <p:txBody>
          <a:bodyPr/>
          <a:lstStyle/>
          <a:p>
            <a:pPr marL="0" indent="0">
              <a:buNone/>
            </a:pPr>
            <a:r>
              <a:rPr lang="en-IN" sz="2400" b="1" i="1" u="sng" dirty="0">
                <a:solidFill>
                  <a:srgbClr val="FF0000"/>
                </a:solidFill>
                <a:latin typeface="Times New Roman" panose="02020603050405020304" pitchFamily="18" charset="0"/>
                <a:cs typeface="Times New Roman" panose="02020603050405020304" pitchFamily="18" charset="0"/>
              </a:rPr>
              <a:t>QUERY:-</a:t>
            </a:r>
          </a:p>
          <a:p>
            <a:r>
              <a:rPr lang="en-US" sz="1600" b="0" dirty="0">
                <a:solidFill>
                  <a:srgbClr val="3367D6"/>
                </a:solidFill>
                <a:effectLst/>
                <a:latin typeface="Roboto Mono" panose="00000009000000000000" pitchFamily="49" charset="0"/>
              </a:rPr>
              <a:t>select</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count</a:t>
            </a:r>
            <a:r>
              <a:rPr lang="en-US" sz="1600" b="0" dirty="0">
                <a:solidFill>
                  <a:srgbClr val="3A474E"/>
                </a:solidFill>
                <a:effectLst/>
                <a:latin typeface="Roboto Mono" panose="00000009000000000000" pitchFamily="49" charset="0"/>
              </a:rPr>
              <a:t> </a:t>
            </a:r>
            <a:r>
              <a:rPr lang="en-US" sz="1600" b="0" dirty="0">
                <a:solidFill>
                  <a:srgbClr val="37474F"/>
                </a:solidFill>
                <a:effectLst/>
                <a:latin typeface="Roboto Mono" panose="00000009000000000000" pitchFamily="49" charset="0"/>
              </a:rPr>
              <a:t>(</a:t>
            </a:r>
            <a:r>
              <a:rPr lang="en-US" sz="1600" b="0" dirty="0">
                <a:solidFill>
                  <a:srgbClr val="3367D6"/>
                </a:solidFill>
                <a:effectLst/>
                <a:latin typeface="Roboto Mono" panose="00000009000000000000" pitchFamily="49" charset="0"/>
              </a:rPr>
              <a:t>distinct</a:t>
            </a:r>
            <a:r>
              <a:rPr lang="en-US" sz="1600" b="0" dirty="0">
                <a:solidFill>
                  <a:srgbClr val="3A474E"/>
                </a:solidFill>
                <a:effectLst/>
                <a:latin typeface="Roboto Mono" panose="00000009000000000000" pitchFamily="49" charset="0"/>
              </a:rPr>
              <a:t> </a:t>
            </a:r>
            <a:r>
              <a:rPr lang="en-US" sz="1600" b="0" dirty="0" err="1">
                <a:solidFill>
                  <a:srgbClr val="000000"/>
                </a:solidFill>
                <a:effectLst/>
                <a:latin typeface="Roboto Mono" panose="00000009000000000000" pitchFamily="49" charset="0"/>
              </a:rPr>
              <a:t>C</a:t>
            </a:r>
            <a:r>
              <a:rPr lang="en-US" sz="1600" b="0" dirty="0" err="1">
                <a:solidFill>
                  <a:srgbClr val="3A474E"/>
                </a:solidFill>
                <a:effectLst/>
                <a:latin typeface="Roboto Mono" panose="00000009000000000000" pitchFamily="49" charset="0"/>
              </a:rPr>
              <a:t>.</a:t>
            </a:r>
            <a:r>
              <a:rPr lang="en-US" sz="1600" b="0" dirty="0" err="1">
                <a:solidFill>
                  <a:srgbClr val="000000"/>
                </a:solidFill>
                <a:effectLst/>
                <a:latin typeface="Roboto Mono" panose="00000009000000000000" pitchFamily="49" charset="0"/>
              </a:rPr>
              <a:t>customer_city</a:t>
            </a:r>
            <a:r>
              <a:rPr lang="en-US" sz="1600" b="0" dirty="0">
                <a:solidFill>
                  <a:srgbClr val="37474F"/>
                </a:solidFill>
                <a:effectLst/>
                <a:latin typeface="Roboto Mono" panose="00000009000000000000" pitchFamily="49" charset="0"/>
              </a:rPr>
              <a:t>)</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as</a:t>
            </a:r>
            <a:r>
              <a:rPr lang="en-US" sz="1600" b="0" dirty="0">
                <a:solidFill>
                  <a:srgbClr val="3A474E"/>
                </a:solidFill>
                <a:effectLst/>
                <a:latin typeface="Roboto Mono" panose="00000009000000000000" pitchFamily="49" charset="0"/>
              </a:rPr>
              <a:t> </a:t>
            </a:r>
            <a:r>
              <a:rPr lang="en-US" sz="1600" b="0" dirty="0" err="1">
                <a:solidFill>
                  <a:srgbClr val="000000"/>
                </a:solidFill>
                <a:effectLst/>
                <a:latin typeface="Roboto Mono" panose="00000009000000000000" pitchFamily="49" charset="0"/>
              </a:rPr>
              <a:t>city_count</a:t>
            </a:r>
            <a:r>
              <a:rPr lang="en-US" sz="1600" b="0" dirty="0">
                <a:solidFill>
                  <a:srgbClr val="3A474E"/>
                </a:solidFill>
                <a:effectLst/>
                <a:latin typeface="Roboto Mono" panose="00000009000000000000" pitchFamily="49" charset="0"/>
              </a:rPr>
              <a:t> , </a:t>
            </a:r>
            <a:r>
              <a:rPr lang="en-US" sz="1600" b="0" dirty="0">
                <a:solidFill>
                  <a:srgbClr val="3367D6"/>
                </a:solidFill>
                <a:effectLst/>
                <a:latin typeface="Roboto Mono" panose="00000009000000000000" pitchFamily="49" charset="0"/>
              </a:rPr>
              <a:t>count</a:t>
            </a:r>
            <a:r>
              <a:rPr lang="en-US" sz="1600" b="0" dirty="0">
                <a:solidFill>
                  <a:srgbClr val="37474F"/>
                </a:solidFill>
                <a:effectLst/>
                <a:latin typeface="Roboto Mono" panose="00000009000000000000" pitchFamily="49" charset="0"/>
              </a:rPr>
              <a:t>(</a:t>
            </a:r>
            <a:r>
              <a:rPr lang="en-US" sz="1600" b="0" dirty="0">
                <a:solidFill>
                  <a:srgbClr val="3367D6"/>
                </a:solidFill>
                <a:effectLst/>
                <a:latin typeface="Roboto Mono" panose="00000009000000000000" pitchFamily="49" charset="0"/>
              </a:rPr>
              <a:t>distinct</a:t>
            </a:r>
            <a:r>
              <a:rPr lang="en-US" sz="1600" b="0" dirty="0">
                <a:solidFill>
                  <a:srgbClr val="3A474E"/>
                </a:solidFill>
                <a:effectLst/>
                <a:latin typeface="Roboto Mono" panose="00000009000000000000" pitchFamily="49" charset="0"/>
              </a:rPr>
              <a:t> </a:t>
            </a:r>
            <a:r>
              <a:rPr lang="en-US" sz="1600" b="0" dirty="0" err="1">
                <a:solidFill>
                  <a:srgbClr val="000000"/>
                </a:solidFill>
                <a:effectLst/>
                <a:latin typeface="Roboto Mono" panose="00000009000000000000" pitchFamily="49" charset="0"/>
              </a:rPr>
              <a:t>C</a:t>
            </a:r>
            <a:r>
              <a:rPr lang="en-US" sz="1600" b="0" dirty="0" err="1">
                <a:solidFill>
                  <a:srgbClr val="3A474E"/>
                </a:solidFill>
                <a:effectLst/>
                <a:latin typeface="Roboto Mono" panose="00000009000000000000" pitchFamily="49" charset="0"/>
              </a:rPr>
              <a:t>.</a:t>
            </a:r>
            <a:r>
              <a:rPr lang="en-US" sz="1600" b="0" dirty="0" err="1">
                <a:solidFill>
                  <a:srgbClr val="000000"/>
                </a:solidFill>
                <a:effectLst/>
                <a:latin typeface="Roboto Mono" panose="00000009000000000000" pitchFamily="49" charset="0"/>
              </a:rPr>
              <a:t>customer_state</a:t>
            </a:r>
            <a:r>
              <a:rPr lang="en-US" sz="1600" b="0" dirty="0">
                <a:solidFill>
                  <a:srgbClr val="37474F"/>
                </a:solidFill>
                <a:effectLst/>
                <a:latin typeface="Roboto Mono" panose="00000009000000000000" pitchFamily="49" charset="0"/>
              </a:rPr>
              <a:t>)</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as</a:t>
            </a:r>
            <a:r>
              <a:rPr lang="en-US" sz="1600" b="0" dirty="0">
                <a:solidFill>
                  <a:srgbClr val="3A474E"/>
                </a:solidFill>
                <a:effectLst/>
                <a:latin typeface="Roboto Mono" panose="00000009000000000000" pitchFamily="49" charset="0"/>
              </a:rPr>
              <a:t> </a:t>
            </a:r>
            <a:r>
              <a:rPr lang="en-US" sz="1600" b="0" dirty="0" err="1">
                <a:solidFill>
                  <a:srgbClr val="000000"/>
                </a:solidFill>
                <a:effectLst/>
                <a:latin typeface="Roboto Mono" panose="00000009000000000000" pitchFamily="49" charset="0"/>
              </a:rPr>
              <a:t>state_Count</a:t>
            </a:r>
            <a:endParaRPr lang="en-US" sz="1600" b="0" dirty="0">
              <a:solidFill>
                <a:srgbClr val="3A474E"/>
              </a:solidFill>
              <a:effectLst/>
              <a:latin typeface="Roboto Mono" panose="00000009000000000000" pitchFamily="49" charset="0"/>
            </a:endParaRPr>
          </a:p>
          <a:p>
            <a:r>
              <a:rPr lang="en-US" sz="1600" b="0" dirty="0">
                <a:solidFill>
                  <a:srgbClr val="3367D6"/>
                </a:solidFill>
                <a:effectLst/>
                <a:latin typeface="Roboto Mono" panose="00000009000000000000" pitchFamily="49" charset="0"/>
              </a:rPr>
              <a:t>from</a:t>
            </a:r>
            <a:r>
              <a:rPr lang="en-US" sz="1600" b="0" dirty="0">
                <a:solidFill>
                  <a:srgbClr val="3A474E"/>
                </a:solidFill>
                <a:effectLst/>
                <a:latin typeface="Roboto Mono" panose="00000009000000000000" pitchFamily="49" charset="0"/>
              </a:rPr>
              <a:t> </a:t>
            </a:r>
            <a:r>
              <a:rPr lang="en-US" sz="1600" b="0" dirty="0">
                <a:solidFill>
                  <a:srgbClr val="0D904F"/>
                </a:solidFill>
                <a:effectLst/>
                <a:latin typeface="Roboto Mono" panose="00000009000000000000" pitchFamily="49" charset="0"/>
              </a:rPr>
              <a:t>`</a:t>
            </a:r>
            <a:r>
              <a:rPr lang="en-US" sz="1600" b="0" dirty="0" err="1">
                <a:solidFill>
                  <a:srgbClr val="0D904F"/>
                </a:solidFill>
                <a:effectLst/>
                <a:latin typeface="Roboto Mono" panose="00000009000000000000" pitchFamily="49" charset="0"/>
              </a:rPr>
              <a:t>target_retail_store.customers</a:t>
            </a:r>
            <a:r>
              <a:rPr lang="en-US" sz="1600" b="0" dirty="0">
                <a:solidFill>
                  <a:srgbClr val="0D904F"/>
                </a:solidFill>
                <a:effectLst/>
                <a:latin typeface="Roboto Mono" panose="00000009000000000000" pitchFamily="49" charset="0"/>
              </a:rPr>
              <a:t>`</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as</a:t>
            </a:r>
            <a:r>
              <a:rPr lang="en-US" sz="1600" b="0" dirty="0">
                <a:solidFill>
                  <a:srgbClr val="3A474E"/>
                </a:solidFill>
                <a:effectLst/>
                <a:latin typeface="Roboto Mono" panose="00000009000000000000" pitchFamily="49" charset="0"/>
              </a:rPr>
              <a:t> </a:t>
            </a:r>
            <a:r>
              <a:rPr lang="en-US" sz="1600" b="0" dirty="0">
                <a:solidFill>
                  <a:srgbClr val="000000"/>
                </a:solidFill>
                <a:effectLst/>
                <a:latin typeface="Roboto Mono" panose="00000009000000000000" pitchFamily="49" charset="0"/>
              </a:rPr>
              <a:t>C</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join</a:t>
            </a:r>
            <a:r>
              <a:rPr lang="en-US" sz="1600" b="0" dirty="0">
                <a:solidFill>
                  <a:srgbClr val="3A474E"/>
                </a:solidFill>
                <a:effectLst/>
                <a:latin typeface="Roboto Mono" panose="00000009000000000000" pitchFamily="49" charset="0"/>
              </a:rPr>
              <a:t> </a:t>
            </a:r>
            <a:r>
              <a:rPr lang="en-US" sz="1600" b="0" dirty="0">
                <a:solidFill>
                  <a:srgbClr val="0D904F"/>
                </a:solidFill>
                <a:effectLst/>
                <a:latin typeface="Roboto Mono" panose="00000009000000000000" pitchFamily="49" charset="0"/>
              </a:rPr>
              <a:t>`</a:t>
            </a:r>
            <a:r>
              <a:rPr lang="en-US" sz="1600" b="0" dirty="0" err="1">
                <a:solidFill>
                  <a:srgbClr val="0D904F"/>
                </a:solidFill>
                <a:effectLst/>
                <a:latin typeface="Roboto Mono" panose="00000009000000000000" pitchFamily="49" charset="0"/>
              </a:rPr>
              <a:t>target_retail_store.orders</a:t>
            </a:r>
            <a:r>
              <a:rPr lang="en-US" sz="1600" b="0" dirty="0">
                <a:solidFill>
                  <a:srgbClr val="0D904F"/>
                </a:solidFill>
                <a:effectLst/>
                <a:latin typeface="Roboto Mono" panose="00000009000000000000" pitchFamily="49" charset="0"/>
              </a:rPr>
              <a:t>`</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as</a:t>
            </a:r>
            <a:r>
              <a:rPr lang="en-US" sz="1600" b="0" dirty="0">
                <a:solidFill>
                  <a:srgbClr val="3A474E"/>
                </a:solidFill>
                <a:effectLst/>
                <a:latin typeface="Roboto Mono" panose="00000009000000000000" pitchFamily="49" charset="0"/>
              </a:rPr>
              <a:t> </a:t>
            </a:r>
            <a:r>
              <a:rPr lang="en-US" sz="1600" b="0" dirty="0">
                <a:solidFill>
                  <a:srgbClr val="000000"/>
                </a:solidFill>
                <a:effectLst/>
                <a:latin typeface="Roboto Mono" panose="00000009000000000000" pitchFamily="49" charset="0"/>
              </a:rPr>
              <a:t>O</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on</a:t>
            </a:r>
            <a:r>
              <a:rPr lang="en-US" sz="1600" b="0" dirty="0">
                <a:solidFill>
                  <a:srgbClr val="3A474E"/>
                </a:solidFill>
                <a:effectLst/>
                <a:latin typeface="Roboto Mono" panose="00000009000000000000" pitchFamily="49" charset="0"/>
              </a:rPr>
              <a:t> </a:t>
            </a:r>
            <a:r>
              <a:rPr lang="en-US" sz="1600" b="0" dirty="0" err="1">
                <a:solidFill>
                  <a:srgbClr val="000000"/>
                </a:solidFill>
                <a:effectLst/>
                <a:latin typeface="Roboto Mono" panose="00000009000000000000" pitchFamily="49" charset="0"/>
              </a:rPr>
              <a:t>C</a:t>
            </a:r>
            <a:r>
              <a:rPr lang="en-US" sz="1600" b="0" dirty="0" err="1">
                <a:solidFill>
                  <a:srgbClr val="3A474E"/>
                </a:solidFill>
                <a:effectLst/>
                <a:latin typeface="Roboto Mono" panose="00000009000000000000" pitchFamily="49" charset="0"/>
              </a:rPr>
              <a:t>.</a:t>
            </a:r>
            <a:r>
              <a:rPr lang="en-US" sz="1600" b="0" dirty="0" err="1">
                <a:solidFill>
                  <a:srgbClr val="800000"/>
                </a:solidFill>
                <a:effectLst/>
                <a:latin typeface="Roboto Mono" panose="00000009000000000000" pitchFamily="49" charset="0"/>
              </a:rPr>
              <a:t>customer_id</a:t>
            </a:r>
            <a:r>
              <a:rPr lang="en-US" sz="1600" b="0" dirty="0">
                <a:solidFill>
                  <a:srgbClr val="3A474E"/>
                </a:solidFill>
                <a:effectLst/>
                <a:latin typeface="Roboto Mono" panose="00000009000000000000" pitchFamily="49" charset="0"/>
              </a:rPr>
              <a:t> = </a:t>
            </a:r>
            <a:r>
              <a:rPr lang="en-US" sz="1600" b="0" dirty="0" err="1">
                <a:solidFill>
                  <a:srgbClr val="000000"/>
                </a:solidFill>
                <a:effectLst/>
                <a:latin typeface="Roboto Mono" panose="00000009000000000000" pitchFamily="49" charset="0"/>
              </a:rPr>
              <a:t>O</a:t>
            </a:r>
            <a:r>
              <a:rPr lang="en-US" sz="1600" b="0" dirty="0" err="1">
                <a:solidFill>
                  <a:srgbClr val="3A474E"/>
                </a:solidFill>
                <a:effectLst/>
                <a:latin typeface="Roboto Mono" panose="00000009000000000000" pitchFamily="49" charset="0"/>
              </a:rPr>
              <a:t>.</a:t>
            </a:r>
            <a:r>
              <a:rPr lang="en-US" sz="1600" b="0" dirty="0" err="1">
                <a:solidFill>
                  <a:srgbClr val="000000"/>
                </a:solidFill>
                <a:effectLst/>
                <a:latin typeface="Roboto Mono" panose="00000009000000000000" pitchFamily="49" charset="0"/>
              </a:rPr>
              <a:t>customer_id</a:t>
            </a:r>
            <a:endParaRPr lang="en-US" sz="1600" b="0" dirty="0">
              <a:solidFill>
                <a:srgbClr val="3A474E"/>
              </a:solidFill>
              <a:effectLst/>
              <a:latin typeface="Roboto Mono" panose="00000009000000000000" pitchFamily="49" charset="0"/>
            </a:endParaRPr>
          </a:p>
          <a:p>
            <a:pPr marL="0" indent="0">
              <a:buNone/>
            </a:pPr>
            <a:endParaRPr lang="en-IN" dirty="0"/>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pic>
        <p:nvPicPr>
          <p:cNvPr id="10" name="Picture 9">
            <a:extLst>
              <a:ext uri="{FF2B5EF4-FFF2-40B4-BE49-F238E27FC236}">
                <a16:creationId xmlns:a16="http://schemas.microsoft.com/office/drawing/2014/main" id="{DCBA43A0-7C9E-CBB6-E139-18B8F3D7FEAE}"/>
              </a:ext>
            </a:extLst>
          </p:cNvPr>
          <p:cNvPicPr>
            <a:picLocks noChangeAspect="1"/>
          </p:cNvPicPr>
          <p:nvPr/>
        </p:nvPicPr>
        <p:blipFill>
          <a:blip r:embed="rId4"/>
          <a:stretch>
            <a:fillRect/>
          </a:stretch>
        </p:blipFill>
        <p:spPr>
          <a:xfrm>
            <a:off x="85725" y="3254239"/>
            <a:ext cx="11980583" cy="3541522"/>
          </a:xfrm>
          <a:prstGeom prst="rect">
            <a:avLst/>
          </a:prstGeom>
        </p:spPr>
      </p:pic>
    </p:spTree>
    <p:extLst>
      <p:ext uri="{BB962C8B-B14F-4D97-AF65-F5344CB8AC3E}">
        <p14:creationId xmlns:p14="http://schemas.microsoft.com/office/powerpoint/2010/main" val="11455468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838200" y="83470"/>
            <a:ext cx="10515600" cy="1310220"/>
          </a:xfrm>
        </p:spPr>
        <p:txBody>
          <a:bodyPr>
            <a:normAutofit fontScale="90000"/>
          </a:bodyPr>
          <a:lstStyle/>
          <a:p>
            <a:pPr algn="ctr"/>
            <a:r>
              <a:rPr lang="en-US" sz="3100" b="1" u="sng" dirty="0">
                <a:solidFill>
                  <a:srgbClr val="FF0000"/>
                </a:solidFill>
                <a:latin typeface="Times New Roman" panose="02020603050405020304" pitchFamily="18" charset="0"/>
                <a:cs typeface="Times New Roman" panose="02020603050405020304" pitchFamily="18" charset="0"/>
              </a:rPr>
              <a:t>2.</a:t>
            </a:r>
            <a:r>
              <a:rPr lang="en-US" sz="3100" b="1" i="0" u="sng" dirty="0">
                <a:solidFill>
                  <a:srgbClr val="FF0000"/>
                </a:solidFill>
                <a:effectLst/>
                <a:latin typeface="Times New Roman" panose="02020603050405020304" pitchFamily="18" charset="0"/>
                <a:cs typeface="Times New Roman" panose="02020603050405020304" pitchFamily="18" charset="0"/>
              </a:rPr>
              <a:t>) Find the no. of orders placed on the basis of the payment instalments that have been paid</a:t>
            </a:r>
            <a:br>
              <a:rPr lang="en-US" b="0" i="0" dirty="0">
                <a:solidFill>
                  <a:srgbClr val="51515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80387" y="1027906"/>
            <a:ext cx="11997731" cy="5694441"/>
          </a:xfrm>
        </p:spPr>
        <p:txBody>
          <a:bodyPr/>
          <a:lstStyle/>
          <a:p>
            <a:r>
              <a:rPr lang="en-IN" sz="2400" b="1" u="sng" dirty="0">
                <a:solidFill>
                  <a:srgbClr val="FF0000"/>
                </a:solidFill>
                <a:latin typeface="Times New Roman" panose="02020603050405020304" pitchFamily="18" charset="0"/>
                <a:cs typeface="Times New Roman" panose="02020603050405020304" pitchFamily="18" charset="0"/>
              </a:rPr>
              <a:t>QUERY:</a:t>
            </a:r>
          </a:p>
          <a:p>
            <a:r>
              <a:rPr lang="en-IN" sz="1600" b="0" dirty="0">
                <a:solidFill>
                  <a:srgbClr val="3367D6"/>
                </a:solidFill>
                <a:effectLst/>
                <a:latin typeface="Roboto Mono" panose="00000009000000000000" pitchFamily="49" charset="0"/>
              </a:rPr>
              <a:t>select</a:t>
            </a:r>
            <a:r>
              <a:rPr lang="en-IN" sz="1600" b="0" dirty="0">
                <a:solidFill>
                  <a:srgbClr val="3A474E"/>
                </a:solidFill>
                <a:effectLst/>
                <a:latin typeface="Roboto Mono" panose="00000009000000000000" pitchFamily="49" charset="0"/>
              </a:rPr>
              <a:t> </a:t>
            </a:r>
            <a:r>
              <a:rPr lang="en-IN" sz="1600" b="0" dirty="0" err="1">
                <a:solidFill>
                  <a:srgbClr val="000000"/>
                </a:solidFill>
                <a:effectLst/>
                <a:latin typeface="Roboto Mono" panose="00000009000000000000" pitchFamily="49" charset="0"/>
              </a:rPr>
              <a:t>P</a:t>
            </a:r>
            <a:r>
              <a:rPr lang="en-IN" sz="1600" b="0" dirty="0" err="1">
                <a:solidFill>
                  <a:srgbClr val="3A474E"/>
                </a:solidFill>
                <a:effectLst/>
                <a:latin typeface="Roboto Mono" panose="00000009000000000000" pitchFamily="49" charset="0"/>
              </a:rPr>
              <a:t>.</a:t>
            </a:r>
            <a:r>
              <a:rPr lang="en-IN" sz="1600" b="0" dirty="0" err="1">
                <a:solidFill>
                  <a:srgbClr val="000000"/>
                </a:solidFill>
                <a:effectLst/>
                <a:latin typeface="Roboto Mono" panose="00000009000000000000" pitchFamily="49" charset="0"/>
              </a:rPr>
              <a:t>payment_installments</a:t>
            </a:r>
            <a:r>
              <a:rPr lang="en-IN" sz="1600" b="0" dirty="0" err="1">
                <a:solidFill>
                  <a:srgbClr val="3A474E"/>
                </a:solidFill>
                <a:effectLst/>
                <a:latin typeface="Roboto Mono" panose="00000009000000000000" pitchFamily="49" charset="0"/>
              </a:rPr>
              <a:t>,</a:t>
            </a:r>
            <a:r>
              <a:rPr lang="en-IN" sz="1600" b="0" dirty="0" err="1">
                <a:solidFill>
                  <a:srgbClr val="3367D6"/>
                </a:solidFill>
                <a:effectLst/>
                <a:latin typeface="Roboto Mono" panose="00000009000000000000" pitchFamily="49" charset="0"/>
              </a:rPr>
              <a:t>count</a:t>
            </a:r>
            <a:r>
              <a:rPr lang="en-IN" sz="1600" b="0" dirty="0">
                <a:solidFill>
                  <a:srgbClr val="37474F"/>
                </a:solidFill>
                <a:effectLst/>
                <a:latin typeface="Roboto Mono" panose="00000009000000000000" pitchFamily="49" charset="0"/>
              </a:rPr>
              <a:t>(</a:t>
            </a:r>
            <a:r>
              <a:rPr lang="en-IN" sz="1600" b="0" dirty="0" err="1">
                <a:solidFill>
                  <a:srgbClr val="000000"/>
                </a:solidFill>
                <a:effectLst/>
                <a:latin typeface="Roboto Mono" panose="00000009000000000000" pitchFamily="49" charset="0"/>
              </a:rPr>
              <a:t>O</a:t>
            </a:r>
            <a:r>
              <a:rPr lang="en-IN" sz="1600" b="0" dirty="0" err="1">
                <a:solidFill>
                  <a:srgbClr val="3A474E"/>
                </a:solidFill>
                <a:effectLst/>
                <a:latin typeface="Roboto Mono" panose="00000009000000000000" pitchFamily="49" charset="0"/>
              </a:rPr>
              <a:t>.</a:t>
            </a:r>
            <a:r>
              <a:rPr lang="en-IN" sz="1600" b="0" dirty="0" err="1">
                <a:solidFill>
                  <a:srgbClr val="000000"/>
                </a:solidFill>
                <a:effectLst/>
                <a:latin typeface="Roboto Mono" panose="00000009000000000000" pitchFamily="49" charset="0"/>
              </a:rPr>
              <a:t>order_id</a:t>
            </a:r>
            <a:r>
              <a:rPr lang="en-IN" sz="1600" b="0" dirty="0">
                <a:solidFill>
                  <a:srgbClr val="37474F"/>
                </a:solidFill>
                <a:effectLst/>
                <a:latin typeface="Roboto Mono" panose="00000009000000000000" pitchFamily="49" charset="0"/>
              </a:rPr>
              <a:t>)</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as</a:t>
            </a:r>
            <a:r>
              <a:rPr lang="en-IN" sz="1600" b="0" dirty="0">
                <a:solidFill>
                  <a:srgbClr val="3A474E"/>
                </a:solidFill>
                <a:effectLst/>
                <a:latin typeface="Roboto Mono" panose="00000009000000000000" pitchFamily="49" charset="0"/>
              </a:rPr>
              <a:t> </a:t>
            </a:r>
            <a:r>
              <a:rPr lang="en-IN" sz="1600" b="0" dirty="0" err="1">
                <a:solidFill>
                  <a:srgbClr val="000000"/>
                </a:solidFill>
                <a:effectLst/>
                <a:latin typeface="Roboto Mono" panose="00000009000000000000" pitchFamily="49" charset="0"/>
              </a:rPr>
              <a:t>num_orders_placed</a:t>
            </a:r>
            <a:endParaRPr lang="en-IN" sz="1600" b="0" dirty="0">
              <a:solidFill>
                <a:srgbClr val="3A474E"/>
              </a:solidFill>
              <a:effectLst/>
              <a:latin typeface="Roboto Mono" panose="00000009000000000000" pitchFamily="49" charset="0"/>
            </a:endParaRPr>
          </a:p>
          <a:p>
            <a:r>
              <a:rPr lang="en-IN" sz="1600" b="0" dirty="0">
                <a:solidFill>
                  <a:srgbClr val="3367D6"/>
                </a:solidFill>
                <a:effectLst/>
                <a:latin typeface="Roboto Mono" panose="00000009000000000000" pitchFamily="49" charset="0"/>
              </a:rPr>
              <a:t>from</a:t>
            </a:r>
            <a:r>
              <a:rPr lang="en-IN" sz="1600" b="0" dirty="0">
                <a:solidFill>
                  <a:srgbClr val="3A474E"/>
                </a:solidFill>
                <a:effectLst/>
                <a:latin typeface="Roboto Mono" panose="00000009000000000000" pitchFamily="49" charset="0"/>
              </a:rPr>
              <a:t> </a:t>
            </a:r>
            <a:r>
              <a:rPr lang="en-IN" sz="1600" b="0" dirty="0">
                <a:solidFill>
                  <a:srgbClr val="0D904F"/>
                </a:solidFill>
                <a:effectLst/>
                <a:latin typeface="Roboto Mono" panose="00000009000000000000" pitchFamily="49" charset="0"/>
              </a:rPr>
              <a:t>`</a:t>
            </a:r>
            <a:r>
              <a:rPr lang="en-IN" sz="1600" b="0" dirty="0" err="1">
                <a:solidFill>
                  <a:srgbClr val="0D904F"/>
                </a:solidFill>
                <a:effectLst/>
                <a:latin typeface="Roboto Mono" panose="00000009000000000000" pitchFamily="49" charset="0"/>
              </a:rPr>
              <a:t>target_retail_store.orders</a:t>
            </a:r>
            <a:r>
              <a:rPr lang="en-IN" sz="1600" b="0" dirty="0">
                <a:solidFill>
                  <a:srgbClr val="0D904F"/>
                </a:solidFill>
                <a:effectLst/>
                <a:latin typeface="Roboto Mono" panose="00000009000000000000" pitchFamily="49" charset="0"/>
              </a:rPr>
              <a:t>`</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as</a:t>
            </a:r>
            <a:r>
              <a:rPr lang="en-IN" sz="1600" b="0" dirty="0">
                <a:solidFill>
                  <a:srgbClr val="3A474E"/>
                </a:solidFill>
                <a:effectLst/>
                <a:latin typeface="Roboto Mono" panose="00000009000000000000" pitchFamily="49" charset="0"/>
              </a:rPr>
              <a:t> </a:t>
            </a:r>
            <a:r>
              <a:rPr lang="en-IN" sz="1600" b="0" dirty="0">
                <a:solidFill>
                  <a:srgbClr val="000000"/>
                </a:solidFill>
                <a:effectLst/>
                <a:latin typeface="Roboto Mono" panose="00000009000000000000" pitchFamily="49" charset="0"/>
              </a:rPr>
              <a:t>O</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join</a:t>
            </a:r>
            <a:r>
              <a:rPr lang="en-IN" sz="1600" b="0" dirty="0">
                <a:solidFill>
                  <a:srgbClr val="3A474E"/>
                </a:solidFill>
                <a:effectLst/>
                <a:latin typeface="Roboto Mono" panose="00000009000000000000" pitchFamily="49" charset="0"/>
              </a:rPr>
              <a:t> </a:t>
            </a:r>
            <a:r>
              <a:rPr lang="en-IN" sz="1600" b="0" dirty="0">
                <a:solidFill>
                  <a:srgbClr val="0D904F"/>
                </a:solidFill>
                <a:effectLst/>
                <a:latin typeface="Roboto Mono" panose="00000009000000000000" pitchFamily="49" charset="0"/>
              </a:rPr>
              <a:t>`</a:t>
            </a:r>
            <a:r>
              <a:rPr lang="en-IN" sz="1600" b="0" dirty="0" err="1">
                <a:solidFill>
                  <a:srgbClr val="0D904F"/>
                </a:solidFill>
                <a:effectLst/>
                <a:latin typeface="Roboto Mono" panose="00000009000000000000" pitchFamily="49" charset="0"/>
              </a:rPr>
              <a:t>target_retail_store.payments</a:t>
            </a:r>
            <a:r>
              <a:rPr lang="en-IN" sz="1600" b="0" dirty="0">
                <a:solidFill>
                  <a:srgbClr val="0D904F"/>
                </a:solidFill>
                <a:effectLst/>
                <a:latin typeface="Roboto Mono" panose="00000009000000000000" pitchFamily="49" charset="0"/>
              </a:rPr>
              <a:t>`</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as</a:t>
            </a:r>
            <a:r>
              <a:rPr lang="en-IN" sz="1600" b="0" dirty="0">
                <a:solidFill>
                  <a:srgbClr val="3A474E"/>
                </a:solidFill>
                <a:effectLst/>
                <a:latin typeface="Roboto Mono" panose="00000009000000000000" pitchFamily="49" charset="0"/>
              </a:rPr>
              <a:t> </a:t>
            </a:r>
            <a:r>
              <a:rPr lang="en-IN" sz="1600" b="0" dirty="0">
                <a:solidFill>
                  <a:srgbClr val="000000"/>
                </a:solidFill>
                <a:effectLst/>
                <a:latin typeface="Roboto Mono" panose="00000009000000000000" pitchFamily="49" charset="0"/>
              </a:rPr>
              <a:t>P</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on</a:t>
            </a:r>
            <a:r>
              <a:rPr lang="en-IN" sz="1600" b="0" dirty="0">
                <a:solidFill>
                  <a:srgbClr val="3A474E"/>
                </a:solidFill>
                <a:effectLst/>
                <a:latin typeface="Roboto Mono" panose="00000009000000000000" pitchFamily="49" charset="0"/>
              </a:rPr>
              <a:t> </a:t>
            </a:r>
            <a:r>
              <a:rPr lang="en-IN" sz="1600" b="0" dirty="0" err="1">
                <a:solidFill>
                  <a:srgbClr val="000000"/>
                </a:solidFill>
                <a:effectLst/>
                <a:latin typeface="Roboto Mono" panose="00000009000000000000" pitchFamily="49" charset="0"/>
              </a:rPr>
              <a:t>O</a:t>
            </a:r>
            <a:r>
              <a:rPr lang="en-IN" sz="1600" b="0" dirty="0" err="1">
                <a:solidFill>
                  <a:srgbClr val="3A474E"/>
                </a:solidFill>
                <a:effectLst/>
                <a:latin typeface="Roboto Mono" panose="00000009000000000000" pitchFamily="49" charset="0"/>
              </a:rPr>
              <a:t>.</a:t>
            </a:r>
            <a:r>
              <a:rPr lang="en-IN" sz="1600" b="0" dirty="0" err="1">
                <a:solidFill>
                  <a:srgbClr val="800000"/>
                </a:solidFill>
                <a:effectLst/>
                <a:latin typeface="Roboto Mono" panose="00000009000000000000" pitchFamily="49" charset="0"/>
              </a:rPr>
              <a:t>order_id</a:t>
            </a:r>
            <a:r>
              <a:rPr lang="en-IN" sz="1600" b="0" dirty="0">
                <a:solidFill>
                  <a:srgbClr val="3A474E"/>
                </a:solidFill>
                <a:effectLst/>
                <a:latin typeface="Roboto Mono" panose="00000009000000000000" pitchFamily="49" charset="0"/>
              </a:rPr>
              <a:t> = </a:t>
            </a:r>
            <a:r>
              <a:rPr lang="en-IN" sz="1600" b="0" dirty="0" err="1">
                <a:solidFill>
                  <a:srgbClr val="000000"/>
                </a:solidFill>
                <a:effectLst/>
                <a:latin typeface="Roboto Mono" panose="00000009000000000000" pitchFamily="49" charset="0"/>
              </a:rPr>
              <a:t>P</a:t>
            </a:r>
            <a:r>
              <a:rPr lang="en-IN" sz="1600" b="0" dirty="0" err="1">
                <a:solidFill>
                  <a:srgbClr val="3A474E"/>
                </a:solidFill>
                <a:effectLst/>
                <a:latin typeface="Roboto Mono" panose="00000009000000000000" pitchFamily="49" charset="0"/>
              </a:rPr>
              <a:t>.</a:t>
            </a:r>
            <a:r>
              <a:rPr lang="en-IN" sz="1600" b="0" dirty="0" err="1">
                <a:solidFill>
                  <a:srgbClr val="000000"/>
                </a:solidFill>
                <a:effectLst/>
                <a:latin typeface="Roboto Mono" panose="00000009000000000000" pitchFamily="49" charset="0"/>
              </a:rPr>
              <a:t>order_id</a:t>
            </a:r>
            <a:endParaRPr lang="en-IN" sz="1600" b="0" dirty="0">
              <a:solidFill>
                <a:srgbClr val="3A474E"/>
              </a:solidFill>
              <a:effectLst/>
              <a:latin typeface="Roboto Mono" panose="00000009000000000000" pitchFamily="49" charset="0"/>
            </a:endParaRPr>
          </a:p>
          <a:p>
            <a:r>
              <a:rPr lang="en-IN" sz="1600" b="0" dirty="0">
                <a:solidFill>
                  <a:srgbClr val="3367D6"/>
                </a:solidFill>
                <a:effectLst/>
                <a:latin typeface="Roboto Mono" panose="00000009000000000000" pitchFamily="49" charset="0"/>
              </a:rPr>
              <a:t>group</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by</a:t>
            </a:r>
            <a:r>
              <a:rPr lang="en-IN" sz="1600" b="0" dirty="0">
                <a:solidFill>
                  <a:srgbClr val="3A474E"/>
                </a:solidFill>
                <a:effectLst/>
                <a:latin typeface="Roboto Mono" panose="00000009000000000000" pitchFamily="49" charset="0"/>
              </a:rPr>
              <a:t> </a:t>
            </a:r>
            <a:r>
              <a:rPr lang="en-IN" sz="1600" b="0" dirty="0" err="1">
                <a:solidFill>
                  <a:srgbClr val="000000"/>
                </a:solidFill>
                <a:effectLst/>
                <a:latin typeface="Roboto Mono" panose="00000009000000000000" pitchFamily="49" charset="0"/>
              </a:rPr>
              <a:t>P</a:t>
            </a:r>
            <a:r>
              <a:rPr lang="en-IN" sz="1600" b="0" dirty="0" err="1">
                <a:solidFill>
                  <a:srgbClr val="3A474E"/>
                </a:solidFill>
                <a:effectLst/>
                <a:latin typeface="Roboto Mono" panose="00000009000000000000" pitchFamily="49" charset="0"/>
              </a:rPr>
              <a:t>.</a:t>
            </a:r>
            <a:r>
              <a:rPr lang="en-IN" sz="1600" b="0" dirty="0" err="1">
                <a:solidFill>
                  <a:srgbClr val="000000"/>
                </a:solidFill>
                <a:effectLst/>
                <a:latin typeface="Roboto Mono" panose="00000009000000000000" pitchFamily="49" charset="0"/>
              </a:rPr>
              <a:t>payment_installments</a:t>
            </a:r>
            <a:endParaRPr lang="en-IN" sz="1600" b="0" dirty="0">
              <a:solidFill>
                <a:srgbClr val="3A474E"/>
              </a:solidFill>
              <a:effectLst/>
              <a:latin typeface="Roboto Mono" panose="00000009000000000000" pitchFamily="49" charset="0"/>
            </a:endParaRPr>
          </a:p>
          <a:p>
            <a:r>
              <a:rPr lang="en-IN" sz="1600" b="0" dirty="0">
                <a:solidFill>
                  <a:srgbClr val="3367D6"/>
                </a:solidFill>
                <a:effectLst/>
                <a:latin typeface="Roboto Mono" panose="00000009000000000000" pitchFamily="49" charset="0"/>
              </a:rPr>
              <a:t>order</a:t>
            </a:r>
            <a:r>
              <a:rPr lang="en-IN" sz="1600" b="0" dirty="0">
                <a:solidFill>
                  <a:srgbClr val="3A474E"/>
                </a:solidFill>
                <a:effectLst/>
                <a:latin typeface="Roboto Mono" panose="00000009000000000000" pitchFamily="49" charset="0"/>
              </a:rPr>
              <a:t> </a:t>
            </a:r>
            <a:r>
              <a:rPr lang="en-IN" sz="1600" b="0" dirty="0">
                <a:solidFill>
                  <a:srgbClr val="3367D6"/>
                </a:solidFill>
                <a:effectLst/>
                <a:latin typeface="Roboto Mono" panose="00000009000000000000" pitchFamily="49" charset="0"/>
              </a:rPr>
              <a:t>by</a:t>
            </a:r>
            <a:r>
              <a:rPr lang="en-IN" sz="1600" b="0" dirty="0">
                <a:solidFill>
                  <a:srgbClr val="3A474E"/>
                </a:solidFill>
                <a:effectLst/>
                <a:latin typeface="Roboto Mono" panose="00000009000000000000" pitchFamily="49" charset="0"/>
              </a:rPr>
              <a:t> </a:t>
            </a:r>
            <a:r>
              <a:rPr lang="en-IN" sz="1600" b="0" dirty="0" err="1">
                <a:solidFill>
                  <a:srgbClr val="000000"/>
                </a:solidFill>
                <a:effectLst/>
                <a:latin typeface="Roboto Mono" panose="00000009000000000000" pitchFamily="49" charset="0"/>
              </a:rPr>
              <a:t>payment_installments</a:t>
            </a:r>
            <a:endParaRPr lang="en-IN" sz="1600" b="0" dirty="0">
              <a:solidFill>
                <a:srgbClr val="000000"/>
              </a:solidFill>
              <a:effectLst/>
              <a:latin typeface="Roboto Mono" panose="00000009000000000000" pitchFamily="49" charset="0"/>
            </a:endParaRPr>
          </a:p>
          <a:p>
            <a:endParaRPr lang="en-IN" sz="1600" b="0" dirty="0">
              <a:solidFill>
                <a:srgbClr val="3A474E"/>
              </a:solidFill>
              <a:effectLst/>
              <a:latin typeface="Roboto Mono" panose="00000009000000000000" pitchFamily="49" charset="0"/>
            </a:endParaRPr>
          </a:p>
          <a:p>
            <a:pPr marL="0" indent="0">
              <a:buNone/>
            </a:pPr>
            <a:endParaRPr lang="en-IN" dirty="0"/>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pic>
        <p:nvPicPr>
          <p:cNvPr id="9" name="Picture 8">
            <a:extLst>
              <a:ext uri="{FF2B5EF4-FFF2-40B4-BE49-F238E27FC236}">
                <a16:creationId xmlns:a16="http://schemas.microsoft.com/office/drawing/2014/main" id="{56D25D99-38B2-CA9F-F1D6-6AA667408C78}"/>
              </a:ext>
            </a:extLst>
          </p:cNvPr>
          <p:cNvPicPr>
            <a:picLocks noChangeAspect="1"/>
          </p:cNvPicPr>
          <p:nvPr/>
        </p:nvPicPr>
        <p:blipFill>
          <a:blip r:embed="rId4"/>
          <a:stretch>
            <a:fillRect/>
          </a:stretch>
        </p:blipFill>
        <p:spPr>
          <a:xfrm>
            <a:off x="983377" y="3167666"/>
            <a:ext cx="10191750" cy="3622507"/>
          </a:xfrm>
          <a:prstGeom prst="rect">
            <a:avLst/>
          </a:prstGeom>
        </p:spPr>
      </p:pic>
    </p:spTree>
    <p:extLst>
      <p:ext uri="{BB962C8B-B14F-4D97-AF65-F5344CB8AC3E}">
        <p14:creationId xmlns:p14="http://schemas.microsoft.com/office/powerpoint/2010/main" val="29100435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032728" y="-365783"/>
            <a:ext cx="10086577" cy="1175355"/>
          </a:xfrm>
        </p:spPr>
        <p:txBody>
          <a:bodyPr>
            <a:normAutofit fontScale="90000"/>
          </a:bodyPr>
          <a:lstStyle/>
          <a:p>
            <a:pPr algn="ctr"/>
            <a:br>
              <a:rPr lang="en-US" b="1" u="sng" dirty="0">
                <a:solidFill>
                  <a:srgbClr val="FF0000"/>
                </a:solidFill>
              </a:rPr>
            </a:br>
            <a:r>
              <a:rPr lang="en-US" b="1" u="sng" dirty="0">
                <a:solidFill>
                  <a:srgbClr val="FF0000"/>
                </a:solidFill>
                <a:latin typeface="Times New Roman" panose="02020603050405020304" pitchFamily="18" charset="0"/>
                <a:cs typeface="Times New Roman" panose="02020603050405020304" pitchFamily="18" charset="0"/>
              </a:rPr>
              <a:t>Insights and recommendations</a:t>
            </a:r>
            <a:endParaRPr lang="en-IN"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101766" y="867488"/>
            <a:ext cx="12106276" cy="5928273"/>
          </a:xfrm>
        </p:spPr>
        <p:txBody>
          <a:bodyPr>
            <a:normAutofit/>
          </a:bodyPr>
          <a:lstStyle/>
          <a:p>
            <a:pPr marL="0" indent="0">
              <a:buNone/>
            </a:pPr>
            <a:r>
              <a:rPr lang="en-US" sz="2400" b="1" u="sng" dirty="0">
                <a:solidFill>
                  <a:srgbClr val="FF0000"/>
                </a:solidFill>
                <a:latin typeface="Times New Roman" panose="02020603050405020304" pitchFamily="18" charset="0"/>
                <a:cs typeface="Times New Roman" panose="02020603050405020304" pitchFamily="18" charset="0"/>
              </a:rPr>
              <a:t>INSIGHTS:-</a:t>
            </a:r>
          </a:p>
          <a:p>
            <a:pPr marL="0" indent="0">
              <a:lnSpc>
                <a:spcPct val="100000"/>
              </a:lnSpc>
              <a:buNone/>
            </a:pPr>
            <a:r>
              <a:rPr lang="en-US" sz="2000" i="1" dirty="0">
                <a:solidFill>
                  <a:schemeClr val="accent5"/>
                </a:solidFill>
                <a:latin typeface="Times New Roman" panose="02020603050405020304" pitchFamily="18" charset="0"/>
                <a:cs typeface="Times New Roman" panose="02020603050405020304" pitchFamily="18" charset="0"/>
              </a:rPr>
              <a:t>The provided data allows us to understand the number of orders placed based on the payment instalments that have been paid. By analyzing this information, we can gain insights into customer </a:t>
            </a:r>
            <a:r>
              <a:rPr lang="en-US" sz="2000" i="1" dirty="0" err="1">
                <a:solidFill>
                  <a:schemeClr val="accent5"/>
                </a:solidFill>
                <a:latin typeface="Times New Roman" panose="02020603050405020304" pitchFamily="18" charset="0"/>
                <a:cs typeface="Times New Roman" panose="02020603050405020304" pitchFamily="18" charset="0"/>
              </a:rPr>
              <a:t>behaviour</a:t>
            </a:r>
            <a:r>
              <a:rPr lang="en-US" sz="2000" i="1" dirty="0">
                <a:solidFill>
                  <a:schemeClr val="accent5"/>
                </a:solidFill>
                <a:latin typeface="Times New Roman" panose="02020603050405020304" pitchFamily="18" charset="0"/>
                <a:cs typeface="Times New Roman" panose="02020603050405020304" pitchFamily="18" charset="0"/>
              </a:rPr>
              <a:t> regarding payment methods and instalment plans.</a:t>
            </a:r>
          </a:p>
          <a:p>
            <a:pPr marL="0" indent="0">
              <a:lnSpc>
                <a:spcPct val="100000"/>
              </a:lnSpc>
              <a:buNone/>
            </a:pPr>
            <a:r>
              <a:rPr lang="en-US" sz="2000" b="1" u="sng" dirty="0">
                <a:solidFill>
                  <a:srgbClr val="FF0000"/>
                </a:solidFill>
                <a:latin typeface="Times New Roman" panose="02020603050405020304" pitchFamily="18" charset="0"/>
                <a:cs typeface="Times New Roman" panose="02020603050405020304" pitchFamily="18" charset="0"/>
              </a:rPr>
              <a:t>RECOMMENDATIONS:-</a:t>
            </a: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Customer Education: </a:t>
            </a:r>
            <a:r>
              <a:rPr lang="en-US" sz="2000" i="1" dirty="0">
                <a:solidFill>
                  <a:schemeClr val="accent5"/>
                </a:solidFill>
                <a:latin typeface="Times New Roman" panose="02020603050405020304" pitchFamily="18" charset="0"/>
                <a:cs typeface="Times New Roman" panose="02020603050405020304" pitchFamily="18" charset="0"/>
              </a:rPr>
              <a:t>Educate customers about the benefits and flexibility of instalment payment options. Highlight the convenience and affordability of paying in instalments, especially for higher-priced products or larger orders.</a:t>
            </a: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Collaborate with Payment Providers: </a:t>
            </a:r>
            <a:r>
              <a:rPr lang="en-US" sz="2000" i="1" dirty="0">
                <a:solidFill>
                  <a:schemeClr val="accent5"/>
                </a:solidFill>
                <a:latin typeface="Times New Roman" panose="02020603050405020304" pitchFamily="18" charset="0"/>
                <a:cs typeface="Times New Roman" panose="02020603050405020304" pitchFamily="18" charset="0"/>
              </a:rPr>
              <a:t>Collaborate with payment providers or financial institutions to offer attractive instalment plans and promotions. Partnering with payment processors or credit providers can expand the range of instalment options available to customers and enhance their purchasing experience.</a:t>
            </a:r>
          </a:p>
          <a:p>
            <a:pPr>
              <a:lnSpc>
                <a:spcPct val="100000"/>
              </a:lnSpc>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Continuous Monitoring and Improvement: </a:t>
            </a:r>
            <a:r>
              <a:rPr lang="en-US" sz="2000" i="1" dirty="0">
                <a:solidFill>
                  <a:schemeClr val="accent5"/>
                </a:solidFill>
                <a:latin typeface="Times New Roman" panose="02020603050405020304" pitchFamily="18" charset="0"/>
                <a:cs typeface="Times New Roman" panose="02020603050405020304" pitchFamily="18" charset="0"/>
              </a:rPr>
              <a:t>Continuously monitor customer preferences regarding payment instalments and keep track of any shifts or changes in </a:t>
            </a:r>
            <a:r>
              <a:rPr lang="en-US" sz="2000" i="1" dirty="0" err="1">
                <a:solidFill>
                  <a:schemeClr val="accent5"/>
                </a:solidFill>
                <a:latin typeface="Times New Roman" panose="02020603050405020304" pitchFamily="18" charset="0"/>
                <a:cs typeface="Times New Roman" panose="02020603050405020304" pitchFamily="18" charset="0"/>
              </a:rPr>
              <a:t>behaviour</a:t>
            </a:r>
            <a:r>
              <a:rPr lang="en-US" sz="2000" i="1" dirty="0">
                <a:solidFill>
                  <a:schemeClr val="accent5"/>
                </a:solidFill>
                <a:latin typeface="Times New Roman" panose="02020603050405020304" pitchFamily="18" charset="0"/>
                <a:cs typeface="Times New Roman" panose="02020603050405020304" pitchFamily="18" charset="0"/>
              </a:rPr>
              <a:t>. Regularly assess the effectiveness of marketing strategies and payment options to identify areas for improvement and adapt to evolving customer needs.</a:t>
            </a:r>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spTree>
    <p:extLst>
      <p:ext uri="{BB962C8B-B14F-4D97-AF65-F5344CB8AC3E}">
        <p14:creationId xmlns:p14="http://schemas.microsoft.com/office/powerpoint/2010/main" val="1904481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032728" y="-365783"/>
            <a:ext cx="10086577" cy="1175355"/>
          </a:xfrm>
        </p:spPr>
        <p:txBody>
          <a:bodyPr>
            <a:normAutofit fontScale="90000"/>
          </a:bodyPr>
          <a:lstStyle/>
          <a:p>
            <a:pPr algn="ctr"/>
            <a:br>
              <a:rPr lang="en-US" b="1" u="sng" dirty="0">
                <a:solidFill>
                  <a:srgbClr val="FF0000"/>
                </a:solidFill>
              </a:rPr>
            </a:br>
            <a:r>
              <a:rPr lang="en-US" b="1" u="sng" dirty="0">
                <a:solidFill>
                  <a:srgbClr val="FF0000"/>
                </a:solidFill>
                <a:latin typeface="Times New Roman" panose="02020603050405020304" pitchFamily="18" charset="0"/>
                <a:cs typeface="Times New Roman" panose="02020603050405020304" pitchFamily="18" charset="0"/>
              </a:rPr>
              <a:t>Insights and recommendations</a:t>
            </a:r>
            <a:endParaRPr lang="en-IN"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85724" y="1027906"/>
            <a:ext cx="11980584" cy="5767856"/>
          </a:xfrm>
        </p:spPr>
        <p:txBody>
          <a:bodyPr/>
          <a:lstStyle/>
          <a:p>
            <a:pPr marL="0" indent="0">
              <a:buNone/>
            </a:pPr>
            <a:r>
              <a:rPr lang="en-IN" sz="2400" b="1" u="sng" dirty="0">
                <a:solidFill>
                  <a:srgbClr val="FF0000"/>
                </a:solidFill>
                <a:latin typeface="Times New Roman" panose="02020603050405020304" pitchFamily="18" charset="0"/>
                <a:cs typeface="Times New Roman" panose="02020603050405020304" pitchFamily="18" charset="0"/>
              </a:rPr>
              <a:t>INSIGHTS:-</a:t>
            </a:r>
          </a:p>
          <a:p>
            <a:pPr>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Geographic Reach: </a:t>
            </a:r>
            <a:r>
              <a:rPr lang="en-US" sz="2000" i="1" dirty="0">
                <a:solidFill>
                  <a:schemeClr val="accent5"/>
                </a:solidFill>
                <a:latin typeface="Times New Roman" panose="02020603050405020304" pitchFamily="18" charset="0"/>
                <a:cs typeface="Times New Roman" panose="02020603050405020304" pitchFamily="18" charset="0"/>
              </a:rPr>
              <a:t>The target retail store has a significant geographic reach, with orders being placed from a total of 4,119 distinct cities during the analyzed period. This indicates that the store has a wide customer base and is attracting customers from various locations.</a:t>
            </a:r>
          </a:p>
          <a:p>
            <a:pPr>
              <a:buFont typeface="Wingdings" panose="05000000000000000000" pitchFamily="2" charset="2"/>
              <a:buChar char="Ø"/>
            </a:pPr>
            <a:endParaRPr lang="en-US" sz="2000" i="1" dirty="0">
              <a:solidFill>
                <a:schemeClr val="accent5"/>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Market Expansion Potential: </a:t>
            </a:r>
            <a:r>
              <a:rPr lang="en-US" sz="2000" i="1" dirty="0">
                <a:solidFill>
                  <a:schemeClr val="accent5"/>
                </a:solidFill>
                <a:latin typeface="Times New Roman" panose="02020603050405020304" pitchFamily="18" charset="0"/>
                <a:cs typeface="Times New Roman" panose="02020603050405020304" pitchFamily="18" charset="0"/>
              </a:rPr>
              <a:t>The extensive coverage across 4,119 cities highlights the potential for market expansion. By analyzing the distribution of orders across these cities, the retail store can identify areas where it has a strong presence and areas that may require more attention. This information can help in planning future expansions and targeting new customer segments.</a:t>
            </a:r>
          </a:p>
          <a:p>
            <a:pPr>
              <a:buFont typeface="Wingdings" panose="05000000000000000000" pitchFamily="2" charset="2"/>
              <a:buChar char="Ø"/>
            </a:pPr>
            <a:endParaRPr lang="en-US" sz="2000" i="1" dirty="0">
              <a:solidFill>
                <a:schemeClr val="accent5"/>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Regional Preferences: </a:t>
            </a:r>
            <a:r>
              <a:rPr lang="en-US" sz="2000" i="1" dirty="0">
                <a:solidFill>
                  <a:schemeClr val="accent5"/>
                </a:solidFill>
                <a:latin typeface="Times New Roman" panose="02020603050405020304" pitchFamily="18" charset="0"/>
                <a:cs typeface="Times New Roman" panose="02020603050405020304" pitchFamily="18" charset="0"/>
              </a:rPr>
              <a:t>Analyzing the distribution of cities and correlating it with sales data can reveal regional preferences and demand patterns. Identifying which cities or regions contribute the most to sales can help the retail store prioritize marketing efforts, optimize inventory management, and tailor product offerings to meet the specific needs of those areas.</a:t>
            </a:r>
            <a:endParaRPr lang="en-IN" sz="2000" i="1" dirty="0">
              <a:solidFill>
                <a:schemeClr val="accent5"/>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spTree>
    <p:extLst>
      <p:ext uri="{BB962C8B-B14F-4D97-AF65-F5344CB8AC3E}">
        <p14:creationId xmlns:p14="http://schemas.microsoft.com/office/powerpoint/2010/main" val="80146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032728" y="-365783"/>
            <a:ext cx="10086577" cy="1175355"/>
          </a:xfrm>
        </p:spPr>
        <p:txBody>
          <a:bodyPr>
            <a:normAutofit fontScale="90000"/>
          </a:bodyPr>
          <a:lstStyle/>
          <a:p>
            <a:pPr algn="ctr"/>
            <a:br>
              <a:rPr lang="en-US" b="1" u="sng" dirty="0">
                <a:solidFill>
                  <a:srgbClr val="FF0000"/>
                </a:solidFill>
              </a:rPr>
            </a:br>
            <a:r>
              <a:rPr lang="en-US" b="1" u="sng" dirty="0">
                <a:solidFill>
                  <a:srgbClr val="FF0000"/>
                </a:solidFill>
                <a:latin typeface="Times New Roman" panose="02020603050405020304" pitchFamily="18" charset="0"/>
                <a:cs typeface="Times New Roman" panose="02020603050405020304" pitchFamily="18" charset="0"/>
              </a:rPr>
              <a:t>Insights and recommendations</a:t>
            </a:r>
            <a:endParaRPr lang="en-IN"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85724" y="1027906"/>
            <a:ext cx="11980584" cy="5767856"/>
          </a:xfrm>
        </p:spPr>
        <p:txBody>
          <a:bodyPr/>
          <a:lstStyle/>
          <a:p>
            <a:pPr marL="0" indent="0">
              <a:buNone/>
            </a:pPr>
            <a:r>
              <a:rPr lang="en-IN" sz="2400" b="1" u="sng" dirty="0">
                <a:solidFill>
                  <a:srgbClr val="FF0000"/>
                </a:solidFill>
                <a:latin typeface="Times New Roman" panose="02020603050405020304" pitchFamily="18" charset="0"/>
                <a:cs typeface="Times New Roman" panose="02020603050405020304" pitchFamily="18" charset="0"/>
              </a:rPr>
              <a:t>RECOMMENDATIONS:-</a:t>
            </a:r>
          </a:p>
          <a:p>
            <a:pPr>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Targeted Marketing Campaigns: </a:t>
            </a:r>
            <a:r>
              <a:rPr lang="en-US" sz="2000" i="1" dirty="0">
                <a:solidFill>
                  <a:schemeClr val="accent5"/>
                </a:solidFill>
                <a:latin typeface="Times New Roman" panose="02020603050405020304" pitchFamily="18" charset="0"/>
                <a:cs typeface="Times New Roman" panose="02020603050405020304" pitchFamily="18" charset="0"/>
              </a:rPr>
              <a:t>Leveraging the insights gained from the analysis of city and state data, the retail store should create targeted marketing campaigns that focus on specific regions or cities. By understanding the preferences and needs of customers in different areas, the store can develop personalized messaging and promotional offers to increase customer engagement and drive sales.</a:t>
            </a:r>
          </a:p>
          <a:p>
            <a:pPr>
              <a:buFont typeface="Wingdings" panose="05000000000000000000" pitchFamily="2" charset="2"/>
              <a:buChar char="Ø"/>
            </a:pPr>
            <a:endParaRPr lang="en-US" sz="2000" i="1" dirty="0">
              <a:solidFill>
                <a:schemeClr val="accent5"/>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Expansion Opportunities: </a:t>
            </a:r>
            <a:r>
              <a:rPr lang="en-US" sz="2000" i="1" dirty="0">
                <a:solidFill>
                  <a:schemeClr val="accent5"/>
                </a:solidFill>
                <a:latin typeface="Times New Roman" panose="02020603050405020304" pitchFamily="18" charset="0"/>
                <a:cs typeface="Times New Roman" panose="02020603050405020304" pitchFamily="18" charset="0"/>
              </a:rPr>
              <a:t>The extensive reach across 4,119 cities indicates potential areas for future expansion. The retail store should conduct further research and analysis to identify cities or regions that show high growth potential and align with the store's target market. This can involve evaluating demographic data, market trends, and competition in those areas to make informed decisions about opening new stores or expanding distribution networks.</a:t>
            </a:r>
          </a:p>
          <a:p>
            <a:pPr>
              <a:buFont typeface="Wingdings" panose="05000000000000000000" pitchFamily="2" charset="2"/>
              <a:buChar char="Ø"/>
            </a:pPr>
            <a:endParaRPr lang="en-US" sz="2000" i="1" dirty="0">
              <a:solidFill>
                <a:schemeClr val="accent5"/>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u="sng" dirty="0">
                <a:solidFill>
                  <a:schemeClr val="accent6"/>
                </a:solidFill>
                <a:latin typeface="Times New Roman" panose="02020603050405020304" pitchFamily="18" charset="0"/>
                <a:cs typeface="Times New Roman" panose="02020603050405020304" pitchFamily="18" charset="0"/>
              </a:rPr>
              <a:t>Localization Strategies: </a:t>
            </a:r>
            <a:r>
              <a:rPr lang="en-US" sz="2000" i="1" dirty="0">
                <a:solidFill>
                  <a:schemeClr val="accent5"/>
                </a:solidFill>
                <a:latin typeface="Times New Roman" panose="02020603050405020304" pitchFamily="18" charset="0"/>
                <a:cs typeface="Times New Roman" panose="02020603050405020304" pitchFamily="18" charset="0"/>
              </a:rPr>
              <a:t>Considering the diversity of cities and states, it is recommended that the retail store implement localization strategies. This involves understanding the unique characteristics, preferences, and cultural aspects of each region and tailoring marketing campaigns, product assortment, and customer experiences accordingly. This approach can help establish stronger connections with local customers and enhance brand loyalty.</a:t>
            </a:r>
            <a:endParaRPr lang="en-IN" sz="2000" i="1" dirty="0">
              <a:solidFill>
                <a:schemeClr val="accent5"/>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spTree>
    <p:extLst>
      <p:ext uri="{BB962C8B-B14F-4D97-AF65-F5344CB8AC3E}">
        <p14:creationId xmlns:p14="http://schemas.microsoft.com/office/powerpoint/2010/main" val="2842979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B7DB4-6569-A41A-6B3B-6D631F4115A6}"/>
              </a:ext>
            </a:extLst>
          </p:cNvPr>
          <p:cNvSpPr>
            <a:spLocks noGrp="1"/>
          </p:cNvSpPr>
          <p:nvPr>
            <p:ph type="ctrTitle"/>
          </p:nvPr>
        </p:nvSpPr>
        <p:spPr>
          <a:xfrm>
            <a:off x="1410278" y="1862553"/>
            <a:ext cx="9371443" cy="3132891"/>
          </a:xfrm>
        </p:spPr>
        <p:txBody>
          <a:bodyPr>
            <a:normAutofit/>
          </a:bodyPr>
          <a:lstStyle/>
          <a:p>
            <a:r>
              <a:rPr lang="en-US" sz="6000" dirty="0"/>
              <a:t> </a:t>
            </a:r>
            <a:r>
              <a:rPr lang="en-US" sz="6000" b="1" u="sng" dirty="0">
                <a:solidFill>
                  <a:srgbClr val="FF0000"/>
                </a:solidFill>
                <a:latin typeface="Times New Roman" panose="02020603050405020304" pitchFamily="18" charset="0"/>
                <a:cs typeface="Times New Roman" panose="02020603050405020304" pitchFamily="18" charset="0"/>
              </a:rPr>
              <a:t>2. In-depth Exploration:</a:t>
            </a:r>
            <a:br>
              <a:rPr lang="en-US" sz="6000" b="1" dirty="0">
                <a:solidFill>
                  <a:srgbClr val="FF0000"/>
                </a:solidFill>
                <a:effectLst/>
                <a:latin typeface="Times New Roman" panose="02020603050405020304" pitchFamily="18" charset="0"/>
                <a:cs typeface="Times New Roman" panose="02020603050405020304" pitchFamily="18" charset="0"/>
              </a:rPr>
            </a:br>
            <a:endParaRPr lang="en-IN" u="sng" dirty="0">
              <a:solidFill>
                <a:srgbClr val="FF0000"/>
              </a:solidFill>
            </a:endParaRPr>
          </a:p>
        </p:txBody>
      </p:sp>
      <p:pic>
        <p:nvPicPr>
          <p:cNvPr id="9" name="Picture 8">
            <a:extLst>
              <a:ext uri="{FF2B5EF4-FFF2-40B4-BE49-F238E27FC236}">
                <a16:creationId xmlns:a16="http://schemas.microsoft.com/office/drawing/2014/main" id="{EB3F676D-B9CE-3EAB-4E09-31B26D52775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651" b="89701" l="9770" r="89943">
                        <a14:foregroundMark x1="52299" y1="4651" x2="52299" y2="4651"/>
                        <a14:foregroundMark x1="54023" y1="38206" x2="54023" y2="38206"/>
                      </a14:backgroundRemoval>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94243" y="0"/>
            <a:ext cx="1524000" cy="1234912"/>
          </a:xfrm>
          <a:prstGeom prst="rect">
            <a:avLst/>
          </a:prstGeom>
        </p:spPr>
      </p:pic>
      <p:pic>
        <p:nvPicPr>
          <p:cNvPr id="13" name="Picture 12">
            <a:extLst>
              <a:ext uri="{FF2B5EF4-FFF2-40B4-BE49-F238E27FC236}">
                <a16:creationId xmlns:a16="http://schemas.microsoft.com/office/drawing/2014/main" id="{512392A3-449F-6083-E95C-D54D4672F37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5375" y1="49625" x2="25375" y2="49625"/>
                      </a14:backgroundRemoval>
                    </a14:imgEffect>
                  </a14:imgLayer>
                </a14:imgProps>
              </a:ext>
              <a:ext uri="{28A0092B-C50C-407E-A947-70E740481C1C}">
                <a14:useLocalDpi xmlns:a14="http://schemas.microsoft.com/office/drawing/2010/main" val="0"/>
              </a:ext>
            </a:extLst>
          </a:blip>
          <a:stretch>
            <a:fillRect/>
          </a:stretch>
        </p:blipFill>
        <p:spPr>
          <a:xfrm>
            <a:off x="-226243" y="-113123"/>
            <a:ext cx="1522800" cy="1121480"/>
          </a:xfrm>
          <a:prstGeom prst="rect">
            <a:avLst/>
          </a:prstGeom>
        </p:spPr>
      </p:pic>
      <p:sp>
        <p:nvSpPr>
          <p:cNvPr id="14" name="Rectangle 13">
            <a:extLst>
              <a:ext uri="{FF2B5EF4-FFF2-40B4-BE49-F238E27FC236}">
                <a16:creationId xmlns:a16="http://schemas.microsoft.com/office/drawing/2014/main" id="{0AA98255-4365-1620-6C2F-FCB862CBF283}"/>
              </a:ext>
            </a:extLst>
          </p:cNvPr>
          <p:cNvSpPr/>
          <p:nvPr/>
        </p:nvSpPr>
        <p:spPr>
          <a:xfrm>
            <a:off x="0" y="-1"/>
            <a:ext cx="12192000" cy="6858001"/>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90604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3AA-E731-EA5C-BA52-83D54AD095D7}"/>
              </a:ext>
            </a:extLst>
          </p:cNvPr>
          <p:cNvSpPr>
            <a:spLocks noGrp="1"/>
          </p:cNvSpPr>
          <p:nvPr>
            <p:ph type="title"/>
          </p:nvPr>
        </p:nvSpPr>
        <p:spPr>
          <a:xfrm>
            <a:off x="1075173" y="-226466"/>
            <a:ext cx="9877530" cy="1027906"/>
          </a:xfrm>
        </p:spPr>
        <p:txBody>
          <a:bodyPr>
            <a:noAutofit/>
          </a:bodyPr>
          <a:lstStyle/>
          <a:p>
            <a:pPr algn="ctr"/>
            <a:br>
              <a:rPr lang="en-US" sz="2800" b="1" u="sng" dirty="0">
                <a:solidFill>
                  <a:srgbClr val="FF0000"/>
                </a:solidFill>
                <a:latin typeface="Times New Roman" panose="02020603050405020304" pitchFamily="18" charset="0"/>
                <a:cs typeface="Times New Roman" panose="02020603050405020304" pitchFamily="18" charset="0"/>
              </a:rPr>
            </a:br>
            <a:r>
              <a:rPr lang="en-US" sz="2800" b="1" u="sng" dirty="0">
                <a:solidFill>
                  <a:srgbClr val="FF0000"/>
                </a:solidFill>
                <a:latin typeface="Times New Roman" panose="02020603050405020304" pitchFamily="18" charset="0"/>
                <a:cs typeface="Times New Roman" panose="02020603050405020304" pitchFamily="18" charset="0"/>
              </a:rPr>
              <a:t>1.  Is there a growing trend in the no. of orders placed over the past years?</a:t>
            </a:r>
            <a:endParaRPr lang="en-IN" sz="2800"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CF34E-AF7E-F9B2-E2DA-66680715E71B}"/>
              </a:ext>
            </a:extLst>
          </p:cNvPr>
          <p:cNvSpPr>
            <a:spLocks noGrp="1"/>
          </p:cNvSpPr>
          <p:nvPr>
            <p:ph idx="1"/>
          </p:nvPr>
        </p:nvSpPr>
        <p:spPr>
          <a:xfrm>
            <a:off x="133546" y="895295"/>
            <a:ext cx="11924907" cy="5705195"/>
          </a:xfrm>
        </p:spPr>
        <p:txBody>
          <a:bodyPr>
            <a:normAutofit/>
          </a:bodyPr>
          <a:lstStyle/>
          <a:p>
            <a:pPr marL="0" indent="0">
              <a:buNone/>
            </a:pPr>
            <a:r>
              <a:rPr lang="en-IN" sz="2400" b="1" i="1" u="sng" dirty="0">
                <a:solidFill>
                  <a:srgbClr val="FF0000"/>
                </a:solidFill>
                <a:latin typeface="Times New Roman" panose="02020603050405020304" pitchFamily="18" charset="0"/>
                <a:cs typeface="Times New Roman" panose="02020603050405020304" pitchFamily="18" charset="0"/>
              </a:rPr>
              <a:t>QUERY:-</a:t>
            </a:r>
          </a:p>
          <a:p>
            <a:r>
              <a:rPr lang="en-US" sz="1600" b="0" dirty="0">
                <a:solidFill>
                  <a:srgbClr val="3367D6"/>
                </a:solidFill>
                <a:effectLst/>
                <a:latin typeface="Roboto Mono" panose="00000009000000000000" pitchFamily="49" charset="0"/>
              </a:rPr>
              <a:t>select</a:t>
            </a:r>
            <a:r>
              <a:rPr lang="en-US" sz="1600" b="0" dirty="0">
                <a:solidFill>
                  <a:srgbClr val="3A474E"/>
                </a:solidFill>
                <a:effectLst/>
                <a:latin typeface="Roboto Mono" panose="00000009000000000000" pitchFamily="49" charset="0"/>
              </a:rPr>
              <a:t> </a:t>
            </a:r>
            <a:r>
              <a:rPr lang="en-US" sz="1600" b="0" dirty="0" err="1">
                <a:solidFill>
                  <a:srgbClr val="000000"/>
                </a:solidFill>
                <a:effectLst/>
                <a:latin typeface="Roboto Mono" panose="00000009000000000000" pitchFamily="49" charset="0"/>
              </a:rPr>
              <a:t>t</a:t>
            </a:r>
            <a:r>
              <a:rPr lang="en-US" sz="1600" b="0" dirty="0" err="1">
                <a:solidFill>
                  <a:srgbClr val="3A474E"/>
                </a:solidFill>
                <a:effectLst/>
                <a:latin typeface="Roboto Mono" panose="00000009000000000000" pitchFamily="49" charset="0"/>
              </a:rPr>
              <a:t>.</a:t>
            </a:r>
            <a:r>
              <a:rPr lang="en-US" sz="1600" b="0" dirty="0" err="1">
                <a:solidFill>
                  <a:srgbClr val="000000"/>
                </a:solidFill>
                <a:effectLst/>
                <a:latin typeface="Roboto Mono" panose="00000009000000000000" pitchFamily="49" charset="0"/>
              </a:rPr>
              <a:t>year</a:t>
            </a:r>
            <a:r>
              <a:rPr lang="en-US" sz="1600" b="0" dirty="0" err="1">
                <a:solidFill>
                  <a:srgbClr val="3A474E"/>
                </a:solidFill>
                <a:effectLst/>
                <a:latin typeface="Roboto Mono" panose="00000009000000000000" pitchFamily="49" charset="0"/>
              </a:rPr>
              <a:t>,</a:t>
            </a:r>
            <a:r>
              <a:rPr lang="en-US" sz="1600" b="0" dirty="0" err="1">
                <a:solidFill>
                  <a:srgbClr val="3367D6"/>
                </a:solidFill>
                <a:effectLst/>
                <a:latin typeface="Roboto Mono" panose="00000009000000000000" pitchFamily="49" charset="0"/>
              </a:rPr>
              <a:t>count</a:t>
            </a:r>
            <a:r>
              <a:rPr lang="en-US" sz="1600" b="0" dirty="0">
                <a:solidFill>
                  <a:srgbClr val="37474F"/>
                </a:solidFill>
                <a:effectLst/>
                <a:latin typeface="Roboto Mono" panose="00000009000000000000" pitchFamily="49" charset="0"/>
              </a:rPr>
              <a:t>(*)</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as</a:t>
            </a:r>
            <a:r>
              <a:rPr lang="en-US" sz="1600" b="0" dirty="0">
                <a:solidFill>
                  <a:srgbClr val="3A474E"/>
                </a:solidFill>
                <a:effectLst/>
                <a:latin typeface="Roboto Mono" panose="00000009000000000000" pitchFamily="49" charset="0"/>
              </a:rPr>
              <a:t> </a:t>
            </a:r>
            <a:r>
              <a:rPr lang="en-US" sz="1600" b="0" dirty="0" err="1">
                <a:solidFill>
                  <a:srgbClr val="000000"/>
                </a:solidFill>
                <a:effectLst/>
                <a:latin typeface="Roboto Mono" panose="00000009000000000000" pitchFamily="49" charset="0"/>
              </a:rPr>
              <a:t>num_of_orders</a:t>
            </a:r>
            <a:endParaRPr lang="en-US" sz="1600" b="0" dirty="0">
              <a:solidFill>
                <a:srgbClr val="3A474E"/>
              </a:solidFill>
              <a:effectLst/>
              <a:latin typeface="Roboto Mono" panose="00000009000000000000" pitchFamily="49" charset="0"/>
            </a:endParaRPr>
          </a:p>
          <a:p>
            <a:r>
              <a:rPr lang="en-US" sz="1600" b="0" dirty="0">
                <a:solidFill>
                  <a:srgbClr val="3367D6"/>
                </a:solidFill>
                <a:effectLst/>
                <a:latin typeface="Roboto Mono" panose="00000009000000000000" pitchFamily="49" charset="0"/>
              </a:rPr>
              <a:t>from</a:t>
            </a:r>
            <a:r>
              <a:rPr lang="en-US" sz="1600" b="0" dirty="0">
                <a:solidFill>
                  <a:srgbClr val="37474F"/>
                </a:solidFill>
                <a:effectLst/>
                <a:latin typeface="Roboto Mono" panose="00000009000000000000" pitchFamily="49" charset="0"/>
              </a:rPr>
              <a:t>(</a:t>
            </a:r>
            <a:r>
              <a:rPr lang="en-US" sz="1600" b="0" dirty="0">
                <a:solidFill>
                  <a:srgbClr val="3367D6"/>
                </a:solidFill>
                <a:effectLst/>
                <a:latin typeface="Roboto Mono" panose="00000009000000000000" pitchFamily="49" charset="0"/>
              </a:rPr>
              <a:t>select</a:t>
            </a:r>
            <a:r>
              <a:rPr lang="en-US" sz="1600" b="0" dirty="0">
                <a:solidFill>
                  <a:srgbClr val="3A474E"/>
                </a:solidFill>
                <a:effectLst/>
                <a:latin typeface="Roboto Mono" panose="00000009000000000000" pitchFamily="49" charset="0"/>
              </a:rPr>
              <a:t> </a:t>
            </a:r>
            <a:r>
              <a:rPr lang="en-US" sz="1600" b="0" dirty="0">
                <a:solidFill>
                  <a:srgbClr val="37474F"/>
                </a:solidFill>
                <a:effectLst/>
                <a:latin typeface="Roboto Mono" panose="00000009000000000000" pitchFamily="49" charset="0"/>
              </a:rPr>
              <a:t>*</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extract</a:t>
            </a:r>
            <a:r>
              <a:rPr lang="en-US" sz="1600" b="0" dirty="0">
                <a:solidFill>
                  <a:srgbClr val="37474F"/>
                </a:solidFill>
                <a:effectLst/>
                <a:latin typeface="Roboto Mono" panose="00000009000000000000" pitchFamily="49" charset="0"/>
              </a:rPr>
              <a:t>(</a:t>
            </a:r>
            <a:r>
              <a:rPr lang="en-US" sz="1600" b="0" dirty="0">
                <a:solidFill>
                  <a:srgbClr val="000000"/>
                </a:solidFill>
                <a:effectLst/>
                <a:latin typeface="Roboto Mono" panose="00000009000000000000" pitchFamily="49" charset="0"/>
              </a:rPr>
              <a:t>year</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from</a:t>
            </a:r>
            <a:r>
              <a:rPr lang="en-US" sz="1600" b="0" dirty="0">
                <a:solidFill>
                  <a:srgbClr val="3A474E"/>
                </a:solidFill>
                <a:effectLst/>
                <a:latin typeface="Roboto Mono" panose="00000009000000000000" pitchFamily="49" charset="0"/>
              </a:rPr>
              <a:t> </a:t>
            </a:r>
            <a:r>
              <a:rPr lang="en-US" sz="1600" b="0" dirty="0" err="1">
                <a:solidFill>
                  <a:srgbClr val="000000"/>
                </a:solidFill>
                <a:effectLst/>
                <a:latin typeface="Roboto Mono" panose="00000009000000000000" pitchFamily="49" charset="0"/>
              </a:rPr>
              <a:t>order_purchase_timestamp</a:t>
            </a:r>
            <a:r>
              <a:rPr lang="en-US" sz="1600" b="0" dirty="0">
                <a:solidFill>
                  <a:srgbClr val="37474F"/>
                </a:solidFill>
                <a:effectLst/>
                <a:latin typeface="Roboto Mono" panose="00000009000000000000" pitchFamily="49" charset="0"/>
              </a:rPr>
              <a:t>)</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as</a:t>
            </a:r>
            <a:r>
              <a:rPr lang="en-US" sz="1600" b="0" dirty="0">
                <a:solidFill>
                  <a:srgbClr val="3A474E"/>
                </a:solidFill>
                <a:effectLst/>
                <a:latin typeface="Roboto Mono" panose="00000009000000000000" pitchFamily="49" charset="0"/>
              </a:rPr>
              <a:t> </a:t>
            </a:r>
            <a:r>
              <a:rPr lang="en-US" sz="1600" b="0" dirty="0">
                <a:solidFill>
                  <a:srgbClr val="000000"/>
                </a:solidFill>
                <a:effectLst/>
                <a:latin typeface="Roboto Mono" panose="00000009000000000000" pitchFamily="49" charset="0"/>
              </a:rPr>
              <a:t>year</a:t>
            </a:r>
            <a:endParaRPr lang="en-US" sz="1600" b="0" dirty="0">
              <a:solidFill>
                <a:srgbClr val="3A474E"/>
              </a:solidFill>
              <a:effectLst/>
              <a:latin typeface="Roboto Mono" panose="00000009000000000000" pitchFamily="49" charset="0"/>
            </a:endParaRPr>
          </a:p>
          <a:p>
            <a:r>
              <a:rPr lang="en-US" sz="1600" b="0" dirty="0">
                <a:solidFill>
                  <a:srgbClr val="3367D6"/>
                </a:solidFill>
                <a:effectLst/>
                <a:latin typeface="Roboto Mono" panose="00000009000000000000" pitchFamily="49" charset="0"/>
              </a:rPr>
              <a:t>from</a:t>
            </a:r>
            <a:r>
              <a:rPr lang="en-US" sz="1600" b="0" dirty="0">
                <a:solidFill>
                  <a:srgbClr val="3A474E"/>
                </a:solidFill>
                <a:effectLst/>
                <a:latin typeface="Roboto Mono" panose="00000009000000000000" pitchFamily="49" charset="0"/>
              </a:rPr>
              <a:t> </a:t>
            </a:r>
            <a:r>
              <a:rPr lang="en-US" sz="1600" b="0" dirty="0">
                <a:solidFill>
                  <a:srgbClr val="0D904F"/>
                </a:solidFill>
                <a:effectLst/>
                <a:latin typeface="Roboto Mono" panose="00000009000000000000" pitchFamily="49" charset="0"/>
              </a:rPr>
              <a:t>`</a:t>
            </a:r>
            <a:r>
              <a:rPr lang="en-US" sz="1600" b="0" dirty="0" err="1">
                <a:solidFill>
                  <a:srgbClr val="0D904F"/>
                </a:solidFill>
                <a:effectLst/>
                <a:latin typeface="Roboto Mono" panose="00000009000000000000" pitchFamily="49" charset="0"/>
              </a:rPr>
              <a:t>target_retail_store.orders</a:t>
            </a:r>
            <a:r>
              <a:rPr lang="en-US" sz="1600" b="0" dirty="0">
                <a:solidFill>
                  <a:srgbClr val="0D904F"/>
                </a:solidFill>
                <a:effectLst/>
                <a:latin typeface="Roboto Mono" panose="00000009000000000000" pitchFamily="49" charset="0"/>
              </a:rPr>
              <a:t>`</a:t>
            </a:r>
            <a:r>
              <a:rPr lang="en-US" sz="1600" b="0" dirty="0">
                <a:solidFill>
                  <a:srgbClr val="37474F"/>
                </a:solidFill>
                <a:effectLst/>
                <a:latin typeface="Roboto Mono" panose="00000009000000000000" pitchFamily="49" charset="0"/>
              </a:rPr>
              <a:t>)</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as</a:t>
            </a:r>
            <a:r>
              <a:rPr lang="en-US" sz="1600" b="0" dirty="0">
                <a:solidFill>
                  <a:srgbClr val="3A474E"/>
                </a:solidFill>
                <a:effectLst/>
                <a:latin typeface="Roboto Mono" panose="00000009000000000000" pitchFamily="49" charset="0"/>
              </a:rPr>
              <a:t> </a:t>
            </a:r>
            <a:r>
              <a:rPr lang="en-US" sz="1600" b="0" dirty="0">
                <a:solidFill>
                  <a:srgbClr val="000000"/>
                </a:solidFill>
                <a:effectLst/>
                <a:latin typeface="Roboto Mono" panose="00000009000000000000" pitchFamily="49" charset="0"/>
              </a:rPr>
              <a:t>t</a:t>
            </a:r>
            <a:endParaRPr lang="en-US" sz="1600" b="0" dirty="0">
              <a:solidFill>
                <a:srgbClr val="3A474E"/>
              </a:solidFill>
              <a:effectLst/>
              <a:latin typeface="Roboto Mono" panose="00000009000000000000" pitchFamily="49" charset="0"/>
            </a:endParaRPr>
          </a:p>
          <a:p>
            <a:r>
              <a:rPr lang="en-US" sz="1600" b="0" dirty="0">
                <a:solidFill>
                  <a:srgbClr val="3367D6"/>
                </a:solidFill>
                <a:effectLst/>
                <a:latin typeface="Roboto Mono" panose="00000009000000000000" pitchFamily="49" charset="0"/>
              </a:rPr>
              <a:t>group</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by</a:t>
            </a:r>
            <a:r>
              <a:rPr lang="en-US" sz="1600" b="0" dirty="0">
                <a:solidFill>
                  <a:srgbClr val="3A474E"/>
                </a:solidFill>
                <a:effectLst/>
                <a:latin typeface="Roboto Mono" panose="00000009000000000000" pitchFamily="49" charset="0"/>
              </a:rPr>
              <a:t> </a:t>
            </a:r>
            <a:r>
              <a:rPr lang="en-US" sz="1600" b="0" dirty="0" err="1">
                <a:solidFill>
                  <a:srgbClr val="000000"/>
                </a:solidFill>
                <a:effectLst/>
                <a:latin typeface="Roboto Mono" panose="00000009000000000000" pitchFamily="49" charset="0"/>
              </a:rPr>
              <a:t>t</a:t>
            </a:r>
            <a:r>
              <a:rPr lang="en-US" sz="1600" b="0" dirty="0" err="1">
                <a:solidFill>
                  <a:srgbClr val="3A474E"/>
                </a:solidFill>
                <a:effectLst/>
                <a:latin typeface="Roboto Mono" panose="00000009000000000000" pitchFamily="49" charset="0"/>
              </a:rPr>
              <a:t>.</a:t>
            </a:r>
            <a:r>
              <a:rPr lang="en-US" sz="1600" b="0" dirty="0" err="1">
                <a:solidFill>
                  <a:srgbClr val="000000"/>
                </a:solidFill>
                <a:effectLst/>
                <a:latin typeface="Roboto Mono" panose="00000009000000000000" pitchFamily="49" charset="0"/>
              </a:rPr>
              <a:t>year</a:t>
            </a:r>
            <a:endParaRPr lang="en-US" sz="1600" b="0" dirty="0">
              <a:solidFill>
                <a:srgbClr val="3A474E"/>
              </a:solidFill>
              <a:effectLst/>
              <a:latin typeface="Roboto Mono" panose="00000009000000000000" pitchFamily="49" charset="0"/>
            </a:endParaRPr>
          </a:p>
          <a:p>
            <a:r>
              <a:rPr lang="en-US" sz="1600" b="0" dirty="0">
                <a:solidFill>
                  <a:srgbClr val="3367D6"/>
                </a:solidFill>
                <a:effectLst/>
                <a:latin typeface="Roboto Mono" panose="00000009000000000000" pitchFamily="49" charset="0"/>
              </a:rPr>
              <a:t>order</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by</a:t>
            </a:r>
            <a:r>
              <a:rPr lang="en-US" sz="1600" b="0" dirty="0">
                <a:solidFill>
                  <a:srgbClr val="3A474E"/>
                </a:solidFill>
                <a:effectLst/>
                <a:latin typeface="Roboto Mono" panose="00000009000000000000" pitchFamily="49" charset="0"/>
              </a:rPr>
              <a:t> </a:t>
            </a:r>
            <a:r>
              <a:rPr lang="en-US" sz="1600" b="0" dirty="0" err="1">
                <a:solidFill>
                  <a:srgbClr val="000000"/>
                </a:solidFill>
                <a:effectLst/>
                <a:latin typeface="Roboto Mono" panose="00000009000000000000" pitchFamily="49" charset="0"/>
              </a:rPr>
              <a:t>num_of_orders</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desc</a:t>
            </a:r>
            <a:endParaRPr lang="en-US" sz="1600" b="0" dirty="0">
              <a:solidFill>
                <a:srgbClr val="3A474E"/>
              </a:solidFill>
              <a:effectLst/>
              <a:latin typeface="Roboto Mono" panose="00000009000000000000" pitchFamily="49" charset="0"/>
            </a:endParaRPr>
          </a:p>
          <a:p>
            <a:pPr marL="0" indent="0">
              <a:buNone/>
            </a:pPr>
            <a:endParaRPr lang="en-IN" sz="2400" i="1" dirty="0">
              <a:solidFill>
                <a:schemeClr val="accent5"/>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66D853F-4896-F3ED-9C6F-FF813C3D19AC}"/>
              </a:ext>
            </a:extLst>
          </p:cNvPr>
          <p:cNvSpPr/>
          <p:nvPr/>
        </p:nvSpPr>
        <p:spPr>
          <a:xfrm>
            <a:off x="0" y="0"/>
            <a:ext cx="12192000" cy="6858000"/>
          </a:xfrm>
          <a:prstGeom prst="rect">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1F1F6DA-66A7-4908-9468-1A2D0C076C2C}"/>
              </a:ext>
            </a:extLst>
          </p:cNvPr>
          <p:cNvPicPr>
            <a:picLocks noChangeAspect="1"/>
          </p:cNvPicPr>
          <p:nvPr/>
        </p:nvPicPr>
        <p:blipFill>
          <a:blip r:embed="rId2"/>
          <a:stretch>
            <a:fillRect/>
          </a:stretch>
        </p:blipFill>
        <p:spPr>
          <a:xfrm>
            <a:off x="-209027" y="-93855"/>
            <a:ext cx="1524132" cy="1121761"/>
          </a:xfrm>
          <a:prstGeom prst="rect">
            <a:avLst/>
          </a:prstGeom>
        </p:spPr>
      </p:pic>
      <p:pic>
        <p:nvPicPr>
          <p:cNvPr id="6" name="Picture 5">
            <a:extLst>
              <a:ext uri="{FF2B5EF4-FFF2-40B4-BE49-F238E27FC236}">
                <a16:creationId xmlns:a16="http://schemas.microsoft.com/office/drawing/2014/main" id="{E442395E-1D6B-E87B-727A-4EEC9140B128}"/>
              </a:ext>
            </a:extLst>
          </p:cNvPr>
          <p:cNvPicPr>
            <a:picLocks noChangeAspect="1"/>
          </p:cNvPicPr>
          <p:nvPr/>
        </p:nvPicPr>
        <p:blipFill>
          <a:blip r:embed="rId3"/>
          <a:stretch>
            <a:fillRect/>
          </a:stretch>
        </p:blipFill>
        <p:spPr>
          <a:xfrm>
            <a:off x="10876895" y="62239"/>
            <a:ext cx="1524132" cy="1237595"/>
          </a:xfrm>
          <a:prstGeom prst="rect">
            <a:avLst/>
          </a:prstGeom>
        </p:spPr>
      </p:pic>
      <p:pic>
        <p:nvPicPr>
          <p:cNvPr id="8" name="Picture 7">
            <a:extLst>
              <a:ext uri="{FF2B5EF4-FFF2-40B4-BE49-F238E27FC236}">
                <a16:creationId xmlns:a16="http://schemas.microsoft.com/office/drawing/2014/main" id="{D249C33F-1F5F-29DC-1D11-F92FC2A5F501}"/>
              </a:ext>
            </a:extLst>
          </p:cNvPr>
          <p:cNvPicPr>
            <a:picLocks noChangeAspect="1"/>
          </p:cNvPicPr>
          <p:nvPr/>
        </p:nvPicPr>
        <p:blipFill>
          <a:blip r:embed="rId4"/>
          <a:stretch>
            <a:fillRect/>
          </a:stretch>
        </p:blipFill>
        <p:spPr>
          <a:xfrm>
            <a:off x="133546" y="3255666"/>
            <a:ext cx="11924907" cy="3540095"/>
          </a:xfrm>
          <a:prstGeom prst="rect">
            <a:avLst/>
          </a:prstGeom>
        </p:spPr>
      </p:pic>
    </p:spTree>
    <p:extLst>
      <p:ext uri="{BB962C8B-B14F-4D97-AF65-F5344CB8AC3E}">
        <p14:creationId xmlns:p14="http://schemas.microsoft.com/office/powerpoint/2010/main" val="390892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1985</TotalTime>
  <Words>6592</Words>
  <Application>Microsoft Office PowerPoint</Application>
  <PresentationFormat>Widescreen</PresentationFormat>
  <Paragraphs>347</Paragraphs>
  <Slides>51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Calibri Light</vt:lpstr>
      <vt:lpstr>Roboto Mono</vt:lpstr>
      <vt:lpstr>Source Sans Pro</vt:lpstr>
      <vt:lpstr>Times New Roman</vt:lpstr>
      <vt:lpstr>Wingdings</vt:lpstr>
      <vt:lpstr>Office Theme</vt:lpstr>
      <vt:lpstr>Business Case: Target SQL</vt:lpstr>
      <vt:lpstr>1. Import the dataset and do the usual exploratory analysis steps like checking the structure &amp; characteristics of the dataset: </vt:lpstr>
      <vt:lpstr>  1.1) Data type of all columns in the "customers" table.</vt:lpstr>
      <vt:lpstr>  1.2 Get the time range between which the orders were placed.</vt:lpstr>
      <vt:lpstr>3.  Count the Cities &amp; States of customers who ordered during the given period. </vt:lpstr>
      <vt:lpstr> Insights and recommendations</vt:lpstr>
      <vt:lpstr> Insights and recommendations</vt:lpstr>
      <vt:lpstr> 2. In-depth Exploration: </vt:lpstr>
      <vt:lpstr> 1.  Is there a growing trend in the no. of orders placed over the past years?</vt:lpstr>
      <vt:lpstr> Insights and recommendations</vt:lpstr>
      <vt:lpstr> Insights and recommendations</vt:lpstr>
      <vt:lpstr>  2. Can we see some kind of monthly seasonality in terms of the no. of orders being placed? </vt:lpstr>
      <vt:lpstr> Insights and recommendations</vt:lpstr>
      <vt:lpstr> Insights and recommendations</vt:lpstr>
      <vt:lpstr>3. During what time of the day, do the Brazilian customers mostly place their orders? (Dawn, Morning, Afternoon or Night) 0-6 hrs: Dawn 7-12 hrs: Mornings 13-18 hrs: Afternoon 19-23 hrs: Night</vt:lpstr>
      <vt:lpstr> Insights and recommendations</vt:lpstr>
      <vt:lpstr> Insights and recommendations</vt:lpstr>
      <vt:lpstr>3. Evolution of E-commerce orders in the Brazil region: </vt:lpstr>
      <vt:lpstr> 1. Get the month-on-month no. of orders placed in each state.</vt:lpstr>
      <vt:lpstr> Insights and recommendations</vt:lpstr>
      <vt:lpstr> Insights and recommendations</vt:lpstr>
      <vt:lpstr>2.) How are the customers distributed across all the states?</vt:lpstr>
      <vt:lpstr> Insights and recommendations</vt:lpstr>
      <vt:lpstr>4. Impact on Economy: Analyze the money movement by e-commerce by looking at order prices, freight and others.  </vt:lpstr>
      <vt:lpstr>  1.) Get the % increase in the cost of orders from the year 2017 to 2018 (include months between Jan to Aug only).  </vt:lpstr>
      <vt:lpstr>PowerPoint Presentation</vt:lpstr>
      <vt:lpstr> Insights and recommendations</vt:lpstr>
      <vt:lpstr>2.) Calculate the Total &amp; Average value of the order price for each state.</vt:lpstr>
      <vt:lpstr> Insights and recommendations</vt:lpstr>
      <vt:lpstr> Insights and recommendations</vt:lpstr>
      <vt:lpstr>3.) Calculate the Total &amp; Average value of order freight for each state </vt:lpstr>
      <vt:lpstr>SCREENSHOT:-</vt:lpstr>
      <vt:lpstr> Insights and recommendations</vt:lpstr>
      <vt:lpstr> Insights and recommendations</vt:lpstr>
      <vt:lpstr>5. Analysis based on sales, freight and delivery time. </vt:lpstr>
      <vt:lpstr>1. Find the no. of days taken to deliver each order from the order’s purchase date as delivery time. Also, calculate the difference (in days) between the estimated &amp; actual delivery date of an order</vt:lpstr>
      <vt:lpstr> Insights and recommendations</vt:lpstr>
      <vt:lpstr>2. Find out the top 5 states with the highest &amp; lowest average freight value. </vt:lpstr>
      <vt:lpstr>SCREENSHOT:- </vt:lpstr>
      <vt:lpstr> Insights and recommendations</vt:lpstr>
      <vt:lpstr>3.) Find out the top 5 states with the highest &amp; lowest average delivery time.</vt:lpstr>
      <vt:lpstr>SCREENSHOT:-</vt:lpstr>
      <vt:lpstr> Insights and recommendations</vt:lpstr>
      <vt:lpstr>4.) Find out the top 5 states where the order delivery is really fast as compared to the estimated date of delivery.</vt:lpstr>
      <vt:lpstr>SCREENSHOT:-</vt:lpstr>
      <vt:lpstr> Insights and recommendations</vt:lpstr>
      <vt:lpstr>6.) Analysis based on the payments: </vt:lpstr>
      <vt:lpstr>1.) Find the month-on-month no. of orders placed using different payment types. </vt:lpstr>
      <vt:lpstr> Insights and recommendations</vt:lpstr>
      <vt:lpstr>2.) Find the no. of orders placed on the basis of the payment instalments that have been paid </vt:lpstr>
      <vt:lpstr> Insights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Case: Target SQL</dc:title>
  <dc:creator>SANTHOSH B</dc:creator>
  <cp:lastModifiedBy>SANTHOSH B</cp:lastModifiedBy>
  <cp:revision>3</cp:revision>
  <dcterms:created xsi:type="dcterms:W3CDTF">2023-07-02T10:12:20Z</dcterms:created>
  <dcterms:modified xsi:type="dcterms:W3CDTF">2024-03-20T07:38:15Z</dcterms:modified>
</cp:coreProperties>
</file>