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61" r:id="rId4"/>
    <p:sldId id="262" r:id="rId5"/>
    <p:sldId id="264" r:id="rId6"/>
    <p:sldId id="267" r:id="rId7"/>
    <p:sldId id="266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of Voters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1000</c:v>
                </c:pt>
                <c:pt idx="1">
                  <c:v>800</c:v>
                </c:pt>
                <c:pt idx="2">
                  <c:v>1200</c:v>
                </c:pt>
                <c:pt idx="3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1F-4E31-AA5B-A7E8B02D03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6772064"/>
        <c:axId val="1616764864"/>
      </c:barChart>
      <c:catAx>
        <c:axId val="16167720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64864"/>
        <c:crosses val="autoZero"/>
        <c:auto val="1"/>
        <c:lblAlgn val="ctr"/>
        <c:lblOffset val="100"/>
        <c:noMultiLvlLbl val="0"/>
      </c:catAx>
      <c:valAx>
        <c:axId val="1616764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67720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Sheet1!$A$2:$A$77</cx:f>
        <cx:lvl ptCount="76" formatCode="General">
          <cx:pt idx="0">1</cx:pt>
          <cx:pt idx="1">3</cx:pt>
          <cx:pt idx="2">3</cx:pt>
          <cx:pt idx="3">3</cx:pt>
          <cx:pt idx="4">5</cx:pt>
          <cx:pt idx="5">6</cx:pt>
          <cx:pt idx="6">6</cx:pt>
          <cx:pt idx="7">6</cx:pt>
          <cx:pt idx="8">7</cx:pt>
          <cx:pt idx="9">8</cx:pt>
          <cx:pt idx="10">8</cx:pt>
          <cx:pt idx="11">9</cx:pt>
          <cx:pt idx="12">9</cx:pt>
          <cx:pt idx="13">9</cx:pt>
          <cx:pt idx="14">9</cx:pt>
          <cx:pt idx="15">9</cx:pt>
          <cx:pt idx="16">10</cx:pt>
          <cx:pt idx="17">10</cx:pt>
          <cx:pt idx="18">10</cx:pt>
          <cx:pt idx="19">10</cx:pt>
          <cx:pt idx="20">10</cx:pt>
          <cx:pt idx="21">10</cx:pt>
          <cx:pt idx="22">11</cx:pt>
          <cx:pt idx="23">11</cx:pt>
          <cx:pt idx="24">11</cx:pt>
          <cx:pt idx="25">11</cx:pt>
          <cx:pt idx="26">11</cx:pt>
          <cx:pt idx="27">11</cx:pt>
          <cx:pt idx="28">12</cx:pt>
          <cx:pt idx="29">12</cx:pt>
          <cx:pt idx="30">12</cx:pt>
          <cx:pt idx="31">12</cx:pt>
          <cx:pt idx="32">12</cx:pt>
          <cx:pt idx="33">12</cx:pt>
          <cx:pt idx="34">13</cx:pt>
          <cx:pt idx="35">13</cx:pt>
          <cx:pt idx="36">13</cx:pt>
          <cx:pt idx="37">13</cx:pt>
          <cx:pt idx="38">13</cx:pt>
          <cx:pt idx="39">14</cx:pt>
          <cx:pt idx="40">14</cx:pt>
          <cx:pt idx="41">14</cx:pt>
          <cx:pt idx="42">14</cx:pt>
          <cx:pt idx="43">14</cx:pt>
          <cx:pt idx="44">14</cx:pt>
          <cx:pt idx="45">15</cx:pt>
          <cx:pt idx="46">15</cx:pt>
          <cx:pt idx="47">15</cx:pt>
          <cx:pt idx="48">15</cx:pt>
          <cx:pt idx="49">15</cx:pt>
          <cx:pt idx="50">15</cx:pt>
          <cx:pt idx="51">15</cx:pt>
          <cx:pt idx="52">15</cx:pt>
          <cx:pt idx="53">16</cx:pt>
          <cx:pt idx="54">16</cx:pt>
          <cx:pt idx="55">16</cx:pt>
          <cx:pt idx="56">16</cx:pt>
          <cx:pt idx="57">17</cx:pt>
          <cx:pt idx="58">17</cx:pt>
          <cx:pt idx="59">17</cx:pt>
          <cx:pt idx="60">17</cx:pt>
          <cx:pt idx="61">17</cx:pt>
          <cx:pt idx="62">17</cx:pt>
          <cx:pt idx="63">18</cx:pt>
          <cx:pt idx="64">18</cx:pt>
          <cx:pt idx="65">18</cx:pt>
          <cx:pt idx="66">18</cx:pt>
          <cx:pt idx="67">19</cx:pt>
          <cx:pt idx="68">19</cx:pt>
          <cx:pt idx="69">19</cx:pt>
          <cx:pt idx="70">20</cx:pt>
          <cx:pt idx="71">21</cx:pt>
          <cx:pt idx="72">22</cx:pt>
          <cx:pt idx="73">22</cx:pt>
          <cx:pt idx="74">24</cx:pt>
          <cx:pt idx="75">24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62" b="0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rPr>
              <a:t>Marks Scored By Students</a:t>
            </a:r>
          </a:p>
        </cx:rich>
      </cx:tx>
    </cx:title>
    <cx:plotArea>
      <cx:plotAreaRegion>
        <cx:series layoutId="clusteredColumn" uniqueId="{36D1B7B1-A6FA-4F60-A7CE-D4D9969B468D}">
          <cx:tx>
            <cx:txData>
              <cx:f>Sheet1!$A$1</cx:f>
              <cx:v>Series1</cx:v>
            </cx:txData>
          </cx:tx>
          <cx:dataId val="0"/>
          <cx:layoutPr>
            <cx:binning intervalClosed="r"/>
          </cx:layoutPr>
        </cx:series>
      </cx:plotAreaRegion>
      <cx:axis id="0">
        <cx:catScaling gapWidth="0"/>
        <cx:tickLabels/>
      </cx:axis>
      <cx:axis id="1">
        <cx:valScaling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8A4-54C7-599E-19BD-FE6C2E5AD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59061-1BB6-9942-5B99-F6C9604B5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22D35-4AC4-85B4-4D77-B86EEF9F3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BC42E-17F3-FEC9-436E-1EFF5D1BE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F9FE8-FA81-FC7D-5ED5-8C841204A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83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7161-5BAE-C5F4-9880-C36E01FF0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6F4B1-49B7-5379-651E-C5708EBA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87391-010E-FBF4-6088-0E38F3EC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6EA94-AA5B-2B2D-32AC-5B1E00267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0B65A-723C-6DD0-9251-E17515CB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318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98518-1FB4-8DC2-88B9-5333E83A6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3AAFAB-4BAF-806B-443A-0C35C445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F1878-7AC7-240E-325A-90AB07FD9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CBDCE-341C-A876-8EC0-77675DE3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E8FA6-F97C-53E3-C8AA-8251C0B8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929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178427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08000" y="455085"/>
            <a:ext cx="11157819" cy="660511"/>
          </a:xfrm>
          <a:prstGeom prst="rect">
            <a:avLst/>
          </a:prstGeom>
        </p:spPr>
        <p:txBody>
          <a:bodyPr lIns="0" tIns="0" rIns="0" bIns="0" anchor="ctr"/>
          <a:lstStyle>
            <a:lvl1pPr algn="ctr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7948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08000" y="1178427"/>
            <a:ext cx="11157819" cy="231007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600" b="0" baseline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defRPr>
            </a:lvl1pPr>
            <a:lvl2pPr marL="609570" indent="0">
              <a:buNone/>
              <a:defRPr sz="1600"/>
            </a:lvl2pPr>
            <a:lvl3pPr marL="1219139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7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dirty="0"/>
              <a:t>CLICK TO EDITE SUBTITLE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508000" y="455085"/>
            <a:ext cx="11157819" cy="660511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1732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5868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851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485986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531"/>
            <a:ext cx="12192000" cy="3124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385445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08404" y="0"/>
            <a:ext cx="508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355663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Main 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CC266-CC2A-4848-B319-49C7F14082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sz="1200"/>
            </a:lvl1pPr>
          </a:lstStyle>
          <a:p>
            <a:r>
              <a:rPr lang="en-US" dirty="0"/>
              <a:t>Image holder</a:t>
            </a:r>
          </a:p>
        </p:txBody>
      </p:sp>
    </p:spTree>
    <p:extLst>
      <p:ext uri="{BB962C8B-B14F-4D97-AF65-F5344CB8AC3E}">
        <p14:creationId xmlns:p14="http://schemas.microsoft.com/office/powerpoint/2010/main" val="226355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F46F-E436-B86C-8FA0-274E60326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F9B5-2CB2-E2D3-2FC1-13C0A14B4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2376C-07E8-0F6B-8204-0CF4E443F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FC4A6-2296-1E22-8841-D9FBD16A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A5C3F-E8A1-2A83-8AA6-DD4F632F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3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B7D8-F0B3-FE3C-3A9C-1A6FAAAAB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A0266-C6F8-3355-0B2D-9A44AE2FA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8A262-70F6-7672-9A70-9A296CA9C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A66A-EE53-FFED-192F-A47315AC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AB76-9D35-5F9C-82D4-C596C2F8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67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EC5E-5AF0-9D0B-9F9D-0BF5D6450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B6F4-163F-EB82-F9CF-DF7E91D7E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FB750-6CE6-9B82-24CA-F140C0E5E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A8FB3-B538-74B9-269D-0E710E31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BFE0C-5DA8-EEAA-F3F6-A02B919CC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A11DF-A661-04F6-E545-8F39FBA1E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16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C818-7A57-6A0B-5909-18711696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26878-0094-D353-55AD-9B50359FD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F298D-83B3-58F9-9AF4-BBD873248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89DF74-43D2-927C-9F14-464845D2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1C1004-FD4D-9AFE-7516-4D258DA2F8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963095-0D09-0FC7-8230-AB144ABB8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9D05D-D16C-65F4-096F-961697896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2C0C4-9C64-590F-6688-3EF0188CF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EAFC-2F79-2C98-D3FC-FAB222EA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80F530-66BA-A4DD-9B59-85BA8B49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E6119-12F5-3DFA-2769-10E675D0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B6BF10-E0BC-C749-4149-9936EAA4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78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A4270-8D7E-1A37-A9A9-E73DF3D11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697DD3-E29B-F8DC-A184-7137B849C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1E5C4-7E38-9E8B-FB9A-C68971C4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14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77A3-BD2F-0FFC-E5D0-BA8ACED4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5FEF2-66F7-DC52-AB08-C1512D33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CC27F-44EF-596A-35A2-38377A6CA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6C613-EF99-7B60-A0CB-B4C80AA8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9002D-62AF-0EC1-D8B6-127B6D42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AA516-3B66-986A-E1F5-4BCB2745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58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1ADF-3810-C88E-A4F5-7143A3BF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321BDC-B46B-5358-DC85-09910C415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0CC69-30C9-B1AA-166D-1788793F4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C5B25-64FE-CD9B-06DE-6C0676B3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C941E-473D-3201-4563-FD1F35D1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5105D-F200-5DA1-8BA2-63DC8652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51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E3272-8E10-D4F1-7408-82FD999AB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5D328-B740-C51E-A54A-5FD1411A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2FFE4-6DAA-11E8-6435-D8F5D345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AAC8E-BD72-4801-8A55-6B5AE8ADAE1E}" type="datetimeFigureOut">
              <a:rPr lang="en-IN" smtClean="0"/>
              <a:t>08-01-2025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FC77A-4FE6-CA46-29C3-55726E224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FFCE-3E20-9CCD-67A6-4CAEB0CEBE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2F732-4EE8-4964-B5BA-5512546F2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8869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4722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ree Archive Files photo and picture">
            <a:extLst>
              <a:ext uri="{FF2B5EF4-FFF2-40B4-BE49-F238E27FC236}">
                <a16:creationId xmlns:a16="http://schemas.microsoft.com/office/drawing/2014/main" id="{22757113-C04F-82F1-918C-C2A64740F609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45" b="201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95FB6BD3-ACB7-41EB-9F3A-E48D687D52FA}"/>
              </a:ext>
            </a:extLst>
          </p:cNvPr>
          <p:cNvSpPr/>
          <p:nvPr/>
        </p:nvSpPr>
        <p:spPr>
          <a:xfrm>
            <a:off x="-4" y="0"/>
            <a:ext cx="12192000" cy="4851400"/>
          </a:xfrm>
          <a:custGeom>
            <a:avLst/>
            <a:gdLst>
              <a:gd name="connsiteX0" fmla="*/ 0 w 9144000"/>
              <a:gd name="connsiteY0" fmla="*/ 0 h 5143500"/>
              <a:gd name="connsiteX1" fmla="*/ 9144000 w 9144000"/>
              <a:gd name="connsiteY1" fmla="*/ 0 h 5143500"/>
              <a:gd name="connsiteX2" fmla="*/ 9144000 w 9144000"/>
              <a:gd name="connsiteY2" fmla="*/ 5143500 h 5143500"/>
              <a:gd name="connsiteX3" fmla="*/ 0 w 9144000"/>
              <a:gd name="connsiteY3" fmla="*/ 5143500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0" h="5143500">
                <a:moveTo>
                  <a:pt x="0" y="0"/>
                </a:moveTo>
                <a:lnTo>
                  <a:pt x="9144000" y="0"/>
                </a:lnTo>
                <a:lnTo>
                  <a:pt x="9144000" y="5143500"/>
                </a:lnTo>
                <a:lnTo>
                  <a:pt x="0" y="5143500"/>
                </a:ln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9170"/>
            <a:endParaRPr lang="en-US" sz="2400">
              <a:solidFill>
                <a:srgbClr val="FFFFFF"/>
              </a:solidFill>
              <a:latin typeface="Roboto"/>
              <a:cs typeface="Roboto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F6AC8B-74D1-4070-9324-B9394F194D10}"/>
              </a:ext>
            </a:extLst>
          </p:cNvPr>
          <p:cNvSpPr/>
          <p:nvPr/>
        </p:nvSpPr>
        <p:spPr>
          <a:xfrm>
            <a:off x="1320800" y="1734952"/>
            <a:ext cx="9550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9170"/>
            <a:r>
              <a:rPr lang="en-US" sz="6400" b="1" dirty="0">
                <a:solidFill>
                  <a:srgbClr val="FFFFFF"/>
                </a:solidFill>
                <a:latin typeface="Roboto"/>
                <a:cs typeface="Roboto"/>
              </a:rPr>
              <a:t>Continuous Vs Discrete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67D36B-329B-3E46-570B-FD8C672B6170}"/>
              </a:ext>
            </a:extLst>
          </p:cNvPr>
          <p:cNvSpPr txBox="1"/>
          <p:nvPr/>
        </p:nvSpPr>
        <p:spPr>
          <a:xfrm>
            <a:off x="4045594" y="5465824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solidFill>
                  <a:schemeClr val="accent2"/>
                </a:solidFill>
              </a:rPr>
              <a:t>Introduction to AI/ML</a:t>
            </a:r>
          </a:p>
        </p:txBody>
      </p:sp>
    </p:spTree>
    <p:extLst>
      <p:ext uri="{BB962C8B-B14F-4D97-AF65-F5344CB8AC3E}">
        <p14:creationId xmlns:p14="http://schemas.microsoft.com/office/powerpoint/2010/main" val="1818292004"/>
      </p:ext>
    </p:extLst>
  </p:cSld>
  <p:clrMapOvr>
    <a:masterClrMapping/>
  </p:clrMapOvr>
  <p:transition spd="slow" advTm="23224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1951C1-78DE-5BC1-64C4-9959E0F09AC0}"/>
              </a:ext>
            </a:extLst>
          </p:cNvPr>
          <p:cNvSpPr/>
          <p:nvPr/>
        </p:nvSpPr>
        <p:spPr>
          <a:xfrm>
            <a:off x="-32990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913F0-30D0-19C8-785C-AB3C5ECA6662}"/>
              </a:ext>
            </a:extLst>
          </p:cNvPr>
          <p:cNvSpPr/>
          <p:nvPr/>
        </p:nvSpPr>
        <p:spPr>
          <a:xfrm>
            <a:off x="-3299012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237262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930"/>
    </mc:Choice>
    <mc:Fallback>
      <p:transition advTm="29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6C86D-747F-91A3-21F1-2CBE50F85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E11806-9C63-E5EB-3439-03A978B4ADCD}"/>
              </a:ext>
            </a:extLst>
          </p:cNvPr>
          <p:cNvSpPr/>
          <p:nvPr/>
        </p:nvSpPr>
        <p:spPr>
          <a:xfrm>
            <a:off x="-6701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DE3796-E457-2A93-7DB1-659C2CFC395E}"/>
              </a:ext>
            </a:extLst>
          </p:cNvPr>
          <p:cNvSpPr/>
          <p:nvPr/>
        </p:nvSpPr>
        <p:spPr>
          <a:xfrm>
            <a:off x="-3299012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7633270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3472">
        <p159:morph option="byObject"/>
      </p:transition>
    </mc:Choice>
    <mc:Fallback>
      <p:transition spd="slow" advTm="3472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DB4F-F5E4-FA1F-A1A2-20F55290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BA317E0-644E-DA79-2CF5-244B8C9D0953}"/>
              </a:ext>
            </a:extLst>
          </p:cNvPr>
          <p:cNvSpPr/>
          <p:nvPr/>
        </p:nvSpPr>
        <p:spPr>
          <a:xfrm>
            <a:off x="-4796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C79C54-F307-0CE2-2B41-07E13F04632A}"/>
              </a:ext>
            </a:extLst>
          </p:cNvPr>
          <p:cNvSpPr/>
          <p:nvPr/>
        </p:nvSpPr>
        <p:spPr>
          <a:xfrm>
            <a:off x="-482974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</a:t>
            </a:r>
          </a:p>
        </p:txBody>
      </p:sp>
    </p:spTree>
    <p:extLst>
      <p:ext uri="{BB962C8B-B14F-4D97-AF65-F5344CB8AC3E}">
        <p14:creationId xmlns:p14="http://schemas.microsoft.com/office/powerpoint/2010/main" val="3842295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 advTm="4450">
        <p159:morph option="byObject"/>
      </p:transition>
    </mc:Choice>
    <mc:Fallback>
      <p:transition spd="slow" advTm="44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F320-2B37-E3CB-ADDC-8C137F017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5AD63B-0DBD-D7F1-CC9D-1D3A932A0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Discrete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AA0A1957-DE8C-B764-9F59-10B181A825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58399"/>
              </p:ext>
            </p:extLst>
          </p:nvPr>
        </p:nvGraphicFramePr>
        <p:xfrm>
          <a:off x="6531428" y="2794518"/>
          <a:ext cx="4523792" cy="2747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5F1F440-C3F1-1C87-F6E1-061D922BF5EA}"/>
              </a:ext>
            </a:extLst>
          </p:cNvPr>
          <p:cNvSpPr txBox="1"/>
          <p:nvPr/>
        </p:nvSpPr>
        <p:spPr>
          <a:xfrm>
            <a:off x="989045" y="2127995"/>
            <a:ext cx="54677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Data that can only take specific, fixed values (whole numbers, no fractions or decimals).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Feature</a:t>
            </a:r>
            <a:r>
              <a:rPr lang="en-US" dirty="0"/>
              <a:t>: You can </a:t>
            </a:r>
            <a:r>
              <a:rPr lang="en-US" b="1" dirty="0"/>
              <a:t>count</a:t>
            </a:r>
            <a:r>
              <a:rPr lang="en-US" dirty="0"/>
              <a:t> discrete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students in a class (e.g., 25 students).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cars in a parking lot (e.g., 50 cars).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apples in a basket (e.g., 10 apples).</a:t>
            </a:r>
          </a:p>
        </p:txBody>
      </p:sp>
    </p:spTree>
    <p:extLst>
      <p:ext uri="{BB962C8B-B14F-4D97-AF65-F5344CB8AC3E}">
        <p14:creationId xmlns:p14="http://schemas.microsoft.com/office/powerpoint/2010/main" val="771406571"/>
      </p:ext>
    </p:extLst>
  </p:cSld>
  <p:clrMapOvr>
    <a:masterClrMapping/>
  </p:clrMapOvr>
  <p:transition spd="slow" advTm="75342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AA6CA-0645-85B9-E40E-62D6BCF2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6213"/>
            <a:ext cx="5257800" cy="392203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Definition</a:t>
            </a:r>
            <a:r>
              <a:rPr lang="en-US" dirty="0"/>
              <a:t>: Data that can take any value within a range (including fractions or decimals).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Key Feature</a:t>
            </a:r>
            <a:r>
              <a:rPr lang="en-US" dirty="0"/>
              <a:t>: You </a:t>
            </a:r>
            <a:r>
              <a:rPr lang="en-US" b="1" dirty="0"/>
              <a:t>measure</a:t>
            </a:r>
            <a:r>
              <a:rPr lang="en-US" dirty="0"/>
              <a:t> continuous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Your height (e.g., 170.5 cm).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temperature outside (e.g., 27.3°C).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time it takes to run a race (e.g., 12.45 seconds).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92B977-7B2D-0180-C096-0D7C78CD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Continuous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2" name="Chart 11">
                <a:extLst>
                  <a:ext uri="{FF2B5EF4-FFF2-40B4-BE49-F238E27FC236}">
                    <a16:creationId xmlns:a16="http://schemas.microsoft.com/office/drawing/2014/main" id="{4E6BE54C-6257-4F07-F784-4AB43B711B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371177315"/>
                  </p:ext>
                </p:extLst>
              </p:nvPr>
            </p:nvGraphicFramePr>
            <p:xfrm>
              <a:off x="6730481" y="2596988"/>
              <a:ext cx="3878425" cy="2379306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hart 11">
                <a:extLst>
                  <a:ext uri="{FF2B5EF4-FFF2-40B4-BE49-F238E27FC236}">
                    <a16:creationId xmlns:a16="http://schemas.microsoft.com/office/drawing/2014/main" id="{4E6BE54C-6257-4F07-F784-4AB43B711B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30481" y="2596988"/>
                <a:ext cx="3878425" cy="237930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318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0158"/>
    </mc:Choice>
    <mc:Fallback>
      <p:transition spd="slow" advTm="60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33E66-1D43-3695-9DCF-C5A28193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D69-72EB-DB78-65D0-55901546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1A59E"/>
                </a:solidFill>
              </a:rPr>
              <a:t>When to Use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132C-D1CE-ADA1-14E0-638109DF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discrete data</a:t>
            </a:r>
            <a:r>
              <a:rPr lang="en-US" dirty="0"/>
              <a:t> for counts or categories (e.g., number of items, people,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continuous data</a:t>
            </a:r>
            <a:r>
              <a:rPr lang="en-US" dirty="0"/>
              <a:t> for measurements that can have decimals (e.g., time, weight, distance).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139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4338"/>
    </mc:Choice>
    <mc:Fallback>
      <p:transition spd="slow" advTm="2433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Theme 09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01A59E"/>
      </a:accent1>
      <a:accent2>
        <a:srgbClr val="1991AC"/>
      </a:accent2>
      <a:accent3>
        <a:srgbClr val="4376AB"/>
      </a:accent3>
      <a:accent4>
        <a:srgbClr val="5F5CA3"/>
      </a:accent4>
      <a:accent5>
        <a:srgbClr val="785CA3"/>
      </a:accent5>
      <a:accent6>
        <a:srgbClr val="725CA2"/>
      </a:accent6>
      <a:hlink>
        <a:srgbClr val="FFFFFF"/>
      </a:hlink>
      <a:folHlink>
        <a:srgbClr val="595959"/>
      </a:folHlink>
    </a:clrScheme>
    <a:fontScheme name="Custom 89">
      <a:majorFont>
        <a:latin typeface="Roboto"/>
        <a:ea typeface=""/>
        <a:cs typeface="Roboto"/>
      </a:majorFont>
      <a:minorFont>
        <a:latin typeface="Roboto"/>
        <a:ea typeface=""/>
        <a:cs typeface="Robot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1422</TotalTime>
  <Words>210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Discrete</vt:lpstr>
      <vt:lpstr>Continuous</vt:lpstr>
      <vt:lpstr>When to Use Each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Vavilala</dc:creator>
  <cp:lastModifiedBy>Santhosh Vavilala</cp:lastModifiedBy>
  <cp:revision>7</cp:revision>
  <dcterms:created xsi:type="dcterms:W3CDTF">2024-12-02T18:42:23Z</dcterms:created>
  <dcterms:modified xsi:type="dcterms:W3CDTF">2025-01-09T15:50:01Z</dcterms:modified>
</cp:coreProperties>
</file>