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3F037-01CD-4385-957C-01D51D111865}">
  <a:tblStyle styleId="{8D93F037-01CD-4385-957C-01D51D1118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c7dbba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c7dbba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c7dbba7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c7dbba7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c7dbba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c7dbba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c7dbba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c7dbba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cd1ea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40cd1ea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2c7dbba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2c7dbba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c7dbba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c7dbba7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0cd1ea5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0cd1ea5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c7dbba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c7dbba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c7dbba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2c7dbba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67500" y="580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5386975" y="1189775"/>
            <a:ext cx="3551042" cy="3483050"/>
            <a:chOff x="5386975" y="1189775"/>
            <a:chExt cx="3551042" cy="3483050"/>
          </a:xfrm>
        </p:grpSpPr>
        <p:sp>
          <p:nvSpPr>
            <p:cNvPr id="94" name="Google Shape;94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Cloud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5386975" y="2057125"/>
              <a:ext cx="3515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After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AWS EC2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Two T3 Medium (4-GB memory)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Microsoft Windows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Elastic Load Balancer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AWS RDS with Microsoft SQL Server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Db.t3.2xlarge (32-GB memory)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On-demand scalable storage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Includes SQL Server License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0" y="1189989"/>
            <a:ext cx="3943550" cy="3482836"/>
            <a:chOff x="0" y="1189989"/>
            <a:chExt cx="3943550" cy="3482836"/>
          </a:xfrm>
        </p:grpSpPr>
        <p:sp>
          <p:nvSpPr>
            <p:cNvPr id="97" name="Google Shape;97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	On-premises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396650" y="2057125"/>
              <a:ext cx="3546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Before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Windows Web Servers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Two CPUs (4-GB memory)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Microsoft Windows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Proxy load balancer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Microsoft SQL DB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32-GB memory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5-TB storage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SQL Server Standard Edition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" name="Google Shape;99;p14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rgbClr val="B02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AWS Transition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 rot="10800000" flipH="1">
            <a:off x="2655450" y="2663175"/>
            <a:ext cx="28761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3286975" y="2883700"/>
            <a:ext cx="26403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2876100" y="3081525"/>
            <a:ext cx="303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2944675" y="3271850"/>
            <a:ext cx="29826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/>
          <p:nvPr/>
        </p:nvCxnSpPr>
        <p:spPr>
          <a:xfrm rot="10800000" flipH="1">
            <a:off x="2305675" y="3720700"/>
            <a:ext cx="32640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2739575" y="3923625"/>
            <a:ext cx="3126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4"/>
          <p:cNvCxnSpPr/>
          <p:nvPr/>
        </p:nvCxnSpPr>
        <p:spPr>
          <a:xfrm rot="10800000" flipH="1">
            <a:off x="2594675" y="4122825"/>
            <a:ext cx="32718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3386850" y="4344725"/>
            <a:ext cx="26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700" y="1189775"/>
            <a:ext cx="669000" cy="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and Conclusions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comes next?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auto-scaling mechanism: Is traffic consistent (predictive) or uneven (dynamic)?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Employees must undergo AWS training as per their IAM roles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the company continues growing, how can they expand internationally?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we learned: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examine an existing architecture and determine suitable AWS equivalents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how various AWS components integrate and interact with one another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customer requirements into a proposed technical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582600" y="2078875"/>
            <a:ext cx="3989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Transition web applications to AWS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Transition DB servers to AWS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Configure networks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Configure security and permissions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Manage and audit services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4572000" y="2078875"/>
            <a:ext cx="429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we did it: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AWS Services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Search for corresponding cloud solutions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 and validate overall architecture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450" y="1989700"/>
            <a:ext cx="6296751" cy="26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149375" y="1853850"/>
            <a:ext cx="36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The requirements  include: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22475" y="2313000"/>
            <a:ext cx="2503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– User authentication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– Web and Application Tier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– Network and Security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– Business Continuity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– Monitoring + Auditing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66200" y="1853850"/>
            <a:ext cx="83421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Assume the medical company wants a DNS resolver -&gt; Route 53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Assume the medical company has clients primarily on east coast but encompassing multiple regions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Assume they have enough customers to warrant a solid long term cloud setup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Assume our solution is compliant with local/relevant privacy laws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 /16 CIDR range was adopted assuming that the company will expand drastically and require more resources in the near future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148100" y="59225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Architecture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25" y="459425"/>
            <a:ext cx="6215276" cy="464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VPC in the N. Virginia region is chosen for the production environment with an IP address range - 10.0.0.0/16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servers are deployed in private subnets with a subnet mask of /28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VPC consists of an Internet Gateway to route traffic to and from the VPC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NAT Gateway is deployed in one of the public subnets to enable servers within the private subnet to connect to the internet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Route53 service is deployed to resolve the IP address of the company from its domain name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 load balancer and Application load balancer is used for load sharing and also sending traffic to the respective servers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Elastic load balancers and web tier instances are under a security group that only allow HTTP/HTTPS access (Ports: 80 and 443)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 server instance is under the security group that only allows TCP connection to the MS SQL server (Port: 1433) from the application servers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Session Manager and Systems Manager are used to connect to the EC2 server instances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an additional layer of security, Network ACLs have been implemented for the subnet groups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Private subnets connected to NAT gateway will help prevent anonymous HTTP connections to the server instances and DDOS attacks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Amazon GuardDuty has been deployed for continuously monitoring malicious and unauthorized behaviour 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AWS Macie is used to analyze, identify and protect sensitive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Scalability, High Availability, and Business Continuity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441300" y="1853850"/>
            <a:ext cx="4268700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Scalability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Amazon EC2 Auto Scaling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Implement your own scaling policies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scaling - Target tracking scaling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Evenly distributes load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HA/Business Continuity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Elastic Load Balancer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happens if a server is unavailable? 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Website remains operational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Multiple availability zones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Minimizes chance of failure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375" y="1785350"/>
            <a:ext cx="376000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565300" y="607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and Auditing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519825" y="1518425"/>
            <a:ext cx="61422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Monitoring infrastructure resources: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AWS Cost Explorer, AWS Budgets, AWS Cost and Usage Report, and the Cost Optimization Monitor: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monitor the cost of AWS infrastructure (EC2, S3, RDS)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CloudWatch: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continuously monitor AWS resources, applications, and services that run in AWS and on-premises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GuardDuty: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threat detection and continuous monitoring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protect AWS accounts, workloads, and data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Auditing to track all user actions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CloudTrail: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track user activity and API usage for security purpose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ensure that logs are stored in a secure location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727" y="1056900"/>
            <a:ext cx="1853975" cy="28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672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Lato</vt:lpstr>
      <vt:lpstr>Raleway</vt:lpstr>
      <vt:lpstr>Streamline</vt:lpstr>
      <vt:lpstr>Introduction</vt:lpstr>
      <vt:lpstr>Executive Summary</vt:lpstr>
      <vt:lpstr>Requirements</vt:lpstr>
      <vt:lpstr>Assumptions</vt:lpstr>
      <vt:lpstr>PowerPoint Presentation</vt:lpstr>
      <vt:lpstr>Network </vt:lpstr>
      <vt:lpstr>Security</vt:lpstr>
      <vt:lpstr>Scalability, High Availability, and Business Continuity</vt:lpstr>
      <vt:lpstr>Monitoring and Auditing</vt:lpstr>
      <vt:lpstr>Next Steps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Santhosh Vijay</dc:creator>
  <cp:lastModifiedBy>Santhosh Kumar Vijayakumar</cp:lastModifiedBy>
  <cp:revision>1</cp:revision>
  <dcterms:modified xsi:type="dcterms:W3CDTF">2021-09-17T05:23:15Z</dcterms:modified>
</cp:coreProperties>
</file>