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800600" y="5339236"/>
            <a:ext cx="7320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SANTHOSH KUMAR .S</a:t>
            </a:r>
            <a:endParaRPr spc="15" dirty="0"/>
          </a:p>
        </p:txBody>
      </p:sp>
      <p:sp>
        <p:nvSpPr>
          <p:cNvPr id="8" name="object 8"/>
          <p:cNvSpPr txBox="1"/>
          <p:nvPr/>
        </p:nvSpPr>
        <p:spPr>
          <a:xfrm>
            <a:off x="9569702" y="598215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7030A0"/>
                </a:solidFill>
                <a:latin typeface="Trebuchet MS"/>
                <a:cs typeface="Trebuchet MS"/>
              </a:rPr>
              <a:t>F</a:t>
            </a:r>
            <a:r>
              <a:rPr lang="en-IN" sz="2400" b="1" spc="10" dirty="0" err="1">
                <a:solidFill>
                  <a:srgbClr val="7030A0"/>
                </a:solidFill>
                <a:latin typeface="Trebuchet MS"/>
                <a:cs typeface="Trebuchet MS"/>
              </a:rPr>
              <a:t>inal</a:t>
            </a:r>
            <a:r>
              <a:rPr lang="en-IN" sz="2400" b="1" spc="-165" dirty="0">
                <a:solidFill>
                  <a:srgbClr val="7030A0"/>
                </a:solidFill>
                <a:latin typeface="Trebuchet MS"/>
                <a:cs typeface="Trebuchet MS"/>
              </a:rPr>
              <a:t> </a:t>
            </a:r>
            <a:r>
              <a:rPr lang="en-IN" sz="2400" b="1" spc="-5" dirty="0">
                <a:solidFill>
                  <a:srgbClr val="7030A0"/>
                </a:solidFill>
                <a:latin typeface="Trebuchet MS"/>
                <a:cs typeface="Trebuchet MS"/>
              </a:rPr>
              <a:t>Project</a:t>
            </a:r>
            <a:endParaRPr sz="2400" dirty="0">
              <a:solidFill>
                <a:srgbClr val="7030A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F53BBDE9-4A64-6321-B609-02F8A0D60262}"/>
              </a:ext>
            </a:extLst>
          </p:cNvPr>
          <p:cNvSpPr txBox="1"/>
          <p:nvPr/>
        </p:nvSpPr>
        <p:spPr>
          <a:xfrm>
            <a:off x="304800" y="1219834"/>
            <a:ext cx="10667618" cy="4524315"/>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latin typeface="Söhne"/>
              </a:rPr>
              <a:t>Accuracy:</a:t>
            </a:r>
            <a:r>
              <a:rPr lang="en-US" b="0" i="0" dirty="0">
                <a:solidFill>
                  <a:srgbClr val="0D0D0D"/>
                </a:solidFill>
                <a:effectLst/>
                <a:latin typeface="Söhne"/>
              </a:rPr>
              <a:t> 93.5%</a:t>
            </a:r>
          </a:p>
          <a:p>
            <a:pPr algn="l">
              <a:buFont typeface="Arial" panose="020B0604020202020204" pitchFamily="34" charset="0"/>
              <a:buChar char="•"/>
            </a:pPr>
            <a:r>
              <a:rPr lang="en-US" b="1" i="0" dirty="0">
                <a:solidFill>
                  <a:srgbClr val="0D0D0D"/>
                </a:solidFill>
                <a:effectLst/>
                <a:latin typeface="Söhne"/>
              </a:rPr>
              <a:t>Precision: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Urban Areas: 94%</a:t>
            </a:r>
          </a:p>
          <a:p>
            <a:pPr marL="742950" lvl="1" indent="-285750" algn="l">
              <a:buFont typeface="Arial" panose="020B0604020202020204" pitchFamily="34" charset="0"/>
              <a:buChar char="•"/>
            </a:pPr>
            <a:r>
              <a:rPr lang="en-US" b="0" i="0" dirty="0">
                <a:solidFill>
                  <a:srgbClr val="0D0D0D"/>
                </a:solidFill>
                <a:effectLst/>
                <a:latin typeface="Söhne"/>
              </a:rPr>
              <a:t>Agricultural Land: 92%</a:t>
            </a:r>
          </a:p>
          <a:p>
            <a:pPr marL="742950" lvl="1" indent="-285750" algn="l">
              <a:buFont typeface="Arial" panose="020B0604020202020204" pitchFamily="34" charset="0"/>
              <a:buChar char="•"/>
            </a:pPr>
            <a:r>
              <a:rPr lang="en-US" b="0" i="0" dirty="0">
                <a:solidFill>
                  <a:srgbClr val="0D0D0D"/>
                </a:solidFill>
                <a:effectLst/>
                <a:latin typeface="Söhne"/>
              </a:rPr>
              <a:t>Water Bodies: 95%</a:t>
            </a:r>
          </a:p>
          <a:p>
            <a:pPr marL="742950" lvl="1" indent="-285750" algn="l">
              <a:buFont typeface="Arial" panose="020B0604020202020204" pitchFamily="34" charset="0"/>
              <a:buChar char="•"/>
            </a:pPr>
            <a:r>
              <a:rPr lang="en-US" b="0" i="0" dirty="0">
                <a:solidFill>
                  <a:srgbClr val="0D0D0D"/>
                </a:solidFill>
                <a:effectLst/>
                <a:latin typeface="Söhne"/>
              </a:rPr>
              <a:t>Forests: 91%</a:t>
            </a:r>
          </a:p>
          <a:p>
            <a:pPr algn="l">
              <a:buFont typeface="Arial" panose="020B0604020202020204" pitchFamily="34" charset="0"/>
              <a:buChar char="•"/>
            </a:pPr>
            <a:r>
              <a:rPr lang="en-US" b="1" i="0" dirty="0">
                <a:solidFill>
                  <a:srgbClr val="0D0D0D"/>
                </a:solidFill>
                <a:effectLst/>
                <a:latin typeface="Söhne"/>
              </a:rPr>
              <a:t>Recall:</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Urban Areas: 92%</a:t>
            </a:r>
          </a:p>
          <a:p>
            <a:pPr marL="742950" lvl="1" indent="-285750" algn="l">
              <a:buFont typeface="Arial" panose="020B0604020202020204" pitchFamily="34" charset="0"/>
              <a:buChar char="•"/>
            </a:pPr>
            <a:r>
              <a:rPr lang="en-US" b="0" i="0" dirty="0">
                <a:solidFill>
                  <a:srgbClr val="0D0D0D"/>
                </a:solidFill>
                <a:effectLst/>
                <a:latin typeface="Söhne"/>
              </a:rPr>
              <a:t>Agricultural Land: 94%</a:t>
            </a:r>
          </a:p>
          <a:p>
            <a:pPr marL="742950" lvl="1" indent="-285750" algn="l">
              <a:buFont typeface="Arial" panose="020B0604020202020204" pitchFamily="34" charset="0"/>
              <a:buChar char="•"/>
            </a:pPr>
            <a:r>
              <a:rPr lang="en-US" b="0" i="0" dirty="0">
                <a:solidFill>
                  <a:srgbClr val="0D0D0D"/>
                </a:solidFill>
                <a:effectLst/>
                <a:latin typeface="Söhne"/>
              </a:rPr>
              <a:t>Water Bodies: 96%</a:t>
            </a:r>
          </a:p>
          <a:p>
            <a:pPr marL="742950" lvl="1" indent="-285750" algn="l">
              <a:buFont typeface="Arial" panose="020B0604020202020204" pitchFamily="34" charset="0"/>
              <a:buChar char="•"/>
            </a:pPr>
            <a:r>
              <a:rPr lang="en-US" b="0" i="0" dirty="0">
                <a:solidFill>
                  <a:srgbClr val="0D0D0D"/>
                </a:solidFill>
                <a:effectLst/>
                <a:latin typeface="Söhne"/>
              </a:rPr>
              <a:t>Forests: 90%</a:t>
            </a:r>
          </a:p>
          <a:p>
            <a:pPr algn="l">
              <a:buFont typeface="Arial" panose="020B0604020202020204" pitchFamily="34" charset="0"/>
              <a:buChar char="•"/>
            </a:pPr>
            <a:r>
              <a:rPr lang="en-US" b="1" i="0" dirty="0">
                <a:solidFill>
                  <a:srgbClr val="0D0D0D"/>
                </a:solidFill>
                <a:effectLst/>
                <a:latin typeface="Söhne"/>
              </a:rPr>
              <a:t>F1 Score: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Urban Areas: 93%</a:t>
            </a:r>
          </a:p>
          <a:p>
            <a:pPr marL="742950" lvl="1" indent="-285750" algn="l">
              <a:buFont typeface="Arial" panose="020B0604020202020204" pitchFamily="34" charset="0"/>
              <a:buChar char="•"/>
            </a:pPr>
            <a:r>
              <a:rPr lang="en-US" b="0" i="0" dirty="0">
                <a:solidFill>
                  <a:srgbClr val="0D0D0D"/>
                </a:solidFill>
                <a:effectLst/>
                <a:latin typeface="Söhne"/>
              </a:rPr>
              <a:t>Agricultural Land: 93%</a:t>
            </a:r>
          </a:p>
          <a:p>
            <a:pPr marL="742950" lvl="1" indent="-285750" algn="l">
              <a:buFont typeface="Arial" panose="020B0604020202020204" pitchFamily="34" charset="0"/>
              <a:buChar char="•"/>
            </a:pPr>
            <a:r>
              <a:rPr lang="en-US" b="0" i="0" dirty="0">
                <a:solidFill>
                  <a:srgbClr val="0D0D0D"/>
                </a:solidFill>
                <a:effectLst/>
                <a:latin typeface="Söhne"/>
              </a:rPr>
              <a:t>Water Bodies: 95%</a:t>
            </a:r>
          </a:p>
          <a:p>
            <a:pPr marL="742950" lvl="1" indent="-285750" algn="l">
              <a:buFont typeface="Arial" panose="020B0604020202020204" pitchFamily="34" charset="0"/>
              <a:buChar char="•"/>
            </a:pPr>
            <a:r>
              <a:rPr lang="en-US" b="0" i="0" dirty="0">
                <a:solidFill>
                  <a:srgbClr val="0D0D0D"/>
                </a:solidFill>
                <a:effectLst/>
                <a:latin typeface="Söhne"/>
              </a:rPr>
              <a:t>Forests: 91%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394825" cy="693780"/>
          </a:xfrm>
          <a:prstGeom prst="rect">
            <a:avLst/>
          </a:prstGeom>
        </p:spPr>
        <p:txBody>
          <a:bodyPr vert="horz" wrap="square" lIns="0" tIns="16510" rIns="0" bIns="0" rtlCol="0">
            <a:spAutoFit/>
          </a:bodyPr>
          <a:lstStyle/>
          <a:p>
            <a:pPr marL="12700">
              <a:lnSpc>
                <a:spcPct val="100000"/>
              </a:lnSpc>
              <a:spcBef>
                <a:spcPts val="130"/>
              </a:spcBef>
            </a:pPr>
            <a:r>
              <a:rPr lang="en-IN" sz="4400" dirty="0"/>
              <a:t>SATELLITE IMAGE CLASSIFICATION</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685800" y="44767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95745D15-7367-D68C-60DE-5FC60CE53215}"/>
              </a:ext>
            </a:extLst>
          </p:cNvPr>
          <p:cNvSpPr txBox="1"/>
          <p:nvPr/>
        </p:nvSpPr>
        <p:spPr>
          <a:xfrm>
            <a:off x="677449" y="1905000"/>
            <a:ext cx="6100916" cy="1477328"/>
          </a:xfrm>
          <a:prstGeom prst="rect">
            <a:avLst/>
          </a:prstGeom>
          <a:noFill/>
        </p:spPr>
        <p:txBody>
          <a:bodyPr wrap="square">
            <a:spAutoFit/>
          </a:bodyPr>
          <a:lstStyle/>
          <a:p>
            <a:pPr marL="285750" indent="-285750">
              <a:buFont typeface="Arial" panose="020B0604020202020204" pitchFamily="34" charset="0"/>
              <a:buChar char="•"/>
            </a:pPr>
            <a:r>
              <a:rPr lang="en-IN" i="0" dirty="0">
                <a:solidFill>
                  <a:srgbClr val="0D0D0D"/>
                </a:solidFill>
                <a:effectLst/>
                <a:latin typeface="Söhne"/>
              </a:rPr>
              <a:t>Introduction to Satellite Image Classification</a:t>
            </a:r>
          </a:p>
          <a:p>
            <a:pPr marL="285750" indent="-285750">
              <a:buFont typeface="Arial" panose="020B0604020202020204" pitchFamily="34" charset="0"/>
              <a:buChar char="•"/>
            </a:pPr>
            <a:r>
              <a:rPr lang="en-IN" i="0" dirty="0">
                <a:solidFill>
                  <a:srgbClr val="0D0D0D"/>
                </a:solidFill>
                <a:effectLst/>
                <a:latin typeface="Söhne"/>
              </a:rPr>
              <a:t>Preprocessing of Satellite Images</a:t>
            </a:r>
          </a:p>
          <a:p>
            <a:pPr marL="285750" indent="-285750">
              <a:buFont typeface="Arial" panose="020B0604020202020204" pitchFamily="34" charset="0"/>
              <a:buChar char="•"/>
            </a:pPr>
            <a:r>
              <a:rPr lang="en-IN" i="0" dirty="0">
                <a:solidFill>
                  <a:srgbClr val="0D0D0D"/>
                </a:solidFill>
                <a:effectLst/>
                <a:latin typeface="Söhne"/>
              </a:rPr>
              <a:t>Feature Extraction</a:t>
            </a:r>
          </a:p>
          <a:p>
            <a:pPr marL="285750" indent="-285750">
              <a:buFont typeface="Arial" panose="020B0604020202020204" pitchFamily="34" charset="0"/>
              <a:buChar char="•"/>
            </a:pPr>
            <a:r>
              <a:rPr lang="en-US" i="0" dirty="0">
                <a:solidFill>
                  <a:srgbClr val="0D0D0D"/>
                </a:solidFill>
                <a:effectLst/>
                <a:latin typeface="Söhne"/>
              </a:rPr>
              <a:t>Deep Learning for Satellite Image Classification</a:t>
            </a:r>
          </a:p>
          <a:p>
            <a:pPr marL="285750" indent="-285750">
              <a:buFont typeface="Arial" panose="020B0604020202020204" pitchFamily="34" charset="0"/>
              <a:buChar char="•"/>
            </a:pPr>
            <a:r>
              <a:rPr lang="en-IN" i="0" dirty="0">
                <a:solidFill>
                  <a:srgbClr val="0D0D0D"/>
                </a:solidFill>
                <a:effectLst/>
                <a:latin typeface="Söhne"/>
              </a:rPr>
              <a:t>Challenges and Best Practices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3" name="TextBox 2">
            <a:extLst>
              <a:ext uri="{FF2B5EF4-FFF2-40B4-BE49-F238E27FC236}">
                <a16:creationId xmlns:a16="http://schemas.microsoft.com/office/drawing/2014/main" id="{DB72D9A9-DFA5-6606-8EEC-5BAAFC92A7A0}"/>
              </a:ext>
            </a:extLst>
          </p:cNvPr>
          <p:cNvSpPr txBox="1"/>
          <p:nvPr/>
        </p:nvSpPr>
        <p:spPr>
          <a:xfrm>
            <a:off x="683649" y="1649968"/>
            <a:ext cx="8595852"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observe and analyze large areas of the Earth's surface without physically being there.</a:t>
            </a:r>
            <a:endParaRPr lang="en-IN" dirty="0"/>
          </a:p>
        </p:txBody>
      </p:sp>
      <p:sp>
        <p:nvSpPr>
          <p:cNvPr id="5" name="TextBox 4">
            <a:extLst>
              <a:ext uri="{FF2B5EF4-FFF2-40B4-BE49-F238E27FC236}">
                <a16:creationId xmlns:a16="http://schemas.microsoft.com/office/drawing/2014/main" id="{096C29D9-3425-1118-1BD7-CF2EFCBC4109}"/>
              </a:ext>
            </a:extLst>
          </p:cNvPr>
          <p:cNvSpPr txBox="1"/>
          <p:nvPr/>
        </p:nvSpPr>
        <p:spPr>
          <a:xfrm>
            <a:off x="683648" y="2064782"/>
            <a:ext cx="10669769"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urban planners understand urban sprawl, infrastructure development, and land usage patterns</a:t>
            </a:r>
          </a:p>
          <a:p>
            <a:pPr marL="285750" indent="-285750">
              <a:buFont typeface="Arial" panose="020B0604020202020204" pitchFamily="34" charset="0"/>
              <a:buChar char="•"/>
            </a:pPr>
            <a:r>
              <a:rPr lang="en-US" b="0" i="0" dirty="0">
                <a:solidFill>
                  <a:srgbClr val="0D0D0D"/>
                </a:solidFill>
                <a:effectLst/>
                <a:latin typeface="Söhne"/>
              </a:rPr>
              <a:t>crop health, detect pests or diseases, optimize irrigation, and improve overall crop management practices</a:t>
            </a:r>
            <a:br>
              <a:rPr lang="en-US" b="0" i="0" dirty="0">
                <a:solidFill>
                  <a:srgbClr val="0D0D0D"/>
                </a:solidFill>
                <a:effectLst/>
                <a:latin typeface="Söhne"/>
              </a:rPr>
            </a:br>
            <a:r>
              <a:rPr lang="en-US" b="0" i="0" dirty="0">
                <a:solidFill>
                  <a:srgbClr val="0D0D0D"/>
                </a:solidFill>
                <a:effectLst/>
                <a:latin typeface="Söhne"/>
              </a:rPr>
              <a:t>aids in monitoring deforestation, assessing biodiversity, tracking changes in water bodies, and studying the impact of climate change on ecosystems.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7642"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3" name="TextBox 2">
            <a:extLst>
              <a:ext uri="{FF2B5EF4-FFF2-40B4-BE49-F238E27FC236}">
                <a16:creationId xmlns:a16="http://schemas.microsoft.com/office/drawing/2014/main" id="{7FC7181A-992F-BB87-0C70-74B82F5DEBCD}"/>
              </a:ext>
            </a:extLst>
          </p:cNvPr>
          <p:cNvSpPr txBox="1"/>
          <p:nvPr/>
        </p:nvSpPr>
        <p:spPr>
          <a:xfrm>
            <a:off x="76200" y="1550729"/>
            <a:ext cx="12206748" cy="5016758"/>
          </a:xfrm>
          <a:prstGeom prst="rect">
            <a:avLst/>
          </a:prstGeom>
          <a:noFill/>
        </p:spPr>
        <p:txBody>
          <a:bodyPr wrap="square">
            <a:spAutoFit/>
          </a:bodyPr>
          <a:lstStyle/>
          <a:p>
            <a:pPr algn="l">
              <a:buFont typeface="+mj-lt"/>
              <a:buAutoNum type="arabicPeriod"/>
            </a:pPr>
            <a:r>
              <a:rPr lang="en-US" sz="1600" b="1" i="0" dirty="0">
                <a:solidFill>
                  <a:srgbClr val="0D0D0D"/>
                </a:solidFill>
                <a:effectLst/>
                <a:latin typeface="Söhne"/>
              </a:rPr>
              <a:t>Data Collection and Preparation:</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Gather a diverse dataset of labeled satellite images covering different land cover types.</a:t>
            </a:r>
          </a:p>
          <a:p>
            <a:pPr marL="742950" lvl="1" indent="-285750" algn="l">
              <a:buFont typeface="+mj-lt"/>
              <a:buAutoNum type="arabicPeriod"/>
            </a:pPr>
            <a:r>
              <a:rPr lang="en-US" sz="1600" b="0" i="0" dirty="0">
                <a:solidFill>
                  <a:srgbClr val="0D0D0D"/>
                </a:solidFill>
                <a:effectLst/>
                <a:latin typeface="Söhne"/>
              </a:rPr>
              <a:t>Preprocess the data by resizing, normalizing, and augmenting the images to enhance the model's robustness.</a:t>
            </a:r>
          </a:p>
          <a:p>
            <a:pPr algn="l">
              <a:buFont typeface="+mj-lt"/>
              <a:buAutoNum type="arabicPeriod"/>
            </a:pPr>
            <a:r>
              <a:rPr lang="en-US" sz="1600" b="1" i="0" dirty="0">
                <a:solidFill>
                  <a:srgbClr val="0D0D0D"/>
                </a:solidFill>
                <a:effectLst/>
                <a:latin typeface="Söhne"/>
              </a:rPr>
              <a:t>Model Development:</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Design and implement a deep learning model, such as a convolutional neural network (CNN), for satellite image classification.</a:t>
            </a:r>
          </a:p>
          <a:p>
            <a:pPr marL="742950" lvl="1" indent="-285750" algn="l">
              <a:buFont typeface="+mj-lt"/>
              <a:buAutoNum type="arabicPeriod"/>
            </a:pPr>
            <a:r>
              <a:rPr lang="en-US" sz="1600" b="0" i="0" dirty="0">
                <a:solidFill>
                  <a:srgbClr val="0D0D0D"/>
                </a:solidFill>
                <a:effectLst/>
                <a:latin typeface="Söhne"/>
              </a:rPr>
              <a:t>Fine-tune the model architecture and hyperparameters to optimize performance metrics like accuracy and precision.</a:t>
            </a:r>
          </a:p>
          <a:p>
            <a:pPr algn="l">
              <a:buFont typeface="+mj-lt"/>
              <a:buAutoNum type="arabicPeriod"/>
            </a:pPr>
            <a:r>
              <a:rPr lang="en-US" sz="1600" b="1" i="0" dirty="0">
                <a:solidFill>
                  <a:srgbClr val="0D0D0D"/>
                </a:solidFill>
                <a:effectLst/>
                <a:latin typeface="Söhne"/>
              </a:rPr>
              <a:t>Training and Validation:</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Split the dataset into training, validation, and test sets.</a:t>
            </a:r>
          </a:p>
          <a:p>
            <a:pPr marL="742950" lvl="1" indent="-285750" algn="l">
              <a:buFont typeface="+mj-lt"/>
              <a:buAutoNum type="arabicPeriod"/>
            </a:pPr>
            <a:r>
              <a:rPr lang="en-US" sz="1600" b="0" i="0" dirty="0">
                <a:solidFill>
                  <a:srgbClr val="0D0D0D"/>
                </a:solidFill>
                <a:effectLst/>
                <a:latin typeface="Söhne"/>
              </a:rPr>
              <a:t>Train the model using the training set and validate its performance using the validation set. Iterate on the training process to improve model accuracy.</a:t>
            </a:r>
          </a:p>
          <a:p>
            <a:pPr algn="l">
              <a:buFont typeface="+mj-lt"/>
              <a:buAutoNum type="arabicPeriod"/>
            </a:pPr>
            <a:r>
              <a:rPr lang="en-US" sz="1600" b="1" i="0" dirty="0">
                <a:solidFill>
                  <a:srgbClr val="0D0D0D"/>
                </a:solidFill>
                <a:effectLst/>
                <a:latin typeface="Söhne"/>
              </a:rPr>
              <a:t>Model Evaluation:</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Evaluate the trained model on the test set to assess its classification performance.</a:t>
            </a:r>
          </a:p>
          <a:p>
            <a:pPr marL="742950" lvl="1" indent="-285750" algn="l">
              <a:buFont typeface="+mj-lt"/>
              <a:buAutoNum type="arabicPeriod"/>
            </a:pPr>
            <a:r>
              <a:rPr lang="en-US" sz="1600" b="0" i="0" dirty="0">
                <a:solidFill>
                  <a:srgbClr val="0D0D0D"/>
                </a:solidFill>
                <a:effectLst/>
                <a:latin typeface="Söhne"/>
              </a:rPr>
              <a:t>Use metrics such as accuracy, precision, recall, and F1 score to measure the model's effectiveness in classifying land cover types.</a:t>
            </a:r>
          </a:p>
          <a:p>
            <a:pPr algn="l">
              <a:buFont typeface="+mj-lt"/>
              <a:buAutoNum type="arabicPeriod"/>
            </a:pPr>
            <a:r>
              <a:rPr lang="en-US" sz="1600" b="1" i="0" dirty="0">
                <a:solidFill>
                  <a:srgbClr val="0D0D0D"/>
                </a:solidFill>
                <a:effectLst/>
                <a:latin typeface="Söhne"/>
              </a:rPr>
              <a:t>Deployment and Integration:</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Deploy the trained model for inference on new satellite images.</a:t>
            </a:r>
          </a:p>
          <a:p>
            <a:pPr marL="742950" lvl="1" indent="-285750" algn="l">
              <a:buFont typeface="+mj-lt"/>
              <a:buAutoNum type="arabicPeriod"/>
            </a:pPr>
            <a:r>
              <a:rPr lang="en-US" sz="1600" b="0" i="0" dirty="0">
                <a:solidFill>
                  <a:srgbClr val="0D0D0D"/>
                </a:solidFill>
                <a:effectLst/>
                <a:latin typeface="Söhne"/>
              </a:rPr>
              <a:t>Integrate the classification system into a user-friendly interface or API, allowing users to upload satellite images and obtain land cover classifications.</a:t>
            </a:r>
          </a:p>
          <a:p>
            <a:pPr algn="l">
              <a:buFont typeface="+mj-lt"/>
              <a:buAutoNum type="arabicPeriod"/>
            </a:pPr>
            <a:r>
              <a:rPr lang="en-US" sz="1600" b="1" i="0" dirty="0">
                <a:solidFill>
                  <a:srgbClr val="0D0D0D"/>
                </a:solidFill>
                <a:effectLst/>
                <a:latin typeface="Söhne"/>
              </a:rPr>
              <a:t>Documentation and Reporting:</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Create documentation outlining the data collection process, model architecture, training methodology, and deployment procedures.</a:t>
            </a:r>
          </a:p>
          <a:p>
            <a:pPr marL="742950" lvl="1" indent="-285750" algn="l">
              <a:buFont typeface="+mj-lt"/>
              <a:buAutoNum type="arabicPeriod"/>
            </a:pPr>
            <a:r>
              <a:rPr lang="en-US" sz="1600" b="0" i="0" dirty="0">
                <a:solidFill>
                  <a:srgbClr val="0D0D0D"/>
                </a:solidFill>
                <a:effectLst/>
                <a:latin typeface="Söhne"/>
              </a:rPr>
              <a:t>Generate reports summarizing the project's outcomes, including model performance metrics, challenges faced, and lessons learned.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6258" y="1966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0BDEFFEE-2C7A-E573-79A3-E1CE2E8978CD}"/>
              </a:ext>
            </a:extLst>
          </p:cNvPr>
          <p:cNvSpPr txBox="1"/>
          <p:nvPr/>
        </p:nvSpPr>
        <p:spPr>
          <a:xfrm>
            <a:off x="43968" y="1038225"/>
            <a:ext cx="12059265" cy="5632311"/>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Environmental Agencies:</a:t>
            </a:r>
            <a:r>
              <a:rPr lang="en-US" b="0" i="0" dirty="0">
                <a:solidFill>
                  <a:srgbClr val="0D0D0D"/>
                </a:solidFill>
                <a:effectLst/>
                <a:latin typeface="Söhne"/>
              </a:rPr>
              <a:t> Government agencies responsible for environmental protection and conservation can use satellite image classification to monitor changes in land cover, deforestation, urbanization trends, and natural disasters. This information is crucial for making informed decisions related to land management, conservation efforts, and environmental policies.</a:t>
            </a:r>
          </a:p>
          <a:p>
            <a:pPr algn="l">
              <a:buFont typeface="+mj-lt"/>
              <a:buAutoNum type="arabicPeriod"/>
            </a:pPr>
            <a:r>
              <a:rPr lang="en-US" b="1" i="0" dirty="0">
                <a:solidFill>
                  <a:srgbClr val="0D0D0D"/>
                </a:solidFill>
                <a:effectLst/>
                <a:latin typeface="Söhne"/>
              </a:rPr>
              <a:t>Urban Planners:</a:t>
            </a:r>
            <a:r>
              <a:rPr lang="en-US" b="0" i="0" dirty="0">
                <a:solidFill>
                  <a:srgbClr val="0D0D0D"/>
                </a:solidFill>
                <a:effectLst/>
                <a:latin typeface="Söhne"/>
              </a:rPr>
              <a:t> City planners and urban development authorities utilize satellite image classification to analyze urban sprawl, land use patterns, infrastructure planning, and population density. This data helps in designing sustainable cities, optimizing resource allocation, and addressing issues related to urban growth.</a:t>
            </a:r>
          </a:p>
          <a:p>
            <a:pPr algn="l">
              <a:buFont typeface="+mj-lt"/>
              <a:buAutoNum type="arabicPeriod"/>
            </a:pPr>
            <a:r>
              <a:rPr lang="en-US" b="1" i="0" dirty="0">
                <a:solidFill>
                  <a:srgbClr val="0D0D0D"/>
                </a:solidFill>
                <a:effectLst/>
                <a:latin typeface="Söhne"/>
              </a:rPr>
              <a:t>Agricultural Sector:</a:t>
            </a:r>
            <a:r>
              <a:rPr lang="en-US" b="0" i="0" dirty="0">
                <a:solidFill>
                  <a:srgbClr val="0D0D0D"/>
                </a:solidFill>
                <a:effectLst/>
                <a:latin typeface="Söhne"/>
              </a:rPr>
              <a:t> Farmers, agricultural researchers, and policymakers benefit from satellite image classification for crop monitoring, yield estimation, pest detection, irrigation management, and agricultural planning. Accurate land cover mapping can lead to improved agricultural productivity and sustainability.</a:t>
            </a:r>
          </a:p>
          <a:p>
            <a:pPr algn="l">
              <a:buFont typeface="+mj-lt"/>
              <a:buAutoNum type="arabicPeriod"/>
            </a:pPr>
            <a:r>
              <a:rPr lang="en-US" b="1" i="0" dirty="0">
                <a:solidFill>
                  <a:srgbClr val="0D0D0D"/>
                </a:solidFill>
                <a:effectLst/>
                <a:latin typeface="Söhne"/>
              </a:rPr>
              <a:t>Disaster Response Organizations:</a:t>
            </a:r>
            <a:r>
              <a:rPr lang="en-US" b="0" i="0" dirty="0">
                <a:solidFill>
                  <a:srgbClr val="0D0D0D"/>
                </a:solidFill>
                <a:effectLst/>
                <a:latin typeface="Söhne"/>
              </a:rPr>
              <a:t> Emergency response teams, humanitarian organizations, and disaster management agencies rely on satellite image classification for rapid assessment of disaster-affected areas, identifying damaged infrastructure, assessing flood extents, and planning rescue operations. Real-time satellite data can aid in timely decision-making during natural calamities.</a:t>
            </a:r>
          </a:p>
          <a:p>
            <a:pPr algn="l">
              <a:buFont typeface="+mj-lt"/>
              <a:buAutoNum type="arabicPeriod"/>
            </a:pPr>
            <a:r>
              <a:rPr lang="en-US" b="1" i="0" dirty="0">
                <a:solidFill>
                  <a:srgbClr val="0D0D0D"/>
                </a:solidFill>
                <a:effectLst/>
                <a:latin typeface="Söhne"/>
              </a:rPr>
              <a:t>Remote Sensing Scientists:</a:t>
            </a:r>
            <a:r>
              <a:rPr lang="en-US" b="0" i="0" dirty="0">
                <a:solidFill>
                  <a:srgbClr val="0D0D0D"/>
                </a:solidFill>
                <a:effectLst/>
                <a:latin typeface="Söhne"/>
              </a:rPr>
              <a:t> Researchers and scientists working in the field of remote sensing use satellite image classification for studying environmental changes, climate patterns, vegetation dynamics, and geological features. They employ advanced algorithms and techniques to extract valuable insights from satellite imagery for scientific analysis and modeling.</a:t>
            </a:r>
          </a:p>
          <a:p>
            <a:pPr algn="l">
              <a:buFont typeface="+mj-lt"/>
              <a:buAutoNum type="arabicPeriod"/>
            </a:pPr>
            <a:r>
              <a:rPr lang="en-US" b="1" i="0" dirty="0">
                <a:solidFill>
                  <a:srgbClr val="0D0D0D"/>
                </a:solidFill>
                <a:effectLst/>
                <a:latin typeface="Söhne"/>
              </a:rPr>
              <a:t>Forestry and Conservation Groups:</a:t>
            </a:r>
            <a:r>
              <a:rPr lang="en-US" b="0" i="0" dirty="0">
                <a:solidFill>
                  <a:srgbClr val="0D0D0D"/>
                </a:solidFill>
                <a:effectLst/>
                <a:latin typeface="Söhne"/>
              </a:rPr>
              <a:t> Organizations involved in forestry management, biodiversity conservation, and wildlife monitoring use satellite image classification to monitor forest cover, detect deforestation activities, assess habitat fragmentation, and track wildlife populations. This data supports conservation initiatives and habitat restoration efforts.</a:t>
            </a:r>
          </a:p>
          <a:p>
            <a:pPr algn="l"/>
            <a:endParaRPr lang="en-US"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55679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DD4A167-DD20-B65E-DF67-6E5DF58A27BE}"/>
              </a:ext>
            </a:extLst>
          </p:cNvPr>
          <p:cNvSpPr txBox="1"/>
          <p:nvPr/>
        </p:nvSpPr>
        <p:spPr>
          <a:xfrm>
            <a:off x="-73742" y="1389281"/>
            <a:ext cx="12268200" cy="5262979"/>
          </a:xfrm>
          <a:prstGeom prst="rect">
            <a:avLst/>
          </a:prstGeom>
          <a:noFill/>
        </p:spPr>
        <p:txBody>
          <a:bodyPr wrap="square">
            <a:spAutoFit/>
          </a:bodyPr>
          <a:lstStyle/>
          <a:p>
            <a:pPr algn="l">
              <a:buFont typeface="+mj-lt"/>
              <a:buAutoNum type="arabicPeriod"/>
            </a:pPr>
            <a:r>
              <a:rPr lang="en-US" sz="1600" b="1" i="0" dirty="0">
                <a:solidFill>
                  <a:srgbClr val="0D0D0D"/>
                </a:solidFill>
                <a:effectLst/>
                <a:latin typeface="Söhne"/>
              </a:rPr>
              <a:t>Accurate Land Cover Mapping:</a:t>
            </a:r>
            <a:r>
              <a:rPr lang="en-US" sz="1600" b="0" i="0" dirty="0">
                <a:solidFill>
                  <a:srgbClr val="0D0D0D"/>
                </a:solidFill>
                <a:effectLst/>
                <a:latin typeface="Söhne"/>
              </a:rPr>
              <a:t> The machine learning model developed for satellite image classification provides accurate and reliable land cover mapping, enabling users to identify and differentiate various land cover types such as urban areas, agricultural land, water bodies, forests, and more. This detailed mapping is essential for environmental monitoring, land management, and resource planning.</a:t>
            </a:r>
          </a:p>
          <a:p>
            <a:pPr algn="l">
              <a:buFont typeface="+mj-lt"/>
              <a:buAutoNum type="arabicPeriod"/>
            </a:pPr>
            <a:r>
              <a:rPr lang="en-US" sz="1600" b="1" i="0" dirty="0">
                <a:solidFill>
                  <a:srgbClr val="0D0D0D"/>
                </a:solidFill>
                <a:effectLst/>
                <a:latin typeface="Söhne"/>
              </a:rPr>
              <a:t>Efficient Environmental Monitoring:</a:t>
            </a:r>
            <a:r>
              <a:rPr lang="en-US" sz="1600" b="0" i="0" dirty="0">
                <a:solidFill>
                  <a:srgbClr val="0D0D0D"/>
                </a:solidFill>
                <a:effectLst/>
                <a:latin typeface="Söhne"/>
              </a:rPr>
              <a:t> Environmental agencies, researchers, and conservationists benefit from the solution's ability to monitor environmental changes over time. By analyzing satellite images and classifying land cover types, stakeholders can track deforestation, urban sprawl, habitat loss, and other environmental indicators, facilitating informed decision-making for conservation efforts and sustainable development.</a:t>
            </a:r>
          </a:p>
          <a:p>
            <a:pPr algn="l">
              <a:buFont typeface="+mj-lt"/>
              <a:buAutoNum type="arabicPeriod"/>
            </a:pPr>
            <a:r>
              <a:rPr lang="en-US" sz="1600" b="1" i="0" dirty="0">
                <a:solidFill>
                  <a:srgbClr val="0D0D0D"/>
                </a:solidFill>
                <a:effectLst/>
                <a:latin typeface="Söhne"/>
              </a:rPr>
              <a:t>Urban Planning and Infrastructure Development:</a:t>
            </a:r>
            <a:r>
              <a:rPr lang="en-US" sz="1600" b="0" i="0" dirty="0">
                <a:solidFill>
                  <a:srgbClr val="0D0D0D"/>
                </a:solidFill>
                <a:effectLst/>
                <a:latin typeface="Söhne"/>
              </a:rPr>
              <a:t> Urban planners, civil engineers, and infrastructure developers leverage the solution for urban planning, infrastructure development, and transportation management. Accurate land cover classification helps in identifying suitable areas for construction, optimizing transportation networks, assessing land use patterns, and mitigating urbanization impacts on the environment.</a:t>
            </a:r>
          </a:p>
          <a:p>
            <a:pPr algn="l">
              <a:buFont typeface="+mj-lt"/>
              <a:buAutoNum type="arabicPeriod"/>
            </a:pPr>
            <a:r>
              <a:rPr lang="en-US" sz="1600" b="1" i="0" dirty="0">
                <a:solidFill>
                  <a:srgbClr val="0D0D0D"/>
                </a:solidFill>
                <a:effectLst/>
                <a:latin typeface="Söhne"/>
              </a:rPr>
              <a:t>Agricultural Assessment and Crop Monitoring:</a:t>
            </a:r>
            <a:r>
              <a:rPr lang="en-US" sz="1600" b="0" i="0" dirty="0">
                <a:solidFill>
                  <a:srgbClr val="0D0D0D"/>
                </a:solidFill>
                <a:effectLst/>
                <a:latin typeface="Söhne"/>
              </a:rPr>
              <a:t> Farmers, agricultural researchers, and policymakers utilize the solution for agricultural assessment, crop monitoring, and precision farming. By classifying agricultural land cover types and analyzing crop health indicators from satellite imagery, stakeholders can optimize irrigation, detect crop diseases, estimate yields, and make data-driven decisions to enhance agricultural productivity and sustainability.</a:t>
            </a:r>
          </a:p>
          <a:p>
            <a:pPr algn="l">
              <a:buFont typeface="+mj-lt"/>
              <a:buAutoNum type="arabicPeriod"/>
            </a:pPr>
            <a:r>
              <a:rPr lang="en-US" sz="1600" b="1" i="0" dirty="0">
                <a:solidFill>
                  <a:srgbClr val="0D0D0D"/>
                </a:solidFill>
                <a:effectLst/>
                <a:latin typeface="Söhne"/>
              </a:rPr>
              <a:t>Disaster Response and Risk Assessment:</a:t>
            </a:r>
            <a:r>
              <a:rPr lang="en-US" sz="1600" b="0" i="0" dirty="0">
                <a:solidFill>
                  <a:srgbClr val="0D0D0D"/>
                </a:solidFill>
                <a:effectLst/>
                <a:latin typeface="Söhne"/>
              </a:rPr>
              <a:t> Disaster response organizations, insurance companies, and risk assessment agencies rely on the solution for rapid disaster response, risk assessment, and insurance underwriting. Satellite image classification aids in identifying disaster-affected areas, assessing property risks, evaluating natural hazard exposures, and supporting timely decision-making during emergencies.</a:t>
            </a:r>
          </a:p>
          <a:p>
            <a:pPr algn="l">
              <a:buFont typeface="+mj-lt"/>
              <a:buAutoNum type="arabicPeriod"/>
            </a:pPr>
            <a:r>
              <a:rPr lang="en-US" sz="1600" b="1" i="0" dirty="0">
                <a:solidFill>
                  <a:srgbClr val="0D0D0D"/>
                </a:solidFill>
                <a:effectLst/>
                <a:latin typeface="Söhne"/>
              </a:rPr>
              <a:t>Remote Sensing and Scientific Research:</a:t>
            </a:r>
            <a:r>
              <a:rPr lang="en-US" sz="1600" b="0" i="0" dirty="0">
                <a:solidFill>
                  <a:srgbClr val="0D0D0D"/>
                </a:solidFill>
                <a:effectLst/>
                <a:latin typeface="Söhne"/>
              </a:rPr>
              <a:t> Remote sensing scientists, researchers, and academia leverage the solution for scientific research, environmental modeling, and earth observation studies. The ability to classify satellite images into different land cover categories enables researchers to study environmental changes, climate patterns, vegetation dynamics, and geological features, contributing to advancements in remote sensing technology and environmental science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238050" y="20026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6" name="TextBox 5">
            <a:extLst>
              <a:ext uri="{FF2B5EF4-FFF2-40B4-BE49-F238E27FC236}">
                <a16:creationId xmlns:a16="http://schemas.microsoft.com/office/drawing/2014/main" id="{EB46B447-13C8-2AEA-49EF-13A554E62C01}"/>
              </a:ext>
            </a:extLst>
          </p:cNvPr>
          <p:cNvSpPr txBox="1"/>
          <p:nvPr/>
        </p:nvSpPr>
        <p:spPr>
          <a:xfrm>
            <a:off x="195225" y="1395024"/>
            <a:ext cx="11801550" cy="5078313"/>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Unparalleled Accuracy:</a:t>
            </a:r>
            <a:r>
              <a:rPr lang="en-US" b="0" i="0" dirty="0">
                <a:solidFill>
                  <a:srgbClr val="0D0D0D"/>
                </a:solidFill>
                <a:effectLst/>
                <a:latin typeface="Söhne"/>
              </a:rPr>
              <a:t> Our solution achieves industry-leading accuracy in satellite image classification, leveraging advanced machine learning algorithms and deep neural networks. This ensures precise identification and mapping of land cover types with minimal errors, providing reliable data for decision-making.</a:t>
            </a:r>
          </a:p>
          <a:p>
            <a:pPr algn="l">
              <a:buFont typeface="+mj-lt"/>
              <a:buAutoNum type="arabicPeriod"/>
            </a:pPr>
            <a:r>
              <a:rPr lang="en-US" b="1" i="0" dirty="0">
                <a:solidFill>
                  <a:srgbClr val="0D0D0D"/>
                </a:solidFill>
                <a:effectLst/>
                <a:latin typeface="Söhne"/>
              </a:rPr>
              <a:t>Multi-Spectral Analysis:</a:t>
            </a:r>
            <a:r>
              <a:rPr lang="en-US" b="0" i="0" dirty="0">
                <a:solidFill>
                  <a:srgbClr val="0D0D0D"/>
                </a:solidFill>
                <a:effectLst/>
                <a:latin typeface="Söhne"/>
              </a:rPr>
              <a:t> We utilize multi-spectral analysis techniques that go beyond traditional RGB imaging. By incorporating data from multiple spectral bands, our solution can extract rich information about vegetation health, soil composition, water content, and more, enhancing the depth and quality of land cover classification.</a:t>
            </a:r>
          </a:p>
          <a:p>
            <a:pPr algn="l">
              <a:buFont typeface="+mj-lt"/>
              <a:buAutoNum type="arabicPeriod"/>
            </a:pPr>
            <a:r>
              <a:rPr lang="en-US" b="1" i="0" dirty="0">
                <a:solidFill>
                  <a:srgbClr val="0D0D0D"/>
                </a:solidFill>
                <a:effectLst/>
                <a:latin typeface="Söhne"/>
              </a:rPr>
              <a:t>Dynamic Adaptability:</a:t>
            </a:r>
            <a:r>
              <a:rPr lang="en-US" b="0" i="0" dirty="0">
                <a:solidFill>
                  <a:srgbClr val="0D0D0D"/>
                </a:solidFill>
                <a:effectLst/>
                <a:latin typeface="Söhne"/>
              </a:rPr>
              <a:t> Our solution is designed to adapt dynamically to changing environmental conditions and seasonal variations. It can adjust its classification parameters and models based on real-time data inputs, ensuring accurate and up-to-date land cover mapping regardless of external factors.</a:t>
            </a:r>
          </a:p>
          <a:p>
            <a:pPr algn="l">
              <a:buFont typeface="+mj-lt"/>
              <a:buAutoNum type="arabicPeriod"/>
            </a:pPr>
            <a:r>
              <a:rPr lang="en-US" b="1" i="0" dirty="0">
                <a:solidFill>
                  <a:srgbClr val="0D0D0D"/>
                </a:solidFill>
                <a:effectLst/>
                <a:latin typeface="Söhne"/>
              </a:rPr>
              <a:t>Cloud-Native Scalability:</a:t>
            </a:r>
            <a:r>
              <a:rPr lang="en-US" b="0" i="0" dirty="0">
                <a:solidFill>
                  <a:srgbClr val="0D0D0D"/>
                </a:solidFill>
                <a:effectLst/>
                <a:latin typeface="Söhne"/>
              </a:rPr>
              <a:t> Leveraging cloud-native architecture, our solution offers unmatched scalability to handle vast amounts of satellite imagery data. Whether processing data from a single satellite or multiple constellations, our system scales seamlessly to meet the demands of large-scale projects and global coverage.</a:t>
            </a:r>
          </a:p>
          <a:p>
            <a:pPr algn="l">
              <a:buFont typeface="+mj-lt"/>
              <a:buAutoNum type="arabicPeriod"/>
            </a:pPr>
            <a:r>
              <a:rPr lang="en-US" b="1" i="0" dirty="0">
                <a:solidFill>
                  <a:srgbClr val="0D0D0D"/>
                </a:solidFill>
                <a:effectLst/>
                <a:latin typeface="Söhne"/>
              </a:rPr>
              <a:t>Interactive Visualization:</a:t>
            </a:r>
            <a:r>
              <a:rPr lang="en-US" b="0" i="0" dirty="0">
                <a:solidFill>
                  <a:srgbClr val="0D0D0D"/>
                </a:solidFill>
                <a:effectLst/>
                <a:latin typeface="Söhne"/>
              </a:rPr>
              <a:t> We provide an interactive visualization platform that allows users to explore classified satellite imagery in real-time. With intuitive tools for zooming, panning, and overlaying data layers, users can gain deeper insights into land cover patterns, changes over time, and spatial relationships.</a:t>
            </a:r>
          </a:p>
          <a:p>
            <a:pPr algn="l">
              <a:buFont typeface="+mj-lt"/>
              <a:buAutoNum type="arabicPeriod"/>
            </a:pPr>
            <a:r>
              <a:rPr lang="en-US" b="1" i="0" dirty="0">
                <a:solidFill>
                  <a:srgbClr val="0D0D0D"/>
                </a:solidFill>
                <a:effectLst/>
                <a:latin typeface="Söhne"/>
              </a:rPr>
              <a:t>Automated Change Detection:</a:t>
            </a:r>
            <a:r>
              <a:rPr lang="en-US" b="0" i="0" dirty="0">
                <a:solidFill>
                  <a:srgbClr val="0D0D0D"/>
                </a:solidFill>
                <a:effectLst/>
                <a:latin typeface="Söhne"/>
              </a:rPr>
              <a:t> Our solution includes automated change detection capabilities, enabling users to detect and analyze land cover changes, deforestation, urban expansion, and other environmental transformations. This proactive monitoring helps in early intervention, risk mitigation, and policy formulation.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04800" y="689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03A6C0B3-0204-4366-7970-CDE9C25260F7}"/>
              </a:ext>
            </a:extLst>
          </p:cNvPr>
          <p:cNvSpPr txBox="1"/>
          <p:nvPr/>
        </p:nvSpPr>
        <p:spPr>
          <a:xfrm>
            <a:off x="0" y="889853"/>
            <a:ext cx="12192000" cy="5755422"/>
          </a:xfrm>
          <a:prstGeom prst="rect">
            <a:avLst/>
          </a:prstGeom>
          <a:noFill/>
        </p:spPr>
        <p:txBody>
          <a:bodyPr wrap="square">
            <a:spAutoFit/>
          </a:bodyPr>
          <a:lstStyle/>
          <a:p>
            <a:pPr algn="l">
              <a:buFont typeface="+mj-lt"/>
              <a:buAutoNum type="arabicPeriod"/>
            </a:pPr>
            <a:r>
              <a:rPr lang="en-US" sz="1600" b="1" i="0" dirty="0">
                <a:solidFill>
                  <a:srgbClr val="0D0D0D"/>
                </a:solidFill>
                <a:effectLst/>
                <a:latin typeface="Söhne"/>
              </a:rPr>
              <a:t>Data Preparation:</a:t>
            </a:r>
            <a:endParaRPr lang="en-US" sz="1600" b="0" i="0" dirty="0">
              <a:solidFill>
                <a:srgbClr val="0D0D0D"/>
              </a:solidFill>
              <a:effectLst/>
              <a:latin typeface="Söhne"/>
            </a:endParaRPr>
          </a:p>
          <a:p>
            <a:pPr marL="742950" lvl="1" indent="-285750" algn="l">
              <a:buFont typeface="+mj-lt"/>
              <a:buAutoNum type="arabicPeriod"/>
            </a:pPr>
            <a:r>
              <a:rPr lang="en-US" sz="1600" b="1" i="0" dirty="0">
                <a:solidFill>
                  <a:srgbClr val="0D0D0D"/>
                </a:solidFill>
                <a:effectLst/>
                <a:latin typeface="Söhne"/>
              </a:rPr>
              <a:t>Data Collection:</a:t>
            </a:r>
            <a:r>
              <a:rPr lang="en-US" sz="1600" b="0" i="0" dirty="0">
                <a:solidFill>
                  <a:srgbClr val="0D0D0D"/>
                </a:solidFill>
                <a:effectLst/>
                <a:latin typeface="Söhne"/>
              </a:rPr>
              <a:t> Gather a diverse dataset of labeled satellite images covering various land cover types (e.g., urban areas, agricultural land, water bodies, forests). Ensure the dataset is representative of the target classification problem.</a:t>
            </a:r>
          </a:p>
          <a:p>
            <a:pPr marL="742950" lvl="1" indent="-285750" algn="l">
              <a:buFont typeface="+mj-lt"/>
              <a:buAutoNum type="arabicPeriod"/>
            </a:pPr>
            <a:r>
              <a:rPr lang="en-US" sz="1600" b="1" i="0" dirty="0">
                <a:solidFill>
                  <a:srgbClr val="0D0D0D"/>
                </a:solidFill>
                <a:effectLst/>
                <a:latin typeface="Söhne"/>
              </a:rPr>
              <a:t>Data Preprocessing:</a:t>
            </a:r>
            <a:r>
              <a:rPr lang="en-US" sz="1600" b="0" i="0" dirty="0">
                <a:solidFill>
                  <a:srgbClr val="0D0D0D"/>
                </a:solidFill>
                <a:effectLst/>
                <a:latin typeface="Söhne"/>
              </a:rPr>
              <a:t> Preprocess the satellite images by resizing them to a uniform size, normalizing pixel values, and augmenting the data to increase diversity (e.g., rotation, flipping, zooming).</a:t>
            </a:r>
          </a:p>
          <a:p>
            <a:pPr algn="l">
              <a:buFont typeface="+mj-lt"/>
              <a:buAutoNum type="arabicPeriod"/>
            </a:pPr>
            <a:r>
              <a:rPr lang="en-US" sz="1600" b="1" i="0" dirty="0">
                <a:solidFill>
                  <a:srgbClr val="0D0D0D"/>
                </a:solidFill>
                <a:effectLst/>
                <a:latin typeface="Söhne"/>
              </a:rPr>
              <a:t>Feature Extraction:</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Use a pre-trained convolutional neural network (CNN) such as </a:t>
            </a:r>
            <a:r>
              <a:rPr lang="en-US" sz="1600" b="0" i="0" dirty="0" err="1">
                <a:solidFill>
                  <a:srgbClr val="0D0D0D"/>
                </a:solidFill>
                <a:effectLst/>
                <a:latin typeface="Söhne"/>
              </a:rPr>
              <a:t>ResNet</a:t>
            </a:r>
            <a:r>
              <a:rPr lang="en-US" sz="1600" b="0" i="0" dirty="0">
                <a:solidFill>
                  <a:srgbClr val="0D0D0D"/>
                </a:solidFill>
                <a:effectLst/>
                <a:latin typeface="Söhne"/>
              </a:rPr>
              <a:t>, VGG, or </a:t>
            </a:r>
            <a:r>
              <a:rPr lang="en-US" sz="1600" b="0" i="0" dirty="0" err="1">
                <a:solidFill>
                  <a:srgbClr val="0D0D0D"/>
                </a:solidFill>
                <a:effectLst/>
                <a:latin typeface="Söhne"/>
              </a:rPr>
              <a:t>MobileNet</a:t>
            </a:r>
            <a:r>
              <a:rPr lang="en-US" sz="1600" b="0" i="0" dirty="0">
                <a:solidFill>
                  <a:srgbClr val="0D0D0D"/>
                </a:solidFill>
                <a:effectLst/>
                <a:latin typeface="Söhne"/>
              </a:rPr>
              <a:t> as a feature extractor. Remove the fully connected layers from the pre-trained model.</a:t>
            </a:r>
          </a:p>
          <a:p>
            <a:pPr marL="742950" lvl="1" indent="-285750" algn="l">
              <a:buFont typeface="+mj-lt"/>
              <a:buAutoNum type="arabicPeriod"/>
            </a:pPr>
            <a:r>
              <a:rPr lang="en-US" sz="1600" b="0" i="0" dirty="0">
                <a:solidFill>
                  <a:srgbClr val="0D0D0D"/>
                </a:solidFill>
                <a:effectLst/>
                <a:latin typeface="Söhne"/>
              </a:rPr>
              <a:t>Pass the preprocessed satellite images through the CNN to extract high-level features. These features capture spatial patterns and textures relevant for land cover classification.</a:t>
            </a:r>
          </a:p>
          <a:p>
            <a:pPr algn="l">
              <a:buFont typeface="+mj-lt"/>
              <a:buAutoNum type="arabicPeriod"/>
            </a:pPr>
            <a:r>
              <a:rPr lang="en-US" sz="1600" b="1" i="0" dirty="0">
                <a:solidFill>
                  <a:srgbClr val="0D0D0D"/>
                </a:solidFill>
                <a:effectLst/>
                <a:latin typeface="Söhne"/>
              </a:rPr>
              <a:t>Model Architecture:</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Add a new set of fully connected layers on top of the pre-trained CNN to act as a classifier. The number of neurons in the final layer should match the number of land cover classes you are trying to classify.</a:t>
            </a:r>
          </a:p>
          <a:p>
            <a:pPr marL="742950" lvl="1" indent="-285750" algn="l">
              <a:buFont typeface="+mj-lt"/>
              <a:buAutoNum type="arabicPeriod"/>
            </a:pPr>
            <a:r>
              <a:rPr lang="en-US" sz="1600" b="0" i="0" dirty="0">
                <a:solidFill>
                  <a:srgbClr val="0D0D0D"/>
                </a:solidFill>
                <a:effectLst/>
                <a:latin typeface="Söhne"/>
              </a:rPr>
              <a:t>Optionally, apply techniques like dropout regularization to prevent overfitting during training.</a:t>
            </a:r>
          </a:p>
          <a:p>
            <a:pPr algn="l">
              <a:buFont typeface="+mj-lt"/>
              <a:buAutoNum type="arabicPeriod"/>
            </a:pPr>
            <a:r>
              <a:rPr lang="en-US" sz="1600" b="1" i="0" dirty="0">
                <a:solidFill>
                  <a:srgbClr val="0D0D0D"/>
                </a:solidFill>
                <a:effectLst/>
                <a:latin typeface="Söhne"/>
              </a:rPr>
              <a:t>Model Training:</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Split your dataset into training, validation, and test sets (e.g., 70% training, 15% validation, 15% test).</a:t>
            </a:r>
          </a:p>
          <a:p>
            <a:pPr marL="742950" lvl="1" indent="-285750" algn="l">
              <a:buFont typeface="+mj-lt"/>
              <a:buAutoNum type="arabicPeriod"/>
            </a:pPr>
            <a:r>
              <a:rPr lang="en-US" sz="1600" b="0" i="0" dirty="0">
                <a:solidFill>
                  <a:srgbClr val="0D0D0D"/>
                </a:solidFill>
                <a:effectLst/>
                <a:latin typeface="Söhne"/>
              </a:rPr>
              <a:t>Train the model using the training set, optimizing a loss function such as categorical cross-entropy with an optimizer like Adam or SGD. Monitor the validation accuracy to avoid overfitting.</a:t>
            </a:r>
          </a:p>
          <a:p>
            <a:pPr marL="742950" lvl="1" indent="-285750" algn="l">
              <a:buFont typeface="+mj-lt"/>
              <a:buAutoNum type="arabicPeriod"/>
            </a:pPr>
            <a:r>
              <a:rPr lang="en-US" sz="1600" b="0" i="0" dirty="0">
                <a:solidFill>
                  <a:srgbClr val="0D0D0D"/>
                </a:solidFill>
                <a:effectLst/>
                <a:latin typeface="Söhne"/>
              </a:rPr>
              <a:t>Experiment with hyperparameters such as learning rate, batch size, and number of epochs to find the best model performance.</a:t>
            </a:r>
          </a:p>
          <a:p>
            <a:pPr algn="l">
              <a:buFont typeface="+mj-lt"/>
              <a:buAutoNum type="arabicPeriod"/>
            </a:pPr>
            <a:r>
              <a:rPr lang="en-US" sz="1600" b="1" i="0" dirty="0">
                <a:solidFill>
                  <a:srgbClr val="0D0D0D"/>
                </a:solidFill>
                <a:effectLst/>
                <a:latin typeface="Söhne"/>
              </a:rPr>
              <a:t>Model Evaluation:</a:t>
            </a:r>
            <a:endParaRPr lang="en-US" sz="16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Evaluate the trained model using the validation set to assess its performance metrics such as accuracy, precision, recall, and F1 score. Use a confusion matrix to visualize class-wise performance.</a:t>
            </a:r>
          </a:p>
          <a:p>
            <a:pPr marL="742950" lvl="1" indent="-285750" algn="l">
              <a:buFont typeface="+mj-lt"/>
              <a:buAutoNum type="arabicPeriod"/>
            </a:pPr>
            <a:r>
              <a:rPr lang="en-US" sz="1600" b="0" i="0" dirty="0">
                <a:solidFill>
                  <a:srgbClr val="0D0D0D"/>
                </a:solidFill>
                <a:effectLst/>
                <a:latin typeface="Söhne"/>
              </a:rPr>
              <a:t>Fine-tune the model based on validation performance and retrain if necessary to improve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1736</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SANTHOSH KUMAR .S</vt:lpstr>
      <vt:lpstr>SATELLITE IMAGE CLASSIFICATION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PRASATH A</dc:title>
  <dc:creator>kali dass</dc:creator>
  <cp:lastModifiedBy>kali dass</cp:lastModifiedBy>
  <cp:revision>4</cp:revision>
  <dcterms:created xsi:type="dcterms:W3CDTF">2024-04-04T02:43:51Z</dcterms:created>
  <dcterms:modified xsi:type="dcterms:W3CDTF">2024-04-12T16:11:18Z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