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544" r:id="rId4"/>
  </p:sldMasterIdLst>
  <p:notesMasterIdLst>
    <p:notesMasterId r:id="rId29"/>
  </p:notesMasterIdLst>
  <p:handoutMasterIdLst>
    <p:handoutMasterId r:id="rId30"/>
  </p:handoutMasterIdLst>
  <p:sldIdLst>
    <p:sldId id="292" r:id="rId5"/>
    <p:sldId id="299" r:id="rId6"/>
    <p:sldId id="301" r:id="rId7"/>
    <p:sldId id="344" r:id="rId8"/>
    <p:sldId id="279" r:id="rId9"/>
    <p:sldId id="261" r:id="rId10"/>
    <p:sldId id="276" r:id="rId11"/>
    <p:sldId id="345" r:id="rId12"/>
    <p:sldId id="293" r:id="rId13"/>
    <p:sldId id="347" r:id="rId14"/>
    <p:sldId id="350" r:id="rId15"/>
    <p:sldId id="346" r:id="rId16"/>
    <p:sldId id="339" r:id="rId17"/>
    <p:sldId id="340" r:id="rId18"/>
    <p:sldId id="343" r:id="rId19"/>
    <p:sldId id="349" r:id="rId20"/>
    <p:sldId id="324" r:id="rId21"/>
    <p:sldId id="326" r:id="rId22"/>
    <p:sldId id="325" r:id="rId23"/>
    <p:sldId id="333" r:id="rId24"/>
    <p:sldId id="351" r:id="rId25"/>
    <p:sldId id="320" r:id="rId26"/>
    <p:sldId id="352"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D"/>
    <a:srgbClr val="728DAB"/>
    <a:srgbClr val="D84400"/>
    <a:srgbClr val="446992"/>
    <a:srgbClr val="AEC2D8"/>
    <a:srgbClr val="98432A"/>
    <a:srgbClr val="263E5A"/>
    <a:srgbClr val="D6E0E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CAF9ED-07DC-4A11-8D7F-57B35C25682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839" autoAdjust="0"/>
  </p:normalViewPr>
  <p:slideViewPr>
    <p:cSldViewPr snapToGrid="0" showGuides="1">
      <p:cViewPr varScale="1">
        <p:scale>
          <a:sx n="85" d="100"/>
          <a:sy n="85" d="100"/>
        </p:scale>
        <p:origin x="360" y="62"/>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8DC6B-2E0B-48C0-9AE7-AD479CECA11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A77DDE4-B956-4BE3-B8C7-FF983B72C71F}">
      <dgm:prSet phldrT="[Text]"/>
      <dgm:spPr/>
      <dgm:t>
        <a:bodyPr/>
        <a:lstStyle/>
        <a:p>
          <a:r>
            <a:rPr lang="en-US" b="1" dirty="0">
              <a:solidFill>
                <a:schemeClr val="tx1"/>
              </a:solidFill>
              <a:latin typeface="&quot;Aoboshi One&quot;"/>
            </a:rPr>
            <a:t>Remove Noise &amp; Distractions</a:t>
          </a:r>
        </a:p>
        <a:p>
          <a:r>
            <a:rPr lang="en-US" b="1" dirty="0">
              <a:solidFill>
                <a:srgbClr val="FFFFFF"/>
              </a:solidFill>
              <a:latin typeface="&quot;Crimson Text&quot;"/>
            </a:rPr>
            <a:t>Clean punctuation, HTML tags, and special characters that don't contribute to semantic meaning or model performance</a:t>
          </a:r>
          <a:endParaRPr lang="en-IN" dirty="0"/>
        </a:p>
      </dgm:t>
    </dgm:pt>
    <dgm:pt modelId="{3A359F33-09B6-4996-B5C6-8AC99B491682}" type="parTrans" cxnId="{624D227C-C399-45B0-A1AE-FEF5EEC6D033}">
      <dgm:prSet/>
      <dgm:spPr/>
      <dgm:t>
        <a:bodyPr/>
        <a:lstStyle/>
        <a:p>
          <a:endParaRPr lang="en-IN"/>
        </a:p>
      </dgm:t>
    </dgm:pt>
    <dgm:pt modelId="{DAF424BB-151E-4FEF-A510-1FC5BE793A75}" type="sibTrans" cxnId="{624D227C-C399-45B0-A1AE-FEF5EEC6D033}">
      <dgm:prSet/>
      <dgm:spPr/>
      <dgm:t>
        <a:bodyPr/>
        <a:lstStyle/>
        <a:p>
          <a:endParaRPr lang="en-IN"/>
        </a:p>
      </dgm:t>
    </dgm:pt>
    <dgm:pt modelId="{149391D0-68E6-446A-B592-2236E9F61CC4}">
      <dgm:prSet phldrT="[Text]"/>
      <dgm:spPr/>
      <dgm:t>
        <a:bodyPr/>
        <a:lstStyle/>
        <a:p>
          <a:r>
            <a:rPr lang="en-US" b="1" dirty="0">
              <a:solidFill>
                <a:schemeClr val="tx1"/>
              </a:solidFill>
              <a:latin typeface="&quot;Aoboshi One&quot;"/>
            </a:rPr>
            <a:t>Label Unification &amp; Structure</a:t>
          </a:r>
        </a:p>
        <a:p>
          <a:r>
            <a:rPr lang="en-US" b="1" dirty="0">
              <a:solidFill>
                <a:srgbClr val="FFFFFF"/>
              </a:solidFill>
              <a:latin typeface="&quot;Crimson Text&quot;"/>
            </a:rPr>
            <a:t>Ensure consistent labeling and formatting across all reviews for reliable training and evaluation processes.</a:t>
          </a:r>
          <a:endParaRPr lang="en-IN" dirty="0"/>
        </a:p>
      </dgm:t>
    </dgm:pt>
    <dgm:pt modelId="{DD631C07-584C-47E6-81A6-C910CDBAC0EE}" type="parTrans" cxnId="{DCF46105-D0FE-41D3-B9AD-4C12B50765CA}">
      <dgm:prSet/>
      <dgm:spPr/>
      <dgm:t>
        <a:bodyPr/>
        <a:lstStyle/>
        <a:p>
          <a:endParaRPr lang="en-IN"/>
        </a:p>
      </dgm:t>
    </dgm:pt>
    <dgm:pt modelId="{8D35A503-4782-4F0E-8A57-429A68AF5FDA}" type="sibTrans" cxnId="{DCF46105-D0FE-41D3-B9AD-4C12B50765CA}">
      <dgm:prSet/>
      <dgm:spPr/>
      <dgm:t>
        <a:bodyPr/>
        <a:lstStyle/>
        <a:p>
          <a:endParaRPr lang="en-IN"/>
        </a:p>
      </dgm:t>
    </dgm:pt>
    <dgm:pt modelId="{35F5FAB6-E0AE-4FDF-A975-C9DAE8EE5112}">
      <dgm:prSet/>
      <dgm:spPr/>
      <dgm:t>
        <a:bodyPr/>
        <a:lstStyle/>
        <a:p>
          <a:r>
            <a:rPr lang="en-US" b="1" dirty="0">
              <a:solidFill>
                <a:schemeClr val="tx1"/>
              </a:solidFill>
              <a:latin typeface="&quot;Aoboshi One&quot;"/>
            </a:rPr>
            <a:t>Text Normalization &amp; Lemmatization</a:t>
          </a:r>
        </a:p>
        <a:p>
          <a:r>
            <a:rPr lang="en-US" b="1" dirty="0">
              <a:solidFill>
                <a:srgbClr val="FFFFFF"/>
              </a:solidFill>
              <a:latin typeface="&quot;Crimson Text&quot;"/>
            </a:rPr>
            <a:t>Reduce words to base forms, remove </a:t>
          </a:r>
          <a:r>
            <a:rPr lang="en-US" b="1" dirty="0" err="1">
              <a:solidFill>
                <a:srgbClr val="FFFFFF"/>
              </a:solidFill>
              <a:latin typeface="&quot;Crimson Text&quot;"/>
            </a:rPr>
            <a:t>stopwords</a:t>
          </a:r>
          <a:r>
            <a:rPr lang="en-US" b="1" dirty="0">
              <a:solidFill>
                <a:srgbClr val="FFFFFF"/>
              </a:solidFill>
              <a:latin typeface="&quot;Crimson Text&quot;"/>
            </a:rPr>
            <a:t>, and standardize text format for consistent analysis</a:t>
          </a:r>
          <a:endParaRPr lang="en-IN" dirty="0"/>
        </a:p>
      </dgm:t>
    </dgm:pt>
    <dgm:pt modelId="{4B252457-4D3B-4029-A4A5-EA367388B66D}" type="parTrans" cxnId="{4B987830-9C49-4282-B63E-BEC338B7C78A}">
      <dgm:prSet/>
      <dgm:spPr/>
      <dgm:t>
        <a:bodyPr/>
        <a:lstStyle/>
        <a:p>
          <a:endParaRPr lang="en-IN"/>
        </a:p>
      </dgm:t>
    </dgm:pt>
    <dgm:pt modelId="{1B90011B-8720-436A-A0EE-52A1C004CA8F}" type="sibTrans" cxnId="{4B987830-9C49-4282-B63E-BEC338B7C78A}">
      <dgm:prSet/>
      <dgm:spPr/>
      <dgm:t>
        <a:bodyPr/>
        <a:lstStyle/>
        <a:p>
          <a:endParaRPr lang="en-IN"/>
        </a:p>
      </dgm:t>
    </dgm:pt>
    <dgm:pt modelId="{9283C5A1-6C52-4368-A89D-3F9D0A6C6070}" type="pres">
      <dgm:prSet presAssocID="{1648DC6B-2E0B-48C0-9AE7-AD479CECA111}" presName="Name0" presStyleCnt="0">
        <dgm:presLayoutVars>
          <dgm:dir/>
          <dgm:resizeHandles val="exact"/>
        </dgm:presLayoutVars>
      </dgm:prSet>
      <dgm:spPr/>
    </dgm:pt>
    <dgm:pt modelId="{B02BA858-C78B-419C-BDFF-8998EF9F4ECF}" type="pres">
      <dgm:prSet presAssocID="{FA77DDE4-B956-4BE3-B8C7-FF983B72C71F}" presName="node" presStyleLbl="node1" presStyleIdx="0" presStyleCnt="3">
        <dgm:presLayoutVars>
          <dgm:bulletEnabled val="1"/>
        </dgm:presLayoutVars>
      </dgm:prSet>
      <dgm:spPr/>
    </dgm:pt>
    <dgm:pt modelId="{A387BBE4-65E8-4937-AD01-913691E48039}" type="pres">
      <dgm:prSet presAssocID="{DAF424BB-151E-4FEF-A510-1FC5BE793A75}" presName="sibTrans" presStyleLbl="sibTrans2D1" presStyleIdx="0" presStyleCnt="2"/>
      <dgm:spPr/>
    </dgm:pt>
    <dgm:pt modelId="{0E08DEA5-634F-4AAD-BBB6-4F75C08C7191}" type="pres">
      <dgm:prSet presAssocID="{DAF424BB-151E-4FEF-A510-1FC5BE793A75}" presName="connectorText" presStyleLbl="sibTrans2D1" presStyleIdx="0" presStyleCnt="2"/>
      <dgm:spPr/>
    </dgm:pt>
    <dgm:pt modelId="{972AB025-0984-48BE-A5C8-B315A667FD78}" type="pres">
      <dgm:prSet presAssocID="{35F5FAB6-E0AE-4FDF-A975-C9DAE8EE5112}" presName="node" presStyleLbl="node1" presStyleIdx="1" presStyleCnt="3">
        <dgm:presLayoutVars>
          <dgm:bulletEnabled val="1"/>
        </dgm:presLayoutVars>
      </dgm:prSet>
      <dgm:spPr/>
    </dgm:pt>
    <dgm:pt modelId="{6D7C712A-ADFC-4577-B11E-E722C6B7DF54}" type="pres">
      <dgm:prSet presAssocID="{1B90011B-8720-436A-A0EE-52A1C004CA8F}" presName="sibTrans" presStyleLbl="sibTrans2D1" presStyleIdx="1" presStyleCnt="2"/>
      <dgm:spPr/>
    </dgm:pt>
    <dgm:pt modelId="{77F38261-672A-4F6F-B67E-59D7E4327F29}" type="pres">
      <dgm:prSet presAssocID="{1B90011B-8720-436A-A0EE-52A1C004CA8F}" presName="connectorText" presStyleLbl="sibTrans2D1" presStyleIdx="1" presStyleCnt="2"/>
      <dgm:spPr/>
    </dgm:pt>
    <dgm:pt modelId="{EF94A2AE-C013-4D8E-9717-9F1B5B23DAC0}" type="pres">
      <dgm:prSet presAssocID="{149391D0-68E6-446A-B592-2236E9F61CC4}" presName="node" presStyleLbl="node1" presStyleIdx="2" presStyleCnt="3">
        <dgm:presLayoutVars>
          <dgm:bulletEnabled val="1"/>
        </dgm:presLayoutVars>
      </dgm:prSet>
      <dgm:spPr/>
    </dgm:pt>
  </dgm:ptLst>
  <dgm:cxnLst>
    <dgm:cxn modelId="{DCF46105-D0FE-41D3-B9AD-4C12B50765CA}" srcId="{1648DC6B-2E0B-48C0-9AE7-AD479CECA111}" destId="{149391D0-68E6-446A-B592-2236E9F61CC4}" srcOrd="2" destOrd="0" parTransId="{DD631C07-584C-47E6-81A6-C910CDBAC0EE}" sibTransId="{8D35A503-4782-4F0E-8A57-429A68AF5FDA}"/>
    <dgm:cxn modelId="{3804BA06-61E8-4E02-8A56-74D50C37BA21}" type="presOf" srcId="{1648DC6B-2E0B-48C0-9AE7-AD479CECA111}" destId="{9283C5A1-6C52-4368-A89D-3F9D0A6C6070}" srcOrd="0" destOrd="0" presId="urn:microsoft.com/office/officeart/2005/8/layout/process1"/>
    <dgm:cxn modelId="{4B987830-9C49-4282-B63E-BEC338B7C78A}" srcId="{1648DC6B-2E0B-48C0-9AE7-AD479CECA111}" destId="{35F5FAB6-E0AE-4FDF-A975-C9DAE8EE5112}" srcOrd="1" destOrd="0" parTransId="{4B252457-4D3B-4029-A4A5-EA367388B66D}" sibTransId="{1B90011B-8720-436A-A0EE-52A1C004CA8F}"/>
    <dgm:cxn modelId="{624D227C-C399-45B0-A1AE-FEF5EEC6D033}" srcId="{1648DC6B-2E0B-48C0-9AE7-AD479CECA111}" destId="{FA77DDE4-B956-4BE3-B8C7-FF983B72C71F}" srcOrd="0" destOrd="0" parTransId="{3A359F33-09B6-4996-B5C6-8AC99B491682}" sibTransId="{DAF424BB-151E-4FEF-A510-1FC5BE793A75}"/>
    <dgm:cxn modelId="{48262DDC-65E5-4ED9-BEEA-C8B0EA32DAF6}" type="presOf" srcId="{1B90011B-8720-436A-A0EE-52A1C004CA8F}" destId="{77F38261-672A-4F6F-B67E-59D7E4327F29}" srcOrd="1" destOrd="0" presId="urn:microsoft.com/office/officeart/2005/8/layout/process1"/>
    <dgm:cxn modelId="{08B5F1DD-51FA-4CFB-93E3-92A9C67BCE48}" type="presOf" srcId="{DAF424BB-151E-4FEF-A510-1FC5BE793A75}" destId="{A387BBE4-65E8-4937-AD01-913691E48039}" srcOrd="0" destOrd="0" presId="urn:microsoft.com/office/officeart/2005/8/layout/process1"/>
    <dgm:cxn modelId="{AA6DC1DF-A311-4EDB-9E53-4C4DF9769C56}" type="presOf" srcId="{DAF424BB-151E-4FEF-A510-1FC5BE793A75}" destId="{0E08DEA5-634F-4AAD-BBB6-4F75C08C7191}" srcOrd="1" destOrd="0" presId="urn:microsoft.com/office/officeart/2005/8/layout/process1"/>
    <dgm:cxn modelId="{744874EE-7D6F-4F67-B1C5-A894040039A8}" type="presOf" srcId="{149391D0-68E6-446A-B592-2236E9F61CC4}" destId="{EF94A2AE-C013-4D8E-9717-9F1B5B23DAC0}" srcOrd="0" destOrd="0" presId="urn:microsoft.com/office/officeart/2005/8/layout/process1"/>
    <dgm:cxn modelId="{44DD86F4-C7A7-4E79-9B2B-59B864280F23}" type="presOf" srcId="{FA77DDE4-B956-4BE3-B8C7-FF983B72C71F}" destId="{B02BA858-C78B-419C-BDFF-8998EF9F4ECF}" srcOrd="0" destOrd="0" presId="urn:microsoft.com/office/officeart/2005/8/layout/process1"/>
    <dgm:cxn modelId="{F963E2F7-FD04-4D44-861C-1E993F01FF45}" type="presOf" srcId="{1B90011B-8720-436A-A0EE-52A1C004CA8F}" destId="{6D7C712A-ADFC-4577-B11E-E722C6B7DF54}" srcOrd="0" destOrd="0" presId="urn:microsoft.com/office/officeart/2005/8/layout/process1"/>
    <dgm:cxn modelId="{65AD01FC-F16E-4699-B4B1-A4E80788CFFF}" type="presOf" srcId="{35F5FAB6-E0AE-4FDF-A975-C9DAE8EE5112}" destId="{972AB025-0984-48BE-A5C8-B315A667FD78}" srcOrd="0" destOrd="0" presId="urn:microsoft.com/office/officeart/2005/8/layout/process1"/>
    <dgm:cxn modelId="{75070DA0-CDF2-4EE2-BF27-61A7C3EC5F91}" type="presParOf" srcId="{9283C5A1-6C52-4368-A89D-3F9D0A6C6070}" destId="{B02BA858-C78B-419C-BDFF-8998EF9F4ECF}" srcOrd="0" destOrd="0" presId="urn:microsoft.com/office/officeart/2005/8/layout/process1"/>
    <dgm:cxn modelId="{95AB7ABF-FBB6-4BFD-8AE7-72B1508AE040}" type="presParOf" srcId="{9283C5A1-6C52-4368-A89D-3F9D0A6C6070}" destId="{A387BBE4-65E8-4937-AD01-913691E48039}" srcOrd="1" destOrd="0" presId="urn:microsoft.com/office/officeart/2005/8/layout/process1"/>
    <dgm:cxn modelId="{342BE362-AE51-4CC5-8546-9AD8E2EB6EA1}" type="presParOf" srcId="{A387BBE4-65E8-4937-AD01-913691E48039}" destId="{0E08DEA5-634F-4AAD-BBB6-4F75C08C7191}" srcOrd="0" destOrd="0" presId="urn:microsoft.com/office/officeart/2005/8/layout/process1"/>
    <dgm:cxn modelId="{463C4A21-59E4-4363-8D25-611427320BB3}" type="presParOf" srcId="{9283C5A1-6C52-4368-A89D-3F9D0A6C6070}" destId="{972AB025-0984-48BE-A5C8-B315A667FD78}" srcOrd="2" destOrd="0" presId="urn:microsoft.com/office/officeart/2005/8/layout/process1"/>
    <dgm:cxn modelId="{167FE4AA-1E39-4EB3-8242-32C5E2EF8356}" type="presParOf" srcId="{9283C5A1-6C52-4368-A89D-3F9D0A6C6070}" destId="{6D7C712A-ADFC-4577-B11E-E722C6B7DF54}" srcOrd="3" destOrd="0" presId="urn:microsoft.com/office/officeart/2005/8/layout/process1"/>
    <dgm:cxn modelId="{D0CA7077-3772-4FAD-B31E-57C444C55590}" type="presParOf" srcId="{6D7C712A-ADFC-4577-B11E-E722C6B7DF54}" destId="{77F38261-672A-4F6F-B67E-59D7E4327F29}" srcOrd="0" destOrd="0" presId="urn:microsoft.com/office/officeart/2005/8/layout/process1"/>
    <dgm:cxn modelId="{3C7715CA-CA16-4B1D-B8C5-DB58AAF79C9A}" type="presParOf" srcId="{9283C5A1-6C52-4368-A89D-3F9D0A6C6070}" destId="{EF94A2AE-C013-4D8E-9717-9F1B5B23DAC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F9E350-FA56-4B7D-8003-FE78696EC24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A39A66ED-3940-4D20-8385-4BB9E1D6CC71}">
      <dgm:prSet phldrT="[Text]" phldr="0" custT="1"/>
      <dgm:spPr>
        <a:solidFill>
          <a:srgbClr val="FFC000"/>
        </a:solidFill>
      </dgm:spPr>
      <dgm:t>
        <a:bodyPr/>
        <a:lstStyle/>
        <a:p>
          <a:r>
            <a:rPr lang="en-IN" sz="1600" dirty="0"/>
            <a:t>Build and validate an AI-review detector to automatically remove the AI written reviews on products.</a:t>
          </a:r>
        </a:p>
      </dgm:t>
    </dgm:pt>
    <dgm:pt modelId="{463E397F-9E17-457B-9467-D7DD4041A63C}" type="parTrans" cxnId="{62D76247-A87B-40C3-8F34-D7644BECD5AB}">
      <dgm:prSet/>
      <dgm:spPr/>
      <dgm:t>
        <a:bodyPr/>
        <a:lstStyle/>
        <a:p>
          <a:endParaRPr lang="en-IN"/>
        </a:p>
      </dgm:t>
    </dgm:pt>
    <dgm:pt modelId="{B018FD13-DA3B-4568-BE0F-5880A50B1761}" type="sibTrans" cxnId="{62D76247-A87B-40C3-8F34-D7644BECD5AB}">
      <dgm:prSet/>
      <dgm:spPr/>
      <dgm:t>
        <a:bodyPr/>
        <a:lstStyle/>
        <a:p>
          <a:endParaRPr lang="en-IN"/>
        </a:p>
      </dgm:t>
    </dgm:pt>
    <dgm:pt modelId="{7C3A511B-7DA9-4B5F-AA3A-9AFE938BE444}">
      <dgm:prSet phldrT="[Text]" phldr="0" custT="1"/>
      <dgm:spPr>
        <a:solidFill>
          <a:schemeClr val="tx2">
            <a:lumMod val="40000"/>
            <a:lumOff val="60000"/>
          </a:schemeClr>
        </a:solidFill>
      </dgm:spPr>
      <dgm:t>
        <a:bodyPr/>
        <a:lstStyle/>
        <a:p>
          <a:r>
            <a:rPr lang="en-IN" sz="1600" dirty="0"/>
            <a:t> Use topic modelling for product reviews with negative sentiment  to detect </a:t>
          </a:r>
        </a:p>
        <a:p>
          <a:r>
            <a:rPr lang="en-IN" sz="1600" dirty="0"/>
            <a:t>defects on products.</a:t>
          </a:r>
        </a:p>
      </dgm:t>
    </dgm:pt>
    <dgm:pt modelId="{26BCCCB1-348D-48EC-9A0E-972200E01919}" type="parTrans" cxnId="{F5C18442-4C57-463E-A7C2-37930320B6D5}">
      <dgm:prSet/>
      <dgm:spPr/>
      <dgm:t>
        <a:bodyPr/>
        <a:lstStyle/>
        <a:p>
          <a:endParaRPr lang="en-IN"/>
        </a:p>
      </dgm:t>
    </dgm:pt>
    <dgm:pt modelId="{65A53518-1FCE-420F-80DC-0199821B6391}" type="sibTrans" cxnId="{F5C18442-4C57-463E-A7C2-37930320B6D5}">
      <dgm:prSet/>
      <dgm:spPr/>
      <dgm:t>
        <a:bodyPr/>
        <a:lstStyle/>
        <a:p>
          <a:endParaRPr lang="en-IN"/>
        </a:p>
      </dgm:t>
    </dgm:pt>
    <dgm:pt modelId="{E9D211B2-74B1-42FD-899B-B0DDD931C11A}">
      <dgm:prSet phldrT="[Text]" phldr="0" custT="1"/>
      <dgm:spPr>
        <a:solidFill>
          <a:srgbClr val="44678D"/>
        </a:solidFill>
      </dgm:spPr>
      <dgm:t>
        <a:bodyPr/>
        <a:lstStyle/>
        <a:p>
          <a:r>
            <a:rPr lang="en-IN" sz="1600" dirty="0"/>
            <a:t>It can also be extended to every text analytics to avoid AI generated reviews to </a:t>
          </a:r>
        </a:p>
        <a:p>
          <a:r>
            <a:rPr lang="en-IN" sz="1600" dirty="0"/>
            <a:t>Ensure transparency.  </a:t>
          </a:r>
        </a:p>
      </dgm:t>
    </dgm:pt>
    <dgm:pt modelId="{36089C15-9D02-4C01-874B-88B5B11D2C03}" type="parTrans" cxnId="{1BFE81AF-63D2-4E58-A8B7-6D61DD739EC9}">
      <dgm:prSet/>
      <dgm:spPr/>
      <dgm:t>
        <a:bodyPr/>
        <a:lstStyle/>
        <a:p>
          <a:endParaRPr lang="en-IN"/>
        </a:p>
      </dgm:t>
    </dgm:pt>
    <dgm:pt modelId="{8C60B343-8212-4919-97D5-8C4B797A881C}" type="sibTrans" cxnId="{1BFE81AF-63D2-4E58-A8B7-6D61DD739EC9}">
      <dgm:prSet/>
      <dgm:spPr/>
      <dgm:t>
        <a:bodyPr/>
        <a:lstStyle/>
        <a:p>
          <a:endParaRPr lang="en-IN"/>
        </a:p>
      </dgm:t>
    </dgm:pt>
    <dgm:pt modelId="{BC7E2E60-636A-4285-84C2-E21D0C412E8F}" type="pres">
      <dgm:prSet presAssocID="{EFF9E350-FA56-4B7D-8003-FE78696EC24A}" presName="Name0" presStyleCnt="0">
        <dgm:presLayoutVars>
          <dgm:chMax val="7"/>
          <dgm:chPref val="7"/>
          <dgm:dir/>
        </dgm:presLayoutVars>
      </dgm:prSet>
      <dgm:spPr/>
    </dgm:pt>
    <dgm:pt modelId="{4CCA097A-62EB-43D7-BD5C-BC56B76AA81E}" type="pres">
      <dgm:prSet presAssocID="{EFF9E350-FA56-4B7D-8003-FE78696EC24A}" presName="Name1" presStyleCnt="0"/>
      <dgm:spPr/>
    </dgm:pt>
    <dgm:pt modelId="{E71523E3-5DDA-45A5-9BE3-74E40F6E75A2}" type="pres">
      <dgm:prSet presAssocID="{EFF9E350-FA56-4B7D-8003-FE78696EC24A}" presName="cycle" presStyleCnt="0"/>
      <dgm:spPr/>
    </dgm:pt>
    <dgm:pt modelId="{E5AC4CE3-72E2-478C-BA9C-3CFF32FC26FD}" type="pres">
      <dgm:prSet presAssocID="{EFF9E350-FA56-4B7D-8003-FE78696EC24A}" presName="srcNode" presStyleLbl="node1" presStyleIdx="0" presStyleCnt="3"/>
      <dgm:spPr/>
    </dgm:pt>
    <dgm:pt modelId="{899EA235-A37D-4A6F-AEFF-710F5AE4E030}" type="pres">
      <dgm:prSet presAssocID="{EFF9E350-FA56-4B7D-8003-FE78696EC24A}" presName="conn" presStyleLbl="parChTrans1D2" presStyleIdx="0" presStyleCnt="1"/>
      <dgm:spPr/>
    </dgm:pt>
    <dgm:pt modelId="{AEC86D58-D8B0-4805-A702-47744D6923F9}" type="pres">
      <dgm:prSet presAssocID="{EFF9E350-FA56-4B7D-8003-FE78696EC24A}" presName="extraNode" presStyleLbl="node1" presStyleIdx="0" presStyleCnt="3"/>
      <dgm:spPr/>
    </dgm:pt>
    <dgm:pt modelId="{CA3E62F3-D673-4D5A-B46E-C8580E03D499}" type="pres">
      <dgm:prSet presAssocID="{EFF9E350-FA56-4B7D-8003-FE78696EC24A}" presName="dstNode" presStyleLbl="node1" presStyleIdx="0" presStyleCnt="3"/>
      <dgm:spPr/>
    </dgm:pt>
    <dgm:pt modelId="{3C02E3AD-740D-4126-A023-B02786DD22A4}" type="pres">
      <dgm:prSet presAssocID="{A39A66ED-3940-4D20-8385-4BB9E1D6CC71}" presName="text_1" presStyleLbl="node1" presStyleIdx="0" presStyleCnt="3">
        <dgm:presLayoutVars>
          <dgm:bulletEnabled val="1"/>
        </dgm:presLayoutVars>
      </dgm:prSet>
      <dgm:spPr/>
    </dgm:pt>
    <dgm:pt modelId="{7D5DAABD-B916-4537-BABB-3198D3E077E6}" type="pres">
      <dgm:prSet presAssocID="{A39A66ED-3940-4D20-8385-4BB9E1D6CC71}" presName="accent_1" presStyleCnt="0"/>
      <dgm:spPr/>
    </dgm:pt>
    <dgm:pt modelId="{8ADA0FA8-9970-4DAB-99D0-55C75D5D2527}" type="pres">
      <dgm:prSet presAssocID="{A39A66ED-3940-4D20-8385-4BB9E1D6CC71}" presName="accentRepeatNode" presStyleLbl="solidFgAcc1" presStyleIdx="0" presStyleCnt="3"/>
      <dgm:spPr/>
    </dgm:pt>
    <dgm:pt modelId="{53A0DBE2-3085-462E-9D32-982720F0B76D}" type="pres">
      <dgm:prSet presAssocID="{7C3A511B-7DA9-4B5F-AA3A-9AFE938BE444}" presName="text_2" presStyleLbl="node1" presStyleIdx="1" presStyleCnt="3">
        <dgm:presLayoutVars>
          <dgm:bulletEnabled val="1"/>
        </dgm:presLayoutVars>
      </dgm:prSet>
      <dgm:spPr/>
    </dgm:pt>
    <dgm:pt modelId="{45322916-DC0C-44BB-8C3A-813E47D28F03}" type="pres">
      <dgm:prSet presAssocID="{7C3A511B-7DA9-4B5F-AA3A-9AFE938BE444}" presName="accent_2" presStyleCnt="0"/>
      <dgm:spPr/>
    </dgm:pt>
    <dgm:pt modelId="{445B396E-54A0-4B22-8C29-E647571ABD72}" type="pres">
      <dgm:prSet presAssocID="{7C3A511B-7DA9-4B5F-AA3A-9AFE938BE444}" presName="accentRepeatNode" presStyleLbl="solidFgAcc1" presStyleIdx="1" presStyleCnt="3"/>
      <dgm:spPr/>
    </dgm:pt>
    <dgm:pt modelId="{9C07BAF9-2615-4BB3-B83C-AF5F942B23CA}" type="pres">
      <dgm:prSet presAssocID="{E9D211B2-74B1-42FD-899B-B0DDD931C11A}" presName="text_3" presStyleLbl="node1" presStyleIdx="2" presStyleCnt="3">
        <dgm:presLayoutVars>
          <dgm:bulletEnabled val="1"/>
        </dgm:presLayoutVars>
      </dgm:prSet>
      <dgm:spPr/>
    </dgm:pt>
    <dgm:pt modelId="{FB6E9AD9-619B-4B31-9AF6-E62FE95460B4}" type="pres">
      <dgm:prSet presAssocID="{E9D211B2-74B1-42FD-899B-B0DDD931C11A}" presName="accent_3" presStyleCnt="0"/>
      <dgm:spPr/>
    </dgm:pt>
    <dgm:pt modelId="{A1178D07-F0B1-43FE-8CA9-1214E275E757}" type="pres">
      <dgm:prSet presAssocID="{E9D211B2-74B1-42FD-899B-B0DDD931C11A}" presName="accentRepeatNode" presStyleLbl="solidFgAcc1" presStyleIdx="2" presStyleCnt="3"/>
      <dgm:spPr/>
    </dgm:pt>
  </dgm:ptLst>
  <dgm:cxnLst>
    <dgm:cxn modelId="{6E199F3D-C686-4DD0-AB7F-1487F88C4A9F}" type="presOf" srcId="{EFF9E350-FA56-4B7D-8003-FE78696EC24A}" destId="{BC7E2E60-636A-4285-84C2-E21D0C412E8F}" srcOrd="0" destOrd="0" presId="urn:microsoft.com/office/officeart/2008/layout/VerticalCurvedList"/>
    <dgm:cxn modelId="{4D430741-B4B3-48CE-BDC0-20F4AAB664F0}" type="presOf" srcId="{7C3A511B-7DA9-4B5F-AA3A-9AFE938BE444}" destId="{53A0DBE2-3085-462E-9D32-982720F0B76D}" srcOrd="0" destOrd="0" presId="urn:microsoft.com/office/officeart/2008/layout/VerticalCurvedList"/>
    <dgm:cxn modelId="{F5C18442-4C57-463E-A7C2-37930320B6D5}" srcId="{EFF9E350-FA56-4B7D-8003-FE78696EC24A}" destId="{7C3A511B-7DA9-4B5F-AA3A-9AFE938BE444}" srcOrd="1" destOrd="0" parTransId="{26BCCCB1-348D-48EC-9A0E-972200E01919}" sibTransId="{65A53518-1FCE-420F-80DC-0199821B6391}"/>
    <dgm:cxn modelId="{62D76247-A87B-40C3-8F34-D7644BECD5AB}" srcId="{EFF9E350-FA56-4B7D-8003-FE78696EC24A}" destId="{A39A66ED-3940-4D20-8385-4BB9E1D6CC71}" srcOrd="0" destOrd="0" parTransId="{463E397F-9E17-457B-9467-D7DD4041A63C}" sibTransId="{B018FD13-DA3B-4568-BE0F-5880A50B1761}"/>
    <dgm:cxn modelId="{ECF3D87F-7CD4-47C0-9EDB-9BA69B6B3D01}" type="presOf" srcId="{E9D211B2-74B1-42FD-899B-B0DDD931C11A}" destId="{9C07BAF9-2615-4BB3-B83C-AF5F942B23CA}" srcOrd="0" destOrd="0" presId="urn:microsoft.com/office/officeart/2008/layout/VerticalCurvedList"/>
    <dgm:cxn modelId="{1BFE81AF-63D2-4E58-A8B7-6D61DD739EC9}" srcId="{EFF9E350-FA56-4B7D-8003-FE78696EC24A}" destId="{E9D211B2-74B1-42FD-899B-B0DDD931C11A}" srcOrd="2" destOrd="0" parTransId="{36089C15-9D02-4C01-874B-88B5B11D2C03}" sibTransId="{8C60B343-8212-4919-97D5-8C4B797A881C}"/>
    <dgm:cxn modelId="{0C4BE7C3-E6B2-4A60-894D-F1B775522429}" type="presOf" srcId="{B018FD13-DA3B-4568-BE0F-5880A50B1761}" destId="{899EA235-A37D-4A6F-AEFF-710F5AE4E030}" srcOrd="0" destOrd="0" presId="urn:microsoft.com/office/officeart/2008/layout/VerticalCurvedList"/>
    <dgm:cxn modelId="{985B80DE-1794-4545-88CC-A003A2B901A8}" type="presOf" srcId="{A39A66ED-3940-4D20-8385-4BB9E1D6CC71}" destId="{3C02E3AD-740D-4126-A023-B02786DD22A4}" srcOrd="0" destOrd="0" presId="urn:microsoft.com/office/officeart/2008/layout/VerticalCurvedList"/>
    <dgm:cxn modelId="{42D63851-8E02-4F69-80D5-F92119932D73}" type="presParOf" srcId="{BC7E2E60-636A-4285-84C2-E21D0C412E8F}" destId="{4CCA097A-62EB-43D7-BD5C-BC56B76AA81E}" srcOrd="0" destOrd="0" presId="urn:microsoft.com/office/officeart/2008/layout/VerticalCurvedList"/>
    <dgm:cxn modelId="{9731274D-310F-40AD-B2E6-9B89CE690C64}" type="presParOf" srcId="{4CCA097A-62EB-43D7-BD5C-BC56B76AA81E}" destId="{E71523E3-5DDA-45A5-9BE3-74E40F6E75A2}" srcOrd="0" destOrd="0" presId="urn:microsoft.com/office/officeart/2008/layout/VerticalCurvedList"/>
    <dgm:cxn modelId="{B78C4106-E918-425E-9538-F0782EF2B4FD}" type="presParOf" srcId="{E71523E3-5DDA-45A5-9BE3-74E40F6E75A2}" destId="{E5AC4CE3-72E2-478C-BA9C-3CFF32FC26FD}" srcOrd="0" destOrd="0" presId="urn:microsoft.com/office/officeart/2008/layout/VerticalCurvedList"/>
    <dgm:cxn modelId="{17F9ACD9-8B68-41CF-B4E7-59979C53281B}" type="presParOf" srcId="{E71523E3-5DDA-45A5-9BE3-74E40F6E75A2}" destId="{899EA235-A37D-4A6F-AEFF-710F5AE4E030}" srcOrd="1" destOrd="0" presId="urn:microsoft.com/office/officeart/2008/layout/VerticalCurvedList"/>
    <dgm:cxn modelId="{4A3B3DEC-E971-4B46-BB06-1E28B41630AE}" type="presParOf" srcId="{E71523E3-5DDA-45A5-9BE3-74E40F6E75A2}" destId="{AEC86D58-D8B0-4805-A702-47744D6923F9}" srcOrd="2" destOrd="0" presId="urn:microsoft.com/office/officeart/2008/layout/VerticalCurvedList"/>
    <dgm:cxn modelId="{392BBBA3-7433-47C8-A5AB-20BCE904EF2F}" type="presParOf" srcId="{E71523E3-5DDA-45A5-9BE3-74E40F6E75A2}" destId="{CA3E62F3-D673-4D5A-B46E-C8580E03D499}" srcOrd="3" destOrd="0" presId="urn:microsoft.com/office/officeart/2008/layout/VerticalCurvedList"/>
    <dgm:cxn modelId="{77FE96E1-01D1-4ECE-99EE-A23DA7F39C83}" type="presParOf" srcId="{4CCA097A-62EB-43D7-BD5C-BC56B76AA81E}" destId="{3C02E3AD-740D-4126-A023-B02786DD22A4}" srcOrd="1" destOrd="0" presId="urn:microsoft.com/office/officeart/2008/layout/VerticalCurvedList"/>
    <dgm:cxn modelId="{F9B7ED42-9FA9-4B87-AB79-A14672F735C2}" type="presParOf" srcId="{4CCA097A-62EB-43D7-BD5C-BC56B76AA81E}" destId="{7D5DAABD-B916-4537-BABB-3198D3E077E6}" srcOrd="2" destOrd="0" presId="urn:microsoft.com/office/officeart/2008/layout/VerticalCurvedList"/>
    <dgm:cxn modelId="{E3D7459F-3775-4030-84A9-0BA77084EC0B}" type="presParOf" srcId="{7D5DAABD-B916-4537-BABB-3198D3E077E6}" destId="{8ADA0FA8-9970-4DAB-99D0-55C75D5D2527}" srcOrd="0" destOrd="0" presId="urn:microsoft.com/office/officeart/2008/layout/VerticalCurvedList"/>
    <dgm:cxn modelId="{694CDE2E-872E-4AC1-B71F-3FE34CE770DA}" type="presParOf" srcId="{4CCA097A-62EB-43D7-BD5C-BC56B76AA81E}" destId="{53A0DBE2-3085-462E-9D32-982720F0B76D}" srcOrd="3" destOrd="0" presId="urn:microsoft.com/office/officeart/2008/layout/VerticalCurvedList"/>
    <dgm:cxn modelId="{3FA86A21-844D-4DB0-AA22-766CEAD4008C}" type="presParOf" srcId="{4CCA097A-62EB-43D7-BD5C-BC56B76AA81E}" destId="{45322916-DC0C-44BB-8C3A-813E47D28F03}" srcOrd="4" destOrd="0" presId="urn:microsoft.com/office/officeart/2008/layout/VerticalCurvedList"/>
    <dgm:cxn modelId="{6602C892-9923-4EA8-A9E8-5A7D75EF8CD3}" type="presParOf" srcId="{45322916-DC0C-44BB-8C3A-813E47D28F03}" destId="{445B396E-54A0-4B22-8C29-E647571ABD72}" srcOrd="0" destOrd="0" presId="urn:microsoft.com/office/officeart/2008/layout/VerticalCurvedList"/>
    <dgm:cxn modelId="{6F6AAB16-BB0A-40F7-99A1-9CAA504F05B6}" type="presParOf" srcId="{4CCA097A-62EB-43D7-BD5C-BC56B76AA81E}" destId="{9C07BAF9-2615-4BB3-B83C-AF5F942B23CA}" srcOrd="5" destOrd="0" presId="urn:microsoft.com/office/officeart/2008/layout/VerticalCurvedList"/>
    <dgm:cxn modelId="{6491AAB2-FBCC-48BF-8D2A-56AA7CF91BAA}" type="presParOf" srcId="{4CCA097A-62EB-43D7-BD5C-BC56B76AA81E}" destId="{FB6E9AD9-619B-4B31-9AF6-E62FE95460B4}" srcOrd="6" destOrd="0" presId="urn:microsoft.com/office/officeart/2008/layout/VerticalCurvedList"/>
    <dgm:cxn modelId="{7E9479B6-7DD0-4197-9012-22BC5BC88B40}" type="presParOf" srcId="{FB6E9AD9-619B-4B31-9AF6-E62FE95460B4}" destId="{A1178D07-F0B1-43FE-8CA9-1214E275E75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A858-C78B-419C-BDFF-8998EF9F4ECF}">
      <dsp:nvSpPr>
        <dsp:cNvPr id="0" name=""/>
        <dsp:cNvSpPr/>
      </dsp:nvSpPr>
      <dsp:spPr>
        <a:xfrm>
          <a:off x="7143" y="84802"/>
          <a:ext cx="2135187" cy="2482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quot;Aoboshi One&quot;"/>
            </a:rPr>
            <a:t>Remove Noise &amp; Distractions</a:t>
          </a:r>
        </a:p>
        <a:p>
          <a:pPr marL="0" lvl="0" indent="0" algn="ctr" defTabSz="755650">
            <a:lnSpc>
              <a:spcPct val="90000"/>
            </a:lnSpc>
            <a:spcBef>
              <a:spcPct val="0"/>
            </a:spcBef>
            <a:spcAft>
              <a:spcPct val="35000"/>
            </a:spcAft>
            <a:buNone/>
          </a:pPr>
          <a:r>
            <a:rPr lang="en-US" sz="1700" b="1" kern="1200" dirty="0">
              <a:solidFill>
                <a:srgbClr val="FFFFFF"/>
              </a:solidFill>
              <a:latin typeface="&quot;Crimson Text&quot;"/>
            </a:rPr>
            <a:t>Clean punctuation, HTML tags, and special characters that don't contribute to semantic meaning or model performance</a:t>
          </a:r>
          <a:endParaRPr lang="en-IN" sz="1700" kern="1200" dirty="0"/>
        </a:p>
      </dsp:txBody>
      <dsp:txXfrm>
        <a:off x="69680" y="147339"/>
        <a:ext cx="2010113" cy="2357081"/>
      </dsp:txXfrm>
    </dsp:sp>
    <dsp:sp modelId="{A387BBE4-65E8-4937-AD01-913691E48039}">
      <dsp:nvSpPr>
        <dsp:cNvPr id="0" name=""/>
        <dsp:cNvSpPr/>
      </dsp:nvSpPr>
      <dsp:spPr>
        <a:xfrm>
          <a:off x="2355850" y="106111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355850" y="1167021"/>
        <a:ext cx="316861" cy="317716"/>
      </dsp:txXfrm>
    </dsp:sp>
    <dsp:sp modelId="{972AB025-0984-48BE-A5C8-B315A667FD78}">
      <dsp:nvSpPr>
        <dsp:cNvPr id="0" name=""/>
        <dsp:cNvSpPr/>
      </dsp:nvSpPr>
      <dsp:spPr>
        <a:xfrm>
          <a:off x="2996406" y="84802"/>
          <a:ext cx="2135187" cy="2482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quot;Aoboshi One&quot;"/>
            </a:rPr>
            <a:t>Text Normalization &amp; Lemmatization</a:t>
          </a:r>
        </a:p>
        <a:p>
          <a:pPr marL="0" lvl="0" indent="0" algn="ctr" defTabSz="755650">
            <a:lnSpc>
              <a:spcPct val="90000"/>
            </a:lnSpc>
            <a:spcBef>
              <a:spcPct val="0"/>
            </a:spcBef>
            <a:spcAft>
              <a:spcPct val="35000"/>
            </a:spcAft>
            <a:buNone/>
          </a:pPr>
          <a:r>
            <a:rPr lang="en-US" sz="1700" b="1" kern="1200" dirty="0">
              <a:solidFill>
                <a:srgbClr val="FFFFFF"/>
              </a:solidFill>
              <a:latin typeface="&quot;Crimson Text&quot;"/>
            </a:rPr>
            <a:t>Reduce words to base forms, remove </a:t>
          </a:r>
          <a:r>
            <a:rPr lang="en-US" sz="1700" b="1" kern="1200" dirty="0" err="1">
              <a:solidFill>
                <a:srgbClr val="FFFFFF"/>
              </a:solidFill>
              <a:latin typeface="&quot;Crimson Text&quot;"/>
            </a:rPr>
            <a:t>stopwords</a:t>
          </a:r>
          <a:r>
            <a:rPr lang="en-US" sz="1700" b="1" kern="1200" dirty="0">
              <a:solidFill>
                <a:srgbClr val="FFFFFF"/>
              </a:solidFill>
              <a:latin typeface="&quot;Crimson Text&quot;"/>
            </a:rPr>
            <a:t>, and standardize text format for consistent analysis</a:t>
          </a:r>
          <a:endParaRPr lang="en-IN" sz="1700" kern="1200" dirty="0"/>
        </a:p>
      </dsp:txBody>
      <dsp:txXfrm>
        <a:off x="3058943" y="147339"/>
        <a:ext cx="2010113" cy="2357081"/>
      </dsp:txXfrm>
    </dsp:sp>
    <dsp:sp modelId="{6D7C712A-ADFC-4577-B11E-E722C6B7DF54}">
      <dsp:nvSpPr>
        <dsp:cNvPr id="0" name=""/>
        <dsp:cNvSpPr/>
      </dsp:nvSpPr>
      <dsp:spPr>
        <a:xfrm>
          <a:off x="5345112" y="106111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5345112" y="1167021"/>
        <a:ext cx="316861" cy="317716"/>
      </dsp:txXfrm>
    </dsp:sp>
    <dsp:sp modelId="{EF94A2AE-C013-4D8E-9717-9F1B5B23DAC0}">
      <dsp:nvSpPr>
        <dsp:cNvPr id="0" name=""/>
        <dsp:cNvSpPr/>
      </dsp:nvSpPr>
      <dsp:spPr>
        <a:xfrm>
          <a:off x="5985668" y="84802"/>
          <a:ext cx="2135187" cy="24821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latin typeface="&quot;Aoboshi One&quot;"/>
            </a:rPr>
            <a:t>Label Unification &amp; Structure</a:t>
          </a:r>
        </a:p>
        <a:p>
          <a:pPr marL="0" lvl="0" indent="0" algn="ctr" defTabSz="755650">
            <a:lnSpc>
              <a:spcPct val="90000"/>
            </a:lnSpc>
            <a:spcBef>
              <a:spcPct val="0"/>
            </a:spcBef>
            <a:spcAft>
              <a:spcPct val="35000"/>
            </a:spcAft>
            <a:buNone/>
          </a:pPr>
          <a:r>
            <a:rPr lang="en-US" sz="1700" b="1" kern="1200" dirty="0">
              <a:solidFill>
                <a:srgbClr val="FFFFFF"/>
              </a:solidFill>
              <a:latin typeface="&quot;Crimson Text&quot;"/>
            </a:rPr>
            <a:t>Ensure consistent labeling and formatting across all reviews for reliable training and evaluation processes.</a:t>
          </a:r>
          <a:endParaRPr lang="en-IN" sz="1700" kern="1200" dirty="0"/>
        </a:p>
      </dsp:txBody>
      <dsp:txXfrm>
        <a:off x="6048205" y="147339"/>
        <a:ext cx="2010113" cy="2357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EA235-A37D-4A6F-AEFF-710F5AE4E030}">
      <dsp:nvSpPr>
        <dsp:cNvPr id="0" name=""/>
        <dsp:cNvSpPr/>
      </dsp:nvSpPr>
      <dsp:spPr>
        <a:xfrm>
          <a:off x="-5364029" y="-821491"/>
          <a:ext cx="6387703" cy="6387703"/>
        </a:xfrm>
        <a:prstGeom prst="blockArc">
          <a:avLst>
            <a:gd name="adj1" fmla="val 18900000"/>
            <a:gd name="adj2" fmla="val 2700000"/>
            <a:gd name="adj3" fmla="val 33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02E3AD-740D-4126-A023-B02786DD22A4}">
      <dsp:nvSpPr>
        <dsp:cNvPr id="0" name=""/>
        <dsp:cNvSpPr/>
      </dsp:nvSpPr>
      <dsp:spPr>
        <a:xfrm>
          <a:off x="658567" y="474472"/>
          <a:ext cx="7403955" cy="948944"/>
        </a:xfrm>
        <a:prstGeom prst="rect">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322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Build and validate an AI-review detector to automatically remove the AI written reviews on products.</a:t>
          </a:r>
        </a:p>
      </dsp:txBody>
      <dsp:txXfrm>
        <a:off x="658567" y="474472"/>
        <a:ext cx="7403955" cy="948944"/>
      </dsp:txXfrm>
    </dsp:sp>
    <dsp:sp modelId="{8ADA0FA8-9970-4DAB-99D0-55C75D5D2527}">
      <dsp:nvSpPr>
        <dsp:cNvPr id="0" name=""/>
        <dsp:cNvSpPr/>
      </dsp:nvSpPr>
      <dsp:spPr>
        <a:xfrm>
          <a:off x="65477" y="355854"/>
          <a:ext cx="1186180" cy="118618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A0DBE2-3085-462E-9D32-982720F0B76D}">
      <dsp:nvSpPr>
        <dsp:cNvPr id="0" name=""/>
        <dsp:cNvSpPr/>
      </dsp:nvSpPr>
      <dsp:spPr>
        <a:xfrm>
          <a:off x="1003508" y="1897888"/>
          <a:ext cx="7059014" cy="948944"/>
        </a:xfrm>
        <a:prstGeom prst="rect">
          <a:avLst/>
        </a:prstGeom>
        <a:solidFill>
          <a:schemeClr val="tx2">
            <a:lumMod val="40000"/>
            <a:lumOff val="6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322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 Use topic modelling for product reviews with negative sentiment  to detect </a:t>
          </a:r>
        </a:p>
        <a:p>
          <a:pPr marL="0" lvl="0" indent="0" algn="l" defTabSz="711200">
            <a:lnSpc>
              <a:spcPct val="90000"/>
            </a:lnSpc>
            <a:spcBef>
              <a:spcPct val="0"/>
            </a:spcBef>
            <a:spcAft>
              <a:spcPct val="35000"/>
            </a:spcAft>
            <a:buNone/>
          </a:pPr>
          <a:r>
            <a:rPr lang="en-IN" sz="1600" kern="1200" dirty="0"/>
            <a:t>defects on products.</a:t>
          </a:r>
        </a:p>
      </dsp:txBody>
      <dsp:txXfrm>
        <a:off x="1003508" y="1897888"/>
        <a:ext cx="7059014" cy="948944"/>
      </dsp:txXfrm>
    </dsp:sp>
    <dsp:sp modelId="{445B396E-54A0-4B22-8C29-E647571ABD72}">
      <dsp:nvSpPr>
        <dsp:cNvPr id="0" name=""/>
        <dsp:cNvSpPr/>
      </dsp:nvSpPr>
      <dsp:spPr>
        <a:xfrm>
          <a:off x="410418" y="1779270"/>
          <a:ext cx="1186180" cy="118618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07BAF9-2615-4BB3-B83C-AF5F942B23CA}">
      <dsp:nvSpPr>
        <dsp:cNvPr id="0" name=""/>
        <dsp:cNvSpPr/>
      </dsp:nvSpPr>
      <dsp:spPr>
        <a:xfrm>
          <a:off x="658567" y="3321304"/>
          <a:ext cx="7403955" cy="948944"/>
        </a:xfrm>
        <a:prstGeom prst="rect">
          <a:avLst/>
        </a:prstGeom>
        <a:solidFill>
          <a:srgbClr val="44678D"/>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53224" tIns="40640" rIns="40640" bIns="40640" numCol="1" spcCol="1270" anchor="ctr" anchorCtr="0">
          <a:noAutofit/>
        </a:bodyPr>
        <a:lstStyle/>
        <a:p>
          <a:pPr marL="0" lvl="0" indent="0" algn="l" defTabSz="711200">
            <a:lnSpc>
              <a:spcPct val="90000"/>
            </a:lnSpc>
            <a:spcBef>
              <a:spcPct val="0"/>
            </a:spcBef>
            <a:spcAft>
              <a:spcPct val="35000"/>
            </a:spcAft>
            <a:buNone/>
          </a:pPr>
          <a:r>
            <a:rPr lang="en-IN" sz="1600" kern="1200" dirty="0"/>
            <a:t>It can also be extended to every text analytics to avoid AI generated reviews to </a:t>
          </a:r>
        </a:p>
        <a:p>
          <a:pPr marL="0" lvl="0" indent="0" algn="l" defTabSz="711200">
            <a:lnSpc>
              <a:spcPct val="90000"/>
            </a:lnSpc>
            <a:spcBef>
              <a:spcPct val="0"/>
            </a:spcBef>
            <a:spcAft>
              <a:spcPct val="35000"/>
            </a:spcAft>
            <a:buNone/>
          </a:pPr>
          <a:r>
            <a:rPr lang="en-IN" sz="1600" kern="1200" dirty="0"/>
            <a:t>Ensure transparency.  </a:t>
          </a:r>
        </a:p>
      </dsp:txBody>
      <dsp:txXfrm>
        <a:off x="658567" y="3321304"/>
        <a:ext cx="7403955" cy="948944"/>
      </dsp:txXfrm>
    </dsp:sp>
    <dsp:sp modelId="{A1178D07-F0B1-43FE-8CA9-1214E275E757}">
      <dsp:nvSpPr>
        <dsp:cNvPr id="0" name=""/>
        <dsp:cNvSpPr/>
      </dsp:nvSpPr>
      <dsp:spPr>
        <a:xfrm>
          <a:off x="65477" y="3202686"/>
          <a:ext cx="1186180" cy="118618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10/16/2025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10/16/2025</a:t>
            </a:fld>
            <a:endParaRPr lang="en-US" dirty="0"/>
          </a:p>
        </p:txBody>
      </p:sp>
      <p:sp>
        <p:nvSpPr>
          <p:cNvPr id="12" name="Notes Placeholder 11"/>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22</a:t>
            </a:fld>
            <a:endParaRPr lang="en-US" altLang="zh-CN" noProof="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24</a:t>
            </a:fld>
            <a:endParaRPr lang="en-US" altLang="zh-CN"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BA111-7290-3033-D8B3-E01F6D6E03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316EA-360B-FFAF-A766-B1C9C7A2D28B}"/>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31EEF392-3E28-2202-EC2E-B647BA51F74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DE717963-D4C8-9187-020E-F53F93CDD81C}"/>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1149614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noProof="0" dirty="0"/>
          </a:p>
        </p:txBody>
      </p:sp>
      <p:sp>
        <p:nvSpPr>
          <p:cNvPr id="6" name="Slide Number Placeholder 5"/>
          <p:cNvSpPr>
            <a:spLocks noGrp="1"/>
          </p:cNvSpPr>
          <p:nvPr>
            <p:ph type="sldNum" sz="quarter" idx="12"/>
          </p:nvPr>
        </p:nvSpPr>
        <p:spPr>
          <a:xfrm>
            <a:off x="1437664" y="798973"/>
            <a:ext cx="811019" cy="503578"/>
          </a:xfrm>
        </p:spPr>
        <p:txBody>
          <a:bodyPr/>
          <a:lstStyle/>
          <a:p>
            <a:fld id="{47FEACEE-25B4-4A2D-B147-27296E36371D}" type="slidenum">
              <a:rPr lang="en-US" altLang="zh-CN" noProof="0" smtClean="0"/>
              <a:t>‹#›</a:t>
            </a:fld>
            <a:endParaRPr lang="en-US" altLang="zh-CN" noProof="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813612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56378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719135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pic>
        <p:nvPicPr>
          <p:cNvPr id="13" name="Shape 33"/>
          <p:cNvPicPr>
            <a:picLocks noChangeAspect="1"/>
          </p:cNvPicPr>
          <p:nvPr userDrawn="1"/>
        </p:nvPicPr>
        <p:blipFill>
          <a:blip r:embed="rId2"/>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p:cNvPicPr>
            <a:picLocks noChangeAspect="1"/>
          </p:cNvPicPr>
          <p:nvPr userDrawn="1"/>
        </p:nvPicPr>
        <p:blipFill>
          <a:blip r:embed="rId3" cstate="print"/>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242963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17" name="Title 16"/>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p:cNvSpPr>
            <a:spLocks noGrp="1"/>
          </p:cNvSpPr>
          <p:nvPr>
            <p:ph sz="quarter" idx="35"/>
          </p:nvPr>
        </p:nvSpPr>
        <p:spPr>
          <a:xfrm>
            <a:off x="5394325" y="3429000"/>
            <a:ext cx="3475038" cy="2378075"/>
          </a:xfrm>
        </p:spPr>
        <p:txBody>
          <a:bodyPr anchor="ctr"/>
          <a:lstStyle>
            <a:lvl1pPr marL="347345">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p:cNvSpPr>
            <a:spLocks noGrp="1"/>
          </p:cNvSpPr>
          <p:nvPr>
            <p:ph type="ftr" sz="quarter" idx="33"/>
          </p:nvPr>
        </p:nvSpPr>
        <p:spPr/>
        <p:txBody>
          <a:bodyPr/>
          <a:lstStyle/>
          <a:p>
            <a:endParaRPr lang="en-US" noProof="0" dirty="0"/>
          </a:p>
        </p:txBody>
      </p:sp>
      <p:sp>
        <p:nvSpPr>
          <p:cNvPr id="3" name="Slide Number Placeholder 2"/>
          <p:cNvSpPr>
            <a:spLocks noGrp="1"/>
          </p:cNvSpPr>
          <p:nvPr>
            <p:ph type="sldNum" sz="quarter" idx="34"/>
          </p:nvPr>
        </p:nvSpPr>
        <p:spPr/>
        <p:txBody>
          <a:bodyPr/>
          <a:lstStyle/>
          <a:p>
            <a:fld id="{47FEACEE-25B4-4A2D-B147-27296E36371D}" type="slidenum">
              <a:rPr lang="en-US" altLang="zh-CN" noProof="0" smtClean="0"/>
              <a:t>‹#›</a:t>
            </a:fld>
            <a:endParaRPr lang="en-US" altLang="zh-CN" noProof="0" dirty="0"/>
          </a:p>
        </p:txBody>
      </p:sp>
      <p:sp>
        <p:nvSpPr>
          <p:cNvPr id="8" name="Freeform 7"/>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761726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wo content 01">
    <p:spTree>
      <p:nvGrpSpPr>
        <p:cNvPr id="1" name=""/>
        <p:cNvGrpSpPr/>
        <p:nvPr/>
      </p:nvGrpSpPr>
      <p:grpSpPr>
        <a:xfrm>
          <a:off x="0" y="0"/>
          <a:ext cx="0" cy="0"/>
          <a:chOff x="0" y="0"/>
          <a:chExt cx="0" cy="0"/>
        </a:xfrm>
      </p:grpSpPr>
      <p:sp>
        <p:nvSpPr>
          <p:cNvPr id="11" name="Title Placeholder 4"/>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p:cNvSpPr>
            <a:spLocks noGrp="1"/>
          </p:cNvSpPr>
          <p:nvPr>
            <p:ph type="ftr" sz="quarter" idx="28"/>
          </p:nvPr>
        </p:nvSpPr>
        <p:spPr/>
        <p:txBody>
          <a:bodyPr>
            <a:noAutofit/>
          </a:bodyPr>
          <a:lstStyle/>
          <a:p>
            <a:endParaRPr lang="en-US" noProof="0" dirty="0"/>
          </a:p>
        </p:txBody>
      </p:sp>
      <p:sp>
        <p:nvSpPr>
          <p:cNvPr id="5" name="Slide Number Placeholder 4"/>
          <p:cNvSpPr>
            <a:spLocks noGrp="1"/>
          </p:cNvSpPr>
          <p:nvPr>
            <p:ph type="sldNum" sz="quarter" idx="29"/>
          </p:nvPr>
        </p:nvSpPr>
        <p:spPr/>
        <p:txBody>
          <a:bodyPr>
            <a:noAutofit/>
          </a:bodyPr>
          <a:lstStyle/>
          <a:p>
            <a:fld id="{47FEACEE-25B4-4A2D-B147-27296E36371D}" type="slidenum">
              <a:rPr lang="en-US" altLang="zh-CN" noProof="0" smtClean="0"/>
              <a:t>‹#›</a:t>
            </a:fld>
            <a:endParaRPr lang="en-US" altLang="zh-CN" noProof="0" dirty="0"/>
          </a:p>
        </p:txBody>
      </p:sp>
    </p:spTree>
    <p:extLst>
      <p:ext uri="{BB962C8B-B14F-4D97-AF65-F5344CB8AC3E}">
        <p14:creationId xmlns:p14="http://schemas.microsoft.com/office/powerpoint/2010/main" val="3458741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and content with image">
    <p:spTree>
      <p:nvGrpSpPr>
        <p:cNvPr id="1" name=""/>
        <p:cNvGrpSpPr/>
        <p:nvPr/>
      </p:nvGrpSpPr>
      <p:grpSpPr>
        <a:xfrm>
          <a:off x="0" y="0"/>
          <a:ext cx="0" cy="0"/>
          <a:chOff x="0" y="0"/>
          <a:chExt cx="0" cy="0"/>
        </a:xfrm>
      </p:grpSpPr>
      <p:sp>
        <p:nvSpPr>
          <p:cNvPr id="6" name="Title 5"/>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p:cNvSpPr>
            <a:spLocks noGrp="1"/>
          </p:cNvSpPr>
          <p:nvPr>
            <p:ph type="ftr" sz="quarter" idx="52"/>
          </p:nvPr>
        </p:nvSpPr>
        <p:spPr/>
        <p:txBody>
          <a:bodyPr>
            <a:noAutofit/>
          </a:bodyPr>
          <a:lstStyle/>
          <a:p>
            <a:endParaRPr lang="en-US" noProof="0" dirty="0"/>
          </a:p>
        </p:txBody>
      </p:sp>
      <p:sp>
        <p:nvSpPr>
          <p:cNvPr id="7" name="Slide Number Placeholder 6"/>
          <p:cNvSpPr>
            <a:spLocks noGrp="1"/>
          </p:cNvSpPr>
          <p:nvPr>
            <p:ph type="sldNum" sz="quarter" idx="53"/>
          </p:nvPr>
        </p:nvSpPr>
        <p:spPr/>
        <p:txBody>
          <a:bodyPr>
            <a:noAutofit/>
          </a:bodyPr>
          <a:lstStyle/>
          <a:p>
            <a:fld id="{47FEACEE-25B4-4A2D-B147-27296E36371D}" type="slidenum">
              <a:rPr lang="en-US" altLang="zh-CN" noProof="0" smtClean="0"/>
              <a:t>‹#›</a:t>
            </a:fld>
            <a:endParaRPr lang="en-US" altLang="zh-CN" noProof="0" dirty="0"/>
          </a:p>
        </p:txBody>
      </p:sp>
      <p:sp>
        <p:nvSpPr>
          <p:cNvPr id="2" name="Freeform: Shape 1"/>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253378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wo content 02">
    <p:spTree>
      <p:nvGrpSpPr>
        <p:cNvPr id="1" name=""/>
        <p:cNvGrpSpPr/>
        <p:nvPr/>
      </p:nvGrpSpPr>
      <p:grpSpPr>
        <a:xfrm>
          <a:off x="0" y="0"/>
          <a:ext cx="0" cy="0"/>
          <a:chOff x="0" y="0"/>
          <a:chExt cx="0" cy="0"/>
        </a:xfrm>
      </p:grpSpPr>
      <p:sp>
        <p:nvSpPr>
          <p:cNvPr id="4" name="Rectangle 13"/>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p:cNvSpPr>
            <a:spLocks noGrp="1"/>
          </p:cNvSpPr>
          <p:nvPr>
            <p:ph idx="1"/>
          </p:nvPr>
        </p:nvSpPr>
        <p:spPr>
          <a:xfrm>
            <a:off x="914400" y="3108960"/>
            <a:ext cx="3291840" cy="2651760"/>
          </a:xfrm>
        </p:spPr>
        <p:txBody>
          <a:bodyPr/>
          <a:lstStyle>
            <a:lvl1pPr marL="0" indent="0">
              <a:buNone/>
              <a:defRPr sz="1800"/>
            </a:lvl1pPr>
            <a:lvl2pPr marL="347345">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56"/>
          </p:nvPr>
        </p:nvSpPr>
        <p:spPr>
          <a:xfrm>
            <a:off x="4754880" y="3108960"/>
            <a:ext cx="3291840" cy="2651760"/>
          </a:xfrm>
        </p:spPr>
        <p:txBody>
          <a:bodyPr/>
          <a:lstStyle>
            <a:lvl1pPr marL="0" indent="0">
              <a:buNone/>
              <a:defRPr sz="1800"/>
            </a:lvl1pPr>
            <a:lvl2pPr marL="347345">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57"/>
          </p:nvPr>
        </p:nvSpPr>
        <p:spPr/>
        <p:txBody>
          <a:bodyPr/>
          <a:lstStyle/>
          <a:p>
            <a:endParaRPr lang="en-US" noProof="0" dirty="0"/>
          </a:p>
        </p:txBody>
      </p:sp>
      <p:sp>
        <p:nvSpPr>
          <p:cNvPr id="6" name="Slide Number Placeholder 5"/>
          <p:cNvSpPr>
            <a:spLocks noGrp="1"/>
          </p:cNvSpPr>
          <p:nvPr>
            <p:ph type="sldNum" sz="quarter" idx="55"/>
          </p:nvPr>
        </p:nvSpPr>
        <p:spPr/>
        <p:txBody>
          <a:bodyPr>
            <a:noAutofit/>
          </a:bodyPr>
          <a:lstStyle/>
          <a:p>
            <a:fld id="{47FEACEE-25B4-4A2D-B147-27296E36371D}" type="slidenum">
              <a:rPr lang="en-US" altLang="zh-CN" noProof="0" smtClean="0"/>
              <a:t>‹#›</a:t>
            </a:fld>
            <a:endParaRPr lang="en-US" altLang="zh-CN" noProof="0" dirty="0"/>
          </a:p>
        </p:txBody>
      </p:sp>
    </p:spTree>
    <p:extLst>
      <p:ext uri="{BB962C8B-B14F-4D97-AF65-F5344CB8AC3E}">
        <p14:creationId xmlns:p14="http://schemas.microsoft.com/office/powerpoint/2010/main" val="205138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wo content 04">
    <p:spTree>
      <p:nvGrpSpPr>
        <p:cNvPr id="1" name=""/>
        <p:cNvGrpSpPr/>
        <p:nvPr/>
      </p:nvGrpSpPr>
      <p:grpSpPr>
        <a:xfrm>
          <a:off x="0" y="0"/>
          <a:ext cx="0" cy="0"/>
          <a:chOff x="0" y="0"/>
          <a:chExt cx="0" cy="0"/>
        </a:xfrm>
      </p:grpSpPr>
      <p:sp>
        <p:nvSpPr>
          <p:cNvPr id="47" name="Freeform 46"/>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1" fmla="*/ 43961 w 732607"/>
              <a:gd name="connsiteY0-2" fmla="*/ 8793 h 1266696"/>
              <a:gd name="connsiteX1-3" fmla="*/ 372701 w 732607"/>
              <a:gd name="connsiteY1-4" fmla="*/ 0 h 1266696"/>
              <a:gd name="connsiteX2-5" fmla="*/ 732607 w 732607"/>
              <a:gd name="connsiteY2-6" fmla="*/ 633348 h 1266696"/>
              <a:gd name="connsiteX3-7" fmla="*/ 372701 w 732607"/>
              <a:gd name="connsiteY3-8" fmla="*/ 1266696 h 1266696"/>
              <a:gd name="connsiteX4-9" fmla="*/ 0 w 732607"/>
              <a:gd name="connsiteY4-10" fmla="*/ 1266696 h 1266696"/>
              <a:gd name="connsiteX5" fmla="*/ 43961 w 732607"/>
              <a:gd name="connsiteY5" fmla="*/ 8793 h 1266696"/>
              <a:gd name="connsiteX0-11" fmla="*/ 8792 w 697438"/>
              <a:gd name="connsiteY0-12" fmla="*/ 8793 h 1266696"/>
              <a:gd name="connsiteX1-13" fmla="*/ 337532 w 697438"/>
              <a:gd name="connsiteY1-14" fmla="*/ 0 h 1266696"/>
              <a:gd name="connsiteX2-15" fmla="*/ 697438 w 697438"/>
              <a:gd name="connsiteY2-16" fmla="*/ 633348 h 1266696"/>
              <a:gd name="connsiteX3-17" fmla="*/ 337532 w 697438"/>
              <a:gd name="connsiteY3-18" fmla="*/ 1266696 h 1266696"/>
              <a:gd name="connsiteX4-19" fmla="*/ 0 w 697438"/>
              <a:gd name="connsiteY4-20" fmla="*/ 1266696 h 1266696"/>
              <a:gd name="connsiteX5-21" fmla="*/ 8792 w 697438"/>
              <a:gd name="connsiteY5-22" fmla="*/ 8793 h 12666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443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3" name="Title 2"/>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break with image">
    <p:spTree>
      <p:nvGrpSpPr>
        <p:cNvPr id="1" name=""/>
        <p:cNvGrpSpPr/>
        <p:nvPr/>
      </p:nvGrpSpPr>
      <p:grpSpPr>
        <a:xfrm>
          <a:off x="0" y="0"/>
          <a:ext cx="0" cy="0"/>
          <a:chOff x="0" y="0"/>
          <a:chExt cx="0" cy="0"/>
        </a:xfrm>
      </p:grpSpPr>
      <p:sp>
        <p:nvSpPr>
          <p:cNvPr id="3" name="Title 2"/>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p:cNvPicPr>
            <a:picLocks noChangeAspect="1"/>
          </p:cNvPicPr>
          <p:nvPr userDrawn="1"/>
        </p:nvPicPr>
        <p:blipFill>
          <a:blip r:embed="rId2" cstate="print"/>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832101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image">
    <p:spTree>
      <p:nvGrpSpPr>
        <p:cNvPr id="1" name=""/>
        <p:cNvGrpSpPr/>
        <p:nvPr/>
      </p:nvGrpSpPr>
      <p:grpSpPr>
        <a:xfrm>
          <a:off x="0" y="0"/>
          <a:ext cx="0" cy="0"/>
          <a:chOff x="0" y="0"/>
          <a:chExt cx="0" cy="0"/>
        </a:xfrm>
      </p:grpSpPr>
      <p:sp>
        <p:nvSpPr>
          <p:cNvPr id="8" name="Title Placeholder 4"/>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p:cNvPicPr>
            <a:picLocks noChangeAspect="1"/>
          </p:cNvPicPr>
          <p:nvPr userDrawn="1"/>
        </p:nvPicPr>
        <p:blipFill>
          <a:blip r:embed="rId2"/>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1" fmla="*/ 0 w 4816475"/>
              <a:gd name="connsiteY0-2" fmla="*/ 2407443 h 4814886"/>
              <a:gd name="connsiteX1-3" fmla="*/ 2199402 w 4816475"/>
              <a:gd name="connsiteY1-4" fmla="*/ 243840 h 4814886"/>
              <a:gd name="connsiteX2-5" fmla="*/ 3612753 w 4816475"/>
              <a:gd name="connsiteY2-6" fmla="*/ 0 h 4814886"/>
              <a:gd name="connsiteX3-7" fmla="*/ 4816475 w 4816475"/>
              <a:gd name="connsiteY3-8" fmla="*/ 2407443 h 4814886"/>
              <a:gd name="connsiteX4-9" fmla="*/ 3612753 w 4816475"/>
              <a:gd name="connsiteY4-10" fmla="*/ 4814886 h 4814886"/>
              <a:gd name="connsiteX5-11" fmla="*/ 1203722 w 4816475"/>
              <a:gd name="connsiteY5-12" fmla="*/ 4814886 h 4814886"/>
              <a:gd name="connsiteX6-13" fmla="*/ 0 w 4816475"/>
              <a:gd name="connsiteY6-14" fmla="*/ 2407443 h 4814886"/>
              <a:gd name="connsiteX0-15" fmla="*/ 0 w 4816475"/>
              <a:gd name="connsiteY0-16" fmla="*/ 2163603 h 4571046"/>
              <a:gd name="connsiteX1-17" fmla="*/ 2199402 w 4816475"/>
              <a:gd name="connsiteY1-18" fmla="*/ 0 h 4571046"/>
              <a:gd name="connsiteX2-19" fmla="*/ 4608433 w 4816475"/>
              <a:gd name="connsiteY2-20" fmla="*/ 721360 h 4571046"/>
              <a:gd name="connsiteX3-21" fmla="*/ 4816475 w 4816475"/>
              <a:gd name="connsiteY3-22" fmla="*/ 2163603 h 4571046"/>
              <a:gd name="connsiteX4-23" fmla="*/ 3612753 w 4816475"/>
              <a:gd name="connsiteY4-24" fmla="*/ 4571046 h 4571046"/>
              <a:gd name="connsiteX5-25" fmla="*/ 1203722 w 4816475"/>
              <a:gd name="connsiteY5-26" fmla="*/ 4571046 h 4571046"/>
              <a:gd name="connsiteX6-27" fmla="*/ 0 w 4816475"/>
              <a:gd name="connsiteY6-28" fmla="*/ 2163603 h 4571046"/>
              <a:gd name="connsiteX0-29" fmla="*/ 0 w 4958715"/>
              <a:gd name="connsiteY0-30" fmla="*/ 2163603 h 4571046"/>
              <a:gd name="connsiteX1-31" fmla="*/ 2199402 w 4958715"/>
              <a:gd name="connsiteY1-32" fmla="*/ 0 h 4571046"/>
              <a:gd name="connsiteX2-33" fmla="*/ 4608433 w 4958715"/>
              <a:gd name="connsiteY2-34" fmla="*/ 721360 h 4571046"/>
              <a:gd name="connsiteX3-35" fmla="*/ 4958715 w 4958715"/>
              <a:gd name="connsiteY3-36" fmla="*/ 2803683 h 4571046"/>
              <a:gd name="connsiteX4-37" fmla="*/ 3612753 w 4958715"/>
              <a:gd name="connsiteY4-38" fmla="*/ 4571046 h 4571046"/>
              <a:gd name="connsiteX5-39" fmla="*/ 1203722 w 4958715"/>
              <a:gd name="connsiteY5-40" fmla="*/ 4571046 h 4571046"/>
              <a:gd name="connsiteX6-41" fmla="*/ 0 w 4958715"/>
              <a:gd name="connsiteY6-42" fmla="*/ 2163603 h 4571046"/>
              <a:gd name="connsiteX0-43" fmla="*/ 0 w 4916043"/>
              <a:gd name="connsiteY0-44" fmla="*/ 1273587 h 4571046"/>
              <a:gd name="connsiteX1-45" fmla="*/ 2156730 w 4916043"/>
              <a:gd name="connsiteY1-46" fmla="*/ 0 h 4571046"/>
              <a:gd name="connsiteX2-47" fmla="*/ 4565761 w 4916043"/>
              <a:gd name="connsiteY2-48" fmla="*/ 721360 h 4571046"/>
              <a:gd name="connsiteX3-49" fmla="*/ 4916043 w 4916043"/>
              <a:gd name="connsiteY3-50" fmla="*/ 2803683 h 4571046"/>
              <a:gd name="connsiteX4-51" fmla="*/ 3570081 w 4916043"/>
              <a:gd name="connsiteY4-52" fmla="*/ 4571046 h 4571046"/>
              <a:gd name="connsiteX5-53" fmla="*/ 1161050 w 4916043"/>
              <a:gd name="connsiteY5-54" fmla="*/ 4571046 h 4571046"/>
              <a:gd name="connsiteX6-55" fmla="*/ 0 w 4916043"/>
              <a:gd name="connsiteY6-56" fmla="*/ 1273587 h 4571046"/>
              <a:gd name="connsiteX0-57" fmla="*/ 0 w 4916043"/>
              <a:gd name="connsiteY0-58" fmla="*/ 1273587 h 4571046"/>
              <a:gd name="connsiteX1-59" fmla="*/ 2156730 w 4916043"/>
              <a:gd name="connsiteY1-60" fmla="*/ 0 h 4571046"/>
              <a:gd name="connsiteX2-61" fmla="*/ 4565761 w 4916043"/>
              <a:gd name="connsiteY2-62" fmla="*/ 721360 h 4571046"/>
              <a:gd name="connsiteX3-63" fmla="*/ 4916043 w 4916043"/>
              <a:gd name="connsiteY3-64" fmla="*/ 2803683 h 4571046"/>
              <a:gd name="connsiteX4-65" fmla="*/ 3570081 w 4916043"/>
              <a:gd name="connsiteY4-66" fmla="*/ 4571046 h 4571046"/>
              <a:gd name="connsiteX5-67" fmla="*/ 21098 w 4916043"/>
              <a:gd name="connsiteY5-68" fmla="*/ 3815142 h 4571046"/>
              <a:gd name="connsiteX6-69" fmla="*/ 0 w 4916043"/>
              <a:gd name="connsiteY6-70" fmla="*/ 1273587 h 4571046"/>
              <a:gd name="connsiteX0-71" fmla="*/ 0 w 4916043"/>
              <a:gd name="connsiteY0-72" fmla="*/ 1273587 h 5066346"/>
              <a:gd name="connsiteX1-73" fmla="*/ 2156730 w 4916043"/>
              <a:gd name="connsiteY1-74" fmla="*/ 0 h 5066346"/>
              <a:gd name="connsiteX2-75" fmla="*/ 4565761 w 4916043"/>
              <a:gd name="connsiteY2-76" fmla="*/ 721360 h 5066346"/>
              <a:gd name="connsiteX3-77" fmla="*/ 4916043 w 4916043"/>
              <a:gd name="connsiteY3-78" fmla="*/ 2803683 h 5066346"/>
              <a:gd name="connsiteX4-79" fmla="*/ 2236581 w 4916043"/>
              <a:gd name="connsiteY4-80" fmla="*/ 5066346 h 5066346"/>
              <a:gd name="connsiteX5-81" fmla="*/ 21098 w 4916043"/>
              <a:gd name="connsiteY5-82" fmla="*/ 3815142 h 5066346"/>
              <a:gd name="connsiteX6-83" fmla="*/ 0 w 4916043"/>
              <a:gd name="connsiteY6-84" fmla="*/ 1273587 h 5066346"/>
              <a:gd name="connsiteX0-85" fmla="*/ 0 w 4565761"/>
              <a:gd name="connsiteY0-86" fmla="*/ 1273587 h 5066346"/>
              <a:gd name="connsiteX1-87" fmla="*/ 2156730 w 4565761"/>
              <a:gd name="connsiteY1-88" fmla="*/ 0 h 5066346"/>
              <a:gd name="connsiteX2-89" fmla="*/ 4565761 w 4565761"/>
              <a:gd name="connsiteY2-90" fmla="*/ 721360 h 5066346"/>
              <a:gd name="connsiteX3-91" fmla="*/ 4405503 w 4565761"/>
              <a:gd name="connsiteY3-92" fmla="*/ 3801903 h 5066346"/>
              <a:gd name="connsiteX4-93" fmla="*/ 2236581 w 4565761"/>
              <a:gd name="connsiteY4-94" fmla="*/ 5066346 h 5066346"/>
              <a:gd name="connsiteX5-95" fmla="*/ 21098 w 4565761"/>
              <a:gd name="connsiteY5-96" fmla="*/ 3815142 h 5066346"/>
              <a:gd name="connsiteX6-97" fmla="*/ 0 w 4565761"/>
              <a:gd name="connsiteY6-98" fmla="*/ 1273587 h 5066346"/>
              <a:gd name="connsiteX0-99" fmla="*/ 0 w 4405503"/>
              <a:gd name="connsiteY0-100" fmla="*/ 1273587 h 5066346"/>
              <a:gd name="connsiteX1-101" fmla="*/ 2156730 w 4405503"/>
              <a:gd name="connsiteY1-102" fmla="*/ 0 h 5066346"/>
              <a:gd name="connsiteX2-103" fmla="*/ 4398121 w 4405503"/>
              <a:gd name="connsiteY2-104" fmla="*/ 1277620 h 5066346"/>
              <a:gd name="connsiteX3-105" fmla="*/ 4405503 w 4405503"/>
              <a:gd name="connsiteY3-106" fmla="*/ 3801903 h 5066346"/>
              <a:gd name="connsiteX4-107" fmla="*/ 2236581 w 4405503"/>
              <a:gd name="connsiteY4-108" fmla="*/ 5066346 h 5066346"/>
              <a:gd name="connsiteX5-109" fmla="*/ 21098 w 4405503"/>
              <a:gd name="connsiteY5-110" fmla="*/ 3815142 h 5066346"/>
              <a:gd name="connsiteX6-111" fmla="*/ 0 w 4405503"/>
              <a:gd name="connsiteY6-112" fmla="*/ 1273587 h 50663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1" fmla="*/ 2187388 w 4387647"/>
              <a:gd name="connsiteY0-2" fmla="*/ 0 h 5032188"/>
              <a:gd name="connsiteX1-3" fmla="*/ 4386729 w 4387647"/>
              <a:gd name="connsiteY1-4" fmla="*/ 1261035 h 5032188"/>
              <a:gd name="connsiteX2-5" fmla="*/ 4384192 w 4387647"/>
              <a:gd name="connsiteY2-6" fmla="*/ 3783287 h 5032188"/>
              <a:gd name="connsiteX3-7" fmla="*/ 2193365 w 4387647"/>
              <a:gd name="connsiteY3-8" fmla="*/ 5032188 h 5032188"/>
              <a:gd name="connsiteX4-9" fmla="*/ 0 w 4387647"/>
              <a:gd name="connsiteY4-10" fmla="*/ 3783106 h 5032188"/>
              <a:gd name="connsiteX5-11" fmla="*/ 0 w 4387647"/>
              <a:gd name="connsiteY5-12" fmla="*/ 1267012 h 5032188"/>
              <a:gd name="connsiteX6-13" fmla="*/ 2187388 w 4387647"/>
              <a:gd name="connsiteY6-14" fmla="*/ 0 h 50321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26443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47407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697528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466868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spTree>
    <p:extLst>
      <p:ext uri="{BB962C8B-B14F-4D97-AF65-F5344CB8AC3E}">
        <p14:creationId xmlns:p14="http://schemas.microsoft.com/office/powerpoint/2010/main" val="263957818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65256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10/16/2025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noProof="0" dirty="0"/>
          </a:p>
        </p:txBody>
      </p:sp>
      <p:sp>
        <p:nvSpPr>
          <p:cNvPr id="7" name="Slide Number Placeholder 6"/>
          <p:cNvSpPr>
            <a:spLocks noGrp="1"/>
          </p:cNvSpPr>
          <p:nvPr>
            <p:ph type="sldNum" sz="quarter" idx="12"/>
          </p:nvPr>
        </p:nvSpPr>
        <p:spPr/>
        <p:txBody>
          <a:bodyPr/>
          <a:lstStyle/>
          <a:p>
            <a:fld id="{47FEACEE-25B4-4A2D-B147-27296E36371D}" type="slidenum">
              <a:rPr lang="en-US" altLang="zh-CN" noProof="0" smtClean="0"/>
              <a:t>‹#›</a:t>
            </a:fld>
            <a:endParaRPr lang="en-US" altLang="zh-CN" noProof="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560706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7FEACEE-25B4-4A2D-B147-27296E36371D}" type="slidenum">
              <a:rPr lang="en-US" altLang="zh-CN" noProof="0" smtClean="0"/>
              <a:t>‹#›</a:t>
            </a:fld>
            <a:endParaRPr lang="en-US" altLang="zh-CN" noProof="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824734"/>
      </p:ext>
    </p:extLst>
  </p:cSld>
  <p:clrMap bg1="lt1" tx1="dk1" bg2="lt2" tx2="dk2" accent1="accent1" accent2="accent2" accent3="accent3" accent4="accent4" accent5="accent5" accent6="accent6" hlink="hlink" folHlink="folHlink"/>
  <p:sldLayoutIdLst>
    <p:sldLayoutId id="2147484545" r:id="rId1"/>
    <p:sldLayoutId id="2147484546" r:id="rId2"/>
    <p:sldLayoutId id="2147484547" r:id="rId3"/>
    <p:sldLayoutId id="2147484548" r:id="rId4"/>
    <p:sldLayoutId id="2147484549" r:id="rId5"/>
    <p:sldLayoutId id="2147484550" r:id="rId6"/>
    <p:sldLayoutId id="2147484551" r:id="rId7"/>
    <p:sldLayoutId id="2147484552" r:id="rId8"/>
    <p:sldLayoutId id="2147484553" r:id="rId9"/>
    <p:sldLayoutId id="2147484554" r:id="rId10"/>
    <p:sldLayoutId id="2147484555" r:id="rId11"/>
    <p:sldLayoutId id="2147484556" r:id="rId12"/>
    <p:sldLayoutId id="2147484557" r:id="rId13"/>
    <p:sldLayoutId id="2147484558" r:id="rId14"/>
    <p:sldLayoutId id="2147484559" r:id="rId15"/>
    <p:sldLayoutId id="2147484560" r:id="rId16"/>
    <p:sldLayoutId id="2147484562" r:id="rId17"/>
    <p:sldLayoutId id="2147483651" r:id="rId18"/>
    <p:sldLayoutId id="2147483653" r:id="rId19"/>
    <p:sldLayoutId id="2147483657" r:id="rId20"/>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abs/1905.12616"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hyperlink" Target="https://arxiv.org/abs/1906.04043" TargetMode="External"/><Relationship Id="rId5" Type="http://schemas.openxmlformats.org/officeDocument/2006/relationships/hyperlink" Target="https://arxiv.org/abs/2009.11474" TargetMode="External"/><Relationship Id="rId4" Type="http://schemas.openxmlformats.org/officeDocument/2006/relationships/hyperlink" Target="https://arxiv.org/abs/1908.09203"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arket.us/report/ai-content-marketing-market/"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a:xfrm>
            <a:off x="1144292" y="731520"/>
            <a:ext cx="5598265" cy="3192780"/>
          </a:xfrm>
        </p:spPr>
        <p:txBody>
          <a:bodyPr lIns="0" anchor="b" anchorCtr="0">
            <a:normAutofit/>
          </a:bodyPr>
          <a:lstStyle/>
          <a:p>
            <a:r>
              <a:rPr lang="en-US" sz="2400" dirty="0"/>
              <a:t>Marketplace Review Authenticity Filter: Human vs AI vs Human-Assisted (with Review Analytics)</a:t>
            </a:r>
          </a:p>
        </p:txBody>
      </p:sp>
      <p:sp>
        <p:nvSpPr>
          <p:cNvPr id="9" name="Text Placeholder 8"/>
          <p:cNvSpPr>
            <a:spLocks noGrp="1"/>
          </p:cNvSpPr>
          <p:nvPr>
            <p:ph type="body" sz="quarter" idx="28"/>
          </p:nvPr>
        </p:nvSpPr>
        <p:spPr/>
        <p:txBody>
          <a:bodyPr/>
          <a:lstStyle/>
          <a:p>
            <a:r>
              <a:rPr lang="en-US" dirty="0">
                <a:solidFill>
                  <a:schemeClr val="tx1"/>
                </a:solidFill>
              </a:rPr>
              <a:t>Presented By: Santhosh Kumar Shatharaju</a:t>
            </a:r>
          </a:p>
        </p:txBody>
      </p:sp>
      <p:pic>
        <p:nvPicPr>
          <p:cNvPr id="20" name="Picture Placeholder 19" descr="Two people looking at a laptop at a table"/>
          <p:cNvPicPr>
            <a:picLocks noGrp="1" noChangeAspect="1"/>
          </p:cNvPicPr>
          <p:nvPr>
            <p:ph type="pic" sz="quarter" idx="47"/>
          </p:nvPr>
        </p:nvPicPr>
        <p:blipFill>
          <a:blip r:embed="rId3"/>
          <a:srcRect l="23" r="23"/>
          <a:stretch>
            <a:fillRect/>
          </a:stretch>
        </p:blip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A34ABF-9849-D67E-E057-144A977FBE6E}"/>
              </a:ext>
            </a:extLst>
          </p:cNvPr>
          <p:cNvPicPr>
            <a:picLocks noChangeAspect="1"/>
          </p:cNvPicPr>
          <p:nvPr/>
        </p:nvPicPr>
        <p:blipFill>
          <a:blip r:embed="rId2"/>
          <a:stretch>
            <a:fillRect/>
          </a:stretch>
        </p:blipFill>
        <p:spPr>
          <a:xfrm>
            <a:off x="455678" y="1607649"/>
            <a:ext cx="5040882" cy="3947502"/>
          </a:xfrm>
          <a:prstGeom prst="rect">
            <a:avLst/>
          </a:prstGeom>
        </p:spPr>
      </p:pic>
      <p:sp>
        <p:nvSpPr>
          <p:cNvPr id="5" name="TextBox 4">
            <a:extLst>
              <a:ext uri="{FF2B5EF4-FFF2-40B4-BE49-F238E27FC236}">
                <a16:creationId xmlns:a16="http://schemas.microsoft.com/office/drawing/2014/main" id="{661C2A6F-F5B0-A676-14A0-2D80F8C2A49C}"/>
              </a:ext>
            </a:extLst>
          </p:cNvPr>
          <p:cNvSpPr txBox="1"/>
          <p:nvPr/>
        </p:nvSpPr>
        <p:spPr>
          <a:xfrm>
            <a:off x="628682" y="548639"/>
            <a:ext cx="4766278" cy="461665"/>
          </a:xfrm>
          <a:prstGeom prst="rect">
            <a:avLst/>
          </a:prstGeom>
          <a:noFill/>
        </p:spPr>
        <p:txBody>
          <a:bodyPr wrap="square" rtlCol="0">
            <a:spAutoFit/>
          </a:bodyPr>
          <a:lstStyle/>
          <a:p>
            <a:r>
              <a:rPr lang="en-IN" sz="2400" b="1" dirty="0"/>
              <a:t>AI Text VS Human Text</a:t>
            </a:r>
            <a:r>
              <a:rPr lang="en-IN" sz="2400" dirty="0"/>
              <a:t>:</a:t>
            </a:r>
          </a:p>
        </p:txBody>
      </p:sp>
      <p:pic>
        <p:nvPicPr>
          <p:cNvPr id="7" name="Picture 6">
            <a:extLst>
              <a:ext uri="{FF2B5EF4-FFF2-40B4-BE49-F238E27FC236}">
                <a16:creationId xmlns:a16="http://schemas.microsoft.com/office/drawing/2014/main" id="{B7D1D32B-08F7-1222-E98D-B4C143E2BB7F}"/>
              </a:ext>
            </a:extLst>
          </p:cNvPr>
          <p:cNvPicPr>
            <a:picLocks noChangeAspect="1"/>
          </p:cNvPicPr>
          <p:nvPr/>
        </p:nvPicPr>
        <p:blipFill>
          <a:blip r:embed="rId3"/>
          <a:stretch>
            <a:fillRect/>
          </a:stretch>
        </p:blipFill>
        <p:spPr>
          <a:xfrm>
            <a:off x="5902960" y="1483360"/>
            <a:ext cx="5833362" cy="4071792"/>
          </a:xfrm>
          <a:prstGeom prst="rect">
            <a:avLst/>
          </a:prstGeom>
        </p:spPr>
      </p:pic>
    </p:spTree>
    <p:extLst>
      <p:ext uri="{BB962C8B-B14F-4D97-AF65-F5344CB8AC3E}">
        <p14:creationId xmlns:p14="http://schemas.microsoft.com/office/powerpoint/2010/main" val="119363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87857D-137F-D9DA-1898-51AD1BD04E87}"/>
              </a:ext>
            </a:extLst>
          </p:cNvPr>
          <p:cNvSpPr txBox="1"/>
          <p:nvPr/>
        </p:nvSpPr>
        <p:spPr>
          <a:xfrm>
            <a:off x="1209040" y="711200"/>
            <a:ext cx="3877728" cy="584775"/>
          </a:xfrm>
          <a:prstGeom prst="rect">
            <a:avLst/>
          </a:prstGeom>
          <a:noFill/>
        </p:spPr>
        <p:txBody>
          <a:bodyPr wrap="none" rtlCol="0">
            <a:spAutoFit/>
          </a:bodyPr>
          <a:lstStyle/>
          <a:p>
            <a:r>
              <a:rPr lang="en-IN" sz="3200" b="1" dirty="0"/>
              <a:t>Sentiment Analysis</a:t>
            </a:r>
            <a:r>
              <a:rPr lang="en-IN" dirty="0"/>
              <a:t>:</a:t>
            </a:r>
          </a:p>
        </p:txBody>
      </p:sp>
      <p:pic>
        <p:nvPicPr>
          <p:cNvPr id="8" name="Picture 7">
            <a:extLst>
              <a:ext uri="{FF2B5EF4-FFF2-40B4-BE49-F238E27FC236}">
                <a16:creationId xmlns:a16="http://schemas.microsoft.com/office/drawing/2014/main" id="{82068016-CDCE-0B75-9805-06A3A52AB575}"/>
              </a:ext>
            </a:extLst>
          </p:cNvPr>
          <p:cNvPicPr>
            <a:picLocks noChangeAspect="1"/>
          </p:cNvPicPr>
          <p:nvPr/>
        </p:nvPicPr>
        <p:blipFill>
          <a:blip r:embed="rId2"/>
          <a:stretch>
            <a:fillRect/>
          </a:stretch>
        </p:blipFill>
        <p:spPr>
          <a:xfrm>
            <a:off x="7609840" y="2649153"/>
            <a:ext cx="3261360" cy="1943167"/>
          </a:xfrm>
          <a:prstGeom prst="rect">
            <a:avLst/>
          </a:prstGeom>
        </p:spPr>
      </p:pic>
      <p:pic>
        <p:nvPicPr>
          <p:cNvPr id="10" name="Picture 9">
            <a:extLst>
              <a:ext uri="{FF2B5EF4-FFF2-40B4-BE49-F238E27FC236}">
                <a16:creationId xmlns:a16="http://schemas.microsoft.com/office/drawing/2014/main" id="{7F8885D0-0E7F-D23A-90BB-569FEF0D9CA4}"/>
              </a:ext>
            </a:extLst>
          </p:cNvPr>
          <p:cNvPicPr>
            <a:picLocks noChangeAspect="1"/>
          </p:cNvPicPr>
          <p:nvPr/>
        </p:nvPicPr>
        <p:blipFill>
          <a:blip r:embed="rId3"/>
          <a:stretch>
            <a:fillRect/>
          </a:stretch>
        </p:blipFill>
        <p:spPr>
          <a:xfrm>
            <a:off x="1209041" y="1787782"/>
            <a:ext cx="5354320" cy="4359018"/>
          </a:xfrm>
          <a:prstGeom prst="rect">
            <a:avLst/>
          </a:prstGeom>
        </p:spPr>
      </p:pic>
      <p:sp>
        <p:nvSpPr>
          <p:cNvPr id="5" name="TextBox 4">
            <a:extLst>
              <a:ext uri="{FF2B5EF4-FFF2-40B4-BE49-F238E27FC236}">
                <a16:creationId xmlns:a16="http://schemas.microsoft.com/office/drawing/2014/main" id="{ABF26843-E82A-49DB-423E-4E3D09279561}"/>
              </a:ext>
            </a:extLst>
          </p:cNvPr>
          <p:cNvSpPr txBox="1"/>
          <p:nvPr/>
        </p:nvSpPr>
        <p:spPr>
          <a:xfrm>
            <a:off x="1107142" y="1353569"/>
            <a:ext cx="483645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Used Vader for sentiment Analysis.</a:t>
            </a:r>
          </a:p>
        </p:txBody>
      </p:sp>
    </p:spTree>
    <p:extLst>
      <p:ext uri="{BB962C8B-B14F-4D97-AF65-F5344CB8AC3E}">
        <p14:creationId xmlns:p14="http://schemas.microsoft.com/office/powerpoint/2010/main" val="371071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E60F5-ACCD-B629-9634-F21FF1FAD20F}"/>
              </a:ext>
            </a:extLst>
          </p:cNvPr>
          <p:cNvSpPr>
            <a:spLocks noGrp="1"/>
          </p:cNvSpPr>
          <p:nvPr>
            <p:ph idx="1"/>
          </p:nvPr>
        </p:nvSpPr>
        <p:spPr>
          <a:xfrm>
            <a:off x="350941" y="1336040"/>
            <a:ext cx="4490720" cy="2651760"/>
          </a:xfrm>
        </p:spPr>
        <p:txBody>
          <a:bodyPr/>
          <a:lstStyle/>
          <a:p>
            <a:r>
              <a:rPr lang="en-IN" b="1" dirty="0"/>
              <a:t>Types of Data For Analysis:</a:t>
            </a:r>
          </a:p>
          <a:p>
            <a:endParaRPr lang="en-IN" dirty="0"/>
          </a:p>
          <a:p>
            <a:pPr marL="285750" indent="-285750">
              <a:buFont typeface="Wingdings" panose="05000000000000000000" pitchFamily="2" charset="2"/>
              <a:buChar char="q"/>
            </a:pPr>
            <a:r>
              <a:rPr lang="en-IN" dirty="0"/>
              <a:t>Only Text (TF-IDF Vectors)</a:t>
            </a:r>
          </a:p>
          <a:p>
            <a:pPr marL="285750" indent="-285750">
              <a:buFont typeface="Wingdings" panose="05000000000000000000" pitchFamily="2" charset="2"/>
              <a:buChar char="q"/>
            </a:pPr>
            <a:r>
              <a:rPr lang="en-IN" dirty="0"/>
              <a:t>Embeddings</a:t>
            </a:r>
          </a:p>
          <a:p>
            <a:pPr marL="285750" indent="-285750">
              <a:buFont typeface="Wingdings" panose="05000000000000000000" pitchFamily="2" charset="2"/>
              <a:buChar char="q"/>
            </a:pPr>
            <a:r>
              <a:rPr lang="en-IN" dirty="0"/>
              <a:t>Hybrid ( Linguistic + Embeddings)</a:t>
            </a:r>
          </a:p>
        </p:txBody>
      </p:sp>
      <p:sp>
        <p:nvSpPr>
          <p:cNvPr id="6" name="TextBox 5">
            <a:extLst>
              <a:ext uri="{FF2B5EF4-FFF2-40B4-BE49-F238E27FC236}">
                <a16:creationId xmlns:a16="http://schemas.microsoft.com/office/drawing/2014/main" id="{725C36B0-695F-5962-9222-00CBA80A10D9}"/>
              </a:ext>
            </a:extLst>
          </p:cNvPr>
          <p:cNvSpPr txBox="1"/>
          <p:nvPr/>
        </p:nvSpPr>
        <p:spPr>
          <a:xfrm>
            <a:off x="1026160" y="558800"/>
            <a:ext cx="3006272" cy="646331"/>
          </a:xfrm>
          <a:prstGeom prst="rect">
            <a:avLst/>
          </a:prstGeom>
          <a:noFill/>
        </p:spPr>
        <p:txBody>
          <a:bodyPr wrap="none" rtlCol="0">
            <a:spAutoFit/>
          </a:bodyPr>
          <a:lstStyle/>
          <a:p>
            <a:r>
              <a:rPr lang="en-IN" sz="3600" b="1" dirty="0"/>
              <a:t>Analysis Plan</a:t>
            </a:r>
          </a:p>
        </p:txBody>
      </p:sp>
      <p:sp>
        <p:nvSpPr>
          <p:cNvPr id="7" name="TextBox 6">
            <a:extLst>
              <a:ext uri="{FF2B5EF4-FFF2-40B4-BE49-F238E27FC236}">
                <a16:creationId xmlns:a16="http://schemas.microsoft.com/office/drawing/2014/main" id="{8537CEC1-51BF-B9A6-FEC1-DDD8E39888EC}"/>
              </a:ext>
            </a:extLst>
          </p:cNvPr>
          <p:cNvSpPr txBox="1"/>
          <p:nvPr/>
        </p:nvSpPr>
        <p:spPr>
          <a:xfrm>
            <a:off x="6593840" y="1320800"/>
            <a:ext cx="2808819" cy="2308324"/>
          </a:xfrm>
          <a:prstGeom prst="rect">
            <a:avLst/>
          </a:prstGeom>
          <a:noFill/>
        </p:spPr>
        <p:txBody>
          <a:bodyPr wrap="square" rtlCol="0">
            <a:spAutoFit/>
          </a:bodyPr>
          <a:lstStyle/>
          <a:p>
            <a:r>
              <a:rPr lang="en-US" b="1" dirty="0"/>
              <a:t>Models Used:</a:t>
            </a:r>
          </a:p>
          <a:p>
            <a:endParaRPr lang="en-US" dirty="0"/>
          </a:p>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r>
              <a:rPr lang="en-US" dirty="0"/>
              <a:t>Support Vector Machine</a:t>
            </a:r>
          </a:p>
          <a:p>
            <a:pPr marL="285750" indent="-285750">
              <a:buFont typeface="Arial" panose="020B0604020202020204" pitchFamily="34" charset="0"/>
              <a:buChar char="•"/>
            </a:pPr>
            <a:r>
              <a:rPr lang="en-US" dirty="0"/>
              <a:t>Random Forest</a:t>
            </a:r>
          </a:p>
          <a:p>
            <a:pPr marL="285750" indent="-285750">
              <a:buFont typeface="Arial" panose="020B0604020202020204" pitchFamily="34" charset="0"/>
              <a:buChar char="•"/>
            </a:pPr>
            <a:r>
              <a:rPr lang="en-US" dirty="0"/>
              <a:t>XGBoost</a:t>
            </a:r>
          </a:p>
          <a:p>
            <a:pPr marL="285750" indent="-285750">
              <a:buFont typeface="Arial" panose="020B0604020202020204" pitchFamily="34" charset="0"/>
              <a:buChar char="•"/>
            </a:pPr>
            <a:r>
              <a:rPr lang="en-US" dirty="0"/>
              <a:t>Bert transformer</a:t>
            </a:r>
          </a:p>
          <a:p>
            <a:endParaRPr lang="en-IN" dirty="0"/>
          </a:p>
        </p:txBody>
      </p:sp>
      <p:pic>
        <p:nvPicPr>
          <p:cNvPr id="9" name="Graphic 8" descr="Arrow Slight curve">
            <a:extLst>
              <a:ext uri="{FF2B5EF4-FFF2-40B4-BE49-F238E27FC236}">
                <a16:creationId xmlns:a16="http://schemas.microsoft.com/office/drawing/2014/main" id="{AB1D67D4-6056-5C56-5BF9-AF1DFC5A05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3761" y="1864360"/>
            <a:ext cx="914400" cy="914400"/>
          </a:xfrm>
          <a:prstGeom prst="rect">
            <a:avLst/>
          </a:prstGeom>
        </p:spPr>
      </p:pic>
      <p:graphicFrame>
        <p:nvGraphicFramePr>
          <p:cNvPr id="10" name="Table 9">
            <a:extLst>
              <a:ext uri="{FF2B5EF4-FFF2-40B4-BE49-F238E27FC236}">
                <a16:creationId xmlns:a16="http://schemas.microsoft.com/office/drawing/2014/main" id="{13E10D82-7D84-CC40-FB21-E051ED70A910}"/>
              </a:ext>
            </a:extLst>
          </p:cNvPr>
          <p:cNvGraphicFramePr>
            <a:graphicFrameLocks noGrp="1"/>
          </p:cNvGraphicFramePr>
          <p:nvPr>
            <p:extLst>
              <p:ext uri="{D42A27DB-BD31-4B8C-83A1-F6EECF244321}">
                <p14:modId xmlns:p14="http://schemas.microsoft.com/office/powerpoint/2010/main" val="1736426886"/>
              </p:ext>
            </p:extLst>
          </p:nvPr>
        </p:nvGraphicFramePr>
        <p:xfrm>
          <a:off x="459951" y="3629124"/>
          <a:ext cx="10515600" cy="289560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0">
                <a:tc>
                  <a:txBody>
                    <a:bodyPr/>
                    <a:lstStyle/>
                    <a:p>
                      <a:r>
                        <a:rPr lang="en-US" sz="1600" b="1" dirty="0"/>
                        <a:t>Category</a:t>
                      </a:r>
                    </a:p>
                  </a:txBody>
                  <a:tcPr anchor="ctr">
                    <a:lnL>
                      <a:noFill/>
                    </a:lnL>
                    <a:lnR>
                      <a:noFill/>
                    </a:lnR>
                    <a:lnT>
                      <a:noFill/>
                    </a:lnT>
                    <a:lnB>
                      <a:noFill/>
                    </a:lnB>
                    <a:solidFill>
                      <a:schemeClr val="bg1"/>
                    </a:solidFill>
                  </a:tcPr>
                </a:tc>
                <a:tc>
                  <a:txBody>
                    <a:bodyPr/>
                    <a:lstStyle/>
                    <a:p>
                      <a:r>
                        <a:rPr lang="en-US" sz="1600" b="1" dirty="0"/>
                        <a:t>Model</a:t>
                      </a:r>
                    </a:p>
                  </a:txBody>
                  <a:tcPr anchor="ctr">
                    <a:lnL>
                      <a:noFill/>
                    </a:lnL>
                    <a:lnR>
                      <a:noFill/>
                    </a:lnR>
                    <a:lnT>
                      <a:noFill/>
                    </a:lnT>
                    <a:lnB>
                      <a:noFill/>
                    </a:lnB>
                    <a:solidFill>
                      <a:schemeClr val="bg1"/>
                    </a:solidFill>
                  </a:tcPr>
                </a:tc>
                <a:tc>
                  <a:txBody>
                    <a:bodyPr/>
                    <a:lstStyle/>
                    <a:p>
                      <a:r>
                        <a:rPr lang="en-US" sz="1600" b="1" dirty="0"/>
                        <a:t>Description</a:t>
                      </a:r>
                    </a:p>
                  </a:txBody>
                  <a:tcPr anchor="ctr">
                    <a:lnL>
                      <a:noFill/>
                    </a:lnL>
                    <a:lnR>
                      <a:noFill/>
                    </a:lnR>
                    <a:lnT>
                      <a:noFill/>
                    </a:lnT>
                    <a:lnB>
                      <a:noFill/>
                    </a:lnB>
                    <a:solidFill>
                      <a:schemeClr val="bg1"/>
                    </a:solidFill>
                  </a:tcPr>
                </a:tc>
                <a:extLst>
                  <a:ext uri="{0D108BD9-81ED-4DB2-BD59-A6C34878D82A}">
                    <a16:rowId xmlns:a16="http://schemas.microsoft.com/office/drawing/2014/main" val="10000"/>
                  </a:ext>
                </a:extLst>
              </a:tr>
              <a:tr h="0">
                <a:tc>
                  <a:txBody>
                    <a:bodyPr/>
                    <a:lstStyle/>
                    <a:p>
                      <a:r>
                        <a:rPr lang="en-US" sz="1600" dirty="0"/>
                        <a:t>🟦 </a:t>
                      </a:r>
                      <a:r>
                        <a:rPr lang="en-US" sz="1600" b="1" dirty="0"/>
                        <a:t>TF-IDF (Classical ML)</a:t>
                      </a:r>
                    </a:p>
                  </a:txBody>
                  <a:tcPr anchor="ctr">
                    <a:lnL>
                      <a:noFill/>
                    </a:lnL>
                    <a:lnR>
                      <a:noFill/>
                    </a:lnR>
                    <a:lnT>
                      <a:noFill/>
                    </a:lnT>
                    <a:lnB>
                      <a:noFill/>
                    </a:lnB>
                    <a:solidFill>
                      <a:schemeClr val="bg1"/>
                    </a:solidFill>
                  </a:tcPr>
                </a:tc>
                <a:tc>
                  <a:txBody>
                    <a:bodyPr/>
                    <a:lstStyle/>
                    <a:p>
                      <a:r>
                        <a:rPr lang="en-US" sz="1600" dirty="0"/>
                        <a:t>Logistic Regression, Linear SVC, Random Forest, XGBoost</a:t>
                      </a:r>
                    </a:p>
                  </a:txBody>
                  <a:tcPr anchor="ctr">
                    <a:lnL>
                      <a:noFill/>
                    </a:lnL>
                    <a:lnR>
                      <a:noFill/>
                    </a:lnR>
                    <a:lnT>
                      <a:noFill/>
                    </a:lnT>
                    <a:lnB>
                      <a:noFill/>
                    </a:lnB>
                    <a:solidFill>
                      <a:schemeClr val="bg1"/>
                    </a:solidFill>
                  </a:tcPr>
                </a:tc>
                <a:tc>
                  <a:txBody>
                    <a:bodyPr/>
                    <a:lstStyle/>
                    <a:p>
                      <a:r>
                        <a:rPr lang="en-US" sz="1600"/>
                        <a:t>Lightweight text-based classifiers trained on TF-IDF vectors</a:t>
                      </a:r>
                    </a:p>
                  </a:txBody>
                  <a:tcPr anchor="ctr">
                    <a:lnL>
                      <a:noFill/>
                    </a:lnL>
                    <a:lnR>
                      <a:noFill/>
                    </a:lnR>
                    <a:lnT>
                      <a:noFill/>
                    </a:lnT>
                    <a:lnB>
                      <a:noFill/>
                    </a:lnB>
                    <a:solidFill>
                      <a:schemeClr val="bg1"/>
                    </a:solidFill>
                  </a:tcPr>
                </a:tc>
                <a:extLst>
                  <a:ext uri="{0D108BD9-81ED-4DB2-BD59-A6C34878D82A}">
                    <a16:rowId xmlns:a16="http://schemas.microsoft.com/office/drawing/2014/main" val="10001"/>
                  </a:ext>
                </a:extLst>
              </a:tr>
              <a:tr h="0">
                <a:tc>
                  <a:txBody>
                    <a:bodyPr/>
                    <a:lstStyle/>
                    <a:p>
                      <a:r>
                        <a:rPr lang="en-US" sz="1600"/>
                        <a:t>🟩 </a:t>
                      </a:r>
                      <a:r>
                        <a:rPr lang="en-US" sz="1600" b="1"/>
                        <a:t>Embedding-based</a:t>
                      </a:r>
                    </a:p>
                  </a:txBody>
                  <a:tcPr anchor="ctr">
                    <a:lnL>
                      <a:noFill/>
                    </a:lnL>
                    <a:lnR>
                      <a:noFill/>
                    </a:lnR>
                    <a:lnT>
                      <a:noFill/>
                    </a:lnT>
                    <a:lnB>
                      <a:noFill/>
                    </a:lnB>
                    <a:solidFill>
                      <a:schemeClr val="bg1"/>
                    </a:solidFill>
                  </a:tcPr>
                </a:tc>
                <a:tc>
                  <a:txBody>
                    <a:bodyPr/>
                    <a:lstStyle/>
                    <a:p>
                      <a:r>
                        <a:rPr lang="en-US" sz="1600" dirty="0"/>
                        <a:t>Logistic Regression, XGBoost</a:t>
                      </a:r>
                    </a:p>
                  </a:txBody>
                  <a:tcPr anchor="ctr">
                    <a:lnL>
                      <a:noFill/>
                    </a:lnL>
                    <a:lnR>
                      <a:noFill/>
                    </a:lnR>
                    <a:lnT>
                      <a:noFill/>
                    </a:lnT>
                    <a:lnB>
                      <a:noFill/>
                    </a:lnB>
                    <a:solidFill>
                      <a:schemeClr val="bg1"/>
                    </a:solidFill>
                  </a:tcPr>
                </a:tc>
                <a:tc>
                  <a:txBody>
                    <a:bodyPr/>
                    <a:lstStyle/>
                    <a:p>
                      <a:r>
                        <a:rPr lang="en-US" sz="1600" dirty="0"/>
                        <a:t>Models trained on DistilBERT / RoBERTa embeddings</a:t>
                      </a:r>
                    </a:p>
                  </a:txBody>
                  <a:tcPr anchor="ctr">
                    <a:lnL>
                      <a:noFill/>
                    </a:lnL>
                    <a:lnR>
                      <a:noFill/>
                    </a:lnR>
                    <a:lnT>
                      <a:noFill/>
                    </a:lnT>
                    <a:lnB>
                      <a:noFill/>
                    </a:lnB>
                    <a:solidFill>
                      <a:schemeClr val="bg1"/>
                    </a:solidFill>
                  </a:tcPr>
                </a:tc>
                <a:extLst>
                  <a:ext uri="{0D108BD9-81ED-4DB2-BD59-A6C34878D82A}">
                    <a16:rowId xmlns:a16="http://schemas.microsoft.com/office/drawing/2014/main" val="10002"/>
                  </a:ext>
                </a:extLst>
              </a:tr>
              <a:tr h="0">
                <a:tc>
                  <a:txBody>
                    <a:bodyPr/>
                    <a:lstStyle/>
                    <a:p>
                      <a:r>
                        <a:rPr lang="en-US" sz="1600"/>
                        <a:t>🟧 </a:t>
                      </a:r>
                      <a:r>
                        <a:rPr lang="en-US" sz="1600" b="1"/>
                        <a:t>Hybrid Models</a:t>
                      </a:r>
                    </a:p>
                  </a:txBody>
                  <a:tcPr anchor="ctr">
                    <a:lnL>
                      <a:noFill/>
                    </a:lnL>
                    <a:lnR>
                      <a:noFill/>
                    </a:lnR>
                    <a:lnT>
                      <a:noFill/>
                    </a:lnT>
                    <a:lnB>
                      <a:noFill/>
                    </a:lnB>
                    <a:solidFill>
                      <a:schemeClr val="bg1"/>
                    </a:solidFill>
                  </a:tcPr>
                </a:tc>
                <a:tc>
                  <a:txBody>
                    <a:bodyPr/>
                    <a:lstStyle/>
                    <a:p>
                      <a:r>
                        <a:rPr lang="en-US" sz="1600" dirty="0"/>
                        <a:t>Logistic Regression, XGBoost</a:t>
                      </a:r>
                    </a:p>
                  </a:txBody>
                  <a:tcPr anchor="ctr">
                    <a:lnL>
                      <a:noFill/>
                    </a:lnL>
                    <a:lnR>
                      <a:noFill/>
                    </a:lnR>
                    <a:lnT>
                      <a:noFill/>
                    </a:lnT>
                    <a:lnB>
                      <a:noFill/>
                    </a:lnB>
                    <a:solidFill>
                      <a:schemeClr val="bg1"/>
                    </a:solidFill>
                  </a:tcPr>
                </a:tc>
                <a:tc>
                  <a:txBody>
                    <a:bodyPr/>
                    <a:lstStyle/>
                    <a:p>
                      <a:r>
                        <a:rPr lang="en-US" sz="1600"/>
                        <a:t>Combined linguistic + embedding features for richer representation</a:t>
                      </a:r>
                    </a:p>
                  </a:txBody>
                  <a:tcPr anchor="ctr">
                    <a:lnL>
                      <a:noFill/>
                    </a:lnL>
                    <a:lnR>
                      <a:noFill/>
                    </a:lnR>
                    <a:lnT>
                      <a:noFill/>
                    </a:lnT>
                    <a:lnB>
                      <a:noFill/>
                    </a:lnB>
                    <a:solidFill>
                      <a:schemeClr val="bg1"/>
                    </a:solidFill>
                  </a:tcPr>
                </a:tc>
                <a:extLst>
                  <a:ext uri="{0D108BD9-81ED-4DB2-BD59-A6C34878D82A}">
                    <a16:rowId xmlns:a16="http://schemas.microsoft.com/office/drawing/2014/main" val="10003"/>
                  </a:ext>
                </a:extLst>
              </a:tr>
              <a:tr h="357855">
                <a:tc>
                  <a:txBody>
                    <a:bodyPr/>
                    <a:lstStyle/>
                    <a:p>
                      <a:r>
                        <a:rPr lang="en-US" sz="1600"/>
                        <a:t>🟥 </a:t>
                      </a:r>
                      <a:r>
                        <a:rPr lang="en-US" sz="1600" b="1"/>
                        <a:t>Stacked Ensemble (Meta Model)</a:t>
                      </a:r>
                    </a:p>
                  </a:txBody>
                  <a:tcPr anchor="ctr">
                    <a:lnL>
                      <a:noFill/>
                    </a:lnL>
                    <a:lnR>
                      <a:noFill/>
                    </a:lnR>
                    <a:lnT>
                      <a:noFill/>
                    </a:lnT>
                    <a:lnB>
                      <a:noFill/>
                    </a:lnB>
                    <a:solidFill>
                      <a:schemeClr val="bg1"/>
                    </a:solidFill>
                  </a:tcPr>
                </a:tc>
                <a:tc>
                  <a:txBody>
                    <a:bodyPr/>
                    <a:lstStyle/>
                    <a:p>
                      <a:r>
                        <a:rPr lang="en-US" sz="1600"/>
                        <a:t>Logistic Regression meta-layer</a:t>
                      </a:r>
                    </a:p>
                  </a:txBody>
                  <a:tcPr anchor="ctr">
                    <a:lnL>
                      <a:noFill/>
                    </a:lnL>
                    <a:lnR>
                      <a:noFill/>
                    </a:lnR>
                    <a:lnT>
                      <a:noFill/>
                    </a:lnT>
                    <a:lnB>
                      <a:noFill/>
                    </a:lnB>
                    <a:solidFill>
                      <a:schemeClr val="bg1"/>
                    </a:solidFill>
                  </a:tcPr>
                </a:tc>
                <a:tc>
                  <a:txBody>
                    <a:bodyPr/>
                    <a:lstStyle/>
                    <a:p>
                      <a:r>
                        <a:rPr lang="en-US" sz="1600" dirty="0"/>
                        <a:t>Stacks predictions from best-performing models to capture complementary strengths</a:t>
                      </a:r>
                    </a:p>
                  </a:txBody>
                  <a:tcPr anchor="ctr">
                    <a:lnL>
                      <a:noFill/>
                    </a:lnL>
                    <a:lnR>
                      <a:noFill/>
                    </a:lnR>
                    <a:lnT>
                      <a:noFill/>
                    </a:lnT>
                    <a:lnB>
                      <a:noFill/>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4755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08025" y="219075"/>
            <a:ext cx="7388860" cy="851535"/>
          </a:xfrm>
        </p:spPr>
        <p:txBody>
          <a:bodyPr/>
          <a:lstStyle/>
          <a:p>
            <a:r>
              <a:rPr lang="en-US" dirty="0">
                <a:sym typeface="+mn-ea"/>
              </a:rPr>
              <a:t>TF-IDF (Classical ML):</a:t>
            </a:r>
            <a:endParaRPr lang="en-US" dirty="0"/>
          </a:p>
        </p:txBody>
      </p:sp>
      <p:sp>
        <p:nvSpPr>
          <p:cNvPr id="4" name="Content Placeholder 3"/>
          <p:cNvSpPr>
            <a:spLocks noGrp="1"/>
          </p:cNvSpPr>
          <p:nvPr>
            <p:ph idx="1"/>
          </p:nvPr>
        </p:nvSpPr>
        <p:spPr>
          <a:xfrm>
            <a:off x="708025" y="4822190"/>
            <a:ext cx="7171690" cy="2651760"/>
          </a:xfrm>
        </p:spPr>
        <p:txBody>
          <a:bodyPr/>
          <a:lstStyle/>
          <a:p>
            <a:r>
              <a:rPr lang="en-US" altLang="en-US" dirty="0"/>
              <a:t>Using only TF-IDF vectorization with these four baseline models resulted in relatively poor performance, with all evaluation metrics are around 0.5, indicating that the models failed to capture meaningful patterns from the data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088" y="1155627"/>
            <a:ext cx="10029825" cy="3298872"/>
          </a:xfrm>
          <a:prstGeom prst="rect">
            <a:avLst/>
          </a:prstGeom>
          <a:noFill/>
          <a:ln w="38100">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1310" y="147320"/>
            <a:ext cx="7132320" cy="946785"/>
          </a:xfrm>
        </p:spPr>
        <p:txBody>
          <a:bodyPr>
            <a:normAutofit fontScale="90000"/>
          </a:bodyPr>
          <a:lstStyle/>
          <a:p>
            <a:r>
              <a:rPr lang="en-US" dirty="0">
                <a:sym typeface="+mn-ea"/>
              </a:rPr>
              <a:t>Embedding-without Linguistic</a:t>
            </a:r>
            <a:endParaRPr lang="en-US" dirty="0"/>
          </a:p>
        </p:txBody>
      </p:sp>
      <p:sp>
        <p:nvSpPr>
          <p:cNvPr id="4" name="Content Placeholder 3"/>
          <p:cNvSpPr>
            <a:spLocks noGrp="1"/>
          </p:cNvSpPr>
          <p:nvPr>
            <p:ph idx="1"/>
          </p:nvPr>
        </p:nvSpPr>
        <p:spPr>
          <a:xfrm>
            <a:off x="598805" y="5240020"/>
            <a:ext cx="8141335" cy="2651760"/>
          </a:xfrm>
        </p:spPr>
        <p:txBody>
          <a:bodyPr/>
          <a:lstStyle/>
          <a:p>
            <a:r>
              <a:rPr lang="en-US" altLang="en-US" dirty="0"/>
              <a:t>Using only embeddings generated by DistilBERT without incorporating any linguistic features also failed to improve the performance. As shown by the ROC curve, the models achieved around 50% accuracy, indicating no significant learning.</a:t>
            </a:r>
          </a:p>
        </p:txBody>
      </p:sp>
      <p:pic>
        <p:nvPicPr>
          <p:cNvPr id="6" name="Picture 5"/>
          <p:cNvPicPr/>
          <p:nvPr/>
        </p:nvPicPr>
        <p:blipFill>
          <a:blip r:embed="rId2"/>
          <a:stretch>
            <a:fillRect/>
          </a:stretch>
        </p:blipFill>
        <p:spPr>
          <a:xfrm>
            <a:off x="2322830" y="1178560"/>
            <a:ext cx="4749800" cy="3910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1310" y="147320"/>
            <a:ext cx="7132320" cy="946785"/>
          </a:xfrm>
        </p:spPr>
        <p:txBody>
          <a:bodyPr>
            <a:normAutofit/>
          </a:bodyPr>
          <a:lstStyle/>
          <a:p>
            <a:r>
              <a:rPr lang="en-US" dirty="0">
                <a:sym typeface="+mn-ea"/>
              </a:rPr>
              <a:t>Embedding + Linguistic</a:t>
            </a:r>
            <a:endParaRPr lang="en-US" dirty="0"/>
          </a:p>
        </p:txBody>
      </p:sp>
      <p:sp>
        <p:nvSpPr>
          <p:cNvPr id="4" name="Content Placeholder 3"/>
          <p:cNvSpPr>
            <a:spLocks noGrp="1"/>
          </p:cNvSpPr>
          <p:nvPr>
            <p:ph idx="1"/>
          </p:nvPr>
        </p:nvSpPr>
        <p:spPr>
          <a:xfrm>
            <a:off x="598805" y="5240020"/>
            <a:ext cx="8141335" cy="2651760"/>
          </a:xfrm>
        </p:spPr>
        <p:txBody>
          <a:bodyPr/>
          <a:lstStyle/>
          <a:p>
            <a:r>
              <a:rPr lang="en-US" altLang="en-US" dirty="0"/>
              <a:t>Hybrid approach (linguistic features + embeddings) improved performance notably with both Logistic Regression and XGBoost.</a:t>
            </a:r>
          </a:p>
        </p:txBody>
      </p:sp>
      <p:pic>
        <p:nvPicPr>
          <p:cNvPr id="3" name="Picture 2"/>
          <p:cNvPicPr/>
          <p:nvPr/>
        </p:nvPicPr>
        <p:blipFill>
          <a:blip r:embed="rId2"/>
          <a:stretch>
            <a:fillRect/>
          </a:stretch>
        </p:blipFill>
        <p:spPr>
          <a:xfrm>
            <a:off x="2694304" y="1326515"/>
            <a:ext cx="4759325" cy="3794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D860C-8A57-5E3B-A825-0D19730AC3F9}"/>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D6C7DD4B-EC03-31E4-6FA1-6CEA55C254ED}"/>
              </a:ext>
            </a:extLst>
          </p:cNvPr>
          <p:cNvSpPr>
            <a:spLocks noGrp="1"/>
          </p:cNvSpPr>
          <p:nvPr>
            <p:ph type="title"/>
          </p:nvPr>
        </p:nvSpPr>
        <p:spPr>
          <a:xfrm>
            <a:off x="256674" y="-622113"/>
            <a:ext cx="9512968" cy="1424753"/>
          </a:xfrm>
        </p:spPr>
        <p:txBody>
          <a:bodyPr/>
          <a:lstStyle/>
          <a:p>
            <a:r>
              <a:rPr lang="en-US" dirty="0"/>
              <a:t> </a:t>
            </a:r>
            <a:r>
              <a:rPr lang="en-US" sz="2800" dirty="0"/>
              <a:t>Final Evaluation &amp; Results For our Models:</a:t>
            </a:r>
            <a:endParaRPr lang="en-US" sz="2800" b="1" dirty="0"/>
          </a:p>
        </p:txBody>
      </p:sp>
      <p:sp>
        <p:nvSpPr>
          <p:cNvPr id="10" name="TextBox 9">
            <a:extLst>
              <a:ext uri="{FF2B5EF4-FFF2-40B4-BE49-F238E27FC236}">
                <a16:creationId xmlns:a16="http://schemas.microsoft.com/office/drawing/2014/main" id="{507380FB-F97F-AB7C-9AD4-DD88F245D9FB}"/>
              </a:ext>
            </a:extLst>
          </p:cNvPr>
          <p:cNvSpPr txBox="1"/>
          <p:nvPr/>
        </p:nvSpPr>
        <p:spPr>
          <a:xfrm>
            <a:off x="802138" y="4646005"/>
            <a:ext cx="8178409" cy="1569660"/>
          </a:xfrm>
          <a:prstGeom prst="rect">
            <a:avLst/>
          </a:prstGeom>
          <a:noFill/>
        </p:spPr>
        <p:txBody>
          <a:bodyPr wrap="square">
            <a:spAutoFit/>
          </a:bodyPr>
          <a:lstStyle/>
          <a:p>
            <a:r>
              <a:rPr lang="en-US" altLang="en-US" sz="2400" dirty="0"/>
              <a:t>The hybrid model that integrates both linguistic and embedding-based features demonstrated significantly superior performance compared to all other models and methods.</a:t>
            </a:r>
          </a:p>
          <a:p>
            <a:endParaRPr lang="en-US" altLang="en-US" sz="2400" dirty="0">
              <a:solidFill>
                <a:schemeClr val="bg1"/>
              </a:solidFill>
            </a:endParaRPr>
          </a:p>
        </p:txBody>
      </p:sp>
      <p:pic>
        <p:nvPicPr>
          <p:cNvPr id="4" name="Picture 3">
            <a:extLst>
              <a:ext uri="{FF2B5EF4-FFF2-40B4-BE49-F238E27FC236}">
                <a16:creationId xmlns:a16="http://schemas.microsoft.com/office/drawing/2014/main" id="{6649C2D9-0D52-E04F-9BEA-B6FF777290A4}"/>
              </a:ext>
            </a:extLst>
          </p:cNvPr>
          <p:cNvPicPr/>
          <p:nvPr/>
        </p:nvPicPr>
        <p:blipFill>
          <a:blip r:embed="rId3"/>
          <a:stretch>
            <a:fillRect/>
          </a:stretch>
        </p:blipFill>
        <p:spPr>
          <a:xfrm>
            <a:off x="802139" y="1071148"/>
            <a:ext cx="7244582" cy="3470372"/>
          </a:xfrm>
          <a:prstGeom prst="rect">
            <a:avLst/>
          </a:prstGeom>
        </p:spPr>
      </p:pic>
    </p:spTree>
    <p:extLst>
      <p:ext uri="{BB962C8B-B14F-4D97-AF65-F5344CB8AC3E}">
        <p14:creationId xmlns:p14="http://schemas.microsoft.com/office/powerpoint/2010/main" val="22683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Title 59"/>
          <p:cNvSpPr>
            <a:spLocks noGrp="1"/>
          </p:cNvSpPr>
          <p:nvPr>
            <p:ph type="title"/>
          </p:nvPr>
        </p:nvSpPr>
        <p:spPr>
          <a:xfrm>
            <a:off x="256674" y="-622113"/>
            <a:ext cx="9512968" cy="1773936"/>
          </a:xfrm>
        </p:spPr>
        <p:txBody>
          <a:bodyPr/>
          <a:lstStyle/>
          <a:p>
            <a:r>
              <a:rPr lang="en-US" b="1" dirty="0"/>
              <a:t>Explainability &amp; Visualization</a:t>
            </a:r>
          </a:p>
        </p:txBody>
      </p:sp>
      <p:sp>
        <p:nvSpPr>
          <p:cNvPr id="11"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en-US" altLang="zh-CN" sz="1200" u="none" strike="noStrike" kern="1200" cap="none" spc="0" normalizeH="0" baseline="0" smtClean="0">
                <a:ln>
                  <a:noFill/>
                </a:ln>
                <a:solidFill>
                  <a:schemeClr val="bg1"/>
                </a:solidFill>
                <a:effectLst/>
                <a:uLnTx/>
                <a:uFillTx/>
              </a:rPr>
              <a:t>17</a:t>
            </a:fld>
            <a:endParaRPr kumimoji="0" lang="en-US" altLang="zh-CN" sz="1200" u="none" strike="noStrike" kern="1200" cap="none" spc="0" normalizeH="0" baseline="0" dirty="0">
              <a:ln>
                <a:noFill/>
              </a:ln>
              <a:solidFill>
                <a:schemeClr val="bg1"/>
              </a:solidFill>
              <a:effectLst/>
              <a:uLnTx/>
              <a:uFillTx/>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9" y="2171700"/>
            <a:ext cx="4275654" cy="33051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7465" y="2171700"/>
            <a:ext cx="4275655" cy="3305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Title 59"/>
          <p:cNvSpPr>
            <a:spLocks noGrp="1"/>
          </p:cNvSpPr>
          <p:nvPr>
            <p:ph type="title"/>
          </p:nvPr>
        </p:nvSpPr>
        <p:spPr>
          <a:xfrm>
            <a:off x="256674" y="-622113"/>
            <a:ext cx="9512968" cy="1773936"/>
          </a:xfrm>
        </p:spPr>
        <p:txBody>
          <a:bodyPr/>
          <a:lstStyle/>
          <a:p>
            <a:r>
              <a:rPr lang="en-US" b="1" dirty="0"/>
              <a:t>Explainability &amp; Visualization</a:t>
            </a:r>
          </a:p>
        </p:txBody>
      </p:sp>
      <p:sp>
        <p:nvSpPr>
          <p:cNvPr id="11"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en-US" altLang="zh-CN" sz="1200" u="none" strike="noStrike" kern="1200" cap="none" spc="0" normalizeH="0" baseline="0" smtClean="0">
                <a:ln>
                  <a:noFill/>
                </a:ln>
                <a:solidFill>
                  <a:schemeClr val="bg1"/>
                </a:solidFill>
                <a:effectLst/>
                <a:uLnTx/>
                <a:uFillTx/>
              </a:rPr>
              <a:t>18</a:t>
            </a:fld>
            <a:endParaRPr kumimoji="0" lang="en-US" altLang="zh-CN" sz="1200" u="none" strike="noStrike" kern="1200" cap="none" spc="0" normalizeH="0" baseline="0" dirty="0">
              <a:ln>
                <a:noFill/>
              </a:ln>
              <a:solidFill>
                <a:schemeClr val="bg1"/>
              </a:solidFill>
              <a:effectLst/>
              <a:uLnTx/>
              <a:uFillTx/>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1924050"/>
            <a:ext cx="7200900" cy="3009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Title 59"/>
          <p:cNvSpPr>
            <a:spLocks noGrp="1"/>
          </p:cNvSpPr>
          <p:nvPr>
            <p:ph type="title"/>
          </p:nvPr>
        </p:nvSpPr>
        <p:spPr>
          <a:xfrm>
            <a:off x="256674" y="-622113"/>
            <a:ext cx="9512968" cy="1773936"/>
          </a:xfrm>
        </p:spPr>
        <p:txBody>
          <a:bodyPr/>
          <a:lstStyle/>
          <a:p>
            <a:r>
              <a:rPr lang="en-US" b="1" dirty="0"/>
              <a:t>Explainability &amp; Visualization</a:t>
            </a:r>
          </a:p>
        </p:txBody>
      </p:sp>
      <p:sp>
        <p:nvSpPr>
          <p:cNvPr id="11"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en-US" altLang="zh-CN" sz="1200" u="none" strike="noStrike" kern="1200" cap="none" spc="0" normalizeH="0" baseline="0" smtClean="0">
                <a:ln>
                  <a:noFill/>
                </a:ln>
                <a:solidFill>
                  <a:schemeClr val="bg1"/>
                </a:solidFill>
                <a:effectLst/>
                <a:uLnTx/>
                <a:uFillTx/>
              </a:rPr>
              <a:t>19</a:t>
            </a:fld>
            <a:endParaRPr kumimoji="0" lang="en-US" altLang="zh-CN" sz="1200" u="none" strike="noStrike" kern="1200" cap="none" spc="0" normalizeH="0" baseline="0" dirty="0">
              <a:ln>
                <a:noFill/>
              </a:ln>
              <a:solidFill>
                <a:schemeClr val="bg1"/>
              </a:solidFill>
              <a:effectLst/>
              <a:uLnTx/>
              <a:uFillTx/>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1947864"/>
            <a:ext cx="4035141" cy="3023174"/>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158" y="1947864"/>
            <a:ext cx="4035141" cy="3042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93074" y="2716455"/>
            <a:ext cx="4206240" cy="2377440"/>
          </a:xfrm>
        </p:spPr>
        <p:txBody>
          <a:bodyPr anchor="t" anchorCtr="0"/>
          <a:lstStyle/>
          <a:p>
            <a:r>
              <a:rPr lang="en-US" sz="4800" dirty="0"/>
              <a:t>Goal </a:t>
            </a:r>
          </a:p>
        </p:txBody>
      </p:sp>
      <p:sp>
        <p:nvSpPr>
          <p:cNvPr id="3" name="Text Placeholder 2"/>
          <p:cNvSpPr>
            <a:spLocks noGrp="1"/>
          </p:cNvSpPr>
          <p:nvPr>
            <p:ph sz="quarter" idx="35"/>
          </p:nvPr>
        </p:nvSpPr>
        <p:spPr>
          <a:xfrm>
            <a:off x="796915" y="3689704"/>
            <a:ext cx="5505047" cy="2378075"/>
          </a:xfrm>
        </p:spPr>
        <p:txBody>
          <a:bodyPr anchor="t" anchorCtr="0">
            <a:noAutofit/>
          </a:bodyPr>
          <a:lstStyle/>
          <a:p>
            <a:pPr marL="0" indent="0">
              <a:buNone/>
            </a:pPr>
            <a:r>
              <a:rPr lang="en-US" sz="2400" dirty="0"/>
              <a:t>Core Question: Can we automatically identify whether a piece of text is AI-generated or human-written</a:t>
            </a:r>
          </a:p>
        </p:txBody>
      </p:sp>
      <p:pic>
        <p:nvPicPr>
          <p:cNvPr id="7" name="Picture 6"/>
          <p:cNvPicPr>
            <a:picLocks noChangeAspect="1"/>
          </p:cNvPicPr>
          <p:nvPr/>
        </p:nvPicPr>
        <p:blipFill>
          <a:blip r:embed="rId2"/>
          <a:stretch>
            <a:fillRect/>
          </a:stretch>
        </p:blipFill>
        <p:spPr>
          <a:xfrm>
            <a:off x="6033234" y="2162458"/>
            <a:ext cx="5619527" cy="3211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p:cNvSpPr txBox="1"/>
          <p:nvPr/>
        </p:nvSpPr>
        <p:spPr>
          <a:xfrm>
            <a:off x="5943810" y="4816896"/>
            <a:ext cx="5798373" cy="276999"/>
          </a:xfrm>
          <a:prstGeom prst="rect">
            <a:avLst/>
          </a:prstGeom>
          <a:noFill/>
        </p:spPr>
        <p:txBody>
          <a:bodyPr wrap="square">
            <a:spAutoFit/>
          </a:bodyPr>
          <a:lstStyle/>
          <a:p>
            <a:pPr marL="0" indent="0">
              <a:buNone/>
            </a:pPr>
            <a:r>
              <a:rPr lang="en-US" sz="1200" i="1" dirty="0">
                <a:highlight>
                  <a:srgbClr val="FFFF00"/>
                </a:highlight>
              </a:rPr>
              <a:t>“In a world flooded with synthetic voices, can we still trust what we read?”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Title 59"/>
          <p:cNvSpPr>
            <a:spLocks noGrp="1"/>
          </p:cNvSpPr>
          <p:nvPr>
            <p:ph type="title"/>
          </p:nvPr>
        </p:nvSpPr>
        <p:spPr>
          <a:xfrm>
            <a:off x="256674" y="-622113"/>
            <a:ext cx="9512968" cy="1773936"/>
          </a:xfrm>
        </p:spPr>
        <p:txBody>
          <a:bodyPr/>
          <a:lstStyle/>
          <a:p>
            <a:r>
              <a:rPr lang="en-US" b="1" dirty="0"/>
              <a:t>Explainability &amp; Visualization</a:t>
            </a:r>
          </a:p>
        </p:txBody>
      </p:sp>
      <p:sp>
        <p:nvSpPr>
          <p:cNvPr id="11"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en-US" altLang="zh-CN" sz="1200" u="none" strike="noStrike" kern="1200" cap="none" spc="0" normalizeH="0" baseline="0" smtClean="0">
                <a:ln>
                  <a:noFill/>
                </a:ln>
                <a:solidFill>
                  <a:schemeClr val="bg1"/>
                </a:solidFill>
                <a:effectLst/>
                <a:uLnTx/>
                <a:uFillTx/>
              </a:rPr>
              <a:t>20</a:t>
            </a:fld>
            <a:endParaRPr kumimoji="0" lang="en-US" altLang="zh-CN" sz="1200" u="none" strike="noStrike" kern="1200" cap="none" spc="0" normalizeH="0" baseline="0" dirty="0">
              <a:ln>
                <a:noFill/>
              </a:ln>
              <a:solidFill>
                <a:schemeClr val="bg1"/>
              </a:solidFill>
              <a:effectLst/>
              <a:uLnTx/>
              <a:uFillTx/>
            </a:endParaRP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691290"/>
            <a:ext cx="6000750" cy="4524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386D-78F2-BF1E-70EE-878822CC653B}"/>
              </a:ext>
            </a:extLst>
          </p:cNvPr>
          <p:cNvSpPr>
            <a:spLocks noGrp="1"/>
          </p:cNvSpPr>
          <p:nvPr>
            <p:ph type="title"/>
          </p:nvPr>
        </p:nvSpPr>
        <p:spPr>
          <a:xfrm>
            <a:off x="914400" y="660400"/>
            <a:ext cx="7792720" cy="762000"/>
          </a:xfrm>
        </p:spPr>
        <p:txBody>
          <a:bodyPr/>
          <a:lstStyle/>
          <a:p>
            <a:r>
              <a:rPr lang="en-IN" dirty="0"/>
              <a:t>Future  Work</a:t>
            </a:r>
          </a:p>
        </p:txBody>
      </p:sp>
      <p:graphicFrame>
        <p:nvGraphicFramePr>
          <p:cNvPr id="7" name="Diagram 6">
            <a:extLst>
              <a:ext uri="{FF2B5EF4-FFF2-40B4-BE49-F238E27FC236}">
                <a16:creationId xmlns:a16="http://schemas.microsoft.com/office/drawing/2014/main" id="{CE2C649E-5445-7370-E1B8-9C50E26F059A}"/>
              </a:ext>
            </a:extLst>
          </p:cNvPr>
          <p:cNvGraphicFramePr/>
          <p:nvPr>
            <p:extLst>
              <p:ext uri="{D42A27DB-BD31-4B8C-83A1-F6EECF244321}">
                <p14:modId xmlns:p14="http://schemas.microsoft.com/office/powerpoint/2010/main" val="3967505562"/>
              </p:ext>
            </p:extLst>
          </p:nvPr>
        </p:nvGraphicFramePr>
        <p:xfrm>
          <a:off x="2032000" y="1727200"/>
          <a:ext cx="8128000" cy="4744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698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Title 59"/>
          <p:cNvSpPr>
            <a:spLocks noGrp="1"/>
          </p:cNvSpPr>
          <p:nvPr>
            <p:ph type="title"/>
          </p:nvPr>
        </p:nvSpPr>
        <p:spPr>
          <a:xfrm>
            <a:off x="256674" y="-622113"/>
            <a:ext cx="9512968" cy="1773936"/>
          </a:xfrm>
        </p:spPr>
        <p:txBody>
          <a:bodyPr/>
          <a:lstStyle/>
          <a:p>
            <a:r>
              <a:rPr lang="en-US" dirty="0"/>
              <a:t>References</a:t>
            </a:r>
            <a:endParaRPr lang="en-US" b="1" dirty="0"/>
          </a:p>
        </p:txBody>
      </p:sp>
      <p:sp>
        <p:nvSpPr>
          <p:cNvPr id="11"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en-US" altLang="zh-CN" sz="1200" u="none" strike="noStrike" kern="1200" cap="none" spc="0" normalizeH="0" baseline="0" smtClean="0">
                <a:ln>
                  <a:noFill/>
                </a:ln>
                <a:solidFill>
                  <a:schemeClr val="bg1"/>
                </a:solidFill>
                <a:effectLst/>
                <a:uLnTx/>
                <a:uFillTx/>
              </a:rPr>
              <a:t>22</a:t>
            </a:fld>
            <a:endParaRPr kumimoji="0" lang="en-US" altLang="zh-CN" sz="1200" u="none" strike="noStrike" kern="1200" cap="none" spc="0" normalizeH="0" baseline="0" dirty="0">
              <a:ln>
                <a:noFill/>
              </a:ln>
              <a:solidFill>
                <a:schemeClr val="bg1"/>
              </a:solidFill>
              <a:effectLst/>
              <a:uLnTx/>
              <a:uFillTx/>
            </a:endParaRPr>
          </a:p>
        </p:txBody>
      </p:sp>
      <p:sp>
        <p:nvSpPr>
          <p:cNvPr id="6" name="TextBox 5"/>
          <p:cNvSpPr txBox="1"/>
          <p:nvPr/>
        </p:nvSpPr>
        <p:spPr>
          <a:xfrm>
            <a:off x="539239" y="1036320"/>
            <a:ext cx="9512968" cy="5293757"/>
          </a:xfrm>
          <a:prstGeom prst="rect">
            <a:avLst/>
          </a:prstGeom>
          <a:noFill/>
        </p:spPr>
        <p:txBody>
          <a:bodyPr wrap="square">
            <a:spAutoFit/>
          </a:bodyPr>
          <a:lstStyle/>
          <a:p>
            <a:endParaRPr lang="en-US" sz="1400" dirty="0">
              <a:solidFill>
                <a:schemeClr val="bg1"/>
              </a:solidFill>
            </a:endParaRPr>
          </a:p>
          <a:p>
            <a:r>
              <a:rPr lang="en-US" sz="1400" dirty="0"/>
              <a:t>1</a:t>
            </a:r>
            <a:r>
              <a:rPr lang="en-US" dirty="0"/>
              <a:t>. Zellers et al., 2019 – Defending Against Neural Fake News</a:t>
            </a:r>
          </a:p>
          <a:p>
            <a:endParaRPr lang="en-US" dirty="0"/>
          </a:p>
          <a:p>
            <a:r>
              <a:rPr lang="en-US" dirty="0"/>
              <a:t>   * Introduced Grover, a model for detecting AI-generated news.</a:t>
            </a:r>
          </a:p>
          <a:p>
            <a:r>
              <a:rPr lang="en-US" dirty="0"/>
              <a:t>   * [https://arxiv.org/abs/1905.12616](</a:t>
            </a:r>
            <a:r>
              <a:rPr lang="en-US" dirty="0">
                <a:hlinkClick r:id="rId3"/>
              </a:rPr>
              <a:t>https://arxiv.org/abs/1905.12616</a:t>
            </a:r>
            <a:r>
              <a:rPr lang="en-US" dirty="0"/>
              <a:t>)</a:t>
            </a:r>
          </a:p>
          <a:p>
            <a:endParaRPr lang="en-US" dirty="0"/>
          </a:p>
          <a:p>
            <a:r>
              <a:rPr lang="en-US" dirty="0"/>
              <a:t>2. Solaiman et al., 2019 – Release Strategies and the Social Impacts of Language Models</a:t>
            </a:r>
          </a:p>
          <a:p>
            <a:endParaRPr lang="en-US" dirty="0"/>
          </a:p>
          <a:p>
            <a:r>
              <a:rPr lang="en-US" dirty="0"/>
              <a:t>   * Discussed ethical and technical aspects of detecting AI-generated text.</a:t>
            </a:r>
          </a:p>
          <a:p>
            <a:r>
              <a:rPr lang="en-US" dirty="0"/>
              <a:t>   * [https://arxiv.org/abs/1908.09203](</a:t>
            </a:r>
            <a:r>
              <a:rPr lang="en-US" dirty="0">
                <a:hlinkClick r:id="rId4"/>
              </a:rPr>
              <a:t>https://arxiv.org/abs/1908.09203</a:t>
            </a:r>
            <a:r>
              <a:rPr lang="en-US" dirty="0"/>
              <a:t>)</a:t>
            </a:r>
          </a:p>
          <a:p>
            <a:endParaRPr lang="en-US" dirty="0"/>
          </a:p>
          <a:p>
            <a:r>
              <a:rPr lang="en-US" dirty="0"/>
              <a:t>3. Jawahar et al., 2020 – Automatic Detection of AI-Generated Text</a:t>
            </a:r>
          </a:p>
          <a:p>
            <a:endParaRPr lang="en-US" dirty="0"/>
          </a:p>
          <a:p>
            <a:r>
              <a:rPr lang="en-US" dirty="0"/>
              <a:t>   * Techniques for statistical &amp; embedding-based detection.</a:t>
            </a:r>
          </a:p>
          <a:p>
            <a:r>
              <a:rPr lang="en-US" dirty="0"/>
              <a:t>   * [https://arxiv.org/abs/2009.11474](</a:t>
            </a:r>
            <a:r>
              <a:rPr lang="en-US" dirty="0">
                <a:hlinkClick r:id="rId5"/>
              </a:rPr>
              <a:t>https://arxiv.org/abs/2009.11474</a:t>
            </a:r>
            <a:r>
              <a:rPr lang="en-US" dirty="0"/>
              <a:t>)</a:t>
            </a:r>
          </a:p>
          <a:p>
            <a:endParaRPr lang="en-US" dirty="0"/>
          </a:p>
          <a:p>
            <a:r>
              <a:rPr lang="en-US" dirty="0"/>
              <a:t>4. Gehrmann et al., 2019 – GLTR: Statistical Detection and Visualization of Generated Text</a:t>
            </a:r>
          </a:p>
          <a:p>
            <a:endParaRPr lang="en-US" dirty="0"/>
          </a:p>
          <a:p>
            <a:r>
              <a:rPr lang="en-US" dirty="0"/>
              <a:t>   * Introduced GLTR tool for explainable AI text detection.(</a:t>
            </a:r>
            <a:r>
              <a:rPr lang="en-US" dirty="0">
                <a:hlinkClick r:id="rId6"/>
              </a:rPr>
              <a:t>https://arxiv.org/abs/1906.04043</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5BAC-FA1D-713C-17A4-420BE7DE2D3B}"/>
              </a:ext>
            </a:extLst>
          </p:cNvPr>
          <p:cNvSpPr>
            <a:spLocks noGrp="1"/>
          </p:cNvSpPr>
          <p:nvPr>
            <p:ph type="title"/>
          </p:nvPr>
        </p:nvSpPr>
        <p:spPr>
          <a:xfrm>
            <a:off x="914400" y="1060704"/>
            <a:ext cx="7132320" cy="4181856"/>
          </a:xfrm>
        </p:spPr>
        <p:txBody>
          <a:bodyPr>
            <a:normAutofit/>
          </a:bodyPr>
          <a:lstStyle/>
          <a:p>
            <a:r>
              <a:rPr lang="en-IN" sz="7200" dirty="0"/>
              <a:t>Any Questions?</a:t>
            </a:r>
          </a:p>
        </p:txBody>
      </p:sp>
      <p:pic>
        <p:nvPicPr>
          <p:cNvPr id="2050" name="Picture 2" descr="Question Mark Stock Photos ...">
            <a:extLst>
              <a:ext uri="{FF2B5EF4-FFF2-40B4-BE49-F238E27FC236}">
                <a16:creationId xmlns:a16="http://schemas.microsoft.com/office/drawing/2014/main" id="{C0C65F00-E208-096E-32CD-554E96427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1033" y="467361"/>
            <a:ext cx="5089207" cy="3459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086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A989CD-F426-D871-A0AE-BDE34270A9E0}"/>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p:nvPr/>
        </p:nvSpPr>
        <p:spPr>
          <a:xfrm>
            <a:off x="508635" y="673885"/>
            <a:ext cx="4206240" cy="66185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n-US" sz="3200" dirty="0">
                <a:solidFill>
                  <a:schemeClr val="tx1"/>
                </a:solidFill>
              </a:rPr>
              <a:t>Why It Matters?</a:t>
            </a:r>
          </a:p>
        </p:txBody>
      </p:sp>
      <p:sp>
        <p:nvSpPr>
          <p:cNvPr id="7" name="Shape 1">
            <a:extLst>
              <a:ext uri="{FF2B5EF4-FFF2-40B4-BE49-F238E27FC236}">
                <a16:creationId xmlns:a16="http://schemas.microsoft.com/office/drawing/2014/main" id="{17AF3842-CCCE-34CB-1688-BE08637C2DB0}"/>
              </a:ext>
            </a:extLst>
          </p:cNvPr>
          <p:cNvSpPr/>
          <p:nvPr/>
        </p:nvSpPr>
        <p:spPr>
          <a:xfrm>
            <a:off x="793790" y="1809988"/>
            <a:ext cx="3213434" cy="2977634"/>
          </a:xfrm>
          <a:prstGeom prst="roundRect">
            <a:avLst>
              <a:gd name="adj" fmla="val 2720"/>
            </a:avLst>
          </a:prstGeom>
          <a:solidFill>
            <a:srgbClr val="CCEEFF"/>
          </a:solidFill>
          <a:ln w="7620">
            <a:solidFill>
              <a:srgbClr val="007EBD"/>
            </a:solidFill>
            <a:prstDash val="solid"/>
          </a:ln>
        </p:spPr>
        <p:txBody>
          <a:bodyPr/>
          <a:lstStyle/>
          <a:p>
            <a:endParaRPr lang="en-US" b="1" dirty="0">
              <a:solidFill>
                <a:srgbClr val="272525"/>
              </a:solidFill>
              <a:latin typeface="Petrona Bold" pitchFamily="34" charset="0"/>
              <a:ea typeface="Petrona Bold" pitchFamily="34" charset="-122"/>
              <a:cs typeface="Petrona Bold" pitchFamily="34" charset="-120"/>
            </a:endParaRPr>
          </a:p>
          <a:p>
            <a:endParaRPr lang="en-US" b="1" dirty="0">
              <a:solidFill>
                <a:srgbClr val="272525"/>
              </a:solidFill>
              <a:latin typeface="Petrona Bold" pitchFamily="34" charset="0"/>
              <a:ea typeface="Petrona Bold" pitchFamily="34" charset="-122"/>
              <a:cs typeface="Petrona Bold" pitchFamily="34" charset="-120"/>
            </a:endParaRPr>
          </a:p>
          <a:p>
            <a:endParaRPr lang="en-US" b="1" dirty="0">
              <a:solidFill>
                <a:srgbClr val="272525"/>
              </a:solidFill>
              <a:latin typeface="Petrona Bold" pitchFamily="34" charset="0"/>
              <a:ea typeface="Petrona Bold" pitchFamily="34" charset="-122"/>
              <a:cs typeface="Petrona Bold" pitchFamily="34" charset="-120"/>
            </a:endParaRPr>
          </a:p>
          <a:p>
            <a:r>
              <a:rPr lang="en-US" b="1" dirty="0">
                <a:solidFill>
                  <a:srgbClr val="272525"/>
                </a:solidFill>
                <a:latin typeface="Petrona Bold" pitchFamily="34" charset="0"/>
                <a:ea typeface="Petrona Bold" pitchFamily="34" charset="-122"/>
                <a:cs typeface="Petrona Bold" pitchFamily="34" charset="-120"/>
              </a:rPr>
              <a:t>LLM Proliferation</a:t>
            </a:r>
            <a:endParaRPr lang="en-US" dirty="0"/>
          </a:p>
          <a:p>
            <a:endParaRPr lang="en-US" dirty="0">
              <a:solidFill>
                <a:srgbClr val="272525"/>
              </a:solidFill>
              <a:latin typeface="Inter" pitchFamily="34" charset="0"/>
              <a:ea typeface="Inter" pitchFamily="34" charset="-122"/>
              <a:cs typeface="Inter" pitchFamily="34" charset="-120"/>
            </a:endParaRPr>
          </a:p>
          <a:p>
            <a:r>
              <a:rPr lang="en-US" dirty="0">
                <a:solidFill>
                  <a:srgbClr val="272525"/>
                </a:solidFill>
                <a:latin typeface="Inter" pitchFamily="34" charset="0"/>
                <a:ea typeface="Inter" pitchFamily="34" charset="-122"/>
                <a:cs typeface="Inter" pitchFamily="34" charset="-120"/>
              </a:rPr>
              <a:t>The rapid advancement and accessibility of LLMs have led to a surge in synthetic text generation, including fake reviews.</a:t>
            </a:r>
            <a:endParaRPr lang="en-US" dirty="0"/>
          </a:p>
          <a:p>
            <a:endParaRPr lang="en-IN" dirty="0"/>
          </a:p>
        </p:txBody>
      </p:sp>
      <p:sp>
        <p:nvSpPr>
          <p:cNvPr id="11" name="Shape 2">
            <a:extLst>
              <a:ext uri="{FF2B5EF4-FFF2-40B4-BE49-F238E27FC236}">
                <a16:creationId xmlns:a16="http://schemas.microsoft.com/office/drawing/2014/main" id="{7E4D73E5-4964-B1C1-A754-D4758E93C3E2}"/>
              </a:ext>
            </a:extLst>
          </p:cNvPr>
          <p:cNvSpPr/>
          <p:nvPr/>
        </p:nvSpPr>
        <p:spPr>
          <a:xfrm>
            <a:off x="994172" y="2010370"/>
            <a:ext cx="578406" cy="578406"/>
          </a:xfrm>
          <a:prstGeom prst="roundRect">
            <a:avLst>
              <a:gd name="adj" fmla="val 15807384"/>
            </a:avLst>
          </a:prstGeom>
          <a:solidFill>
            <a:srgbClr val="007EBD"/>
          </a:solidFill>
          <a:ln/>
        </p:spPr>
        <p:txBody>
          <a:bodyPr/>
          <a:lstStyle/>
          <a:p>
            <a:endParaRPr lang="en-IN" dirty="0"/>
          </a:p>
        </p:txBody>
      </p:sp>
      <p:pic>
        <p:nvPicPr>
          <p:cNvPr id="12" name="Image 0" descr="preencoded.png">
            <a:extLst>
              <a:ext uri="{FF2B5EF4-FFF2-40B4-BE49-F238E27FC236}">
                <a16:creationId xmlns:a16="http://schemas.microsoft.com/office/drawing/2014/main" id="{942A2FFA-C274-E951-303E-C99EC5EA9949}"/>
              </a:ext>
            </a:extLst>
          </p:cNvPr>
          <p:cNvPicPr>
            <a:picLocks noChangeAspect="1"/>
          </p:cNvPicPr>
          <p:nvPr/>
        </p:nvPicPr>
        <p:blipFill>
          <a:blip r:embed="rId2"/>
          <a:stretch>
            <a:fillRect/>
          </a:stretch>
        </p:blipFill>
        <p:spPr>
          <a:xfrm>
            <a:off x="1153239" y="2136934"/>
            <a:ext cx="260271" cy="325279"/>
          </a:xfrm>
          <a:prstGeom prst="rect">
            <a:avLst/>
          </a:prstGeom>
        </p:spPr>
      </p:pic>
      <p:sp>
        <p:nvSpPr>
          <p:cNvPr id="14" name="Shape 5">
            <a:extLst>
              <a:ext uri="{FF2B5EF4-FFF2-40B4-BE49-F238E27FC236}">
                <a16:creationId xmlns:a16="http://schemas.microsoft.com/office/drawing/2014/main" id="{07EB3DF0-E850-F8F3-114C-8BF0A71E2C1C}"/>
              </a:ext>
            </a:extLst>
          </p:cNvPr>
          <p:cNvSpPr/>
          <p:nvPr/>
        </p:nvSpPr>
        <p:spPr>
          <a:xfrm>
            <a:off x="4708922" y="1809988"/>
            <a:ext cx="2946937" cy="2977634"/>
          </a:xfrm>
          <a:prstGeom prst="roundRect">
            <a:avLst>
              <a:gd name="adj" fmla="val 2720"/>
            </a:avLst>
          </a:prstGeom>
          <a:solidFill>
            <a:srgbClr val="CCEEFF"/>
          </a:solidFill>
          <a:ln w="7620">
            <a:solidFill>
              <a:srgbClr val="007EBD"/>
            </a:solidFill>
            <a:prstDash val="solid"/>
          </a:ln>
        </p:spPr>
        <p:txBody>
          <a:bodyPr/>
          <a:lstStyle/>
          <a:p>
            <a:endParaRPr lang="en-US" b="1" dirty="0">
              <a:solidFill>
                <a:srgbClr val="272525"/>
              </a:solidFill>
              <a:latin typeface="Petrona Bold" pitchFamily="34" charset="0"/>
              <a:ea typeface="Petrona Bold" pitchFamily="34" charset="-122"/>
              <a:cs typeface="Petrona Bold" pitchFamily="34" charset="-120"/>
            </a:endParaRPr>
          </a:p>
          <a:p>
            <a:endParaRPr lang="en-US" b="1" dirty="0">
              <a:solidFill>
                <a:srgbClr val="272525"/>
              </a:solidFill>
              <a:latin typeface="Petrona Bold" pitchFamily="34" charset="0"/>
              <a:ea typeface="Petrona Bold" pitchFamily="34" charset="-122"/>
              <a:cs typeface="Petrona Bold" pitchFamily="34" charset="-120"/>
            </a:endParaRPr>
          </a:p>
          <a:p>
            <a:r>
              <a:rPr lang="en-US" b="1" dirty="0">
                <a:solidFill>
                  <a:srgbClr val="272525"/>
                </a:solidFill>
                <a:latin typeface="Petrona Bold" pitchFamily="34" charset="0"/>
                <a:ea typeface="Petrona Bold" pitchFamily="34" charset="-122"/>
                <a:cs typeface="Petrona Bold" pitchFamily="34" charset="-120"/>
              </a:rPr>
              <a:t>Ethical Integrity</a:t>
            </a:r>
            <a:endParaRPr lang="en-US" dirty="0"/>
          </a:p>
          <a:p>
            <a:endParaRPr lang="en-US" dirty="0">
              <a:solidFill>
                <a:srgbClr val="272525"/>
              </a:solidFill>
              <a:latin typeface="Inter" pitchFamily="34" charset="0"/>
              <a:ea typeface="Inter" pitchFamily="34" charset="-122"/>
              <a:cs typeface="Inter" pitchFamily="34" charset="-120"/>
            </a:endParaRPr>
          </a:p>
          <a:p>
            <a:r>
              <a:rPr lang="en-US" dirty="0">
                <a:solidFill>
                  <a:srgbClr val="272525"/>
                </a:solidFill>
                <a:latin typeface="Inter" pitchFamily="34" charset="0"/>
                <a:ea typeface="Inter" pitchFamily="34" charset="-122"/>
                <a:cs typeface="Inter" pitchFamily="34" charset="-120"/>
              </a:rPr>
              <a:t>Protecting the integrity of our platform and maintaining user trust requires robust methods to combat fraudulent or misleading content.</a:t>
            </a:r>
            <a:endParaRPr lang="en-US" dirty="0"/>
          </a:p>
          <a:p>
            <a:endParaRPr lang="en-IN" dirty="0"/>
          </a:p>
        </p:txBody>
      </p:sp>
      <p:sp>
        <p:nvSpPr>
          <p:cNvPr id="17" name="Shape 6">
            <a:extLst>
              <a:ext uri="{FF2B5EF4-FFF2-40B4-BE49-F238E27FC236}">
                <a16:creationId xmlns:a16="http://schemas.microsoft.com/office/drawing/2014/main" id="{CF7278DD-DBAB-6240-0DD9-E1325D776AFB}"/>
              </a:ext>
            </a:extLst>
          </p:cNvPr>
          <p:cNvSpPr/>
          <p:nvPr/>
        </p:nvSpPr>
        <p:spPr>
          <a:xfrm>
            <a:off x="4935344" y="1879668"/>
            <a:ext cx="578406" cy="578406"/>
          </a:xfrm>
          <a:prstGeom prst="roundRect">
            <a:avLst>
              <a:gd name="adj" fmla="val 15807384"/>
            </a:avLst>
          </a:prstGeom>
          <a:solidFill>
            <a:srgbClr val="007EBD"/>
          </a:solidFill>
          <a:ln/>
        </p:spPr>
      </p:sp>
      <p:pic>
        <p:nvPicPr>
          <p:cNvPr id="18" name="Image 1" descr="preencoded.png">
            <a:extLst>
              <a:ext uri="{FF2B5EF4-FFF2-40B4-BE49-F238E27FC236}">
                <a16:creationId xmlns:a16="http://schemas.microsoft.com/office/drawing/2014/main" id="{9B99C403-B0DB-8FAE-2719-C121E1AA7FD1}"/>
              </a:ext>
            </a:extLst>
          </p:cNvPr>
          <p:cNvPicPr>
            <a:picLocks noChangeAspect="1"/>
          </p:cNvPicPr>
          <p:nvPr/>
        </p:nvPicPr>
        <p:blipFill>
          <a:blip r:embed="rId3"/>
          <a:stretch>
            <a:fillRect/>
          </a:stretch>
        </p:blipFill>
        <p:spPr>
          <a:xfrm>
            <a:off x="5068371" y="2010370"/>
            <a:ext cx="260271" cy="325279"/>
          </a:xfrm>
          <a:prstGeom prst="rect">
            <a:avLst/>
          </a:prstGeom>
        </p:spPr>
      </p:pic>
      <p:sp>
        <p:nvSpPr>
          <p:cNvPr id="20" name="Shape 9">
            <a:extLst>
              <a:ext uri="{FF2B5EF4-FFF2-40B4-BE49-F238E27FC236}">
                <a16:creationId xmlns:a16="http://schemas.microsoft.com/office/drawing/2014/main" id="{118D32A5-21A7-F719-364F-2DFDCF5DE1FA}"/>
              </a:ext>
            </a:extLst>
          </p:cNvPr>
          <p:cNvSpPr/>
          <p:nvPr/>
        </p:nvSpPr>
        <p:spPr>
          <a:xfrm>
            <a:off x="8633012" y="1809987"/>
            <a:ext cx="2946937" cy="3084742"/>
          </a:xfrm>
          <a:prstGeom prst="roundRect">
            <a:avLst>
              <a:gd name="adj" fmla="val 3430"/>
            </a:avLst>
          </a:prstGeom>
          <a:solidFill>
            <a:srgbClr val="CCEEFF"/>
          </a:solidFill>
          <a:ln w="7620">
            <a:solidFill>
              <a:srgbClr val="007EBD"/>
            </a:solidFill>
            <a:prstDash val="solid"/>
          </a:ln>
        </p:spPr>
        <p:txBody>
          <a:bodyPr/>
          <a:lstStyle/>
          <a:p>
            <a:endParaRPr lang="en-US" b="1" dirty="0">
              <a:solidFill>
                <a:srgbClr val="272525"/>
              </a:solidFill>
              <a:latin typeface="Petrona Bold" pitchFamily="34" charset="0"/>
              <a:ea typeface="Petrona Bold" pitchFamily="34" charset="-122"/>
              <a:cs typeface="Petrona Bold" pitchFamily="34" charset="-120"/>
            </a:endParaRPr>
          </a:p>
          <a:p>
            <a:endParaRPr lang="en-US" b="1" dirty="0">
              <a:solidFill>
                <a:srgbClr val="272525"/>
              </a:solidFill>
              <a:latin typeface="Petrona Bold" pitchFamily="34" charset="0"/>
              <a:ea typeface="Petrona Bold" pitchFamily="34" charset="-122"/>
              <a:cs typeface="Petrona Bold" pitchFamily="34" charset="-120"/>
            </a:endParaRPr>
          </a:p>
          <a:p>
            <a:r>
              <a:rPr lang="en-US" b="1" dirty="0">
                <a:solidFill>
                  <a:srgbClr val="272525"/>
                </a:solidFill>
                <a:latin typeface="Petrona Bold" pitchFamily="34" charset="0"/>
                <a:ea typeface="Petrona Bold" pitchFamily="34" charset="-122"/>
                <a:cs typeface="Petrona Bold" pitchFamily="34" charset="-120"/>
              </a:rPr>
              <a:t>Explainable Detection</a:t>
            </a:r>
          </a:p>
          <a:p>
            <a:endParaRPr lang="en-US" dirty="0"/>
          </a:p>
          <a:p>
            <a:r>
              <a:rPr lang="en-US" dirty="0">
                <a:solidFill>
                  <a:srgbClr val="272525"/>
                </a:solidFill>
                <a:latin typeface="Inter" pitchFamily="34" charset="0"/>
                <a:ea typeface="Inter" pitchFamily="34" charset="-122"/>
                <a:cs typeface="Inter" pitchFamily="34" charset="-120"/>
              </a:rPr>
              <a:t>There is a critical need for transparent and explainable detection systems that can clearly justify the classification of a review as synthetic or authentic.</a:t>
            </a:r>
            <a:endParaRPr lang="en-US" dirty="0"/>
          </a:p>
          <a:p>
            <a:endParaRPr lang="en-IN" dirty="0"/>
          </a:p>
        </p:txBody>
      </p:sp>
      <p:sp>
        <p:nvSpPr>
          <p:cNvPr id="22" name="Shape 10">
            <a:extLst>
              <a:ext uri="{FF2B5EF4-FFF2-40B4-BE49-F238E27FC236}">
                <a16:creationId xmlns:a16="http://schemas.microsoft.com/office/drawing/2014/main" id="{3F15416C-7B81-64FB-6844-174838899DFC}"/>
              </a:ext>
            </a:extLst>
          </p:cNvPr>
          <p:cNvSpPr/>
          <p:nvPr/>
        </p:nvSpPr>
        <p:spPr>
          <a:xfrm>
            <a:off x="8748643" y="1916585"/>
            <a:ext cx="578406" cy="578406"/>
          </a:xfrm>
          <a:prstGeom prst="roundRect">
            <a:avLst>
              <a:gd name="adj" fmla="val 15807384"/>
            </a:avLst>
          </a:prstGeom>
          <a:solidFill>
            <a:srgbClr val="007EBD"/>
          </a:solidFill>
          <a:ln/>
        </p:spPr>
      </p:sp>
      <p:pic>
        <p:nvPicPr>
          <p:cNvPr id="23" name="Image 2" descr="preencoded.png">
            <a:extLst>
              <a:ext uri="{FF2B5EF4-FFF2-40B4-BE49-F238E27FC236}">
                <a16:creationId xmlns:a16="http://schemas.microsoft.com/office/drawing/2014/main" id="{AA17AB58-6A55-319D-B4BD-549CF31297D3}"/>
              </a:ext>
            </a:extLst>
          </p:cNvPr>
          <p:cNvPicPr>
            <a:picLocks noChangeAspect="1"/>
          </p:cNvPicPr>
          <p:nvPr/>
        </p:nvPicPr>
        <p:blipFill>
          <a:blip r:embed="rId4"/>
          <a:stretch>
            <a:fillRect/>
          </a:stretch>
        </p:blipFill>
        <p:spPr>
          <a:xfrm>
            <a:off x="8907710" y="2043148"/>
            <a:ext cx="260271" cy="325279"/>
          </a:xfrm>
          <a:prstGeom prst="rect">
            <a:avLst/>
          </a:prstGeom>
        </p:spPr>
      </p:pic>
      <p:sp>
        <p:nvSpPr>
          <p:cNvPr id="2" name="TextBox 1">
            <a:extLst>
              <a:ext uri="{FF2B5EF4-FFF2-40B4-BE49-F238E27FC236}">
                <a16:creationId xmlns:a16="http://schemas.microsoft.com/office/drawing/2014/main" id="{86FE2E3D-C570-EDC6-F4CE-EA2E56F6B05E}"/>
              </a:ext>
            </a:extLst>
          </p:cNvPr>
          <p:cNvSpPr txBox="1"/>
          <p:nvPr/>
        </p:nvSpPr>
        <p:spPr>
          <a:xfrm>
            <a:off x="965738" y="5425380"/>
            <a:ext cx="1061421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 Studies show AI-powered review analysis can increase customer satisfaction by 25% and customer complaints by 30%. </a:t>
            </a:r>
          </a:p>
          <a:p>
            <a:pPr marL="285750" indent="-285750">
              <a:buFont typeface="Wingdings" panose="05000000000000000000" pitchFamily="2" charset="2"/>
              <a:buChar char="Ø"/>
            </a:pPr>
            <a:r>
              <a:rPr lang="en-US" dirty="0"/>
              <a:t>Around 85% of customers trust online reviews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BD8A-6A96-996B-2865-603F9672A89E}"/>
              </a:ext>
            </a:extLst>
          </p:cNvPr>
          <p:cNvSpPr>
            <a:spLocks noGrp="1"/>
          </p:cNvSpPr>
          <p:nvPr>
            <p:ph type="title"/>
          </p:nvPr>
        </p:nvSpPr>
        <p:spPr>
          <a:xfrm>
            <a:off x="1584960" y="543560"/>
            <a:ext cx="6837680" cy="1082040"/>
          </a:xfrm>
        </p:spPr>
        <p:txBody>
          <a:bodyPr/>
          <a:lstStyle/>
          <a:p>
            <a:r>
              <a:rPr lang="en-IN" dirty="0"/>
              <a:t>Statistics</a:t>
            </a:r>
          </a:p>
        </p:txBody>
      </p:sp>
      <p:sp>
        <p:nvSpPr>
          <p:cNvPr id="8" name="TextBox 7">
            <a:extLst>
              <a:ext uri="{FF2B5EF4-FFF2-40B4-BE49-F238E27FC236}">
                <a16:creationId xmlns:a16="http://schemas.microsoft.com/office/drawing/2014/main" id="{32CC0A9B-D747-FE35-D25E-1BAA2ECE14AB}"/>
              </a:ext>
            </a:extLst>
          </p:cNvPr>
          <p:cNvSpPr txBox="1"/>
          <p:nvPr/>
        </p:nvSpPr>
        <p:spPr>
          <a:xfrm>
            <a:off x="1686560" y="5618480"/>
            <a:ext cx="7722728" cy="923330"/>
          </a:xfrm>
          <a:prstGeom prst="rect">
            <a:avLst/>
          </a:prstGeom>
          <a:noFill/>
        </p:spPr>
        <p:txBody>
          <a:bodyPr wrap="square" rtlCol="0">
            <a:spAutoFit/>
          </a:bodyPr>
          <a:lstStyle/>
          <a:p>
            <a:r>
              <a:rPr lang="en-US" dirty="0"/>
              <a:t>According to the Article [</a:t>
            </a:r>
            <a:r>
              <a:rPr lang="en-US" dirty="0">
                <a:hlinkClick r:id="rId2"/>
              </a:rPr>
              <a:t>Source</a:t>
            </a:r>
            <a:r>
              <a:rPr lang="en-US" dirty="0"/>
              <a:t>]:</a:t>
            </a:r>
          </a:p>
          <a:p>
            <a:pPr marL="285750" indent="-285750">
              <a:buFont typeface="Wingdings" panose="05000000000000000000" pitchFamily="2" charset="2"/>
              <a:buChar char="§"/>
            </a:pPr>
            <a:r>
              <a:rPr lang="en-US" dirty="0"/>
              <a:t>The content marketing industry will grow to $17.6 billion by 2032.</a:t>
            </a:r>
          </a:p>
          <a:p>
            <a:pPr marL="285750" indent="-285750">
              <a:buFont typeface="Wingdings" panose="05000000000000000000" pitchFamily="2" charset="2"/>
              <a:buChar char="§"/>
            </a:pPr>
            <a:r>
              <a:rPr lang="en-US" dirty="0"/>
              <a:t> Content creation will dominate it by more than 55%</a:t>
            </a:r>
            <a:endParaRPr lang="en-IN" dirty="0"/>
          </a:p>
        </p:txBody>
      </p:sp>
      <p:pic>
        <p:nvPicPr>
          <p:cNvPr id="10" name="Picture 9">
            <a:extLst>
              <a:ext uri="{FF2B5EF4-FFF2-40B4-BE49-F238E27FC236}">
                <a16:creationId xmlns:a16="http://schemas.microsoft.com/office/drawing/2014/main" id="{07733A86-AE35-7231-CD13-AF487C9DB25A}"/>
              </a:ext>
            </a:extLst>
          </p:cNvPr>
          <p:cNvPicPr>
            <a:picLocks noChangeAspect="1"/>
          </p:cNvPicPr>
          <p:nvPr/>
        </p:nvPicPr>
        <p:blipFill>
          <a:blip r:embed="rId3"/>
          <a:stretch>
            <a:fillRect/>
          </a:stretch>
        </p:blipFill>
        <p:spPr>
          <a:xfrm>
            <a:off x="1579287" y="1234138"/>
            <a:ext cx="7950793" cy="3998262"/>
          </a:xfrm>
          <a:prstGeom prst="rect">
            <a:avLst/>
          </a:prstGeom>
        </p:spPr>
      </p:pic>
    </p:spTree>
    <p:extLst>
      <p:ext uri="{BB962C8B-B14F-4D97-AF65-F5344CB8AC3E}">
        <p14:creationId xmlns:p14="http://schemas.microsoft.com/office/powerpoint/2010/main" val="195063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85683" y="1861073"/>
            <a:ext cx="4663440" cy="1737360"/>
          </a:xfrm>
        </p:spPr>
        <p:txBody>
          <a:bodyPr/>
          <a:lstStyle/>
          <a:p>
            <a:r>
              <a:rPr lang="en-US" dirty="0"/>
              <a:t>Pipeline flowchart</a:t>
            </a:r>
          </a:p>
        </p:txBody>
      </p:sp>
      <p:sp>
        <p:nvSpPr>
          <p:cNvPr id="6"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en-US" altLang="zh-CN" sz="1200" u="none" strike="noStrike" kern="1200" cap="none" spc="0" normalizeH="0" baseline="0" smtClean="0">
                <a:ln>
                  <a:noFill/>
                </a:ln>
                <a:solidFill>
                  <a:schemeClr val="bg1"/>
                </a:solidFill>
                <a:effectLst/>
                <a:uLnTx/>
                <a:uFillTx/>
              </a:rPr>
              <a:t>5</a:t>
            </a:fld>
            <a:endParaRPr kumimoji="0" lang="en-US" altLang="zh-CN" sz="1200" u="none" strike="noStrike" kern="1200" cap="none" spc="0" normalizeH="0" baseline="0" dirty="0">
              <a:ln>
                <a:noFill/>
              </a:ln>
              <a:solidFill>
                <a:schemeClr val="bg1"/>
              </a:solidFill>
              <a:effectLst/>
              <a:uLnTx/>
              <a:uFillTx/>
            </a:endParaRPr>
          </a:p>
        </p:txBody>
      </p:sp>
      <p:grpSp>
        <p:nvGrpSpPr>
          <p:cNvPr id="9" name="Group 8"/>
          <p:cNvGrpSpPr/>
          <p:nvPr/>
        </p:nvGrpSpPr>
        <p:grpSpPr>
          <a:xfrm>
            <a:off x="185683" y="3116132"/>
            <a:ext cx="11820634" cy="1737360"/>
            <a:chOff x="108585" y="4301934"/>
            <a:chExt cx="11820634" cy="647706"/>
          </a:xfrm>
          <a:solidFill>
            <a:srgbClr val="FFC000"/>
          </a:solidFill>
        </p:grpSpPr>
        <p:sp>
          <p:nvSpPr>
            <p:cNvPr id="10" name="Freeform: Shape 9"/>
            <p:cNvSpPr/>
            <p:nvPr/>
          </p:nvSpPr>
          <p:spPr>
            <a:xfrm>
              <a:off x="108585" y="4301934"/>
              <a:ext cx="1619265" cy="647706"/>
            </a:xfrm>
            <a:custGeom>
              <a:avLst/>
              <a:gdLst>
                <a:gd name="connsiteX0" fmla="*/ 0 w 1619265"/>
                <a:gd name="connsiteY0" fmla="*/ 0 h 647706"/>
                <a:gd name="connsiteX1" fmla="*/ 1295412 w 1619265"/>
                <a:gd name="connsiteY1" fmla="*/ 0 h 647706"/>
                <a:gd name="connsiteX2" fmla="*/ 1619265 w 1619265"/>
                <a:gd name="connsiteY2" fmla="*/ 323853 h 647706"/>
                <a:gd name="connsiteX3" fmla="*/ 1295412 w 1619265"/>
                <a:gd name="connsiteY3" fmla="*/ 647706 h 647706"/>
                <a:gd name="connsiteX4" fmla="*/ 0 w 1619265"/>
                <a:gd name="connsiteY4" fmla="*/ 647706 h 647706"/>
                <a:gd name="connsiteX5" fmla="*/ 323853 w 1619265"/>
                <a:gd name="connsiteY5" fmla="*/ 323853 h 647706"/>
                <a:gd name="connsiteX6" fmla="*/ 0 w 1619265"/>
                <a:gd name="connsiteY6" fmla="*/ 0 h 64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65" h="647706">
                  <a:moveTo>
                    <a:pt x="0" y="0"/>
                  </a:moveTo>
                  <a:lnTo>
                    <a:pt x="1295412" y="0"/>
                  </a:lnTo>
                  <a:lnTo>
                    <a:pt x="1619265" y="323853"/>
                  </a:lnTo>
                  <a:lnTo>
                    <a:pt x="1295412" y="647706"/>
                  </a:lnTo>
                  <a:lnTo>
                    <a:pt x="0" y="647706"/>
                  </a:lnTo>
                  <a:lnTo>
                    <a:pt x="323853" y="323853"/>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58" tIns="12002" rIns="335855" bIns="12002" numCol="1" spcCol="1270" anchor="ctr" anchorCtr="0">
              <a:noAutofit/>
            </a:bodyPr>
            <a:lstStyle/>
            <a:p>
              <a:pPr marL="0" lvl="0" indent="0" algn="ctr" defTabSz="400050">
                <a:lnSpc>
                  <a:spcPct val="90000"/>
                </a:lnSpc>
                <a:spcBef>
                  <a:spcPct val="0"/>
                </a:spcBef>
                <a:spcAft>
                  <a:spcPct val="35000"/>
                </a:spcAft>
                <a:buNone/>
              </a:pPr>
              <a:r>
                <a:rPr lang="en-US" sz="1200" b="1" kern="1200" dirty="0">
                  <a:solidFill>
                    <a:schemeClr val="tx1"/>
                  </a:solidFill>
                </a:rPr>
                <a:t>Data Setup </a:t>
              </a:r>
              <a:r>
                <a:rPr lang="en-US" sz="1200" kern="1200" dirty="0">
                  <a:solidFill>
                    <a:schemeClr val="tx1"/>
                  </a:solidFill>
                </a:rPr>
                <a:t>Collect diverse review samples</a:t>
              </a:r>
            </a:p>
          </p:txBody>
        </p:sp>
        <p:sp>
          <p:nvSpPr>
            <p:cNvPr id="12" name="Freeform: Shape 11"/>
            <p:cNvSpPr/>
            <p:nvPr/>
          </p:nvSpPr>
          <p:spPr>
            <a:xfrm>
              <a:off x="1565923" y="4301934"/>
              <a:ext cx="1619265" cy="647706"/>
            </a:xfrm>
            <a:custGeom>
              <a:avLst/>
              <a:gdLst>
                <a:gd name="connsiteX0" fmla="*/ 0 w 1619265"/>
                <a:gd name="connsiteY0" fmla="*/ 0 h 647706"/>
                <a:gd name="connsiteX1" fmla="*/ 1295412 w 1619265"/>
                <a:gd name="connsiteY1" fmla="*/ 0 h 647706"/>
                <a:gd name="connsiteX2" fmla="*/ 1619265 w 1619265"/>
                <a:gd name="connsiteY2" fmla="*/ 323853 h 647706"/>
                <a:gd name="connsiteX3" fmla="*/ 1295412 w 1619265"/>
                <a:gd name="connsiteY3" fmla="*/ 647706 h 647706"/>
                <a:gd name="connsiteX4" fmla="*/ 0 w 1619265"/>
                <a:gd name="connsiteY4" fmla="*/ 647706 h 647706"/>
                <a:gd name="connsiteX5" fmla="*/ 323853 w 1619265"/>
                <a:gd name="connsiteY5" fmla="*/ 323853 h 647706"/>
                <a:gd name="connsiteX6" fmla="*/ 0 w 1619265"/>
                <a:gd name="connsiteY6" fmla="*/ 0 h 64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65" h="647706">
                  <a:moveTo>
                    <a:pt x="0" y="0"/>
                  </a:moveTo>
                  <a:lnTo>
                    <a:pt x="1295412" y="0"/>
                  </a:lnTo>
                  <a:lnTo>
                    <a:pt x="1619265" y="323853"/>
                  </a:lnTo>
                  <a:lnTo>
                    <a:pt x="1295412" y="647706"/>
                  </a:lnTo>
                  <a:lnTo>
                    <a:pt x="0" y="647706"/>
                  </a:lnTo>
                  <a:lnTo>
                    <a:pt x="323853" y="323853"/>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58" tIns="12002" rIns="335855" bIns="12002" numCol="1" spcCol="1270" anchor="ctr" anchorCtr="0">
              <a:noAutofit/>
            </a:bodyPr>
            <a:lstStyle/>
            <a:p>
              <a:pPr marL="0" lvl="0" indent="0" algn="ctr" defTabSz="400050">
                <a:lnSpc>
                  <a:spcPct val="90000"/>
                </a:lnSpc>
                <a:spcBef>
                  <a:spcPct val="0"/>
                </a:spcBef>
                <a:spcAft>
                  <a:spcPct val="35000"/>
                </a:spcAft>
                <a:buNone/>
              </a:pPr>
              <a:r>
                <a:rPr lang="en-US" sz="1100" b="1" kern="1200" dirty="0">
                  <a:solidFill>
                    <a:schemeClr val="tx1"/>
                  </a:solidFill>
                </a:rPr>
                <a:t>Preprocessing </a:t>
              </a:r>
              <a:r>
                <a:rPr lang="en-US" sz="1200" kern="1200" dirty="0">
                  <a:solidFill>
                    <a:schemeClr val="tx1"/>
                  </a:solidFill>
                </a:rPr>
                <a:t>Clean, tokenize, normalize</a:t>
              </a:r>
            </a:p>
          </p:txBody>
        </p:sp>
        <p:sp>
          <p:nvSpPr>
            <p:cNvPr id="13" name="Freeform: Shape 12"/>
            <p:cNvSpPr/>
            <p:nvPr/>
          </p:nvSpPr>
          <p:spPr>
            <a:xfrm>
              <a:off x="3023262" y="4301934"/>
              <a:ext cx="1619265" cy="647706"/>
            </a:xfrm>
            <a:custGeom>
              <a:avLst/>
              <a:gdLst>
                <a:gd name="connsiteX0" fmla="*/ 0 w 1619265"/>
                <a:gd name="connsiteY0" fmla="*/ 0 h 647706"/>
                <a:gd name="connsiteX1" fmla="*/ 1295412 w 1619265"/>
                <a:gd name="connsiteY1" fmla="*/ 0 h 647706"/>
                <a:gd name="connsiteX2" fmla="*/ 1619265 w 1619265"/>
                <a:gd name="connsiteY2" fmla="*/ 323853 h 647706"/>
                <a:gd name="connsiteX3" fmla="*/ 1295412 w 1619265"/>
                <a:gd name="connsiteY3" fmla="*/ 647706 h 647706"/>
                <a:gd name="connsiteX4" fmla="*/ 0 w 1619265"/>
                <a:gd name="connsiteY4" fmla="*/ 647706 h 647706"/>
                <a:gd name="connsiteX5" fmla="*/ 323853 w 1619265"/>
                <a:gd name="connsiteY5" fmla="*/ 323853 h 647706"/>
                <a:gd name="connsiteX6" fmla="*/ 0 w 1619265"/>
                <a:gd name="connsiteY6" fmla="*/ 0 h 64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65" h="647706">
                  <a:moveTo>
                    <a:pt x="0" y="0"/>
                  </a:moveTo>
                  <a:lnTo>
                    <a:pt x="1295412" y="0"/>
                  </a:lnTo>
                  <a:lnTo>
                    <a:pt x="1619265" y="323853"/>
                  </a:lnTo>
                  <a:lnTo>
                    <a:pt x="1295412" y="647706"/>
                  </a:lnTo>
                  <a:lnTo>
                    <a:pt x="0" y="647706"/>
                  </a:lnTo>
                  <a:lnTo>
                    <a:pt x="323853" y="323853"/>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58" tIns="12002" rIns="335855" bIns="12002" numCol="1" spcCol="1270" anchor="ctr" anchorCtr="0">
              <a:noAutofit/>
            </a:bodyPr>
            <a:lstStyle/>
            <a:p>
              <a:pPr marL="0" lvl="0" indent="0" algn="ctr" defTabSz="400050">
                <a:lnSpc>
                  <a:spcPct val="90000"/>
                </a:lnSpc>
                <a:spcBef>
                  <a:spcPct val="0"/>
                </a:spcBef>
                <a:spcAft>
                  <a:spcPct val="35000"/>
                </a:spcAft>
                <a:buNone/>
              </a:pPr>
              <a:r>
                <a:rPr lang="fr-FR" sz="1200" b="1" kern="1200" dirty="0">
                  <a:solidFill>
                    <a:schemeClr val="tx1"/>
                  </a:solidFill>
                </a:rPr>
                <a:t>Baseline Models </a:t>
              </a:r>
              <a:r>
                <a:rPr lang="fr-FR" sz="1200" kern="1200" dirty="0">
                  <a:solidFill>
                    <a:schemeClr val="tx1"/>
                  </a:solidFill>
                </a:rPr>
                <a:t> Traditional classifiers (e.g., SVM, RF)</a:t>
              </a:r>
              <a:endParaRPr lang="en-US" sz="1200" kern="1200" dirty="0">
                <a:solidFill>
                  <a:schemeClr val="tx1"/>
                </a:solidFill>
              </a:endParaRPr>
            </a:p>
          </p:txBody>
        </p:sp>
        <p:sp>
          <p:nvSpPr>
            <p:cNvPr id="14" name="Freeform: Shape 13"/>
            <p:cNvSpPr/>
            <p:nvPr/>
          </p:nvSpPr>
          <p:spPr>
            <a:xfrm>
              <a:off x="4480600" y="4301934"/>
              <a:ext cx="1619265" cy="647706"/>
            </a:xfrm>
            <a:custGeom>
              <a:avLst/>
              <a:gdLst>
                <a:gd name="connsiteX0" fmla="*/ 0 w 1619265"/>
                <a:gd name="connsiteY0" fmla="*/ 0 h 647706"/>
                <a:gd name="connsiteX1" fmla="*/ 1295412 w 1619265"/>
                <a:gd name="connsiteY1" fmla="*/ 0 h 647706"/>
                <a:gd name="connsiteX2" fmla="*/ 1619265 w 1619265"/>
                <a:gd name="connsiteY2" fmla="*/ 323853 h 647706"/>
                <a:gd name="connsiteX3" fmla="*/ 1295412 w 1619265"/>
                <a:gd name="connsiteY3" fmla="*/ 647706 h 647706"/>
                <a:gd name="connsiteX4" fmla="*/ 0 w 1619265"/>
                <a:gd name="connsiteY4" fmla="*/ 647706 h 647706"/>
                <a:gd name="connsiteX5" fmla="*/ 323853 w 1619265"/>
                <a:gd name="connsiteY5" fmla="*/ 323853 h 647706"/>
                <a:gd name="connsiteX6" fmla="*/ 0 w 1619265"/>
                <a:gd name="connsiteY6" fmla="*/ 0 h 64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65" h="647706">
                  <a:moveTo>
                    <a:pt x="0" y="0"/>
                  </a:moveTo>
                  <a:lnTo>
                    <a:pt x="1295412" y="0"/>
                  </a:lnTo>
                  <a:lnTo>
                    <a:pt x="1619265" y="323853"/>
                  </a:lnTo>
                  <a:lnTo>
                    <a:pt x="1295412" y="647706"/>
                  </a:lnTo>
                  <a:lnTo>
                    <a:pt x="0" y="647706"/>
                  </a:lnTo>
                  <a:lnTo>
                    <a:pt x="323853" y="323853"/>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58" tIns="12002" rIns="335855" bIns="12002" numCol="1" spcCol="1270" anchor="ctr" anchorCtr="0">
              <a:noAutofit/>
            </a:bodyPr>
            <a:lstStyle/>
            <a:p>
              <a:pPr marL="0" lvl="0" indent="0" algn="ctr" defTabSz="400050">
                <a:lnSpc>
                  <a:spcPct val="90000"/>
                </a:lnSpc>
                <a:spcBef>
                  <a:spcPct val="0"/>
                </a:spcBef>
                <a:spcAft>
                  <a:spcPct val="35000"/>
                </a:spcAft>
                <a:buNone/>
              </a:pPr>
              <a:r>
                <a:rPr lang="en-US" sz="1200" b="1" kern="1200" dirty="0">
                  <a:solidFill>
                    <a:schemeClr val="tx1"/>
                  </a:solidFill>
                </a:rPr>
                <a:t>Deep Learning</a:t>
              </a:r>
              <a:r>
                <a:rPr lang="en-US" sz="1200" kern="1200" dirty="0">
                  <a:solidFill>
                    <a:schemeClr val="tx1"/>
                  </a:solidFill>
                </a:rPr>
                <a:t>  LSTM, Transformers</a:t>
              </a:r>
            </a:p>
          </p:txBody>
        </p:sp>
        <p:sp>
          <p:nvSpPr>
            <p:cNvPr id="15" name="Freeform: Shape 14"/>
            <p:cNvSpPr/>
            <p:nvPr/>
          </p:nvSpPr>
          <p:spPr>
            <a:xfrm>
              <a:off x="5937939" y="4301934"/>
              <a:ext cx="1619265" cy="647706"/>
            </a:xfrm>
            <a:custGeom>
              <a:avLst/>
              <a:gdLst>
                <a:gd name="connsiteX0" fmla="*/ 0 w 1619265"/>
                <a:gd name="connsiteY0" fmla="*/ 0 h 647706"/>
                <a:gd name="connsiteX1" fmla="*/ 1295412 w 1619265"/>
                <a:gd name="connsiteY1" fmla="*/ 0 h 647706"/>
                <a:gd name="connsiteX2" fmla="*/ 1619265 w 1619265"/>
                <a:gd name="connsiteY2" fmla="*/ 323853 h 647706"/>
                <a:gd name="connsiteX3" fmla="*/ 1295412 w 1619265"/>
                <a:gd name="connsiteY3" fmla="*/ 647706 h 647706"/>
                <a:gd name="connsiteX4" fmla="*/ 0 w 1619265"/>
                <a:gd name="connsiteY4" fmla="*/ 647706 h 647706"/>
                <a:gd name="connsiteX5" fmla="*/ 323853 w 1619265"/>
                <a:gd name="connsiteY5" fmla="*/ 323853 h 647706"/>
                <a:gd name="connsiteX6" fmla="*/ 0 w 1619265"/>
                <a:gd name="connsiteY6" fmla="*/ 0 h 64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65" h="647706">
                  <a:moveTo>
                    <a:pt x="0" y="0"/>
                  </a:moveTo>
                  <a:lnTo>
                    <a:pt x="1295412" y="0"/>
                  </a:lnTo>
                  <a:lnTo>
                    <a:pt x="1619265" y="323853"/>
                  </a:lnTo>
                  <a:lnTo>
                    <a:pt x="1295412" y="647706"/>
                  </a:lnTo>
                  <a:lnTo>
                    <a:pt x="0" y="647706"/>
                  </a:lnTo>
                  <a:lnTo>
                    <a:pt x="323853" y="323853"/>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58" tIns="12002" rIns="335855" bIns="12002" numCol="1" spcCol="1270" anchor="ctr" anchorCtr="0">
              <a:noAutofit/>
            </a:bodyPr>
            <a:lstStyle/>
            <a:p>
              <a:pPr marL="0" lvl="0" indent="0" algn="ctr" defTabSz="400050">
                <a:lnSpc>
                  <a:spcPct val="90000"/>
                </a:lnSpc>
                <a:spcBef>
                  <a:spcPct val="0"/>
                </a:spcBef>
                <a:spcAft>
                  <a:spcPct val="35000"/>
                </a:spcAft>
                <a:buNone/>
              </a:pPr>
              <a:r>
                <a:rPr lang="en-US" sz="1200" b="1" kern="1200" dirty="0">
                  <a:solidFill>
                    <a:schemeClr val="tx1"/>
                  </a:solidFill>
                </a:rPr>
                <a:t>Hybrid Models &amp; Sentiment</a:t>
              </a:r>
              <a:r>
                <a:rPr lang="en-US" sz="1200" kern="1200" dirty="0">
                  <a:solidFill>
                    <a:schemeClr val="tx1"/>
                  </a:solidFill>
                </a:rPr>
                <a:t> Combine linguistic + emotional cues</a:t>
              </a:r>
            </a:p>
          </p:txBody>
        </p:sp>
        <p:sp>
          <p:nvSpPr>
            <p:cNvPr id="16" name="Freeform: Shape 15"/>
            <p:cNvSpPr/>
            <p:nvPr/>
          </p:nvSpPr>
          <p:spPr>
            <a:xfrm>
              <a:off x="7395277" y="4301934"/>
              <a:ext cx="1619265" cy="647706"/>
            </a:xfrm>
            <a:custGeom>
              <a:avLst/>
              <a:gdLst>
                <a:gd name="connsiteX0" fmla="*/ 0 w 1619265"/>
                <a:gd name="connsiteY0" fmla="*/ 0 h 647706"/>
                <a:gd name="connsiteX1" fmla="*/ 1295412 w 1619265"/>
                <a:gd name="connsiteY1" fmla="*/ 0 h 647706"/>
                <a:gd name="connsiteX2" fmla="*/ 1619265 w 1619265"/>
                <a:gd name="connsiteY2" fmla="*/ 323853 h 647706"/>
                <a:gd name="connsiteX3" fmla="*/ 1295412 w 1619265"/>
                <a:gd name="connsiteY3" fmla="*/ 647706 h 647706"/>
                <a:gd name="connsiteX4" fmla="*/ 0 w 1619265"/>
                <a:gd name="connsiteY4" fmla="*/ 647706 h 647706"/>
                <a:gd name="connsiteX5" fmla="*/ 323853 w 1619265"/>
                <a:gd name="connsiteY5" fmla="*/ 323853 h 647706"/>
                <a:gd name="connsiteX6" fmla="*/ 0 w 1619265"/>
                <a:gd name="connsiteY6" fmla="*/ 0 h 64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65" h="647706">
                  <a:moveTo>
                    <a:pt x="0" y="0"/>
                  </a:moveTo>
                  <a:lnTo>
                    <a:pt x="1295412" y="0"/>
                  </a:lnTo>
                  <a:lnTo>
                    <a:pt x="1619265" y="323853"/>
                  </a:lnTo>
                  <a:lnTo>
                    <a:pt x="1295412" y="647706"/>
                  </a:lnTo>
                  <a:lnTo>
                    <a:pt x="0" y="647706"/>
                  </a:lnTo>
                  <a:lnTo>
                    <a:pt x="323853" y="323853"/>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58" tIns="12002" rIns="335855" bIns="12002" numCol="1" spcCol="1270" anchor="ctr" anchorCtr="0">
              <a:noAutofit/>
            </a:bodyPr>
            <a:lstStyle/>
            <a:p>
              <a:pPr marL="0" lvl="0" indent="0" algn="ctr" defTabSz="400050">
                <a:lnSpc>
                  <a:spcPct val="90000"/>
                </a:lnSpc>
                <a:spcBef>
                  <a:spcPct val="0"/>
                </a:spcBef>
                <a:spcAft>
                  <a:spcPct val="35000"/>
                </a:spcAft>
                <a:buNone/>
              </a:pPr>
              <a:r>
                <a:rPr lang="en-US" sz="1100" b="1" kern="1200" dirty="0">
                  <a:solidFill>
                    <a:schemeClr val="tx1"/>
                  </a:solidFill>
                </a:rPr>
                <a:t>Explainabili</a:t>
              </a:r>
              <a:r>
                <a:rPr lang="en-US" sz="1100" b="1" dirty="0">
                  <a:solidFill>
                    <a:schemeClr val="tx1"/>
                  </a:solidFill>
                </a:rPr>
                <a:t>t</a:t>
              </a:r>
              <a:r>
                <a:rPr lang="en-US" sz="1100" b="1" kern="1200" dirty="0">
                  <a:solidFill>
                    <a:schemeClr val="tx1"/>
                  </a:solidFill>
                </a:rPr>
                <a:t>y</a:t>
              </a:r>
              <a:r>
                <a:rPr lang="en-US" sz="1200" kern="1200" dirty="0">
                  <a:solidFill>
                    <a:schemeClr val="tx1"/>
                  </a:solidFill>
                </a:rPr>
                <a:t> </a:t>
              </a:r>
            </a:p>
            <a:p>
              <a:pPr marL="0" lvl="0" indent="0" algn="ctr" defTabSz="400050">
                <a:lnSpc>
                  <a:spcPct val="90000"/>
                </a:lnSpc>
                <a:spcBef>
                  <a:spcPct val="0"/>
                </a:spcBef>
                <a:spcAft>
                  <a:spcPct val="35000"/>
                </a:spcAft>
                <a:buNone/>
              </a:pPr>
              <a:r>
                <a:rPr lang="en-US" sz="1200" kern="1200" dirty="0">
                  <a:solidFill>
                    <a:schemeClr val="tx1"/>
                  </a:solidFill>
                </a:rPr>
                <a:t>SHAP, LIME for transparency</a:t>
              </a:r>
            </a:p>
          </p:txBody>
        </p:sp>
        <p:sp>
          <p:nvSpPr>
            <p:cNvPr id="17" name="Freeform: Shape 16"/>
            <p:cNvSpPr/>
            <p:nvPr/>
          </p:nvSpPr>
          <p:spPr>
            <a:xfrm>
              <a:off x="8852616" y="4301934"/>
              <a:ext cx="1619265" cy="647706"/>
            </a:xfrm>
            <a:custGeom>
              <a:avLst/>
              <a:gdLst>
                <a:gd name="connsiteX0" fmla="*/ 0 w 1619265"/>
                <a:gd name="connsiteY0" fmla="*/ 0 h 647706"/>
                <a:gd name="connsiteX1" fmla="*/ 1295412 w 1619265"/>
                <a:gd name="connsiteY1" fmla="*/ 0 h 647706"/>
                <a:gd name="connsiteX2" fmla="*/ 1619265 w 1619265"/>
                <a:gd name="connsiteY2" fmla="*/ 323853 h 647706"/>
                <a:gd name="connsiteX3" fmla="*/ 1295412 w 1619265"/>
                <a:gd name="connsiteY3" fmla="*/ 647706 h 647706"/>
                <a:gd name="connsiteX4" fmla="*/ 0 w 1619265"/>
                <a:gd name="connsiteY4" fmla="*/ 647706 h 647706"/>
                <a:gd name="connsiteX5" fmla="*/ 323853 w 1619265"/>
                <a:gd name="connsiteY5" fmla="*/ 323853 h 647706"/>
                <a:gd name="connsiteX6" fmla="*/ 0 w 1619265"/>
                <a:gd name="connsiteY6" fmla="*/ 0 h 64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65" h="647706">
                  <a:moveTo>
                    <a:pt x="0" y="0"/>
                  </a:moveTo>
                  <a:lnTo>
                    <a:pt x="1295412" y="0"/>
                  </a:lnTo>
                  <a:lnTo>
                    <a:pt x="1619265" y="323853"/>
                  </a:lnTo>
                  <a:lnTo>
                    <a:pt x="1295412" y="647706"/>
                  </a:lnTo>
                  <a:lnTo>
                    <a:pt x="0" y="647706"/>
                  </a:lnTo>
                  <a:lnTo>
                    <a:pt x="323853" y="323853"/>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58" tIns="12002" rIns="335855" bIns="12002" numCol="1" spcCol="1270" anchor="ctr" anchorCtr="0">
              <a:noAutofit/>
            </a:bodyPr>
            <a:lstStyle/>
            <a:p>
              <a:pPr marL="0" lvl="0" indent="0" algn="ctr" defTabSz="400050">
                <a:lnSpc>
                  <a:spcPct val="90000"/>
                </a:lnSpc>
                <a:spcBef>
                  <a:spcPct val="0"/>
                </a:spcBef>
                <a:spcAft>
                  <a:spcPct val="35000"/>
                </a:spcAft>
                <a:buNone/>
              </a:pPr>
              <a:r>
                <a:rPr lang="en-US" sz="1200" b="1" kern="1200" dirty="0">
                  <a:solidFill>
                    <a:schemeClr val="tx1"/>
                  </a:solidFill>
                </a:rPr>
                <a:t>Final Evaluation</a:t>
              </a:r>
              <a:r>
                <a:rPr lang="en-US" sz="1200" kern="1200" dirty="0">
                  <a:solidFill>
                    <a:schemeClr val="tx1"/>
                  </a:solidFill>
                </a:rPr>
                <a:t> Accuracy, precision, recall</a:t>
              </a:r>
            </a:p>
          </p:txBody>
        </p:sp>
        <p:sp>
          <p:nvSpPr>
            <p:cNvPr id="18" name="Freeform: Shape 17"/>
            <p:cNvSpPr/>
            <p:nvPr/>
          </p:nvSpPr>
          <p:spPr>
            <a:xfrm>
              <a:off x="10309954" y="4301934"/>
              <a:ext cx="1619265" cy="647706"/>
            </a:xfrm>
            <a:custGeom>
              <a:avLst/>
              <a:gdLst>
                <a:gd name="connsiteX0" fmla="*/ 0 w 1619265"/>
                <a:gd name="connsiteY0" fmla="*/ 0 h 647706"/>
                <a:gd name="connsiteX1" fmla="*/ 1295412 w 1619265"/>
                <a:gd name="connsiteY1" fmla="*/ 0 h 647706"/>
                <a:gd name="connsiteX2" fmla="*/ 1619265 w 1619265"/>
                <a:gd name="connsiteY2" fmla="*/ 323853 h 647706"/>
                <a:gd name="connsiteX3" fmla="*/ 1295412 w 1619265"/>
                <a:gd name="connsiteY3" fmla="*/ 647706 h 647706"/>
                <a:gd name="connsiteX4" fmla="*/ 0 w 1619265"/>
                <a:gd name="connsiteY4" fmla="*/ 647706 h 647706"/>
                <a:gd name="connsiteX5" fmla="*/ 323853 w 1619265"/>
                <a:gd name="connsiteY5" fmla="*/ 323853 h 647706"/>
                <a:gd name="connsiteX6" fmla="*/ 0 w 1619265"/>
                <a:gd name="connsiteY6" fmla="*/ 0 h 647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19265" h="647706">
                  <a:moveTo>
                    <a:pt x="0" y="0"/>
                  </a:moveTo>
                  <a:lnTo>
                    <a:pt x="1295412" y="0"/>
                  </a:lnTo>
                  <a:lnTo>
                    <a:pt x="1619265" y="323853"/>
                  </a:lnTo>
                  <a:lnTo>
                    <a:pt x="1295412" y="647706"/>
                  </a:lnTo>
                  <a:lnTo>
                    <a:pt x="0" y="647706"/>
                  </a:lnTo>
                  <a:lnTo>
                    <a:pt x="323853" y="323853"/>
                  </a:lnTo>
                  <a:lnTo>
                    <a:pt x="0"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58" tIns="12002" rIns="335855" bIns="12002" numCol="1" spcCol="1270" anchor="ctr" anchorCtr="0">
              <a:noAutofit/>
            </a:bodyPr>
            <a:lstStyle/>
            <a:p>
              <a:pPr marL="0" lvl="0" indent="0" algn="ctr" defTabSz="400050">
                <a:lnSpc>
                  <a:spcPct val="90000"/>
                </a:lnSpc>
                <a:spcBef>
                  <a:spcPct val="0"/>
                </a:spcBef>
                <a:spcAft>
                  <a:spcPct val="35000"/>
                </a:spcAft>
                <a:buFont typeface="+mj-lt"/>
                <a:buNone/>
              </a:pPr>
              <a:r>
                <a:rPr lang="en-US" sz="1200" b="1" kern="1200" dirty="0">
                  <a:solidFill>
                    <a:schemeClr val="tx1"/>
                  </a:solidFill>
                </a:rPr>
                <a:t>Feature Engineering</a:t>
              </a:r>
              <a:r>
                <a:rPr lang="en-US" sz="1200" kern="1200" dirty="0">
                  <a:solidFill>
                    <a:schemeClr val="tx1"/>
                  </a:solidFill>
                </a:rPr>
                <a:t> Stylometry, metadata, semantic features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6825" y="804519"/>
            <a:ext cx="5935579" cy="581909"/>
          </a:xfrm>
          <a:noFill/>
        </p:spPr>
        <p:txBody>
          <a:bodyPr anchor="t" anchorCtr="0">
            <a:noAutofit/>
          </a:bodyPr>
          <a:lstStyle/>
          <a:p>
            <a:r>
              <a:rPr lang="en-US" dirty="0"/>
              <a:t>Data Collection &amp; Setup</a:t>
            </a:r>
          </a:p>
        </p:txBody>
      </p:sp>
      <p:sp>
        <p:nvSpPr>
          <p:cNvPr id="3" name="Content Placeholder 2"/>
          <p:cNvSpPr>
            <a:spLocks noGrp="1"/>
          </p:cNvSpPr>
          <p:nvPr>
            <p:ph idx="1"/>
          </p:nvPr>
        </p:nvSpPr>
        <p:spPr>
          <a:xfrm>
            <a:off x="885569" y="2017059"/>
            <a:ext cx="2216219" cy="3810000"/>
          </a:xfrm>
          <a:noFill/>
        </p:spPr>
        <p:txBody>
          <a:bodyPr>
            <a:normAutofit/>
          </a:bodyPr>
          <a:lstStyle/>
          <a:p>
            <a:pPr marL="0" indent="0">
              <a:buNone/>
            </a:pPr>
            <a:r>
              <a:rPr lang="en-US" sz="1500" b="1" dirty="0">
                <a:latin typeface="&quot;Aoboshi One&quot;"/>
              </a:rPr>
              <a:t>Diverse Data Sources </a:t>
            </a:r>
            <a:endParaRPr lang="en-US" sz="2400" b="1" dirty="0">
              <a:latin typeface="&quot;Aoboshi One&quot;"/>
            </a:endParaRPr>
          </a:p>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Yelp and Amazon reviews for consumer opinions</a:t>
            </a:r>
          </a:p>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HC3 and Kaggle datasets for benchmark comparisons</a:t>
            </a:r>
            <a:endParaRPr lang="en-US" sz="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Google Maps reviews via SerpAPI for real-world sentiments</a:t>
            </a:r>
            <a:r>
              <a:rPr lang="en-US" sz="9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buNone/>
            </a:pPr>
            <a:r>
              <a:rPr lang="en-US" sz="2400" b="1" dirty="0">
                <a:latin typeface="&quot;Aoboshi One&quot;"/>
              </a:rPr>
              <a:t>         </a:t>
            </a:r>
            <a:endParaRPr lang="en-US" sz="1050" dirty="0"/>
          </a:p>
        </p:txBody>
      </p:sp>
      <p:pic>
        <p:nvPicPr>
          <p:cNvPr id="6" name="Picture 2">
            <a:extLst>
              <a:ext uri="{FF2B5EF4-FFF2-40B4-BE49-F238E27FC236}">
                <a16:creationId xmlns:a16="http://schemas.microsoft.com/office/drawing/2014/main" id="{3192F5E7-70C4-BDFC-9E27-7D833F235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7158" y="1502822"/>
            <a:ext cx="4356847" cy="3968750"/>
          </a:xfrm>
          <a:prstGeom prst="rect">
            <a:avLst/>
          </a:prstGeom>
          <a:noFill/>
          <a:ln w="38100">
            <a:solidFill>
              <a:schemeClr val="accent2"/>
            </a:solidFill>
          </a:ln>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0E189D96-E836-E787-1E16-D111886C7ED9}"/>
              </a:ext>
            </a:extLst>
          </p:cNvPr>
          <p:cNvCxnSpPr>
            <a:stCxn id="2" idx="2"/>
          </p:cNvCxnSpPr>
          <p:nvPr/>
        </p:nvCxnSpPr>
        <p:spPr>
          <a:xfrm>
            <a:off x="3774615" y="1386428"/>
            <a:ext cx="8491" cy="388584"/>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D150797-C278-58FF-974F-741B63648AC7}"/>
              </a:ext>
            </a:extLst>
          </p:cNvPr>
          <p:cNvCxnSpPr>
            <a:cxnSpLocks/>
          </p:cNvCxnSpPr>
          <p:nvPr/>
        </p:nvCxnSpPr>
        <p:spPr>
          <a:xfrm>
            <a:off x="1595718" y="1775012"/>
            <a:ext cx="3738282"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85CF9BE-67FE-2CBB-FBD5-7A2A0405601E}"/>
              </a:ext>
            </a:extLst>
          </p:cNvPr>
          <p:cNvCxnSpPr/>
          <p:nvPr/>
        </p:nvCxnSpPr>
        <p:spPr>
          <a:xfrm>
            <a:off x="1595718" y="1775012"/>
            <a:ext cx="0" cy="2420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FCBF5C-5F24-F33E-2747-4B03141EB409}"/>
              </a:ext>
            </a:extLst>
          </p:cNvPr>
          <p:cNvCxnSpPr>
            <a:cxnSpLocks/>
          </p:cNvCxnSpPr>
          <p:nvPr/>
        </p:nvCxnSpPr>
        <p:spPr>
          <a:xfrm>
            <a:off x="5334000" y="1775012"/>
            <a:ext cx="0" cy="242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487AE2E-58D6-9AF4-FCA1-54824D0EE260}"/>
              </a:ext>
            </a:extLst>
          </p:cNvPr>
          <p:cNvSpPr txBox="1"/>
          <p:nvPr/>
        </p:nvSpPr>
        <p:spPr>
          <a:xfrm>
            <a:off x="3854829" y="2017058"/>
            <a:ext cx="2554936" cy="3061736"/>
          </a:xfrm>
          <a:prstGeom prst="rect">
            <a:avLst/>
          </a:prstGeom>
          <a:noFill/>
        </p:spPr>
        <p:txBody>
          <a:bodyPr wrap="square" rtlCol="0">
            <a:spAutoFit/>
          </a:bodyPr>
          <a:lstStyle/>
          <a:p>
            <a:pPr>
              <a:lnSpc>
                <a:spcPct val="120000"/>
              </a:lnSpc>
              <a:defRPr/>
            </a:pPr>
            <a:r>
              <a:rPr lang="en-US" sz="1600" b="1" dirty="0">
                <a:latin typeface="&quot;Aoboshi One&quot;"/>
              </a:rPr>
              <a:t>Balanced Dataset Curation</a:t>
            </a:r>
          </a:p>
          <a:p>
            <a:pPr>
              <a:lnSpc>
                <a:spcPct val="120000"/>
              </a:lnSpc>
              <a:defRPr/>
            </a:pPr>
            <a:endParaRPr lang="en-US" sz="1600" b="1" dirty="0">
              <a:latin typeface="&quot;Aoboshi One&quot;"/>
            </a:endParaRPr>
          </a:p>
          <a:p>
            <a:pPr marL="285750" indent="-285750">
              <a:lnSpc>
                <a:spcPct val="120000"/>
              </a:lnSpc>
              <a:buClr>
                <a:srgbClr val="C00000"/>
              </a:buClr>
              <a:buFont typeface="Wingdings" panose="05000000000000000000" pitchFamily="2" charset="2"/>
              <a:buChar char="q"/>
              <a:defRPr/>
            </a:pPr>
            <a:r>
              <a:rPr lang="en-US" sz="1400" dirty="0">
                <a:latin typeface="Times New Roman" panose="02020603050405020304" pitchFamily="18" charset="0"/>
                <a:cs typeface="Times New Roman" panose="02020603050405020304" pitchFamily="18" charset="0"/>
              </a:rPr>
              <a:t>Careful balance of AI-generated and human-written reviews</a:t>
            </a:r>
          </a:p>
          <a:p>
            <a:pPr marL="285750" indent="-285750">
              <a:lnSpc>
                <a:spcPct val="120000"/>
              </a:lnSpc>
              <a:buClr>
                <a:srgbClr val="C00000"/>
              </a:buClr>
              <a:buFont typeface="Wingdings" panose="05000000000000000000" pitchFamily="2" charset="2"/>
              <a:buChar char="q"/>
              <a:defRPr/>
            </a:pPr>
            <a:r>
              <a:rPr lang="en-US" sz="1400" dirty="0">
                <a:latin typeface="Times New Roman" panose="02020603050405020304" pitchFamily="18" charset="0"/>
                <a:cs typeface="Times New Roman" panose="02020603050405020304" pitchFamily="18" charset="0"/>
              </a:rPr>
              <a:t>Standardized structure with clear labeling system</a:t>
            </a:r>
          </a:p>
          <a:p>
            <a:pPr marL="285750" indent="-285750">
              <a:lnSpc>
                <a:spcPct val="120000"/>
              </a:lnSpc>
              <a:buClr>
                <a:srgbClr val="C00000"/>
              </a:buClr>
              <a:buFont typeface="Wingdings" panose="05000000000000000000" pitchFamily="2" charset="2"/>
              <a:buChar char="q"/>
              <a:defRPr/>
            </a:pPr>
            <a:r>
              <a:rPr lang="en-US" sz="1400" dirty="0">
                <a:latin typeface="&quot;Crimson Text&quot;"/>
              </a:rPr>
              <a:t>Consistent formatting for reliable downstream modeling</a:t>
            </a:r>
            <a:endParaRPr lang="en-US" sz="1400" dirty="0"/>
          </a:p>
          <a:p>
            <a:pPr marL="285750" indent="-285750">
              <a:lnSpc>
                <a:spcPct val="120000"/>
              </a:lnSpc>
              <a:buFont typeface="Wingdings" panose="05000000000000000000" pitchFamily="2" charset="2"/>
              <a:buChar char="q"/>
              <a:defRPr/>
            </a:pPr>
            <a:endParaRPr lang="en-US" b="1" dirty="0">
              <a:latin typeface="&quot;Aoboshi One&quo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537879" y="243839"/>
            <a:ext cx="5822281" cy="1666875"/>
          </a:xfrm>
        </p:spPr>
        <p:txBody>
          <a:bodyPr anchor="b" anchorCtr="0"/>
          <a:lstStyle/>
          <a:p>
            <a:r>
              <a:rPr lang="en-US" dirty="0"/>
              <a:t>Data Cleaning &amp; Preprocessing</a:t>
            </a:r>
          </a:p>
        </p:txBody>
      </p:sp>
      <p:sp>
        <p:nvSpPr>
          <p:cNvPr id="9"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en-US" altLang="zh-CN" sz="1200" u="none" strike="noStrike" kern="1200" cap="none" spc="0" normalizeH="0" baseline="0" smtClean="0">
                <a:ln>
                  <a:noFill/>
                </a:ln>
                <a:solidFill>
                  <a:schemeClr val="bg1"/>
                </a:solidFill>
                <a:effectLst/>
                <a:uLnTx/>
                <a:uFillTx/>
              </a:rPr>
              <a:t>7</a:t>
            </a:fld>
            <a:endParaRPr kumimoji="0" lang="en-US" altLang="zh-CN" sz="1200" u="none" strike="noStrike" kern="1200" cap="none" spc="0" normalizeH="0" baseline="0" dirty="0">
              <a:ln>
                <a:noFill/>
              </a:ln>
              <a:solidFill>
                <a:schemeClr val="bg1"/>
              </a:solidFill>
              <a:effectLst/>
              <a:uLnTx/>
              <a:uFillTx/>
            </a:endParaRPr>
          </a:p>
        </p:txBody>
      </p:sp>
      <p:graphicFrame>
        <p:nvGraphicFramePr>
          <p:cNvPr id="13" name="Diagram 12">
            <a:extLst>
              <a:ext uri="{FF2B5EF4-FFF2-40B4-BE49-F238E27FC236}">
                <a16:creationId xmlns:a16="http://schemas.microsoft.com/office/drawing/2014/main" id="{63F37066-6315-120B-8216-E526F70EE97B}"/>
              </a:ext>
            </a:extLst>
          </p:cNvPr>
          <p:cNvGraphicFramePr/>
          <p:nvPr>
            <p:extLst>
              <p:ext uri="{D42A27DB-BD31-4B8C-83A1-F6EECF244321}">
                <p14:modId xmlns:p14="http://schemas.microsoft.com/office/powerpoint/2010/main" val="1174668345"/>
              </p:ext>
            </p:extLst>
          </p:nvPr>
        </p:nvGraphicFramePr>
        <p:xfrm>
          <a:off x="1371600" y="2295527"/>
          <a:ext cx="8128000" cy="265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50D-F20F-7EC0-E3F9-9A225AC565FF}"/>
              </a:ext>
            </a:extLst>
          </p:cNvPr>
          <p:cNvSpPr>
            <a:spLocks noGrp="1"/>
          </p:cNvSpPr>
          <p:nvPr>
            <p:ph type="title"/>
          </p:nvPr>
        </p:nvSpPr>
        <p:spPr>
          <a:xfrm>
            <a:off x="914400" y="731520"/>
            <a:ext cx="6085840" cy="782320"/>
          </a:xfrm>
        </p:spPr>
        <p:txBody>
          <a:bodyPr/>
          <a:lstStyle/>
          <a:p>
            <a:r>
              <a:rPr lang="en-IN" dirty="0"/>
              <a:t>Feature Engineering</a:t>
            </a:r>
          </a:p>
        </p:txBody>
      </p:sp>
      <p:sp>
        <p:nvSpPr>
          <p:cNvPr id="3" name="Content Placeholder 2">
            <a:extLst>
              <a:ext uri="{FF2B5EF4-FFF2-40B4-BE49-F238E27FC236}">
                <a16:creationId xmlns:a16="http://schemas.microsoft.com/office/drawing/2014/main" id="{16A170E1-1D41-DD25-61FF-BC29A871ABFE}"/>
              </a:ext>
            </a:extLst>
          </p:cNvPr>
          <p:cNvSpPr>
            <a:spLocks noGrp="1"/>
          </p:cNvSpPr>
          <p:nvPr>
            <p:ph idx="1"/>
          </p:nvPr>
        </p:nvSpPr>
        <p:spPr>
          <a:xfrm>
            <a:off x="914400" y="3108960"/>
            <a:ext cx="5374640" cy="2651760"/>
          </a:xfrm>
        </p:spPr>
        <p:txBody>
          <a:bodyPr>
            <a:normAutofit/>
          </a:bodyPr>
          <a:lstStyle/>
          <a:p>
            <a:pPr marL="0" indent="0">
              <a:buNone/>
            </a:pPr>
            <a:r>
              <a:rPr lang="en-IN" sz="2400" dirty="0"/>
              <a:t>Have you ever wondered How Large Language models like ChatGPT, Bert… Generate the text?</a:t>
            </a:r>
          </a:p>
        </p:txBody>
      </p:sp>
      <p:sp>
        <p:nvSpPr>
          <p:cNvPr id="7" name="TextBox 6">
            <a:extLst>
              <a:ext uri="{FF2B5EF4-FFF2-40B4-BE49-F238E27FC236}">
                <a16:creationId xmlns:a16="http://schemas.microsoft.com/office/drawing/2014/main" id="{8BC625EC-ABD1-468C-6656-DE470A8009B9}"/>
              </a:ext>
            </a:extLst>
          </p:cNvPr>
          <p:cNvSpPr txBox="1"/>
          <p:nvPr/>
        </p:nvSpPr>
        <p:spPr>
          <a:xfrm>
            <a:off x="8280400" y="2712720"/>
            <a:ext cx="1432560" cy="369332"/>
          </a:xfrm>
          <a:prstGeom prst="rect">
            <a:avLst/>
          </a:prstGeom>
          <a:noFill/>
        </p:spPr>
        <p:txBody>
          <a:bodyPr wrap="square" rtlCol="0">
            <a:spAutoFit/>
          </a:bodyPr>
          <a:lstStyle/>
          <a:p>
            <a:endParaRPr lang="en-IN" dirty="0"/>
          </a:p>
        </p:txBody>
      </p:sp>
      <p:pic>
        <p:nvPicPr>
          <p:cNvPr id="8" name="Picture 2" descr="Cartoon Question Marks Images – Browse 65,475 Stock Photos ...">
            <a:extLst>
              <a:ext uri="{FF2B5EF4-FFF2-40B4-BE49-F238E27FC236}">
                <a16:creationId xmlns:a16="http://schemas.microsoft.com/office/drawing/2014/main" id="{BF606505-856B-F667-D2A7-E1C4C161B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1714500"/>
            <a:ext cx="489585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27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Title 59"/>
          <p:cNvSpPr>
            <a:spLocks noGrp="1"/>
          </p:cNvSpPr>
          <p:nvPr>
            <p:ph type="title"/>
          </p:nvPr>
        </p:nvSpPr>
        <p:spPr>
          <a:xfrm>
            <a:off x="256674" y="-954853"/>
            <a:ext cx="7132320" cy="1773936"/>
          </a:xfrm>
        </p:spPr>
        <p:txBody>
          <a:bodyPr/>
          <a:lstStyle/>
          <a:p>
            <a:r>
              <a:rPr lang="en-US" dirty="0"/>
              <a:t>Features For models:</a:t>
            </a:r>
          </a:p>
        </p:txBody>
      </p:sp>
      <p:sp>
        <p:nvSpPr>
          <p:cNvPr id="11" name="Slide Number Placeholder 13"/>
          <p:cNvSpPr txBox="1"/>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7FEACEE-25B4-4A2D-B147-27296E36371D}" type="slidenum">
              <a:rPr kumimoji="0" lang="en-US" altLang="zh-CN" sz="1200" u="none" strike="noStrike" kern="1200" cap="none" spc="0" normalizeH="0" baseline="0" smtClean="0">
                <a:ln>
                  <a:noFill/>
                </a:ln>
                <a:solidFill>
                  <a:schemeClr val="bg1"/>
                </a:solidFill>
                <a:effectLst/>
                <a:uLnTx/>
                <a:uFillTx/>
              </a:rPr>
              <a:t>9</a:t>
            </a:fld>
            <a:endParaRPr kumimoji="0" lang="en-US" altLang="zh-CN" sz="1200" u="none" strike="noStrike" kern="1200" cap="none" spc="0" normalizeH="0" baseline="0" dirty="0">
              <a:ln>
                <a:noFill/>
              </a:ln>
              <a:solidFill>
                <a:schemeClr val="bg1"/>
              </a:solidFill>
              <a:effectLst/>
              <a:uLnTx/>
              <a:uFillTx/>
            </a:endParaRPr>
          </a:p>
        </p:txBody>
      </p:sp>
      <p:sp>
        <p:nvSpPr>
          <p:cNvPr id="3" name="Rectangle 1"/>
          <p:cNvSpPr>
            <a:spLocks noChangeArrowheads="1"/>
          </p:cNvSpPr>
          <p:nvPr/>
        </p:nvSpPr>
        <p:spPr bwMode="auto">
          <a:xfrm>
            <a:off x="530486" y="1059121"/>
            <a:ext cx="9751433"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defTabSz="914400" eaLnBrk="0" fontAlgn="base" hangingPunct="0">
              <a:spcBef>
                <a:spcPct val="0"/>
              </a:spcBef>
              <a:spcAft>
                <a:spcPct val="0"/>
              </a:spcAft>
            </a:pPr>
            <a:r>
              <a:rPr lang="en-IN" sz="2000" dirty="0"/>
              <a:t>a) Linguistic Features: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endParaRPr lang="en-US" altLang="en-US" sz="20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sz="2000" dirty="0"/>
              <a:t>Perplexity and entropy to measure linguistic unpredictability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sz="2000" dirty="0"/>
              <a:t>Burstiness to detect unnatural repetition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sz="2000" dirty="0"/>
              <a:t>Readability scores and POS tag ratios to assess fluency and structure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sz="2000" dirty="0"/>
              <a:t>Stopword frequency and rare word repetition to flag anomalies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sz="2000" dirty="0"/>
              <a:t>Repetition of Rare Words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11">
            <a:extLst>
              <a:ext uri="{FF2B5EF4-FFF2-40B4-BE49-F238E27FC236}">
                <a16:creationId xmlns:a16="http://schemas.microsoft.com/office/drawing/2014/main" id="{FBAA5A81-5AF6-7B55-9DB9-B9CA66D35968}"/>
              </a:ext>
            </a:extLst>
          </p:cNvPr>
          <p:cNvPicPr>
            <a:picLocks noChangeAspect="1"/>
          </p:cNvPicPr>
          <p:nvPr/>
        </p:nvPicPr>
        <p:blipFill>
          <a:blip r:embed="rId3"/>
          <a:srcRect/>
          <a:stretch>
            <a:fillRect/>
          </a:stretch>
        </p:blipFill>
        <p:spPr>
          <a:xfrm>
            <a:off x="8658860" y="2207260"/>
            <a:ext cx="2171700" cy="2171700"/>
          </a:xfrm>
          <a:prstGeom prst="roundRect">
            <a:avLst>
              <a:gd name="adj" fmla="val 49707"/>
            </a:avLst>
          </a:prstGeom>
        </p:spPr>
      </p:pic>
      <p:sp>
        <p:nvSpPr>
          <p:cNvPr id="6" name="TextBox 5">
            <a:extLst>
              <a:ext uri="{FF2B5EF4-FFF2-40B4-BE49-F238E27FC236}">
                <a16:creationId xmlns:a16="http://schemas.microsoft.com/office/drawing/2014/main" id="{53D29C2D-C660-4976-1DE9-B9B07AC930B9}"/>
              </a:ext>
            </a:extLst>
          </p:cNvPr>
          <p:cNvSpPr txBox="1"/>
          <p:nvPr/>
        </p:nvSpPr>
        <p:spPr>
          <a:xfrm>
            <a:off x="530486" y="3952240"/>
            <a:ext cx="6350000" cy="1200329"/>
          </a:xfrm>
          <a:prstGeom prst="rect">
            <a:avLst/>
          </a:prstGeom>
          <a:noFill/>
        </p:spPr>
        <p:txBody>
          <a:bodyPr wrap="square" rtlCol="0">
            <a:spAutoFit/>
          </a:bodyPr>
          <a:lstStyle/>
          <a:p>
            <a:r>
              <a:rPr lang="en-IN" dirty="0"/>
              <a:t>b) Vectorization and  Embeddings:</a:t>
            </a:r>
          </a:p>
          <a:p>
            <a:endParaRPr lang="en-IN" dirty="0"/>
          </a:p>
          <a:p>
            <a:pPr marL="285750" indent="-285750">
              <a:buFont typeface="Arial" panose="020B0604020202020204" pitchFamily="34" charset="0"/>
              <a:buChar char="•"/>
            </a:pPr>
            <a:r>
              <a:rPr lang="en-IN" dirty="0"/>
              <a:t>TF-IDF vectorization</a:t>
            </a:r>
          </a:p>
          <a:p>
            <a:pPr marL="285750" indent="-285750">
              <a:buFont typeface="Arial" panose="020B0604020202020204" pitchFamily="34" charset="0"/>
              <a:buChar char="•"/>
            </a:pPr>
            <a:r>
              <a:rPr lang="en-IN" dirty="0"/>
              <a:t>Word Embedding Using Bert</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897CAE-455D-42C9-A951-0C21BC122543}">
  <ds:schemaRefs/>
</ds:datastoreItem>
</file>

<file path=customXml/itemProps2.xml><?xml version="1.0" encoding="utf-8"?>
<ds:datastoreItem xmlns:ds="http://schemas.openxmlformats.org/officeDocument/2006/customXml" ds:itemID="{C8DB3C62-858A-4A01-AFEF-21E0BB8CE262}">
  <ds:schemaRefs/>
</ds:datastoreItem>
</file>

<file path=customXml/itemProps3.xml><?xml version="1.0" encoding="utf-8"?>
<ds:datastoreItem xmlns:ds="http://schemas.openxmlformats.org/officeDocument/2006/customXml" ds:itemID="{B0009351-EDD4-484E-ACD6-D50CCB137637}">
  <ds:schemaRefs/>
</ds:datastoreItem>
</file>

<file path=docProps/app.xml><?xml version="1.0" encoding="utf-8"?>
<Properties xmlns="http://schemas.openxmlformats.org/officeDocument/2006/extended-properties" xmlns:vt="http://schemas.openxmlformats.org/officeDocument/2006/docPropsVTypes">
  <Template>Gallery</Template>
  <TotalTime>204</TotalTime>
  <Words>970</Words>
  <Application>Microsoft Office PowerPoint</Application>
  <PresentationFormat>Widescreen</PresentationFormat>
  <Paragraphs>159</Paragraphs>
  <Slides>24</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等线</vt:lpstr>
      <vt:lpstr>"Aoboshi One"</vt:lpstr>
      <vt:lpstr>"Crimson Text"</vt:lpstr>
      <vt:lpstr>Arial</vt:lpstr>
      <vt:lpstr>Calibri</vt:lpstr>
      <vt:lpstr>Gill Sans MT</vt:lpstr>
      <vt:lpstr>Inter</vt:lpstr>
      <vt:lpstr>Petrona Bold</vt:lpstr>
      <vt:lpstr>Posterama Text SemiBold</vt:lpstr>
      <vt:lpstr>Times New Roman</vt:lpstr>
      <vt:lpstr>Wingdings</vt:lpstr>
      <vt:lpstr>Gallery</vt:lpstr>
      <vt:lpstr>Marketplace Review Authenticity Filter: Human vs AI vs Human-Assisted (with Review Analytics)</vt:lpstr>
      <vt:lpstr>Goal </vt:lpstr>
      <vt:lpstr>PowerPoint Presentation</vt:lpstr>
      <vt:lpstr>Statistics</vt:lpstr>
      <vt:lpstr>Pipeline flowchart</vt:lpstr>
      <vt:lpstr>Data Collection &amp; Setup</vt:lpstr>
      <vt:lpstr>Data Cleaning &amp; Preprocessing</vt:lpstr>
      <vt:lpstr>Feature Engineering</vt:lpstr>
      <vt:lpstr>Features For models:</vt:lpstr>
      <vt:lpstr>PowerPoint Presentation</vt:lpstr>
      <vt:lpstr>PowerPoint Presentation</vt:lpstr>
      <vt:lpstr>PowerPoint Presentation</vt:lpstr>
      <vt:lpstr>TF-IDF (Classical ML):</vt:lpstr>
      <vt:lpstr>Embedding-without Linguistic</vt:lpstr>
      <vt:lpstr>Embedding + Linguistic</vt:lpstr>
      <vt:lpstr> Final Evaluation &amp; Results For our Models:</vt:lpstr>
      <vt:lpstr>Explainability &amp; Visualization</vt:lpstr>
      <vt:lpstr>Explainability &amp; Visualization</vt:lpstr>
      <vt:lpstr>Explainability &amp; Visualization</vt:lpstr>
      <vt:lpstr>Explainability &amp; Visualization</vt:lpstr>
      <vt:lpstr>Future  Work</vt:lpstr>
      <vt:lpstr>References</vt:lpstr>
      <vt:lpstr>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Marketplace Review Authenticity Filter: Human vs AI vs Human-Assisted (with Product Analytics)</dc:title>
  <dc:creator>Aman Soni</dc:creator>
  <cp:lastModifiedBy>SHATHARAJU SANTHOSH</cp:lastModifiedBy>
  <cp:revision>23</cp:revision>
  <dcterms:created xsi:type="dcterms:W3CDTF">2025-10-16T00:49:00Z</dcterms:created>
  <dcterms:modified xsi:type="dcterms:W3CDTF">2025-10-17T00:11:54Z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84D50A86A43C4E4A843DFFDE6CADC8AB_13</vt:lpwstr>
  </property>
  <property fmtid="{D5CDD505-2E9C-101B-9397-08002B2CF9AE}" pid="5" name="KSOProductBuildVer">
    <vt:lpwstr>1033-12.2.0.22549</vt:lpwstr>
  </property>
</Properties>
</file>