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4"/>
  </p:notesMasterIdLst>
  <p:sldIdLst>
    <p:sldId id="268" r:id="rId2"/>
    <p:sldId id="267" r:id="rId3"/>
    <p:sldId id="269" r:id="rId4"/>
    <p:sldId id="270" r:id="rId5"/>
    <p:sldId id="280" r:id="rId6"/>
    <p:sldId id="276" r:id="rId7"/>
    <p:sldId id="277" r:id="rId8"/>
    <p:sldId id="279" r:id="rId9"/>
    <p:sldId id="273" r:id="rId10"/>
    <p:sldId id="274" r:id="rId11"/>
    <p:sldId id="275" r:id="rId12"/>
    <p:sldId id="27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129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261ABC-26D7-4CD9-8A96-8704CBC65ACB}" type="datetimeFigureOut">
              <a:rPr lang="en-US" smtClean="0"/>
              <a:t>8/30/2024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8B1F5F-2EBC-444C-81DE-620DB63FB5E0}" type="slidenum">
              <a:rPr lang="en-US" smtClean="0"/>
              <a:t>‹#›</a:t>
            </a:fld>
            <a:endParaRPr lang="en-US"/>
          </a:p>
        </p:txBody>
      </p:sp>
    </p:spTree>
    <p:extLst>
      <p:ext uri="{BB962C8B-B14F-4D97-AF65-F5344CB8AC3E}">
        <p14:creationId xmlns:p14="http://schemas.microsoft.com/office/powerpoint/2010/main" val="4148887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8B1F5F-2EBC-444C-81DE-620DB63FB5E0}"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5B2F848-902D-4B83-A3E3-1B693CBFE238}" type="datetimeFigureOut">
              <a:rPr lang="en-US" smtClean="0"/>
              <a:t>8/30/2024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AA7A188-1328-40F8-B9FC-88032461450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B2F848-902D-4B83-A3E3-1B693CBFE238}"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7A188-1328-40F8-B9FC-8803246145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B2F848-902D-4B83-A3E3-1B693CBFE238}"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7A188-1328-40F8-B9FC-88032461450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B2F848-902D-4B83-A3E3-1B693CBFE238}"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7A188-1328-40F8-B9FC-88032461450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5B2F848-902D-4B83-A3E3-1B693CBFE238}"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7A188-1328-40F8-B9FC-88032461450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5B2F848-902D-4B83-A3E3-1B693CBFE238}"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7A188-1328-40F8-B9FC-88032461450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5B2F848-902D-4B83-A3E3-1B693CBFE238}"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7A188-1328-40F8-B9FC-88032461450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5B2F848-902D-4B83-A3E3-1B693CBFE238}" type="datetimeFigureOut">
              <a:rPr lang="en-US" smtClean="0"/>
              <a:t>8/30/2024</a:t>
            </a:fld>
            <a:endParaRPr lang="en-US"/>
          </a:p>
        </p:txBody>
      </p:sp>
      <p:sp>
        <p:nvSpPr>
          <p:cNvPr id="8" name="Slide Number Placeholder 7"/>
          <p:cNvSpPr>
            <a:spLocks noGrp="1"/>
          </p:cNvSpPr>
          <p:nvPr>
            <p:ph type="sldNum" sz="quarter" idx="11"/>
          </p:nvPr>
        </p:nvSpPr>
        <p:spPr/>
        <p:txBody>
          <a:bodyPr/>
          <a:lstStyle/>
          <a:p>
            <a:fld id="{8AA7A188-1328-40F8-B9FC-88032461450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2F848-902D-4B83-A3E3-1B693CBFE238}"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7A188-1328-40F8-B9FC-8803246145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5B2F848-902D-4B83-A3E3-1B693CBFE238}"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8AA7A188-1328-40F8-B9FC-88032461450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05B2F848-902D-4B83-A3E3-1B693CBFE238}"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7A188-1328-40F8-B9FC-88032461450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5B2F848-902D-4B83-A3E3-1B693CBFE238}" type="datetimeFigureOut">
              <a:rPr lang="en-US" smtClean="0"/>
              <a:t>8/30/2024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AA7A188-1328-40F8-B9FC-88032461450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1484784"/>
            <a:ext cx="5426916" cy="3070772"/>
          </a:xfrm>
        </p:spPr>
        <p:txBody>
          <a:bodyPr>
            <a:noAutofit/>
          </a:bodyPr>
          <a:lstStyle/>
          <a:p>
            <a:pPr algn="just"/>
            <a:r>
              <a:rPr lang="en-US" sz="5400" dirty="0">
                <a:solidFill>
                  <a:schemeClr val="accent1">
                    <a:lumMod val="40000"/>
                    <a:lumOff val="60000"/>
                  </a:schemeClr>
                </a:solidFill>
                <a:latin typeface="Bodoni MT Black" panose="02070A03080606020203" pitchFamily="18" charset="0"/>
              </a:rPr>
              <a:t>Employee Performance </a:t>
            </a:r>
            <a:r>
              <a:rPr lang="en-US" sz="5400" dirty="0" smtClean="0">
                <a:solidFill>
                  <a:schemeClr val="accent1">
                    <a:lumMod val="40000"/>
                    <a:lumOff val="60000"/>
                  </a:schemeClr>
                </a:solidFill>
                <a:latin typeface="Bodoni MT Black" panose="02070A03080606020203" pitchFamily="18" charset="0"/>
              </a:rPr>
              <a:t>Data Analysis </a:t>
            </a:r>
            <a:r>
              <a:rPr lang="en-US" sz="5400" dirty="0">
                <a:solidFill>
                  <a:schemeClr val="accent1">
                    <a:lumMod val="40000"/>
                    <a:lumOff val="60000"/>
                  </a:schemeClr>
                </a:solidFill>
                <a:latin typeface="Bodoni MT Black" panose="02070A03080606020203" pitchFamily="18" charset="0"/>
              </a:rPr>
              <a:t>Using Excel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158" y="714356"/>
            <a:ext cx="6215106" cy="707886"/>
          </a:xfrm>
          <a:prstGeom prst="rect">
            <a:avLst/>
          </a:prstGeom>
        </p:spPr>
        <p:txBody>
          <a:bodyPr wrap="square">
            <a:spAutoFit/>
          </a:bodyPr>
          <a:lstStyle/>
          <a:p>
            <a:pPr marL="12700">
              <a:lnSpc>
                <a:spcPct val="100000"/>
              </a:lnSpc>
              <a:spcBef>
                <a:spcPts val="105"/>
              </a:spcBef>
            </a:pPr>
            <a:r>
              <a:rPr lang="en-US" sz="4000" b="1" spc="15" dirty="0">
                <a:solidFill>
                  <a:schemeClr val="accent1">
                    <a:lumMod val="40000"/>
                    <a:lumOff val="60000"/>
                  </a:schemeClr>
                </a:solidFill>
                <a:latin typeface="Bodoni MT Black" panose="02070A03080606020203" pitchFamily="18" charset="0"/>
                <a:cs typeface="Trebuchet MS"/>
              </a:rPr>
              <a:t>M</a:t>
            </a:r>
            <a:r>
              <a:rPr lang="en-US" sz="4000" b="1" dirty="0">
                <a:solidFill>
                  <a:schemeClr val="accent1">
                    <a:lumMod val="40000"/>
                    <a:lumOff val="60000"/>
                  </a:schemeClr>
                </a:solidFill>
                <a:latin typeface="Bodoni MT Black" panose="02070A03080606020203" pitchFamily="18" charset="0"/>
                <a:cs typeface="Trebuchet MS"/>
              </a:rPr>
              <a:t>O</a:t>
            </a:r>
            <a:r>
              <a:rPr lang="en-US" sz="4000" b="1" spc="-15" dirty="0">
                <a:solidFill>
                  <a:schemeClr val="accent1">
                    <a:lumMod val="40000"/>
                    <a:lumOff val="60000"/>
                  </a:schemeClr>
                </a:solidFill>
                <a:latin typeface="Bodoni MT Black" panose="02070A03080606020203" pitchFamily="18" charset="0"/>
                <a:cs typeface="Trebuchet MS"/>
              </a:rPr>
              <a:t>D</a:t>
            </a:r>
            <a:r>
              <a:rPr lang="en-US" sz="4000" b="1" spc="-35" dirty="0">
                <a:solidFill>
                  <a:schemeClr val="accent1">
                    <a:lumMod val="40000"/>
                    <a:lumOff val="60000"/>
                  </a:schemeClr>
                </a:solidFill>
                <a:latin typeface="Bodoni MT Black" panose="02070A03080606020203" pitchFamily="18" charset="0"/>
                <a:cs typeface="Trebuchet MS"/>
              </a:rPr>
              <a:t>E</a:t>
            </a:r>
            <a:r>
              <a:rPr lang="en-US" sz="4000" b="1" spc="-30" dirty="0">
                <a:solidFill>
                  <a:schemeClr val="accent1">
                    <a:lumMod val="40000"/>
                    <a:lumOff val="60000"/>
                  </a:schemeClr>
                </a:solidFill>
                <a:latin typeface="Bodoni MT Black" panose="02070A03080606020203" pitchFamily="18" charset="0"/>
                <a:cs typeface="Trebuchet MS"/>
              </a:rPr>
              <a:t>LL</a:t>
            </a:r>
            <a:r>
              <a:rPr lang="en-US" sz="4000" b="1" spc="-5" dirty="0">
                <a:solidFill>
                  <a:schemeClr val="accent1">
                    <a:lumMod val="40000"/>
                    <a:lumOff val="60000"/>
                  </a:schemeClr>
                </a:solidFill>
                <a:latin typeface="Bodoni MT Black" panose="02070A03080606020203" pitchFamily="18" charset="0"/>
                <a:cs typeface="Trebuchet MS"/>
              </a:rPr>
              <a:t>I</a:t>
            </a:r>
            <a:r>
              <a:rPr lang="en-US" sz="4000" b="1" spc="30" dirty="0">
                <a:solidFill>
                  <a:schemeClr val="accent1">
                    <a:lumMod val="40000"/>
                    <a:lumOff val="60000"/>
                  </a:schemeClr>
                </a:solidFill>
                <a:latin typeface="Bodoni MT Black" panose="02070A03080606020203" pitchFamily="18" charset="0"/>
                <a:cs typeface="Trebuchet MS"/>
              </a:rPr>
              <a:t>N</a:t>
            </a:r>
            <a:r>
              <a:rPr lang="en-US" sz="4000" b="1" spc="5" dirty="0">
                <a:solidFill>
                  <a:schemeClr val="accent1">
                    <a:lumMod val="40000"/>
                    <a:lumOff val="60000"/>
                  </a:schemeClr>
                </a:solidFill>
                <a:latin typeface="Bodoni MT Black" panose="02070A03080606020203" pitchFamily="18" charset="0"/>
                <a:cs typeface="Trebuchet MS"/>
              </a:rPr>
              <a:t>G</a:t>
            </a:r>
            <a:endParaRPr lang="en-US" sz="4000" dirty="0">
              <a:solidFill>
                <a:schemeClr val="accent1">
                  <a:lumMod val="40000"/>
                  <a:lumOff val="60000"/>
                </a:schemeClr>
              </a:solidFill>
              <a:latin typeface="Bodoni MT Black" panose="02070A03080606020203" pitchFamily="18" charset="0"/>
              <a:cs typeface="Trebuchet MS"/>
            </a:endParaRPr>
          </a:p>
        </p:txBody>
      </p:sp>
      <p:sp>
        <p:nvSpPr>
          <p:cNvPr id="4" name="Rectangle 3"/>
          <p:cNvSpPr/>
          <p:nvPr/>
        </p:nvSpPr>
        <p:spPr>
          <a:xfrm>
            <a:off x="2286000" y="2551837"/>
            <a:ext cx="4572000" cy="369332"/>
          </a:xfrm>
          <a:prstGeom prst="rect">
            <a:avLst/>
          </a:prstGeom>
        </p:spPr>
        <p:txBody>
          <a:bodyPr>
            <a:spAutoFit/>
          </a:bodyPr>
          <a:lstStyle/>
          <a:p>
            <a:endParaRPr lang="en-IN" dirty="0"/>
          </a:p>
        </p:txBody>
      </p:sp>
      <p:sp>
        <p:nvSpPr>
          <p:cNvPr id="6" name="Rectangle 5"/>
          <p:cNvSpPr/>
          <p:nvPr/>
        </p:nvSpPr>
        <p:spPr>
          <a:xfrm>
            <a:off x="357158" y="1916832"/>
            <a:ext cx="7488832" cy="3785652"/>
          </a:xfrm>
          <a:prstGeom prst="rect">
            <a:avLst/>
          </a:prstGeom>
        </p:spPr>
        <p:txBody>
          <a:bodyPr wrap="square">
            <a:spAutoFit/>
          </a:bodyPr>
          <a:lstStyle/>
          <a:p>
            <a:r>
              <a:rPr lang="en-US" sz="3000" b="1" dirty="0">
                <a:latin typeface="Bodoni MT Black" panose="02070A03080606020203" pitchFamily="18" charset="0"/>
              </a:rPr>
              <a:t>The modelling is computed based on the efficiency of employees the pay scale of employees in past along with considering their appraisal and pay hikes in the future it helps to rationalize the decision making process and remove potential bias in the 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945045"/>
            <a:ext cx="5857916" cy="707886"/>
          </a:xfrm>
          <a:prstGeom prst="rect">
            <a:avLst/>
          </a:prstGeom>
          <a:noFill/>
        </p:spPr>
        <p:txBody>
          <a:bodyPr wrap="square" rtlCol="0">
            <a:spAutoFit/>
          </a:bodyPr>
          <a:lstStyle/>
          <a:p>
            <a:r>
              <a:rPr lang="en-US" sz="4000" dirty="0">
                <a:solidFill>
                  <a:schemeClr val="accent1">
                    <a:lumMod val="40000"/>
                    <a:lumOff val="60000"/>
                  </a:schemeClr>
                </a:solidFill>
                <a:latin typeface="Bodoni MT Black" panose="02070A03080606020203" pitchFamily="18" charset="0"/>
              </a:rPr>
              <a:t>RESULT</a:t>
            </a:r>
          </a:p>
        </p:txBody>
      </p:sp>
      <p:sp>
        <p:nvSpPr>
          <p:cNvPr id="3" name="TextBox 2">
            <a:extLst>
              <a:ext uri="{FF2B5EF4-FFF2-40B4-BE49-F238E27FC236}">
                <a16:creationId xmlns:a16="http://schemas.microsoft.com/office/drawing/2014/main" xmlns="" id="{48414D15-BD08-B185-E74B-FB21F22050B4}"/>
              </a:ext>
            </a:extLst>
          </p:cNvPr>
          <p:cNvSpPr txBox="1"/>
          <p:nvPr/>
        </p:nvSpPr>
        <p:spPr>
          <a:xfrm>
            <a:off x="467544" y="2276872"/>
            <a:ext cx="7602068" cy="2400657"/>
          </a:xfrm>
          <a:prstGeom prst="rect">
            <a:avLst/>
          </a:prstGeom>
          <a:noFill/>
        </p:spPr>
        <p:txBody>
          <a:bodyPr wrap="square">
            <a:spAutoFit/>
          </a:bodyPr>
          <a:lstStyle/>
          <a:p>
            <a:r>
              <a:rPr lang="en-US" sz="3000" b="1" dirty="0">
                <a:latin typeface="Bodoni MT Black" panose="02070A03080606020203" pitchFamily="18" charset="0"/>
              </a:rPr>
              <a:t>The completed excel sheet gives us a detailed analysis of employees history their department working capacity their salary details are arrived using Excel function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24744"/>
            <a:ext cx="6357982" cy="707886"/>
          </a:xfrm>
          <a:prstGeom prst="rect">
            <a:avLst/>
          </a:prstGeom>
          <a:noFill/>
        </p:spPr>
        <p:txBody>
          <a:bodyPr wrap="square" rtlCol="0">
            <a:spAutoFit/>
          </a:bodyPr>
          <a:lstStyle/>
          <a:p>
            <a:r>
              <a:rPr lang="en-US" sz="4000" dirty="0">
                <a:solidFill>
                  <a:schemeClr val="accent1">
                    <a:lumMod val="40000"/>
                    <a:lumOff val="60000"/>
                  </a:schemeClr>
                </a:solidFill>
                <a:latin typeface="Bodoni MT Black" panose="02070A03080606020203" pitchFamily="18" charset="0"/>
              </a:rPr>
              <a:t>CONCLUSION</a:t>
            </a:r>
          </a:p>
        </p:txBody>
      </p:sp>
      <p:sp>
        <p:nvSpPr>
          <p:cNvPr id="4" name="Rectangle 3"/>
          <p:cNvSpPr/>
          <p:nvPr/>
        </p:nvSpPr>
        <p:spPr>
          <a:xfrm>
            <a:off x="756146" y="2132856"/>
            <a:ext cx="6429420" cy="3323987"/>
          </a:xfrm>
          <a:prstGeom prst="rect">
            <a:avLst/>
          </a:prstGeom>
        </p:spPr>
        <p:txBody>
          <a:bodyPr wrap="square">
            <a:spAutoFit/>
          </a:bodyPr>
          <a:lstStyle/>
          <a:p>
            <a:r>
              <a:rPr lang="en-US" sz="3000" dirty="0">
                <a:latin typeface="Bodoni MT Black" panose="02070A03080606020203" pitchFamily="18" charset="0"/>
              </a:rPr>
              <a:t>I hereby conclude that the excel sheet is very useful in calculating the salary details of employees their historical data and helps in better management of business enterprise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76672"/>
            <a:ext cx="7467600" cy="1143000"/>
          </a:xfrm>
        </p:spPr>
        <p:txBody>
          <a:bodyPr>
            <a:normAutofit fontScale="90000"/>
          </a:bodyPr>
          <a:lstStyle/>
          <a:p>
            <a:r>
              <a:rPr lang="en-US" sz="4400" dirty="0">
                <a:solidFill>
                  <a:schemeClr val="accent1">
                    <a:lumMod val="40000"/>
                    <a:lumOff val="60000"/>
                  </a:schemeClr>
                </a:solidFill>
                <a:latin typeface="Bodoni MT Black" panose="02070A03080606020203" pitchFamily="18" charset="0"/>
              </a:rPr>
              <a:t>Employee</a:t>
            </a:r>
            <a:r>
              <a:rPr lang="en-US" dirty="0">
                <a:solidFill>
                  <a:schemeClr val="accent1">
                    <a:lumMod val="40000"/>
                    <a:lumOff val="60000"/>
                  </a:schemeClr>
                </a:solidFill>
                <a:latin typeface="Bodoni MT Black" panose="02070A03080606020203" pitchFamily="18" charset="0"/>
              </a:rPr>
              <a:t> Data Using Excel</a:t>
            </a:r>
          </a:p>
        </p:txBody>
      </p:sp>
      <p:sp>
        <p:nvSpPr>
          <p:cNvPr id="3" name="Content Placeholder 2"/>
          <p:cNvSpPr>
            <a:spLocks noGrp="1"/>
          </p:cNvSpPr>
          <p:nvPr>
            <p:ph idx="1"/>
          </p:nvPr>
        </p:nvSpPr>
        <p:spPr>
          <a:xfrm>
            <a:off x="251520" y="1196752"/>
            <a:ext cx="7467600" cy="4525963"/>
          </a:xfrm>
        </p:spPr>
        <p:txBody>
          <a:bodyPr/>
          <a:lstStyle/>
          <a:p>
            <a:endParaRPr lang="en-US" dirty="0">
              <a:latin typeface="Bodoni MT Black" panose="02070A03080606020203" pitchFamily="18" charset="0"/>
              <a:cs typeface="Times New Roman" panose="02020603050405020304" pitchFamily="18" charset="0"/>
            </a:endParaRPr>
          </a:p>
          <a:p>
            <a:pPr marL="457200" indent="-457200">
              <a:buFont typeface="Wingdings" panose="05000000000000000000" pitchFamily="2" charset="2"/>
              <a:buChar char="v"/>
            </a:pPr>
            <a:endParaRPr lang="en-US" dirty="0">
              <a:latin typeface="Bodoni MT Black" panose="02070A03080606020203" pitchFamily="18" charset="0"/>
              <a:cs typeface="Times New Roman" panose="02020603050405020304" pitchFamily="18" charset="0"/>
            </a:endParaRPr>
          </a:p>
          <a:p>
            <a:pPr>
              <a:buFont typeface="Wingdings" panose="05000000000000000000" pitchFamily="2" charset="2"/>
              <a:buChar char="v"/>
            </a:pPr>
            <a:r>
              <a:rPr lang="en-US" dirty="0" smtClean="0">
                <a:latin typeface="Bodoni MT Black" panose="02070A03080606020203" pitchFamily="18" charset="0"/>
                <a:cs typeface="Times New Roman" panose="02020603050405020304" pitchFamily="18" charset="0"/>
              </a:rPr>
              <a:t>NAME: </a:t>
            </a:r>
            <a:r>
              <a:rPr lang="en-IN" dirty="0" smtClean="0">
                <a:latin typeface="Bodoni MT Black" panose="02070A03080606020203" pitchFamily="18" charset="0"/>
                <a:cs typeface="Times New Roman" panose="02020603050405020304" pitchFamily="18" charset="0"/>
              </a:rPr>
              <a:t>SANTHOSH.M</a:t>
            </a:r>
            <a:endParaRPr lang="en-US" dirty="0" smtClean="0">
              <a:latin typeface="Bodoni MT Black" panose="02070A03080606020203" pitchFamily="18" charset="0"/>
              <a:cs typeface="Times New Roman" panose="02020603050405020304" pitchFamily="18" charset="0"/>
            </a:endParaRPr>
          </a:p>
          <a:p>
            <a:pPr>
              <a:buFont typeface="Wingdings" panose="05000000000000000000" pitchFamily="2" charset="2"/>
              <a:buChar char="v"/>
            </a:pPr>
            <a:r>
              <a:rPr lang="en-US" dirty="0" smtClean="0">
                <a:latin typeface="Bodoni MT Black" panose="02070A03080606020203" pitchFamily="18" charset="0"/>
                <a:cs typeface="Times New Roman" panose="02020603050405020304" pitchFamily="18" charset="0"/>
              </a:rPr>
              <a:t>REGISTER NUMBER:312205546</a:t>
            </a:r>
            <a:endParaRPr lang="en-US" dirty="0">
              <a:latin typeface="Bodoni MT Black" panose="02070A03080606020203" pitchFamily="18" charset="0"/>
              <a:cs typeface="Times New Roman" panose="02020603050405020304" pitchFamily="18" charset="0"/>
            </a:endParaRPr>
          </a:p>
          <a:p>
            <a:pPr>
              <a:buFont typeface="Wingdings" panose="05000000000000000000" pitchFamily="2" charset="2"/>
              <a:buChar char="v"/>
            </a:pPr>
            <a:r>
              <a:rPr lang="en-US" dirty="0">
                <a:latin typeface="Bodoni MT Black" panose="02070A03080606020203" pitchFamily="18" charset="0"/>
                <a:cs typeface="Times New Roman" panose="02020603050405020304" pitchFamily="18" charset="0"/>
              </a:rPr>
              <a:t>DEPARTMENT:COMMERCE</a:t>
            </a:r>
          </a:p>
          <a:p>
            <a:pPr>
              <a:buFont typeface="Wingdings" panose="05000000000000000000" pitchFamily="2" charset="2"/>
              <a:buChar char="v"/>
            </a:pPr>
            <a:r>
              <a:rPr lang="en-US" dirty="0">
                <a:latin typeface="Bodoni MT Black" panose="02070A03080606020203" pitchFamily="18" charset="0"/>
                <a:cs typeface="Times New Roman" panose="02020603050405020304" pitchFamily="18" charset="0"/>
              </a:rPr>
              <a:t>COLLEGE: SRI MUTHUKUMARAN ARTS AND SCIENCE COLLEGE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p:cNvSpPr txBox="1"/>
          <p:nvPr/>
        </p:nvSpPr>
        <p:spPr>
          <a:xfrm>
            <a:off x="759723" y="1415616"/>
            <a:ext cx="6500858" cy="4708981"/>
          </a:xfrm>
          <a:prstGeom prst="rect">
            <a:avLst/>
          </a:prstGeom>
          <a:noFill/>
        </p:spPr>
        <p:txBody>
          <a:bodyPr wrap="square" rtlCol="0">
            <a:spAutoFit/>
          </a:bodyPr>
          <a:lstStyle/>
          <a:p>
            <a:endParaRPr lang="en-US" sz="3000" b="0" i="0" dirty="0">
              <a:effectLst/>
              <a:latin typeface="Bodoni MT Black" panose="02070A03080606020203" pitchFamily="18" charset="0"/>
              <a:cs typeface="Times New Roman" panose="02020603050405020304" pitchFamily="18" charset="0"/>
            </a:endParaRPr>
          </a:p>
          <a:p>
            <a:pPr>
              <a:buFont typeface="+mj-lt"/>
              <a:buAutoNum type="arabicPeriod"/>
            </a:pPr>
            <a:r>
              <a:rPr lang="en-US" sz="3000" b="0" i="0" dirty="0">
                <a:effectLst/>
                <a:latin typeface="Bodoni MT Black" panose="02070A03080606020203" pitchFamily="18" charset="0"/>
                <a:cs typeface="Times New Roman" panose="02020603050405020304" pitchFamily="18" charset="0"/>
              </a:rPr>
              <a:t>Problem Statement</a:t>
            </a:r>
          </a:p>
          <a:p>
            <a:pPr>
              <a:buFont typeface="+mj-lt"/>
              <a:buAutoNum type="arabicPeriod"/>
            </a:pPr>
            <a:r>
              <a:rPr lang="en-US" sz="3000" b="0" i="0" dirty="0">
                <a:effectLst/>
                <a:latin typeface="Bodoni MT Black" panose="02070A03080606020203" pitchFamily="18" charset="0"/>
                <a:cs typeface="Times New Roman" panose="02020603050405020304" pitchFamily="18" charset="0"/>
              </a:rPr>
              <a:t>Project Overview</a:t>
            </a:r>
          </a:p>
          <a:p>
            <a:pPr>
              <a:buFont typeface="+mj-lt"/>
              <a:buAutoNum type="arabicPeriod"/>
            </a:pPr>
            <a:r>
              <a:rPr lang="en-US" sz="3000" b="0" i="0" dirty="0">
                <a:effectLst/>
                <a:latin typeface="Bodoni MT Black" panose="02070A03080606020203" pitchFamily="18" charset="0"/>
                <a:cs typeface="Times New Roman" panose="02020603050405020304" pitchFamily="18" charset="0"/>
              </a:rPr>
              <a:t>End Users</a:t>
            </a:r>
          </a:p>
          <a:p>
            <a:pPr>
              <a:buFont typeface="+mj-lt"/>
              <a:buAutoNum type="arabicPeriod"/>
            </a:pPr>
            <a:r>
              <a:rPr lang="en-US" sz="3000" b="0" i="0" dirty="0">
                <a:effectLst/>
                <a:latin typeface="Bodoni MT Black" panose="02070A03080606020203" pitchFamily="18" charset="0"/>
                <a:cs typeface="Times New Roman" panose="02020603050405020304" pitchFamily="18" charset="0"/>
              </a:rPr>
              <a:t>Our Solution and Proposition</a:t>
            </a:r>
          </a:p>
          <a:p>
            <a:pPr>
              <a:buFont typeface="+mj-lt"/>
              <a:buAutoNum type="arabicPeriod"/>
            </a:pPr>
            <a:r>
              <a:rPr lang="en-US" sz="3000" dirty="0">
                <a:latin typeface="Bodoni MT Black" panose="02070A03080606020203" pitchFamily="18" charset="0"/>
                <a:cs typeface="Times New Roman" panose="02020603050405020304" pitchFamily="18" charset="0"/>
              </a:rPr>
              <a:t>Dataset Description</a:t>
            </a:r>
            <a:endParaRPr lang="en-US" sz="3000" b="0" i="0" dirty="0">
              <a:effectLst/>
              <a:latin typeface="Bodoni MT Black" panose="02070A03080606020203" pitchFamily="18" charset="0"/>
              <a:cs typeface="Times New Roman" panose="02020603050405020304" pitchFamily="18" charset="0"/>
            </a:endParaRPr>
          </a:p>
          <a:p>
            <a:pPr>
              <a:buFont typeface="+mj-lt"/>
              <a:buAutoNum type="arabicPeriod"/>
            </a:pPr>
            <a:r>
              <a:rPr lang="en-US" sz="3000" b="0" i="0" dirty="0">
                <a:effectLst/>
                <a:latin typeface="Bodoni MT Black" panose="02070A03080606020203" pitchFamily="18" charset="0"/>
                <a:cs typeface="Times New Roman" panose="02020603050405020304" pitchFamily="18" charset="0"/>
              </a:rPr>
              <a:t>Modelling Approach</a:t>
            </a:r>
          </a:p>
          <a:p>
            <a:pPr>
              <a:buFont typeface="+mj-lt"/>
              <a:buAutoNum type="arabicPeriod"/>
            </a:pPr>
            <a:r>
              <a:rPr lang="en-US" sz="3000" b="0" i="0" dirty="0">
                <a:effectLst/>
                <a:latin typeface="Bodoni MT Black" panose="02070A03080606020203" pitchFamily="18" charset="0"/>
                <a:cs typeface="Times New Roman" panose="02020603050405020304" pitchFamily="18" charset="0"/>
              </a:rPr>
              <a:t>Results and </a:t>
            </a:r>
            <a:r>
              <a:rPr lang="en-US" sz="3000" dirty="0">
                <a:latin typeface="Bodoni MT Black" panose="02070A03080606020203" pitchFamily="18" charset="0"/>
                <a:cs typeface="Times New Roman" panose="02020603050405020304" pitchFamily="18" charset="0"/>
              </a:rPr>
              <a:t>Discussion</a:t>
            </a:r>
            <a:endParaRPr lang="en-US" sz="3000" b="0" i="0" dirty="0">
              <a:effectLst/>
              <a:latin typeface="Bodoni MT Black" panose="02070A03080606020203" pitchFamily="18" charset="0"/>
              <a:cs typeface="Times New Roman" panose="02020603050405020304" pitchFamily="18" charset="0"/>
            </a:endParaRPr>
          </a:p>
          <a:p>
            <a:pPr>
              <a:buFont typeface="+mj-lt"/>
              <a:buAutoNum type="arabicPeriod"/>
            </a:pPr>
            <a:r>
              <a:rPr lang="en-US" sz="3000" b="0" i="0" dirty="0">
                <a:effectLst/>
                <a:latin typeface="Bodoni MT Black" panose="02070A03080606020203" pitchFamily="18" charset="0"/>
                <a:cs typeface="Times New Roman" panose="02020603050405020304" pitchFamily="18" charset="0"/>
              </a:rPr>
              <a:t>Conclusion</a:t>
            </a:r>
          </a:p>
          <a:p>
            <a:endParaRPr lang="en-IN" sz="3000" dirty="0">
              <a:latin typeface="Bodoni MT Black" panose="02070A03080606020203" pitchFamily="18" charset="0"/>
              <a:cs typeface="Times New Roman" panose="02020603050405020304" pitchFamily="18" charset="0"/>
            </a:endParaRPr>
          </a:p>
        </p:txBody>
      </p:sp>
      <p:sp>
        <p:nvSpPr>
          <p:cNvPr id="48" name="5-Point Star 47"/>
          <p:cNvSpPr/>
          <p:nvPr/>
        </p:nvSpPr>
        <p:spPr>
          <a:xfrm>
            <a:off x="7215206" y="4214818"/>
            <a:ext cx="714380" cy="135732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p:cNvSpPr/>
          <p:nvPr/>
        </p:nvSpPr>
        <p:spPr>
          <a:xfrm>
            <a:off x="8001024" y="5286388"/>
            <a:ext cx="428628" cy="85725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bject 21"/>
          <p:cNvSpPr txBox="1">
            <a:spLocks/>
          </p:cNvSpPr>
          <p:nvPr/>
        </p:nvSpPr>
        <p:spPr>
          <a:xfrm>
            <a:off x="539552" y="692696"/>
            <a:ext cx="2824113" cy="629018"/>
          </a:xfrm>
          <a:prstGeom prst="rect">
            <a:avLst/>
          </a:prstGeom>
        </p:spPr>
        <p:txBody>
          <a:bodyPr vert="horz" wrap="square" lIns="0" tIns="13335" rIns="0" bIns="0" rtlCol="0" anchor="ctr">
            <a:sp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marL="12700">
              <a:spcBef>
                <a:spcPts val="105"/>
              </a:spcBef>
            </a:pPr>
            <a:r>
              <a:rPr lang="en-IN" sz="4000" spc="25" dirty="0" smtClean="0">
                <a:solidFill>
                  <a:schemeClr val="accent1">
                    <a:lumMod val="60000"/>
                    <a:lumOff val="40000"/>
                  </a:schemeClr>
                </a:solidFill>
                <a:latin typeface="Bodoni MT Black" panose="02070A03080606020203" pitchFamily="18" charset="0"/>
              </a:rPr>
              <a:t>A</a:t>
            </a:r>
            <a:r>
              <a:rPr lang="en-IN" sz="4000" spc="-5" dirty="0" smtClean="0">
                <a:solidFill>
                  <a:schemeClr val="accent1">
                    <a:lumMod val="60000"/>
                    <a:lumOff val="40000"/>
                  </a:schemeClr>
                </a:solidFill>
                <a:latin typeface="Bodoni MT Black" panose="02070A03080606020203" pitchFamily="18" charset="0"/>
              </a:rPr>
              <a:t>G</a:t>
            </a:r>
            <a:r>
              <a:rPr lang="en-IN" sz="4000" spc="-35" dirty="0" smtClean="0">
                <a:solidFill>
                  <a:schemeClr val="accent1">
                    <a:lumMod val="60000"/>
                    <a:lumOff val="40000"/>
                  </a:schemeClr>
                </a:solidFill>
                <a:latin typeface="Bodoni MT Black" panose="02070A03080606020203" pitchFamily="18" charset="0"/>
              </a:rPr>
              <a:t>E</a:t>
            </a:r>
            <a:r>
              <a:rPr lang="en-IN" sz="4000" spc="15" dirty="0" smtClean="0">
                <a:solidFill>
                  <a:schemeClr val="accent1">
                    <a:lumMod val="60000"/>
                    <a:lumOff val="40000"/>
                  </a:schemeClr>
                </a:solidFill>
                <a:latin typeface="Bodoni MT Black" panose="02070A03080606020203" pitchFamily="18" charset="0"/>
              </a:rPr>
              <a:t>N</a:t>
            </a:r>
            <a:r>
              <a:rPr lang="en-IN" sz="4000" dirty="0" smtClean="0">
                <a:solidFill>
                  <a:schemeClr val="accent1">
                    <a:lumMod val="60000"/>
                    <a:lumOff val="40000"/>
                  </a:schemeClr>
                </a:solidFill>
                <a:latin typeface="Bodoni MT Black" panose="02070A03080606020203" pitchFamily="18" charset="0"/>
              </a:rPr>
              <a:t>DA</a:t>
            </a:r>
            <a:endParaRPr lang="en-IN" dirty="0">
              <a:solidFill>
                <a:schemeClr val="accent1">
                  <a:lumMod val="60000"/>
                  <a:lumOff val="40000"/>
                </a:schemeClr>
              </a:solidFill>
              <a:latin typeface="Bodoni MT Black" panose="02070A030806060202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p:cNvSpPr txBox="1">
            <a:spLocks/>
          </p:cNvSpPr>
          <p:nvPr/>
        </p:nvSpPr>
        <p:spPr>
          <a:xfrm>
            <a:off x="-234503" y="662987"/>
            <a:ext cx="8282329" cy="632224"/>
          </a:xfrm>
          <a:prstGeom prst="rect">
            <a:avLst/>
          </a:prstGeom>
        </p:spPr>
        <p:txBody>
          <a:bodyPr vert="horz" wrap="square" lIns="0" tIns="16510" rIns="0" bIns="0" rtlCol="0">
            <a:spAutoFit/>
          </a:bodyPr>
          <a:lstStyle/>
          <a:p>
            <a:pPr marL="12700" marR="0" lvl="0" indent="0" algn="ctr" defTabSz="914400" rtl="0" eaLnBrk="1" fontAlgn="auto" latinLnBrk="0" hangingPunct="1">
              <a:lnSpc>
                <a:spcPct val="100000"/>
              </a:lnSpc>
              <a:spcBef>
                <a:spcPts val="130"/>
              </a:spcBef>
              <a:spcAft>
                <a:spcPts val="0"/>
              </a:spcAft>
              <a:buClrTx/>
              <a:buSzTx/>
              <a:buFontTx/>
              <a:buNone/>
              <a:tabLst>
                <a:tab pos="2727960" algn="l"/>
              </a:tabLst>
              <a:defRPr/>
            </a:pPr>
            <a:r>
              <a:rPr kumimoji="0" lang="en-US" sz="4000" b="1" i="0" u="none" strike="noStrike" kern="1200" cap="none" spc="-2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P</a:t>
            </a:r>
            <a:r>
              <a:rPr kumimoji="0" lang="en-US" sz="4000" b="1" i="0" u="none" strike="noStrike" kern="1200" cap="none" spc="15"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ROB</a:t>
            </a:r>
            <a:r>
              <a:rPr kumimoji="0" lang="en-US" sz="4000" b="1" i="0" u="none" strike="noStrike" kern="1200" cap="none" spc="55"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L</a:t>
            </a:r>
            <a:r>
              <a:rPr kumimoji="0" lang="en-US" sz="4000" b="1" i="0" u="none" strike="noStrike" kern="1200" cap="none" spc="-2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E</a:t>
            </a:r>
            <a:r>
              <a:rPr kumimoji="0" lang="en-US" sz="4000" b="1" i="0" u="none" strike="noStrike" kern="1200" cap="none" spc="2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M</a:t>
            </a:r>
            <a:r>
              <a:rPr lang="en-US" sz="40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Bodoni MT Black" panose="02070A03080606020203" pitchFamily="18" charset="0"/>
                <a:ea typeface="+mj-ea"/>
                <a:cs typeface="+mj-cs"/>
              </a:rPr>
              <a:t> </a:t>
            </a:r>
            <a:r>
              <a:rPr kumimoji="0" lang="en-US" sz="4000" b="1" i="0" u="none" strike="noStrike" kern="1200" cap="none" spc="1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S</a:t>
            </a:r>
            <a:r>
              <a:rPr kumimoji="0" lang="en-US" sz="4000" b="1" i="0" u="none" strike="noStrike" kern="1200" cap="none" spc="-37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T</a:t>
            </a:r>
            <a:r>
              <a:rPr kumimoji="0" lang="en-US" sz="4000" b="1" i="0" u="none" strike="noStrike" kern="1200" cap="none" spc="-375"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A</a:t>
            </a:r>
            <a:r>
              <a:rPr kumimoji="0" lang="en-US" sz="4000" b="1" i="0" u="none" strike="noStrike" kern="1200" cap="none" spc="15"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T</a:t>
            </a:r>
            <a:r>
              <a:rPr kumimoji="0" lang="en-US" sz="4000" b="1" i="0" u="none" strike="noStrike" kern="1200" cap="none" spc="-1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E</a:t>
            </a:r>
            <a:r>
              <a:rPr kumimoji="0" lang="en-US" sz="4000" b="1" i="0" u="none" strike="noStrike" kern="1200" cap="none" spc="-2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ME</a:t>
            </a:r>
            <a:r>
              <a:rPr kumimoji="0" lang="en-US" sz="4000" b="1" i="0" u="none" strike="noStrike" kern="1200" cap="none" spc="1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NT</a:t>
            </a:r>
            <a:endParaRPr kumimoji="0" lang="en-US" sz="40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endParaRPr>
          </a:p>
        </p:txBody>
      </p:sp>
      <p:sp>
        <p:nvSpPr>
          <p:cNvPr id="7" name="TextBox 6"/>
          <p:cNvSpPr txBox="1"/>
          <p:nvPr/>
        </p:nvSpPr>
        <p:spPr>
          <a:xfrm>
            <a:off x="473140" y="1696035"/>
            <a:ext cx="7345521" cy="5170646"/>
          </a:xfrm>
          <a:prstGeom prst="rect">
            <a:avLst/>
          </a:prstGeom>
          <a:noFill/>
        </p:spPr>
        <p:txBody>
          <a:bodyPr wrap="square" rtlCol="0">
            <a:spAutoFit/>
          </a:bodyPr>
          <a:lstStyle/>
          <a:p>
            <a:r>
              <a:rPr lang="en-US" sz="3000" dirty="0">
                <a:latin typeface="Bodoni MT Black" panose="02070A03080606020203" pitchFamily="18" charset="0"/>
              </a:rPr>
              <a:t>Problem Statements for Employee </a:t>
            </a:r>
            <a:r>
              <a:rPr lang="en-US" sz="3000" dirty="0" smtClean="0">
                <a:latin typeface="Bodoni MT Black" panose="02070A03080606020203" pitchFamily="18" charset="0"/>
              </a:rPr>
              <a:t>Analysis Employee </a:t>
            </a:r>
            <a:r>
              <a:rPr lang="en-US" sz="3000" dirty="0">
                <a:latin typeface="Bodoni MT Black" panose="02070A03080606020203" pitchFamily="18" charset="0"/>
              </a:rPr>
              <a:t>analysis is a critical process for organizations to assess their workforce's effectiveness, identify areas for improvement, and make informed decisions about talent management. Here are some common problem statements that organizations </a:t>
            </a:r>
            <a:r>
              <a:rPr lang="en-US" sz="3000" dirty="0" smtClean="0">
                <a:latin typeface="Bodoni MT Black" panose="02070A03080606020203" pitchFamily="18" charset="0"/>
              </a:rPr>
              <a:t>training </a:t>
            </a:r>
            <a:r>
              <a:rPr lang="en-US" sz="3000" dirty="0">
                <a:latin typeface="Bodoni MT Black" panose="02070A03080606020203" pitchFamily="18" charset="0"/>
              </a:rPr>
              <a:t>top talent. </a:t>
            </a:r>
            <a:endParaRPr lang="en-IN" sz="3000" dirty="0">
              <a:latin typeface="Bodoni MT Black" panose="02070A03080606020203" pitchFamily="18" charset="0"/>
            </a:endParaRPr>
          </a:p>
          <a:p>
            <a:endParaRPr lang="en-US" sz="3000" dirty="0">
              <a:latin typeface="Bodoni MT Black" panose="02070A030806060202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6576" indent="0">
              <a:buNone/>
            </a:pPr>
            <a:r>
              <a:rPr lang="en-US" dirty="0">
                <a:latin typeface="Bodoni MT Black" panose="02070A03080606020203" pitchFamily="18" charset="0"/>
              </a:rPr>
              <a:t>To evaluate the current state of employee performance, engagement, and satisfaction within the organization. This assessment will provide valuable insights to inform strategic HR decisions, improve employee retention, and enhance overall organizational productivity.</a:t>
            </a:r>
          </a:p>
          <a:p>
            <a:endParaRPr lang="en-IN" dirty="0">
              <a:latin typeface="Bodoni MT Black" panose="02070A03080606020203" pitchFamily="18" charset="0"/>
            </a:endParaRPr>
          </a:p>
        </p:txBody>
      </p:sp>
      <p:sp>
        <p:nvSpPr>
          <p:cNvPr id="4" name="object 7"/>
          <p:cNvSpPr txBox="1">
            <a:spLocks noGrp="1"/>
          </p:cNvSpPr>
          <p:nvPr>
            <p:ph type="title"/>
          </p:nvPr>
        </p:nvSpPr>
        <p:spPr>
          <a:xfrm>
            <a:off x="539552" y="476672"/>
            <a:ext cx="7467600"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1">
                    <a:lumMod val="40000"/>
                    <a:lumOff val="60000"/>
                  </a:schemeClr>
                </a:solidFill>
                <a:latin typeface="Bodoni MT Black" panose="02070A03080606020203" pitchFamily="18" charset="0"/>
              </a:rPr>
              <a:t>PROJECT	</a:t>
            </a:r>
            <a:r>
              <a:rPr sz="4000" spc="-20" dirty="0">
                <a:solidFill>
                  <a:schemeClr val="accent1">
                    <a:lumMod val="40000"/>
                    <a:lumOff val="60000"/>
                  </a:schemeClr>
                </a:solidFill>
                <a:latin typeface="Bodoni MT Black" panose="02070A03080606020203" pitchFamily="18" charset="0"/>
              </a:rPr>
              <a:t>OVERVIEW</a:t>
            </a:r>
            <a:endParaRPr sz="4000" dirty="0">
              <a:solidFill>
                <a:schemeClr val="accent1">
                  <a:lumMod val="40000"/>
                  <a:lumOff val="60000"/>
                </a:schemeClr>
              </a:solidFill>
              <a:latin typeface="Bodoni MT Black" panose="02070A03080606020203" pitchFamily="18" charset="0"/>
            </a:endParaRPr>
          </a:p>
        </p:txBody>
      </p:sp>
    </p:spTree>
    <p:extLst>
      <p:ext uri="{BB962C8B-B14F-4D97-AF65-F5344CB8AC3E}">
        <p14:creationId xmlns:p14="http://schemas.microsoft.com/office/powerpoint/2010/main" val="3425065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txBox="1">
            <a:spLocks/>
          </p:cNvSpPr>
          <p:nvPr/>
        </p:nvSpPr>
        <p:spPr>
          <a:xfrm>
            <a:off x="391439" y="476672"/>
            <a:ext cx="7334312" cy="1247777"/>
          </a:xfrm>
          <a:prstGeom prst="rect">
            <a:avLst/>
          </a:prstGeom>
        </p:spPr>
        <p:txBody>
          <a:bodyPr vert="horz" wrap="square" lIns="0" tIns="16510" rIns="0" bIns="0" rtlCol="0">
            <a:spAutoFit/>
          </a:bodyPr>
          <a:lstStyle/>
          <a:p>
            <a:pPr marL="12700" marR="0" lvl="0" indent="0" algn="ctr" defTabSz="914400" rtl="0" eaLnBrk="1" fontAlgn="auto" latinLnBrk="0" hangingPunct="1">
              <a:lnSpc>
                <a:spcPct val="100000"/>
              </a:lnSpc>
              <a:spcBef>
                <a:spcPts val="130"/>
              </a:spcBef>
              <a:spcAft>
                <a:spcPts val="0"/>
              </a:spcAft>
              <a:buClrTx/>
              <a:buSzTx/>
              <a:buFontTx/>
              <a:buNone/>
              <a:tabLst/>
              <a:defRPr/>
            </a:pPr>
            <a:r>
              <a:rPr kumimoji="0" lang="en-US" sz="4000" b="1" i="0" u="none" strike="noStrike" kern="1200" cap="none" spc="25"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W</a:t>
            </a:r>
            <a:r>
              <a:rPr kumimoji="0" lang="en-US" sz="4000" b="1" i="0" u="none" strike="noStrike" kern="1200" cap="none" spc="-2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H</a:t>
            </a:r>
            <a:r>
              <a:rPr kumimoji="0" lang="en-US" sz="4000" b="1" i="0" u="none" strike="noStrike" kern="1200" cap="none" spc="2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O</a:t>
            </a:r>
            <a:r>
              <a:rPr kumimoji="0" lang="en-US" sz="4000" b="1" i="0" u="none" strike="noStrike" kern="1200" cap="none" spc="-235"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 </a:t>
            </a:r>
            <a:r>
              <a:rPr kumimoji="0" lang="en-US" sz="4000" b="1" i="0" u="none" strike="noStrike" kern="1200" cap="none" spc="-1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AR</a:t>
            </a:r>
            <a:r>
              <a:rPr kumimoji="0" lang="en-US" sz="4000" b="1" i="0" u="none" strike="noStrike" kern="1200" cap="none" spc="15"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E</a:t>
            </a:r>
            <a:r>
              <a:rPr kumimoji="0" lang="en-US" sz="4000" b="1" i="0" u="none" strike="noStrike" kern="1200" cap="none" spc="-35"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 </a:t>
            </a:r>
            <a:r>
              <a:rPr kumimoji="0" lang="en-US" sz="4000" b="1" i="0" u="none" strike="noStrike" kern="1200" cap="none" spc="-1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T</a:t>
            </a:r>
            <a:r>
              <a:rPr kumimoji="0" lang="en-US" sz="4000" b="1" i="0" u="none" strike="noStrike" kern="1200" cap="none" spc="-15"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H</a:t>
            </a:r>
            <a:r>
              <a:rPr kumimoji="0" lang="en-US" sz="4000" b="1" i="0" u="none" strike="noStrike" kern="1200" cap="none" spc="15"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E</a:t>
            </a:r>
            <a:r>
              <a:rPr kumimoji="0" lang="en-US" sz="4000" b="1" i="0" u="none" strike="noStrike" kern="1200" cap="none" spc="-35"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 </a:t>
            </a:r>
            <a:r>
              <a:rPr kumimoji="0" lang="en-US" sz="4000" b="1" i="0" u="none" strike="noStrike" kern="1200" cap="none" spc="-2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E</a:t>
            </a:r>
            <a:r>
              <a:rPr kumimoji="0" lang="en-US" sz="4000" b="1" i="0" u="none" strike="noStrike" kern="1200" cap="none" spc="3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N</a:t>
            </a:r>
            <a:r>
              <a:rPr kumimoji="0" lang="en-US" sz="4000" b="1" i="0" u="none" strike="noStrike" kern="1200" cap="none" spc="15"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D</a:t>
            </a:r>
            <a:r>
              <a:rPr kumimoji="0" lang="en-US" sz="4000" b="1" i="0" u="none" strike="noStrike" kern="1200" cap="none" spc="-45"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 </a:t>
            </a:r>
            <a:r>
              <a:rPr kumimoji="0" lang="en-US" sz="40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U</a:t>
            </a:r>
            <a:r>
              <a:rPr kumimoji="0" lang="en-US" sz="4000" b="1" i="0" u="none" strike="noStrike" kern="1200" cap="none" spc="1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S</a:t>
            </a:r>
            <a:r>
              <a:rPr kumimoji="0" lang="en-US" sz="4000" b="1" i="0" u="none" strike="noStrike" kern="1200" cap="none" spc="-25"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E</a:t>
            </a:r>
            <a:r>
              <a:rPr kumimoji="0" lang="en-US" sz="4000" b="1" i="0" u="none" strike="noStrike" kern="1200" cap="none" spc="-1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R</a:t>
            </a:r>
            <a:r>
              <a:rPr kumimoji="0" lang="en-US" sz="4000" b="1" i="0" u="none" strike="noStrike" kern="1200" cap="none" spc="5"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rPr>
              <a:t>S?</a:t>
            </a:r>
            <a:endParaRPr kumimoji="0" lang="en-US" sz="40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Bodoni MT Black" panose="02070A03080606020203" pitchFamily="18" charset="0"/>
              <a:ea typeface="+mj-ea"/>
              <a:cs typeface="+mj-cs"/>
            </a:endParaRPr>
          </a:p>
        </p:txBody>
      </p:sp>
      <p:sp>
        <p:nvSpPr>
          <p:cNvPr id="3" name="TextBox 2">
            <a:extLst>
              <a:ext uri="{FF2B5EF4-FFF2-40B4-BE49-F238E27FC236}">
                <a16:creationId xmlns:a16="http://schemas.microsoft.com/office/drawing/2014/main" xmlns="" id="{FBE9FD98-4A55-F7DC-AA43-48383BF07DC5}"/>
              </a:ext>
            </a:extLst>
          </p:cNvPr>
          <p:cNvSpPr txBox="1"/>
          <p:nvPr/>
        </p:nvSpPr>
        <p:spPr>
          <a:xfrm>
            <a:off x="611560" y="1724448"/>
            <a:ext cx="7722674" cy="4247317"/>
          </a:xfrm>
          <a:prstGeom prst="rect">
            <a:avLst/>
          </a:prstGeom>
          <a:noFill/>
        </p:spPr>
        <p:txBody>
          <a:bodyPr wrap="square">
            <a:spAutoFit/>
          </a:bodyPr>
          <a:lstStyle/>
          <a:p>
            <a:r>
              <a:rPr lang="en-US" sz="3000" dirty="0">
                <a:latin typeface="Bodoni MT Black" panose="02070A03080606020203" pitchFamily="18" charset="0"/>
              </a:rPr>
              <a:t>End users in employee analysis are the individuals who ultimately benefit from the insights and recommendations generated by the analysis. They typically include: </a:t>
            </a:r>
            <a:r>
              <a:rPr lang="en-US" sz="3000" dirty="0" smtClean="0">
                <a:latin typeface="Bodoni MT Black" panose="02070A03080606020203" pitchFamily="18" charset="0"/>
              </a:rPr>
              <a:t> </a:t>
            </a:r>
          </a:p>
          <a:p>
            <a:pPr marL="457200" indent="-457200">
              <a:buFont typeface="Wingdings" panose="05000000000000000000" pitchFamily="2" charset="2"/>
              <a:buChar char="Ø"/>
            </a:pPr>
            <a:r>
              <a:rPr lang="en-US" sz="3000" dirty="0" smtClean="0">
                <a:latin typeface="Bodoni MT Black" panose="02070A03080606020203" pitchFamily="18" charset="0"/>
              </a:rPr>
              <a:t>   Employees </a:t>
            </a:r>
          </a:p>
          <a:p>
            <a:pPr marL="457200" indent="-457200">
              <a:buFont typeface="Wingdings" panose="05000000000000000000" pitchFamily="2" charset="2"/>
              <a:buChar char="Ø"/>
            </a:pPr>
            <a:r>
              <a:rPr lang="en-US" sz="3000" dirty="0" smtClean="0">
                <a:latin typeface="Bodoni MT Black" panose="02070A03080606020203" pitchFamily="18" charset="0"/>
              </a:rPr>
              <a:t>   </a:t>
            </a:r>
            <a:r>
              <a:rPr lang="en-US" sz="3000" dirty="0">
                <a:latin typeface="Bodoni MT Black" panose="02070A03080606020203" pitchFamily="18" charset="0"/>
              </a:rPr>
              <a:t>Managers </a:t>
            </a:r>
            <a:endParaRPr lang="en-US" sz="3000" dirty="0" smtClean="0">
              <a:latin typeface="Bodoni MT Black" panose="02070A03080606020203" pitchFamily="18" charset="0"/>
            </a:endParaRPr>
          </a:p>
          <a:p>
            <a:pPr marL="457200" indent="-457200">
              <a:buFont typeface="Wingdings" panose="05000000000000000000" pitchFamily="2" charset="2"/>
              <a:buChar char="Ø"/>
            </a:pPr>
            <a:r>
              <a:rPr lang="en-US" sz="3000" dirty="0" smtClean="0">
                <a:latin typeface="Bodoni MT Black" panose="02070A03080606020203" pitchFamily="18" charset="0"/>
              </a:rPr>
              <a:t>   HR </a:t>
            </a:r>
            <a:r>
              <a:rPr lang="en-US" sz="3000" dirty="0">
                <a:latin typeface="Bodoni MT Black" panose="02070A03080606020203" pitchFamily="18" charset="0"/>
              </a:rPr>
              <a:t>professionals </a:t>
            </a:r>
            <a:endParaRPr lang="en-US" sz="3000" dirty="0" smtClean="0">
              <a:latin typeface="Bodoni MT Black" panose="02070A03080606020203" pitchFamily="18" charset="0"/>
            </a:endParaRPr>
          </a:p>
          <a:p>
            <a:pPr marL="457200" indent="-457200">
              <a:buFont typeface="Wingdings" panose="05000000000000000000" pitchFamily="2" charset="2"/>
              <a:buChar char="Ø"/>
            </a:pPr>
            <a:r>
              <a:rPr lang="en-US" sz="3000" dirty="0" smtClean="0">
                <a:latin typeface="Bodoni MT Black" panose="02070A03080606020203" pitchFamily="18" charset="0"/>
              </a:rPr>
              <a:t>   Executives</a:t>
            </a:r>
            <a:endParaRPr lang="en-US" sz="3000" dirty="0">
              <a:latin typeface="Bodoni MT Black" panose="02070A030806060202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391049"/>
            <a:ext cx="8429684" cy="1323439"/>
          </a:xfrm>
          <a:prstGeom prst="rect">
            <a:avLst/>
          </a:prstGeom>
        </p:spPr>
        <p:txBody>
          <a:bodyPr wrap="square">
            <a:spAutoFit/>
          </a:bodyPr>
          <a:lstStyle/>
          <a:p>
            <a:r>
              <a:rPr lang="en-US" sz="4000" spc="10" dirty="0">
                <a:solidFill>
                  <a:schemeClr val="accent1">
                    <a:lumMod val="60000"/>
                    <a:lumOff val="40000"/>
                  </a:schemeClr>
                </a:solidFill>
                <a:latin typeface="Bodoni MT Black" panose="02070A03080606020203" pitchFamily="18" charset="0"/>
              </a:rPr>
              <a:t>O</a:t>
            </a:r>
            <a:r>
              <a:rPr lang="en-US" sz="4000" spc="25" dirty="0">
                <a:solidFill>
                  <a:schemeClr val="accent1">
                    <a:lumMod val="60000"/>
                    <a:lumOff val="40000"/>
                  </a:schemeClr>
                </a:solidFill>
                <a:latin typeface="Bodoni MT Black" panose="02070A03080606020203" pitchFamily="18" charset="0"/>
              </a:rPr>
              <a:t>U</a:t>
            </a:r>
            <a:r>
              <a:rPr lang="en-US" sz="4000" dirty="0">
                <a:solidFill>
                  <a:schemeClr val="accent1">
                    <a:lumMod val="60000"/>
                    <a:lumOff val="40000"/>
                  </a:schemeClr>
                </a:solidFill>
                <a:latin typeface="Bodoni MT Black" panose="02070A03080606020203" pitchFamily="18" charset="0"/>
              </a:rPr>
              <a:t>R</a:t>
            </a:r>
            <a:r>
              <a:rPr lang="en-US" sz="4000" spc="5" dirty="0">
                <a:solidFill>
                  <a:schemeClr val="accent1">
                    <a:lumMod val="60000"/>
                    <a:lumOff val="40000"/>
                  </a:schemeClr>
                </a:solidFill>
                <a:latin typeface="Bodoni MT Black" panose="02070A03080606020203" pitchFamily="18" charset="0"/>
              </a:rPr>
              <a:t> </a:t>
            </a:r>
            <a:r>
              <a:rPr lang="en-US" sz="4000" spc="25" dirty="0">
                <a:solidFill>
                  <a:schemeClr val="accent1">
                    <a:lumMod val="60000"/>
                    <a:lumOff val="40000"/>
                  </a:schemeClr>
                </a:solidFill>
                <a:latin typeface="Bodoni MT Black" panose="02070A03080606020203" pitchFamily="18" charset="0"/>
              </a:rPr>
              <a:t>S</a:t>
            </a:r>
            <a:r>
              <a:rPr lang="en-US" sz="4000" spc="10" dirty="0">
                <a:solidFill>
                  <a:schemeClr val="accent1">
                    <a:lumMod val="60000"/>
                    <a:lumOff val="40000"/>
                  </a:schemeClr>
                </a:solidFill>
                <a:latin typeface="Bodoni MT Black" panose="02070A03080606020203" pitchFamily="18" charset="0"/>
              </a:rPr>
              <a:t>O</a:t>
            </a:r>
            <a:r>
              <a:rPr lang="en-US" sz="4000" spc="25" dirty="0">
                <a:solidFill>
                  <a:schemeClr val="accent1">
                    <a:lumMod val="60000"/>
                    <a:lumOff val="40000"/>
                  </a:schemeClr>
                </a:solidFill>
                <a:latin typeface="Bodoni MT Black" panose="02070A03080606020203" pitchFamily="18" charset="0"/>
              </a:rPr>
              <a:t>LU</a:t>
            </a:r>
            <a:r>
              <a:rPr lang="en-US" sz="4000" spc="-35" dirty="0">
                <a:solidFill>
                  <a:schemeClr val="accent1">
                    <a:lumMod val="60000"/>
                    <a:lumOff val="40000"/>
                  </a:schemeClr>
                </a:solidFill>
                <a:latin typeface="Bodoni MT Black" panose="02070A03080606020203" pitchFamily="18" charset="0"/>
              </a:rPr>
              <a:t>T</a:t>
            </a:r>
            <a:r>
              <a:rPr lang="en-US" sz="4000" spc="-30" dirty="0">
                <a:solidFill>
                  <a:schemeClr val="accent1">
                    <a:lumMod val="60000"/>
                    <a:lumOff val="40000"/>
                  </a:schemeClr>
                </a:solidFill>
                <a:latin typeface="Bodoni MT Black" panose="02070A03080606020203" pitchFamily="18" charset="0"/>
              </a:rPr>
              <a:t>I</a:t>
            </a:r>
            <a:r>
              <a:rPr lang="en-US" sz="4000" spc="10" dirty="0">
                <a:solidFill>
                  <a:schemeClr val="accent1">
                    <a:lumMod val="60000"/>
                    <a:lumOff val="40000"/>
                  </a:schemeClr>
                </a:solidFill>
                <a:latin typeface="Bodoni MT Black" panose="02070A03080606020203" pitchFamily="18" charset="0"/>
              </a:rPr>
              <a:t>O</a:t>
            </a:r>
            <a:r>
              <a:rPr lang="en-US" sz="4000" dirty="0">
                <a:solidFill>
                  <a:schemeClr val="accent1">
                    <a:lumMod val="60000"/>
                    <a:lumOff val="40000"/>
                  </a:schemeClr>
                </a:solidFill>
                <a:latin typeface="Bodoni MT Black" panose="02070A03080606020203" pitchFamily="18" charset="0"/>
              </a:rPr>
              <a:t>N</a:t>
            </a:r>
            <a:r>
              <a:rPr lang="en-US" sz="4000" spc="-345" dirty="0">
                <a:solidFill>
                  <a:schemeClr val="accent1">
                    <a:lumMod val="60000"/>
                    <a:lumOff val="40000"/>
                  </a:schemeClr>
                </a:solidFill>
                <a:latin typeface="Bodoni MT Black" panose="02070A03080606020203" pitchFamily="18" charset="0"/>
              </a:rPr>
              <a:t> </a:t>
            </a:r>
            <a:r>
              <a:rPr lang="en-US" sz="4000" spc="-35" dirty="0">
                <a:solidFill>
                  <a:schemeClr val="accent1">
                    <a:lumMod val="60000"/>
                    <a:lumOff val="40000"/>
                  </a:schemeClr>
                </a:solidFill>
                <a:latin typeface="Bodoni MT Black" panose="02070A03080606020203" pitchFamily="18" charset="0"/>
              </a:rPr>
              <a:t>A</a:t>
            </a:r>
            <a:r>
              <a:rPr lang="en-US" sz="4000" spc="-5" dirty="0">
                <a:solidFill>
                  <a:schemeClr val="accent1">
                    <a:lumMod val="60000"/>
                    <a:lumOff val="40000"/>
                  </a:schemeClr>
                </a:solidFill>
                <a:latin typeface="Bodoni MT Black" panose="02070A03080606020203" pitchFamily="18" charset="0"/>
              </a:rPr>
              <a:t>N</a:t>
            </a:r>
            <a:r>
              <a:rPr lang="en-US" sz="4000" dirty="0">
                <a:solidFill>
                  <a:schemeClr val="accent1">
                    <a:lumMod val="60000"/>
                    <a:lumOff val="40000"/>
                  </a:schemeClr>
                </a:solidFill>
                <a:latin typeface="Bodoni MT Black" panose="02070A03080606020203" pitchFamily="18" charset="0"/>
              </a:rPr>
              <a:t>D</a:t>
            </a:r>
            <a:r>
              <a:rPr lang="en-US" sz="4000" spc="35" dirty="0">
                <a:solidFill>
                  <a:schemeClr val="accent1">
                    <a:lumMod val="60000"/>
                    <a:lumOff val="40000"/>
                  </a:schemeClr>
                </a:solidFill>
                <a:latin typeface="Bodoni MT Black" panose="02070A03080606020203" pitchFamily="18" charset="0"/>
              </a:rPr>
              <a:t> </a:t>
            </a:r>
            <a:r>
              <a:rPr lang="en-US" sz="4000" spc="-30" dirty="0">
                <a:solidFill>
                  <a:schemeClr val="accent1">
                    <a:lumMod val="60000"/>
                    <a:lumOff val="40000"/>
                  </a:schemeClr>
                </a:solidFill>
                <a:latin typeface="Bodoni MT Black" panose="02070A03080606020203" pitchFamily="18" charset="0"/>
              </a:rPr>
              <a:t>I</a:t>
            </a:r>
            <a:r>
              <a:rPr lang="en-US" sz="4000" spc="-35" dirty="0">
                <a:solidFill>
                  <a:schemeClr val="accent1">
                    <a:lumMod val="60000"/>
                    <a:lumOff val="40000"/>
                  </a:schemeClr>
                </a:solidFill>
                <a:latin typeface="Bodoni MT Black" panose="02070A03080606020203" pitchFamily="18" charset="0"/>
              </a:rPr>
              <a:t>T</a:t>
            </a:r>
            <a:r>
              <a:rPr lang="en-US" sz="4000" dirty="0">
                <a:solidFill>
                  <a:schemeClr val="accent1">
                    <a:lumMod val="60000"/>
                    <a:lumOff val="40000"/>
                  </a:schemeClr>
                </a:solidFill>
                <a:latin typeface="Bodoni MT Black" panose="02070A03080606020203" pitchFamily="18" charset="0"/>
              </a:rPr>
              <a:t>S</a:t>
            </a:r>
            <a:r>
              <a:rPr lang="en-US" sz="4000" spc="60" dirty="0">
                <a:solidFill>
                  <a:schemeClr val="accent1">
                    <a:lumMod val="60000"/>
                    <a:lumOff val="40000"/>
                  </a:schemeClr>
                </a:solidFill>
                <a:latin typeface="Bodoni MT Black" panose="02070A03080606020203" pitchFamily="18" charset="0"/>
              </a:rPr>
              <a:t> </a:t>
            </a:r>
            <a:r>
              <a:rPr lang="en-US" sz="4000" spc="-295" dirty="0">
                <a:solidFill>
                  <a:schemeClr val="accent1">
                    <a:lumMod val="60000"/>
                    <a:lumOff val="40000"/>
                  </a:schemeClr>
                </a:solidFill>
                <a:latin typeface="Bodoni MT Black" panose="02070A03080606020203" pitchFamily="18" charset="0"/>
              </a:rPr>
              <a:t>V</a:t>
            </a:r>
            <a:r>
              <a:rPr lang="en-US" sz="4000" spc="-35" dirty="0">
                <a:solidFill>
                  <a:schemeClr val="accent1">
                    <a:lumMod val="60000"/>
                    <a:lumOff val="40000"/>
                  </a:schemeClr>
                </a:solidFill>
                <a:latin typeface="Bodoni MT Black" panose="02070A03080606020203" pitchFamily="18" charset="0"/>
              </a:rPr>
              <a:t>A</a:t>
            </a:r>
            <a:r>
              <a:rPr lang="en-US" sz="4000" spc="25" dirty="0">
                <a:solidFill>
                  <a:schemeClr val="accent1">
                    <a:lumMod val="60000"/>
                    <a:lumOff val="40000"/>
                  </a:schemeClr>
                </a:solidFill>
                <a:latin typeface="Bodoni MT Black" panose="02070A03080606020203" pitchFamily="18" charset="0"/>
              </a:rPr>
              <a:t>LU</a:t>
            </a:r>
            <a:r>
              <a:rPr lang="en-US" sz="4000" dirty="0">
                <a:solidFill>
                  <a:schemeClr val="accent1">
                    <a:lumMod val="60000"/>
                    <a:lumOff val="40000"/>
                  </a:schemeClr>
                </a:solidFill>
                <a:latin typeface="Bodoni MT Black" panose="02070A03080606020203" pitchFamily="18" charset="0"/>
              </a:rPr>
              <a:t>E</a:t>
            </a:r>
            <a:r>
              <a:rPr lang="en-US" sz="4000" spc="-65" dirty="0">
                <a:solidFill>
                  <a:schemeClr val="accent1">
                    <a:lumMod val="60000"/>
                    <a:lumOff val="40000"/>
                  </a:schemeClr>
                </a:solidFill>
                <a:latin typeface="Bodoni MT Black" panose="02070A03080606020203" pitchFamily="18" charset="0"/>
              </a:rPr>
              <a:t> </a:t>
            </a:r>
            <a:r>
              <a:rPr lang="en-US" sz="4000" spc="-15" dirty="0">
                <a:solidFill>
                  <a:schemeClr val="accent1">
                    <a:lumMod val="60000"/>
                    <a:lumOff val="40000"/>
                  </a:schemeClr>
                </a:solidFill>
                <a:latin typeface="Bodoni MT Black" panose="02070A03080606020203" pitchFamily="18" charset="0"/>
              </a:rPr>
              <a:t>P</a:t>
            </a:r>
            <a:r>
              <a:rPr lang="en-US" sz="4000" spc="-30" dirty="0">
                <a:solidFill>
                  <a:schemeClr val="accent1">
                    <a:lumMod val="60000"/>
                    <a:lumOff val="40000"/>
                  </a:schemeClr>
                </a:solidFill>
                <a:latin typeface="Bodoni MT Black" panose="02070A03080606020203" pitchFamily="18" charset="0"/>
              </a:rPr>
              <a:t>R</a:t>
            </a:r>
            <a:r>
              <a:rPr lang="en-US" sz="4000" spc="10" dirty="0">
                <a:solidFill>
                  <a:schemeClr val="accent1">
                    <a:lumMod val="60000"/>
                    <a:lumOff val="40000"/>
                  </a:schemeClr>
                </a:solidFill>
                <a:latin typeface="Bodoni MT Black" panose="02070A03080606020203" pitchFamily="18" charset="0"/>
              </a:rPr>
              <a:t>O</a:t>
            </a:r>
            <a:r>
              <a:rPr lang="en-US" sz="4000" spc="-15" dirty="0">
                <a:solidFill>
                  <a:schemeClr val="accent1">
                    <a:lumMod val="60000"/>
                    <a:lumOff val="40000"/>
                  </a:schemeClr>
                </a:solidFill>
                <a:latin typeface="Bodoni MT Black" panose="02070A03080606020203" pitchFamily="18" charset="0"/>
              </a:rPr>
              <a:t>P</a:t>
            </a:r>
            <a:r>
              <a:rPr lang="en-US" sz="4000" spc="10" dirty="0">
                <a:solidFill>
                  <a:schemeClr val="accent1">
                    <a:lumMod val="60000"/>
                    <a:lumOff val="40000"/>
                  </a:schemeClr>
                </a:solidFill>
                <a:latin typeface="Bodoni MT Black" panose="02070A03080606020203" pitchFamily="18" charset="0"/>
              </a:rPr>
              <a:t>O</a:t>
            </a:r>
            <a:r>
              <a:rPr lang="en-US" sz="4000" spc="25" dirty="0">
                <a:solidFill>
                  <a:schemeClr val="accent1">
                    <a:lumMod val="60000"/>
                    <a:lumOff val="40000"/>
                  </a:schemeClr>
                </a:solidFill>
                <a:latin typeface="Bodoni MT Black" panose="02070A03080606020203" pitchFamily="18" charset="0"/>
              </a:rPr>
              <a:t>S</a:t>
            </a:r>
            <a:r>
              <a:rPr lang="en-US" sz="4000" spc="-30" dirty="0">
                <a:solidFill>
                  <a:schemeClr val="accent1">
                    <a:lumMod val="60000"/>
                    <a:lumOff val="40000"/>
                  </a:schemeClr>
                </a:solidFill>
                <a:latin typeface="Bodoni MT Black" panose="02070A03080606020203" pitchFamily="18" charset="0"/>
              </a:rPr>
              <a:t>I</a:t>
            </a:r>
            <a:r>
              <a:rPr lang="en-US" sz="4000" spc="-35" dirty="0">
                <a:solidFill>
                  <a:schemeClr val="accent1">
                    <a:lumMod val="60000"/>
                    <a:lumOff val="40000"/>
                  </a:schemeClr>
                </a:solidFill>
                <a:latin typeface="Bodoni MT Black" panose="02070A03080606020203" pitchFamily="18" charset="0"/>
              </a:rPr>
              <a:t>T</a:t>
            </a:r>
            <a:r>
              <a:rPr lang="en-US" sz="4000" spc="-30" dirty="0">
                <a:solidFill>
                  <a:schemeClr val="accent1">
                    <a:lumMod val="60000"/>
                    <a:lumOff val="40000"/>
                  </a:schemeClr>
                </a:solidFill>
                <a:latin typeface="Bodoni MT Black" panose="02070A03080606020203" pitchFamily="18" charset="0"/>
              </a:rPr>
              <a:t>I</a:t>
            </a:r>
            <a:r>
              <a:rPr lang="en-US" sz="4000" spc="10" dirty="0">
                <a:solidFill>
                  <a:schemeClr val="accent1">
                    <a:lumMod val="60000"/>
                    <a:lumOff val="40000"/>
                  </a:schemeClr>
                </a:solidFill>
                <a:latin typeface="Bodoni MT Black" panose="02070A03080606020203" pitchFamily="18" charset="0"/>
              </a:rPr>
              <a:t>O</a:t>
            </a:r>
            <a:r>
              <a:rPr lang="en-US" sz="4000" dirty="0">
                <a:solidFill>
                  <a:schemeClr val="accent1">
                    <a:lumMod val="60000"/>
                    <a:lumOff val="40000"/>
                  </a:schemeClr>
                </a:solidFill>
                <a:latin typeface="Bodoni MT Black" panose="02070A03080606020203" pitchFamily="18" charset="0"/>
              </a:rPr>
              <a:t>N</a:t>
            </a:r>
          </a:p>
        </p:txBody>
      </p:sp>
      <p:sp>
        <p:nvSpPr>
          <p:cNvPr id="5" name="Rectangle 4"/>
          <p:cNvSpPr/>
          <p:nvPr/>
        </p:nvSpPr>
        <p:spPr>
          <a:xfrm>
            <a:off x="574920" y="2107439"/>
            <a:ext cx="6286528" cy="3785652"/>
          </a:xfrm>
          <a:prstGeom prst="rect">
            <a:avLst/>
          </a:prstGeom>
        </p:spPr>
        <p:txBody>
          <a:bodyPr wrap="square">
            <a:spAutoFit/>
          </a:bodyPr>
          <a:lstStyle/>
          <a:p>
            <a:r>
              <a:rPr lang="en-IN" sz="3000" dirty="0">
                <a:latin typeface="Bodoni MT Black" panose="02070A03080606020203" pitchFamily="18" charset="0"/>
              </a:rPr>
              <a:t>We have provided solution for function and formula by providing for around 20 employees their salary is calculated by using formula and arranging them to provide solution to the concerned management of the company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6576" indent="0">
              <a:buNone/>
            </a:pPr>
            <a:r>
              <a:rPr lang="en-IN" dirty="0">
                <a:latin typeface="Bodoni MT Black" panose="02070A03080606020203" pitchFamily="18" charset="0"/>
              </a:rPr>
              <a:t>The dataset consists of name of the employee </a:t>
            </a:r>
            <a:r>
              <a:rPr lang="en-IN" dirty="0" smtClean="0">
                <a:latin typeface="Bodoni MT Black" panose="02070A03080606020203" pitchFamily="18" charset="0"/>
              </a:rPr>
              <a:t>employee</a:t>
            </a:r>
            <a:r>
              <a:rPr lang="en-IN" dirty="0" smtClean="0">
                <a:latin typeface="Bodoni MT Black" panose="02070A03080606020203" pitchFamily="18" charset="0"/>
              </a:rPr>
              <a:t> </a:t>
            </a:r>
            <a:r>
              <a:rPr lang="en-IN" dirty="0">
                <a:latin typeface="Bodoni MT Black" panose="02070A03080606020203" pitchFamily="18" charset="0"/>
              </a:rPr>
              <a:t>id their personal details and the salary is computed to illustrate the final salary to the management to make decisions regarding salary bonus </a:t>
            </a:r>
            <a:r>
              <a:rPr lang="en-IN" dirty="0" smtClean="0">
                <a:latin typeface="Bodoni MT Black" panose="02070A03080606020203" pitchFamily="18" charset="0"/>
              </a:rPr>
              <a:t>etc.</a:t>
            </a:r>
            <a:endParaRPr lang="en-US" dirty="0">
              <a:latin typeface="Bodoni MT Black" panose="02070A03080606020203" pitchFamily="18" charset="0"/>
            </a:endParaRPr>
          </a:p>
          <a:p>
            <a:endParaRPr lang="en-IN" dirty="0">
              <a:latin typeface="Bodoni MT Black" panose="02070A03080606020203" pitchFamily="18" charset="0"/>
            </a:endParaRPr>
          </a:p>
        </p:txBody>
      </p:sp>
      <p:sp>
        <p:nvSpPr>
          <p:cNvPr id="4"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normAutofit/>
          </a:bodyPr>
          <a:lstStyle/>
          <a:p>
            <a:r>
              <a:rPr lang="en-IN" sz="4000" dirty="0" smtClean="0">
                <a:solidFill>
                  <a:schemeClr val="accent1">
                    <a:lumMod val="40000"/>
                    <a:lumOff val="60000"/>
                  </a:schemeClr>
                </a:solidFill>
                <a:latin typeface="Bodoni MT Black" panose="02070A03080606020203" pitchFamily="18" charset="0"/>
              </a:rPr>
              <a:t>Data set </a:t>
            </a:r>
            <a:r>
              <a:rPr lang="en-IN" sz="4000" dirty="0">
                <a:solidFill>
                  <a:schemeClr val="accent1">
                    <a:lumMod val="40000"/>
                    <a:lumOff val="60000"/>
                  </a:schemeClr>
                </a:solidFill>
                <a:latin typeface="Bodoni MT Black" panose="02070A03080606020203" pitchFamily="18" charset="0"/>
              </a:rPr>
              <a:t>Description</a:t>
            </a:r>
          </a:p>
        </p:txBody>
      </p:sp>
    </p:spTree>
    <p:extLst>
      <p:ext uri="{BB962C8B-B14F-4D97-AF65-F5344CB8AC3E}">
        <p14:creationId xmlns:p14="http://schemas.microsoft.com/office/powerpoint/2010/main" val="70151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67544" y="404664"/>
            <a:ext cx="7241232" cy="1066130"/>
          </a:xfrm>
        </p:spPr>
        <p:txBody>
          <a:bodyPr>
            <a:noAutofit/>
          </a:bodyPr>
          <a:lstStyle/>
          <a:p>
            <a:r>
              <a:rPr lang="en-US" sz="4000" spc="15" dirty="0">
                <a:solidFill>
                  <a:schemeClr val="accent1">
                    <a:lumMod val="60000"/>
                    <a:lumOff val="40000"/>
                  </a:schemeClr>
                </a:solidFill>
                <a:latin typeface="Bodoni MT Black" panose="02070A03080606020203" pitchFamily="18" charset="0"/>
              </a:rPr>
              <a:t>THE</a:t>
            </a:r>
            <a:r>
              <a:rPr lang="en-US" sz="4000" spc="20" dirty="0">
                <a:solidFill>
                  <a:schemeClr val="accent1">
                    <a:lumMod val="60000"/>
                    <a:lumOff val="40000"/>
                  </a:schemeClr>
                </a:solidFill>
                <a:latin typeface="Bodoni MT Black" panose="02070A03080606020203" pitchFamily="18" charset="0"/>
              </a:rPr>
              <a:t> "</a:t>
            </a:r>
            <a:r>
              <a:rPr lang="en-US" sz="4000" spc="10" dirty="0">
                <a:solidFill>
                  <a:schemeClr val="accent1">
                    <a:lumMod val="60000"/>
                    <a:lumOff val="40000"/>
                  </a:schemeClr>
                </a:solidFill>
                <a:latin typeface="Bodoni MT Black" panose="02070A03080606020203" pitchFamily="18" charset="0"/>
              </a:rPr>
              <a:t>WOW"</a:t>
            </a:r>
            <a:r>
              <a:rPr lang="en-US" sz="4000" spc="85" dirty="0">
                <a:solidFill>
                  <a:schemeClr val="accent1">
                    <a:lumMod val="60000"/>
                    <a:lumOff val="40000"/>
                  </a:schemeClr>
                </a:solidFill>
                <a:latin typeface="Bodoni MT Black" panose="02070A03080606020203" pitchFamily="18" charset="0"/>
              </a:rPr>
              <a:t> </a:t>
            </a:r>
            <a:r>
              <a:rPr lang="en-US" sz="4000" spc="10" dirty="0">
                <a:solidFill>
                  <a:schemeClr val="accent1">
                    <a:lumMod val="60000"/>
                    <a:lumOff val="40000"/>
                  </a:schemeClr>
                </a:solidFill>
                <a:latin typeface="Bodoni MT Black" panose="02070A03080606020203" pitchFamily="18" charset="0"/>
              </a:rPr>
              <a:t>IN</a:t>
            </a:r>
            <a:r>
              <a:rPr lang="en-US" sz="4000" spc="-5" dirty="0">
                <a:solidFill>
                  <a:schemeClr val="accent1">
                    <a:lumMod val="60000"/>
                    <a:lumOff val="40000"/>
                  </a:schemeClr>
                </a:solidFill>
                <a:latin typeface="Bodoni MT Black" panose="02070A03080606020203" pitchFamily="18" charset="0"/>
              </a:rPr>
              <a:t> </a:t>
            </a:r>
            <a:r>
              <a:rPr lang="en-US" sz="4000" spc="15" dirty="0">
                <a:solidFill>
                  <a:schemeClr val="accent1">
                    <a:lumMod val="60000"/>
                    <a:lumOff val="40000"/>
                  </a:schemeClr>
                </a:solidFill>
                <a:latin typeface="Bodoni MT Black" panose="02070A03080606020203" pitchFamily="18" charset="0"/>
              </a:rPr>
              <a:t>OUR</a:t>
            </a:r>
            <a:r>
              <a:rPr lang="en-US" sz="4000" spc="-10" dirty="0">
                <a:solidFill>
                  <a:schemeClr val="accent1">
                    <a:lumMod val="60000"/>
                    <a:lumOff val="40000"/>
                  </a:schemeClr>
                </a:solidFill>
                <a:latin typeface="Bodoni MT Black" panose="02070A03080606020203" pitchFamily="18" charset="0"/>
              </a:rPr>
              <a:t> </a:t>
            </a:r>
            <a:r>
              <a:rPr lang="en-US" sz="4000" spc="20" dirty="0">
                <a:solidFill>
                  <a:schemeClr val="accent1">
                    <a:lumMod val="60000"/>
                    <a:lumOff val="40000"/>
                  </a:schemeClr>
                </a:solidFill>
                <a:latin typeface="Bodoni MT Black" panose="02070A03080606020203" pitchFamily="18" charset="0"/>
              </a:rPr>
              <a:t>SOLUTION</a:t>
            </a:r>
            <a:endParaRPr lang="en-IN" sz="4000" dirty="0">
              <a:solidFill>
                <a:schemeClr val="accent1">
                  <a:lumMod val="60000"/>
                  <a:lumOff val="40000"/>
                </a:schemeClr>
              </a:solidFill>
              <a:latin typeface="Bodoni MT Black" panose="02070A03080606020203" pitchFamily="18" charset="0"/>
            </a:endParaRPr>
          </a:p>
        </p:txBody>
      </p:sp>
      <p:sp>
        <p:nvSpPr>
          <p:cNvPr id="8" name="Content Placeholder 7"/>
          <p:cNvSpPr>
            <a:spLocks noGrp="1"/>
          </p:cNvSpPr>
          <p:nvPr>
            <p:ph idx="1"/>
          </p:nvPr>
        </p:nvSpPr>
        <p:spPr>
          <a:xfrm>
            <a:off x="457200" y="1600200"/>
            <a:ext cx="8435280" cy="4525963"/>
          </a:xfrm>
        </p:spPr>
        <p:txBody>
          <a:bodyPr>
            <a:normAutofit fontScale="92500" lnSpcReduction="10000"/>
          </a:bodyPr>
          <a:lstStyle/>
          <a:p>
            <a:pPr marL="36576" indent="0">
              <a:buNone/>
            </a:pPr>
            <a:r>
              <a:rPr lang="en-IN" sz="3200" dirty="0">
                <a:solidFill>
                  <a:schemeClr val="tx1">
                    <a:lumMod val="95000"/>
                  </a:schemeClr>
                </a:solidFill>
                <a:latin typeface="Bodoni MT Black" panose="02070A03080606020203" pitchFamily="18" charset="0"/>
                <a:cs typeface="Times New Roman" panose="02020603050405020304" pitchFamily="18" charset="0"/>
              </a:rPr>
              <a:t>The WOW in our solution are the metrics used to describe the performance of the employee in their respective work which results in the computation of their salary </a:t>
            </a:r>
          </a:p>
          <a:p>
            <a:pPr marL="36576" indent="0">
              <a:buNone/>
            </a:pPr>
            <a:r>
              <a:rPr lang="en-IN" sz="3200" dirty="0">
                <a:solidFill>
                  <a:schemeClr val="tx1">
                    <a:lumMod val="95000"/>
                  </a:schemeClr>
                </a:solidFill>
                <a:latin typeface="Bodoni MT Black" panose="02070A03080606020203" pitchFamily="18" charset="0"/>
                <a:cs typeface="Times New Roman" panose="02020603050405020304" pitchFamily="18" charset="0"/>
              </a:rPr>
              <a:t>  </a:t>
            </a:r>
            <a:r>
              <a:rPr lang="en-IN" sz="3200" dirty="0" smtClean="0">
                <a:solidFill>
                  <a:schemeClr val="tx1">
                    <a:lumMod val="95000"/>
                  </a:schemeClr>
                </a:solidFill>
                <a:latin typeface="Bodoni MT Black" panose="02070A03080606020203" pitchFamily="18" charset="0"/>
                <a:cs typeface="Times New Roman" panose="02020603050405020304" pitchFamily="18" charset="0"/>
              </a:rPr>
              <a:t> </a:t>
            </a:r>
            <a:r>
              <a:rPr lang="en-IN" sz="3200" dirty="0">
                <a:solidFill>
                  <a:schemeClr val="tx1">
                    <a:lumMod val="95000"/>
                  </a:schemeClr>
                </a:solidFill>
                <a:latin typeface="Bodoni MT Black" panose="02070A03080606020203" pitchFamily="18" charset="0"/>
                <a:cs typeface="Times New Roman" panose="02020603050405020304" pitchFamily="18" charset="0"/>
              </a:rPr>
              <a:t>It involves </a:t>
            </a:r>
            <a:endParaRPr lang="en-IN" sz="3200" dirty="0" smtClean="0">
              <a:solidFill>
                <a:schemeClr val="tx1">
                  <a:lumMod val="95000"/>
                </a:schemeClr>
              </a:solidFill>
              <a:latin typeface="Bodoni MT Black" panose="02070A03080606020203" pitchFamily="18" charset="0"/>
              <a:cs typeface="Times New Roman" panose="02020603050405020304" pitchFamily="18" charset="0"/>
            </a:endParaRPr>
          </a:p>
          <a:p>
            <a:r>
              <a:rPr lang="en-IN" sz="3200" dirty="0" smtClean="0">
                <a:solidFill>
                  <a:schemeClr val="tx1">
                    <a:lumMod val="95000"/>
                  </a:schemeClr>
                </a:solidFill>
                <a:latin typeface="Bodoni MT Black" panose="02070A03080606020203" pitchFamily="18" charset="0"/>
                <a:cs typeface="Times New Roman" panose="02020603050405020304" pitchFamily="18" charset="0"/>
              </a:rPr>
              <a:t>   Seniority</a:t>
            </a:r>
            <a:endParaRPr lang="en-IN" sz="3200" dirty="0">
              <a:solidFill>
                <a:schemeClr val="tx1">
                  <a:lumMod val="95000"/>
                </a:schemeClr>
              </a:solidFill>
              <a:latin typeface="Bodoni MT Black" panose="02070A03080606020203" pitchFamily="18" charset="0"/>
              <a:cs typeface="Times New Roman" panose="02020603050405020304" pitchFamily="18" charset="0"/>
            </a:endParaRPr>
          </a:p>
          <a:p>
            <a:r>
              <a:rPr lang="en-IN" sz="3200" dirty="0" smtClean="0">
                <a:solidFill>
                  <a:schemeClr val="tx1">
                    <a:lumMod val="95000"/>
                  </a:schemeClr>
                </a:solidFill>
                <a:latin typeface="Bodoni MT Black" panose="02070A03080606020203" pitchFamily="18" charset="0"/>
                <a:cs typeface="Times New Roman" panose="02020603050405020304" pitchFamily="18" charset="0"/>
              </a:rPr>
              <a:t>   Position </a:t>
            </a:r>
            <a:r>
              <a:rPr lang="en-IN" sz="3200" dirty="0">
                <a:solidFill>
                  <a:schemeClr val="tx1">
                    <a:lumMod val="95000"/>
                  </a:schemeClr>
                </a:solidFill>
                <a:latin typeface="Bodoni MT Black" panose="02070A03080606020203" pitchFamily="18" charset="0"/>
                <a:cs typeface="Times New Roman" panose="02020603050405020304" pitchFamily="18" charset="0"/>
              </a:rPr>
              <a:t>in </a:t>
            </a:r>
            <a:r>
              <a:rPr lang="en-IN" sz="3200" dirty="0" smtClean="0">
                <a:solidFill>
                  <a:schemeClr val="tx1">
                    <a:lumMod val="95000"/>
                  </a:schemeClr>
                </a:solidFill>
                <a:latin typeface="Bodoni MT Black" panose="02070A03080606020203" pitchFamily="18" charset="0"/>
                <a:cs typeface="Times New Roman" panose="02020603050405020304" pitchFamily="18" charset="0"/>
              </a:rPr>
              <a:t>job</a:t>
            </a:r>
          </a:p>
          <a:p>
            <a:r>
              <a:rPr lang="en-IN" sz="3200" dirty="0" smtClean="0">
                <a:solidFill>
                  <a:schemeClr val="tx1">
                    <a:lumMod val="95000"/>
                  </a:schemeClr>
                </a:solidFill>
                <a:latin typeface="Bodoni MT Black" panose="02070A03080606020203" pitchFamily="18" charset="0"/>
                <a:cs typeface="Times New Roman" panose="02020603050405020304" pitchFamily="18" charset="0"/>
              </a:rPr>
              <a:t>   Experience in handling jobs</a:t>
            </a:r>
          </a:p>
          <a:p>
            <a:r>
              <a:rPr lang="en-IN" sz="3200" dirty="0" smtClean="0">
                <a:solidFill>
                  <a:schemeClr val="tx1">
                    <a:lumMod val="95000"/>
                  </a:schemeClr>
                </a:solidFill>
                <a:latin typeface="Bodoni MT Black" panose="02070A03080606020203" pitchFamily="18" charset="0"/>
                <a:cs typeface="Times New Roman" panose="02020603050405020304" pitchFamily="18" charset="0"/>
              </a:rPr>
              <a:t>   Performance metrics</a:t>
            </a:r>
            <a:endParaRPr lang="en-US" sz="3200" dirty="0" smtClean="0">
              <a:solidFill>
                <a:schemeClr val="tx1">
                  <a:lumMod val="95000"/>
                </a:schemeClr>
              </a:solidFill>
              <a:latin typeface="Bodoni MT Black" panose="02070A03080606020203" pitchFamily="18" charset="0"/>
              <a:cs typeface="Times New Roman" panose="02020603050405020304" pitchFamily="18" charset="0"/>
            </a:endParaRPr>
          </a:p>
          <a:p>
            <a:pPr marL="36576" indent="0">
              <a:buNone/>
            </a:pPr>
            <a:endParaRPr lang="en-IN" sz="3200" dirty="0">
              <a:solidFill>
                <a:schemeClr val="tx1">
                  <a:lumMod val="95000"/>
                </a:schemeClr>
              </a:solidFill>
              <a:latin typeface="Bodoni MT Black" panose="02070A03080606020203"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148</TotalTime>
  <Words>397</Words>
  <Application>Microsoft Office PowerPoint</Application>
  <PresentationFormat>On-screen Show (4:3)</PresentationFormat>
  <Paragraphs>46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Technic</vt:lpstr>
      <vt:lpstr>PowerPoint Presentation</vt:lpstr>
      <vt:lpstr>Employee Data Using Excel</vt:lpstr>
      <vt:lpstr>PowerPoint Presentation</vt:lpstr>
      <vt:lpstr>PowerPoint Presentation</vt:lpstr>
      <vt:lpstr>PROJECT OVERVIEW</vt:lpstr>
      <vt:lpstr>PowerPoint Presentation</vt:lpstr>
      <vt:lpstr>PowerPoint Presentation</vt:lpstr>
      <vt:lpstr>Data set Description</vt:lpstr>
      <vt:lpstr>THE "WOW" IN OUR SOLUTION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Using Excel</dc:title>
  <dc:creator>Formatted</dc:creator>
  <cp:lastModifiedBy>SystemAdministrator</cp:lastModifiedBy>
  <cp:revision>15</cp:revision>
  <dcterms:created xsi:type="dcterms:W3CDTF">2024-08-29T12:40:53Z</dcterms:created>
  <dcterms:modified xsi:type="dcterms:W3CDTF">2024-08-30T10:24:00Z</dcterms:modified>
</cp:coreProperties>
</file>