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71" r:id="rId13"/>
    <p:sldId id="272" r:id="rId14"/>
    <p:sldId id="265" r:id="rId15"/>
    <p:sldId id="273" r:id="rId16"/>
    <p:sldId id="268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>
      <p:cViewPr>
        <p:scale>
          <a:sx n="90" d="100"/>
          <a:sy n="90" d="100"/>
        </p:scale>
        <p:origin x="-389" y="2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New%20Folder\Employee_Dataset%20santhosh%20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santhosh M.xlsx]Sheet2!PivotTable1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7.619609024281801E-2"/>
          <c:y val="0.40531836298240498"/>
          <c:w val="0.66841357945010971"/>
          <c:h val="0.410538543793136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cat>
            <c:strRef>
              <c:f>Sheet2!$A$5:$A$11</c:f>
              <c:strCach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(blank)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E46-4369-9ECE-8DA2AE688B1D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cat>
            <c:strRef>
              <c:f>Sheet2!$A$5:$A$11</c:f>
              <c:strCach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(blank)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0">
                  <c:v>1</c:v>
                </c:pt>
                <c:pt idx="1">
                  <c:v>5</c:v>
                </c:pt>
                <c:pt idx="2">
                  <c:v>2</c:v>
                </c:pt>
                <c:pt idx="4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E46-4369-9ECE-8DA2AE688B1D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(blank)</c:v>
                </c:pt>
              </c:strCache>
            </c:strRef>
          </c:tx>
          <c:invertIfNegative val="0"/>
          <c:cat>
            <c:strRef>
              <c:f>Sheet2!$A$5:$A$11</c:f>
              <c:strCach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(blank)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0761344"/>
        <c:axId val="160793728"/>
      </c:barChart>
      <c:catAx>
        <c:axId val="1607613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60793728"/>
        <c:crosses val="autoZero"/>
        <c:auto val="1"/>
        <c:lblAlgn val="ctr"/>
        <c:lblOffset val="100"/>
        <c:noMultiLvlLbl val="0"/>
      </c:catAx>
      <c:valAx>
        <c:axId val="1607937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07613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600200" y="2959566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SANTHOSH M</a:t>
            </a:r>
            <a:endParaRPr lang="en-US" sz="2400" dirty="0"/>
          </a:p>
          <a:p>
            <a:r>
              <a:rPr lang="en-US" sz="2400" dirty="0"/>
              <a:t>REGISTER NO: </a:t>
            </a:r>
            <a:r>
              <a:rPr lang="en-US" sz="2400" dirty="0" smtClean="0"/>
              <a:t>312219384</a:t>
            </a:r>
            <a:r>
              <a:rPr lang="en-US" sz="2400" dirty="0" smtClean="0"/>
              <a:t> </a:t>
            </a:r>
            <a:r>
              <a:rPr lang="en-US" sz="2400" dirty="0"/>
              <a:t>&amp; </a:t>
            </a:r>
            <a:r>
              <a:rPr lang="en-US" sz="2400" dirty="0" smtClean="0"/>
              <a:t>asunm1711312219384</a:t>
            </a:r>
            <a:endParaRPr lang="en-US" sz="2400" dirty="0"/>
          </a:p>
          <a:p>
            <a:r>
              <a:rPr lang="en-US" sz="2400" dirty="0"/>
              <a:t>DEPARTMENT: B.com </a:t>
            </a:r>
            <a:r>
              <a:rPr lang="en-US" sz="2400" dirty="0" smtClean="0"/>
              <a:t>(</a:t>
            </a:r>
            <a:r>
              <a:rPr lang="en-US" sz="2400" dirty="0" smtClean="0"/>
              <a:t>BANK MANAGEMENT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smtClean="0"/>
              <a:t>S.A.COLLEGE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9B6D60C-0AA3-EDD7-5D61-F6B19D099B70}"/>
              </a:ext>
            </a:extLst>
          </p:cNvPr>
          <p:cNvSpPr txBox="1"/>
          <p:nvPr/>
        </p:nvSpPr>
        <p:spPr>
          <a:xfrm>
            <a:off x="1409700" y="1425429"/>
            <a:ext cx="594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COLLECTION OF DATA SET :</a:t>
            </a:r>
          </a:p>
          <a:p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 </a:t>
            </a:r>
            <a:r>
              <a:rPr lang="en-US" sz="1800" dirty="0"/>
              <a:t>The data was collected from the </a:t>
            </a:r>
            <a:r>
              <a:rPr lang="en-US" sz="1800" dirty="0" err="1"/>
              <a:t>edunet</a:t>
            </a:r>
            <a:r>
              <a:rPr lang="en-US" sz="1800" dirty="0"/>
              <a:t> dash board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And all the data was alignment and there are 7 features are given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In these 7 features as that I was selected the 3 features to analysis the employee rating form the employee data base.  </a:t>
            </a:r>
            <a:r>
              <a:rPr lang="en-US" sz="1800" b="1" dirty="0"/>
              <a:t>  </a:t>
            </a:r>
            <a:endParaRPr lang="en-IN" sz="1800" b="1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D899B42-1833-4AFB-A36C-218ABB769094}"/>
              </a:ext>
            </a:extLst>
          </p:cNvPr>
          <p:cNvSpPr txBox="1"/>
          <p:nvPr/>
        </p:nvSpPr>
        <p:spPr>
          <a:xfrm>
            <a:off x="1524000" y="3768626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FEATURES COLLECTING: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data base their was an blank cell are in the data</a:t>
            </a:r>
          </a:p>
          <a:p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To remove the blank cell first used the conditional formatting tool used to highlight the black cell with the filling of color</a:t>
            </a:r>
            <a:endParaRPr lang="en-IN" sz="18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7D65B6B-F5ED-E688-E409-463BAFBE2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9525000" cy="446276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After filling with the color of the blank cell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With the help of the slicer &amp; filter option removed the blank row and color in the dataset.</a:t>
            </a:r>
          </a:p>
          <a:p>
            <a:endParaRPr lang="en-US" sz="1800" dirty="0"/>
          </a:p>
          <a:p>
            <a:r>
              <a:rPr lang="en-US" sz="1800" b="1" dirty="0"/>
              <a:t>DATA HIGHLIGHTING:</a:t>
            </a:r>
            <a:endParaRPr lang="en-US" sz="1800" dirty="0"/>
          </a:p>
          <a:p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given 7 features  we have to highlight the feature which we have to analysis the date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 err="1"/>
              <a:t>Emn</a:t>
            </a:r>
            <a:r>
              <a:rPr lang="en-US" sz="1800" dirty="0"/>
              <a:t> Id, name, gender, employee type , increment amount.</a:t>
            </a:r>
          </a:p>
          <a:p>
            <a:endParaRPr lang="en-US" sz="1800" dirty="0"/>
          </a:p>
          <a:p>
            <a:r>
              <a:rPr lang="en-US" sz="1800" b="1" dirty="0"/>
              <a:t>RATING LEVEL CALCULATION:</a:t>
            </a:r>
          </a:p>
          <a:p>
            <a:endParaRPr lang="en-US" sz="1800" b="1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The increment amount are calculated by the  formula of  </a:t>
            </a:r>
            <a:r>
              <a:rPr lang="en-US" dirty="0"/>
              <a:t>=IF(J2=5,5000,IF(J2=4,4000,IF(J2=3,3000,IF(J2=2,2000,IF(J2=1,1000</a:t>
            </a:r>
            <a:r>
              <a:rPr lang="en-US" dirty="0" smtClean="0"/>
              <a:t>))))) The </a:t>
            </a:r>
            <a:r>
              <a:rPr lang="en-US" dirty="0"/>
              <a:t>value of bonus is based on </a:t>
            </a:r>
            <a:r>
              <a:rPr lang="en-US" dirty="0" smtClean="0"/>
              <a:t>employe</a:t>
            </a:r>
            <a:r>
              <a:rPr lang="en-US" dirty="0" smtClean="0"/>
              <a:t>e job rating . </a:t>
            </a:r>
            <a:r>
              <a:rPr lang="en-US" dirty="0" smtClean="0"/>
              <a:t>if </a:t>
            </a:r>
            <a:r>
              <a:rPr lang="en-US" dirty="0"/>
              <a:t>employee </a:t>
            </a:r>
            <a:r>
              <a:rPr lang="en-US" dirty="0" smtClean="0"/>
              <a:t>has 5 rating he will get 5000 as bonus,if he has 4</a:t>
            </a:r>
            <a:r>
              <a:rPr lang="en-US" dirty="0"/>
              <a:t> rating he will get </a:t>
            </a:r>
            <a:r>
              <a:rPr lang="en-US" dirty="0" smtClean="0"/>
              <a:t>4000</a:t>
            </a:r>
            <a:r>
              <a:rPr lang="en-US" dirty="0"/>
              <a:t> as bonus,if he has </a:t>
            </a:r>
            <a:r>
              <a:rPr lang="en-US" dirty="0" smtClean="0"/>
              <a:t>3</a:t>
            </a:r>
            <a:r>
              <a:rPr lang="en-US" dirty="0"/>
              <a:t> rating he </a:t>
            </a:r>
            <a:r>
              <a:rPr lang="en-US" dirty="0" smtClean="0"/>
              <a:t>will get 3000 as </a:t>
            </a:r>
            <a:r>
              <a:rPr lang="en-US" dirty="0"/>
              <a:t>bonus,if he </a:t>
            </a:r>
            <a:r>
              <a:rPr lang="en-US" dirty="0" smtClean="0"/>
              <a:t>has 2 rating he will get 2000 </a:t>
            </a:r>
            <a:r>
              <a:rPr lang="en-US" dirty="0"/>
              <a:t>as bonus,if he </a:t>
            </a:r>
            <a:r>
              <a:rPr lang="en-US" dirty="0" smtClean="0"/>
              <a:t>has 1 rating he will get 1000 as bonus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07369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C7B7EF-BD23-4224-1716-49BEC7502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8991600" cy="4985980"/>
          </a:xfrm>
        </p:spPr>
        <p:txBody>
          <a:bodyPr/>
          <a:lstStyle/>
          <a:p>
            <a:r>
              <a:rPr lang="en-US" sz="1800" b="1" dirty="0"/>
              <a:t>PIVOT TABLE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In the pivot table they are used to summarize the data which are provided in the data 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The important column are selected in the pivot table  are </a:t>
            </a:r>
            <a:r>
              <a:rPr lang="en-US" sz="1800" dirty="0" err="1"/>
              <a:t>Emn</a:t>
            </a:r>
            <a:r>
              <a:rPr lang="en-US" sz="1800" dirty="0"/>
              <a:t> Id, name, gender, employee type, increment amount.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They are customize in the pivot table option </a:t>
            </a:r>
          </a:p>
          <a:p>
            <a:r>
              <a:rPr lang="en-US" sz="1800" dirty="0"/>
              <a:t>       </a:t>
            </a:r>
            <a:r>
              <a:rPr lang="en-US" dirty="0" smtClean="0"/>
              <a:t>Bonus</a:t>
            </a:r>
            <a:r>
              <a:rPr lang="en-US" sz="1800" dirty="0" smtClean="0"/>
              <a:t> </a:t>
            </a:r>
            <a:r>
              <a:rPr lang="en-US" sz="1800" dirty="0"/>
              <a:t>=Rows</a:t>
            </a:r>
          </a:p>
          <a:p>
            <a:r>
              <a:rPr lang="en-US" sz="1800" dirty="0"/>
              <a:t>       </a:t>
            </a:r>
            <a:r>
              <a:rPr lang="en-US" dirty="0"/>
              <a:t>G</a:t>
            </a:r>
            <a:r>
              <a:rPr lang="en-US" dirty="0" smtClean="0"/>
              <a:t>ender </a:t>
            </a:r>
            <a:r>
              <a:rPr lang="en-US" sz="1800" dirty="0" smtClean="0"/>
              <a:t>= </a:t>
            </a:r>
            <a:r>
              <a:rPr lang="en-US" sz="1800" dirty="0"/>
              <a:t>Column</a:t>
            </a:r>
          </a:p>
          <a:p>
            <a:r>
              <a:rPr lang="en-US" sz="1800" dirty="0"/>
              <a:t>       </a:t>
            </a:r>
            <a:r>
              <a:rPr lang="en-US" dirty="0" smtClean="0"/>
              <a:t>Name</a:t>
            </a:r>
            <a:r>
              <a:rPr lang="en-US" sz="1800" dirty="0" smtClean="0"/>
              <a:t> </a:t>
            </a:r>
            <a:r>
              <a:rPr lang="en-US" sz="1800" dirty="0"/>
              <a:t>= Filter</a:t>
            </a:r>
          </a:p>
          <a:p>
            <a:r>
              <a:rPr lang="en-US" sz="1800" dirty="0"/>
              <a:t>       </a:t>
            </a:r>
            <a:r>
              <a:rPr lang="en-US" dirty="0" smtClean="0"/>
              <a:t>Count of job rating</a:t>
            </a:r>
            <a:r>
              <a:rPr lang="en-US" sz="1800" dirty="0" smtClean="0"/>
              <a:t> </a:t>
            </a:r>
            <a:r>
              <a:rPr lang="en-US" sz="1800" dirty="0"/>
              <a:t>= Values</a:t>
            </a:r>
          </a:p>
          <a:p>
            <a:endParaRPr lang="en-US" sz="1800" dirty="0"/>
          </a:p>
          <a:p>
            <a:r>
              <a:rPr lang="en-US" sz="1800" b="1" dirty="0"/>
              <a:t> GRAPH CHART 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analysis the important thing we have to insert the graph chart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The recommended chart  we can select the data are shown in the data.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D02738D-3A63-3BF6-FDD8-CE852456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763000" cy="415498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graph chart they are shown the trend line of the data set which we have selected in the table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all the data are selected and we have to name the graph chart of the data “ </a:t>
            </a:r>
            <a:r>
              <a:rPr lang="en-US" dirty="0"/>
              <a:t>bonus</a:t>
            </a:r>
            <a:r>
              <a:rPr lang="en-US" sz="1800" dirty="0"/>
              <a:t> amount of employee on salary”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each and every line and diagram are provided in the chart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/>
          </a:p>
          <a:p>
            <a:r>
              <a:rPr lang="en-US" sz="1800" b="1" dirty="0"/>
              <a:t>SLICER&amp; FILTER: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slicer and filter they are provided the summarizing the data in the short list.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these are provided under the heading are in the greater of the option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After selecting the dialogue box the new box will appear and select which data are used to provided under the pivot table.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The data are provided in the pivot table ,  graph chart, slicer.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269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00000000-0008-0000-00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6950132"/>
              </p:ext>
            </p:extLst>
          </p:nvPr>
        </p:nvGraphicFramePr>
        <p:xfrm>
          <a:off x="2286000" y="1676400"/>
          <a:ext cx="57912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0DA569-87BB-065C-5C76-0DA8D910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1512396E-6D98-CF21-03D0-CCEB4983D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813173"/>
            <a:ext cx="65532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Findings:Equity</a:t>
            </a:r>
            <a:r>
              <a:rPr lang="en-US" b="1" dirty="0"/>
              <a:t> Considerations:</a:t>
            </a:r>
            <a:r>
              <a:rPr lang="en-US" dirty="0"/>
              <a:t> The proposed </a:t>
            </a:r>
            <a:r>
              <a:rPr lang="en-US" dirty="0" smtClean="0"/>
              <a:t>bonuses is based on employee’s work performance and job rating.</a:t>
            </a:r>
          </a:p>
          <a:p>
            <a:endParaRPr lang="en-US" dirty="0"/>
          </a:p>
          <a:p>
            <a:r>
              <a:rPr lang="en-US" b="1" dirty="0"/>
              <a:t>Impact Assessment:</a:t>
            </a:r>
            <a:r>
              <a:rPr lang="en-US" dirty="0"/>
              <a:t> Initial feedback and analysis suggest that the proposed bonus amounts are well-received and align with performance expectations.</a:t>
            </a:r>
          </a:p>
        </p:txBody>
      </p:sp>
    </p:spTree>
    <p:extLst>
      <p:ext uri="{BB962C8B-B14F-4D97-AF65-F5344CB8AC3E}">
        <p14:creationId xmlns:p14="http://schemas.microsoft.com/office/powerpoint/2010/main" val="367717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B31FD95-1C43-5C6A-E727-F88ADFB296E9}"/>
              </a:ext>
            </a:extLst>
          </p:cNvPr>
          <p:cNvSpPr txBox="1"/>
          <p:nvPr/>
        </p:nvSpPr>
        <p:spPr>
          <a:xfrm>
            <a:off x="1143000" y="2286000"/>
            <a:ext cx="6629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Implementing a bonus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aligns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company goals of fair compensation and performance recognition.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 Steps: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 Plan: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Clearly communicate the new bonus structure to all employees.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Mechanism: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Establish a process for collecting employee feedback and addressing any concerns.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F145303-B81B-F66F-7ADE-D93851A00938}"/>
              </a:ext>
            </a:extLst>
          </p:cNvPr>
          <p:cNvSpPr txBox="1"/>
          <p:nvPr/>
        </p:nvSpPr>
        <p:spPr>
          <a:xfrm>
            <a:off x="1000126" y="2209800"/>
            <a:ext cx="6400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Situation: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company seeks to implement a fair and motivational bonus structure for its employees.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bonus distribution aligns with the company's equity principles and rewards outstanding performance.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xmlns="" id="{2292670B-F85D-4CF8-4055-B6C71AA05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2484894"/>
            <a:ext cx="705802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Establish a structured bonus system that acknowledges and rewards the efforts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made by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staff members.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involves defining and communicating the bonus amounts and ensuring the process is transparent and equitable.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AB36693-DA21-3D80-7A8C-9CE1E7DAD6E3}"/>
              </a:ext>
            </a:extLst>
          </p:cNvPr>
          <p:cNvSpPr txBox="1"/>
          <p:nvPr/>
        </p:nvSpPr>
        <p:spPr>
          <a:xfrm>
            <a:off x="1905000" y="2301744"/>
            <a:ext cx="5867400" cy="265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xmlns="" id="{E450B0E4-D27A-F621-4E4F-FB1463D8A01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23900" y="2776837"/>
            <a:ext cx="76581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Staff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members across all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Employees will understand the bonus distribution criteria and feel valued for their contributions.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510C19CC-BF67-0FBC-FF81-A93BEECD54F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867025" y="2351544"/>
            <a:ext cx="645795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Rationale: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structure aims to recognize and incentivize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Bonus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Structure:</a:t>
            </a:r>
            <a:r>
              <a:rPr kumimoji="0" lang="en-US" alt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(based on job rating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109036"/>
              </p:ext>
            </p:extLst>
          </p:nvPr>
        </p:nvGraphicFramePr>
        <p:xfrm>
          <a:off x="4791075" y="4113847"/>
          <a:ext cx="1905000" cy="1830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/>
                <a:gridCol w="952500"/>
              </a:tblGrid>
              <a:tr h="34942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64622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64622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8741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64622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1000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6867EB6-E559-0FFA-E1D3-9D1056F4B502}"/>
              </a:ext>
            </a:extLst>
          </p:cNvPr>
          <p:cNvSpPr txBox="1"/>
          <p:nvPr/>
        </p:nvSpPr>
        <p:spPr>
          <a:xfrm>
            <a:off x="1447800" y="2133600"/>
            <a:ext cx="6096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Employee Data Set = Edunet Dashboard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9 Feature they are provided.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5 features are taken to data analysis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They are: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Emp Id = Value &amp; Number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Name =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Gender = Male, Female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Employee Rating = numerical value</a:t>
            </a:r>
          </a:p>
          <a:p>
            <a:r>
              <a:rPr lang="en-US" sz="1800" dirty="0"/>
              <a:t>5.      Bonus = </a:t>
            </a:r>
            <a:r>
              <a:rPr lang="en-US" dirty="0" smtClean="0"/>
              <a:t>5-5000,4-4000,3-3000,2-2000,1-1000.</a:t>
            </a:r>
            <a:endParaRPr lang="en-US" sz="1800" dirty="0"/>
          </a:p>
          <a:p>
            <a:endParaRPr lang="en-US" sz="1800" dirty="0"/>
          </a:p>
          <a:p>
            <a:r>
              <a:rPr lang="en-US" dirty="0"/>
              <a:t>        </a:t>
            </a:r>
          </a:p>
          <a:p>
            <a:endParaRPr lang="en-IN" dirty="0"/>
          </a:p>
          <a:p>
            <a:pPr algn="l"/>
            <a:endParaRPr lang="en-US" sz="1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1974440" y="2558443"/>
            <a:ext cx="784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IF(J2=5,5000,IF(J2=4,4000,IF(J2=3,3000,IF(J2=2,2000,IF(J2=1,1000)))))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831</Words>
  <Application>Microsoft Office PowerPoint</Application>
  <PresentationFormat>Custom</PresentationFormat>
  <Paragraphs>129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PowerPoint Presentation</vt:lpstr>
      <vt:lpstr>RESULTS</vt:lpstr>
      <vt:lpstr>FINDINGS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Hp</cp:lastModifiedBy>
  <cp:revision>17</cp:revision>
  <dcterms:created xsi:type="dcterms:W3CDTF">2024-03-29T15:07:22Z</dcterms:created>
  <dcterms:modified xsi:type="dcterms:W3CDTF">2024-09-07T13:28:52Z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