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349" r:id="rId2"/>
    <p:sldId id="319" r:id="rId3"/>
    <p:sldId id="257" r:id="rId4"/>
    <p:sldId id="353" r:id="rId5"/>
    <p:sldId id="354" r:id="rId6"/>
    <p:sldId id="355" r:id="rId7"/>
    <p:sldId id="357" r:id="rId8"/>
    <p:sldId id="361" r:id="rId9"/>
    <p:sldId id="358" r:id="rId10"/>
    <p:sldId id="356" r:id="rId11"/>
    <p:sldId id="263" r:id="rId12"/>
    <p:sldId id="359" r:id="rId13"/>
    <p:sldId id="362" r:id="rId14"/>
    <p:sldId id="367" r:id="rId15"/>
    <p:sldId id="368" r:id="rId16"/>
    <p:sldId id="327" r:id="rId17"/>
    <p:sldId id="364" r:id="rId18"/>
    <p:sldId id="366" r:id="rId19"/>
    <p:sldId id="363" r:id="rId20"/>
    <p:sldId id="365" r:id="rId21"/>
    <p:sldId id="369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4472C4"/>
    <a:srgbClr val="2F528F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EBC4-8923-4531-9695-DE317DDF09A1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C021-ED26-4711-AF90-5396A26F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770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0E1FC-F233-4012-AB58-B1E9E7D3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C194AF-9CCD-4D19-B972-C12E5048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3F2209-BB42-4127-A98F-BA5C0FC6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80A180-3098-4BE2-A3B8-4044436E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221DB9-D828-43EC-8E60-9B93B75C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909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9C7D-4BF6-4BA9-904C-66A2547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5343CC-3DE2-41B1-9469-4AE901DA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6EF1CD-088C-42A3-95A5-B4472917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FF7C3F-6EFA-4F10-8BC5-FB783FE1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8742A4-3B7C-433A-B55C-2AA26C4E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358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63AF42-DBB3-411F-BF1B-7D8118B8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6AF7C8-6449-4F18-B329-510214C34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DAB47-D63E-45FA-94AE-8C8FFD4D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372937-0B0C-422C-8E02-2431D32E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713F36-A0FE-41E6-AB59-F337F85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040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41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BD9A0-8DF4-4E8C-BE80-3D0E18D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C6E7C-2880-4250-82D9-C2E050BB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99CAF-036B-4571-A865-117F2036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2D1B9C-1D03-407A-90A0-0C2751E4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5F4BB-02E5-4FE7-85C1-C12C1DAF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42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2B772-05AE-4D78-920B-1FA4A36A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CCCC63-48B2-4872-92C0-BC5EB7BA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1D24A-564D-4350-BEB0-899F5CB7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321B92-9205-420D-A931-FCF7AC0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B7795-C01F-4C61-A960-414268D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676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20A35-3534-4A6F-B714-65979844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D4ED4-FF1D-44B0-9B97-90A83B3F9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3D4CF8-CDF8-4595-8EC4-1B75A0E85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8E9AE7-434F-42B1-B469-94B15B8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5D5060-EF19-4C71-9174-C9D0252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D024F6-CC7D-46F5-A517-38D26300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71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79807-ABBC-4CE0-9B7B-4F725365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957D25-31A7-4046-AD6B-9073BE5B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675D02-6F60-49E6-ABD1-D961A9B6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68A4A4-7E73-4622-9852-FB6859B66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D451AF-DC7D-4218-A59E-7D3F8DE44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3C220B-867D-4460-B703-3549F87B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82236F-4A75-4B9B-9701-3D5538E7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6B87B5-B8FE-485B-AF67-434094AE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29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2016D-7EE4-4963-AD18-977B0C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CA7267-6C6C-4C48-A382-8FFC179D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011794-246C-4274-BF01-8F188AFD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CD5F73-E926-4C41-98E0-A3F9DAB7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4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D52564-A62C-440E-B453-B9EF8EAD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BF2239-A46B-46F5-B482-46A22ED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5F988B-825C-4402-8F99-CC7AB091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023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898AD-7E15-4D94-9C0D-B88C0B81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9AEAF-4587-4857-B935-9574F570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82A51E-9E21-47FF-AEA4-A47EBA16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C7700A-01D2-4EAD-91FB-6F7B06E9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28F3D0-551F-4FB6-BE25-599DE790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6E1DE1-907A-4F7C-ABBC-29C7A3B1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4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02AAA-B6CD-48E8-8BA3-4F055D3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E79BFA-653E-43FE-849B-04013CCBA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E7D9E8-AA07-436C-BF2C-D57A1CDB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E2782B-3C91-4443-AA47-90BA6394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5C5D2C-43E2-4DDC-89E3-246AD9A8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65F557-F7D8-495F-85CC-E11E6FE9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52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7C3293-529B-4A2D-9486-A31598FE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0450C3-82C5-4EAB-8958-09FF5F42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D379EC-AC1E-4470-B318-4EDE51625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9585-D630-42A4-9F5C-F8625E635D2C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FC2012-B643-4AD1-AC90-004D91C9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92213-5C8E-4FB0-A21F-66203100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78FE-0DF6-4F2D-896A-641D353EC6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709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1FADEC-E3E9-4A5A-AC3E-93B0F814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4668"/>
            <a:ext cx="12192000" cy="68681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8F120D45-8974-49A6-9794-0C9A60A94EC6}"/>
              </a:ext>
            </a:extLst>
          </p:cNvPr>
          <p:cNvSpPr/>
          <p:nvPr/>
        </p:nvSpPr>
        <p:spPr>
          <a:xfrm>
            <a:off x="2909751" y="439782"/>
            <a:ext cx="6372498" cy="637249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59EDDDA-6AA9-4D11-B1D9-843A4D5256EF}"/>
              </a:ext>
            </a:extLst>
          </p:cNvPr>
          <p:cNvSpPr/>
          <p:nvPr/>
        </p:nvSpPr>
        <p:spPr>
          <a:xfrm>
            <a:off x="1684568" y="3756937"/>
            <a:ext cx="370112" cy="370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F344F75-0F25-40E2-B768-58670110EBE9}"/>
              </a:ext>
            </a:extLst>
          </p:cNvPr>
          <p:cNvSpPr/>
          <p:nvPr/>
        </p:nvSpPr>
        <p:spPr>
          <a:xfrm>
            <a:off x="1999441" y="3530527"/>
            <a:ext cx="286561" cy="2865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89E2A6-F5EE-493D-90C1-64E59B6FBC63}"/>
              </a:ext>
            </a:extLst>
          </p:cNvPr>
          <p:cNvSpPr/>
          <p:nvPr/>
        </p:nvSpPr>
        <p:spPr>
          <a:xfrm>
            <a:off x="2109241" y="3884036"/>
            <a:ext cx="145875" cy="145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B6CFA2E-2530-4786-94B3-22C0730A472F}"/>
              </a:ext>
            </a:extLst>
          </p:cNvPr>
          <p:cNvSpPr/>
          <p:nvPr/>
        </p:nvSpPr>
        <p:spPr>
          <a:xfrm>
            <a:off x="10025745" y="2659096"/>
            <a:ext cx="370112" cy="370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5279173-D773-44C3-8492-A673235C7359}"/>
              </a:ext>
            </a:extLst>
          </p:cNvPr>
          <p:cNvSpPr/>
          <p:nvPr/>
        </p:nvSpPr>
        <p:spPr>
          <a:xfrm>
            <a:off x="10340618" y="2432686"/>
            <a:ext cx="286561" cy="2865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777D6B9-C70A-4E84-91BA-3D4D037A57B9}"/>
              </a:ext>
            </a:extLst>
          </p:cNvPr>
          <p:cNvSpPr/>
          <p:nvPr/>
        </p:nvSpPr>
        <p:spPr>
          <a:xfrm>
            <a:off x="10122397" y="2446924"/>
            <a:ext cx="145875" cy="145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E1F5B49-421C-45FF-95F3-CE0807174A20}"/>
              </a:ext>
            </a:extLst>
          </p:cNvPr>
          <p:cNvSpPr/>
          <p:nvPr/>
        </p:nvSpPr>
        <p:spPr>
          <a:xfrm>
            <a:off x="2647203" y="210981"/>
            <a:ext cx="6830099" cy="6830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C4A1406-29FE-4E2D-93FD-744E6DC00D6B}"/>
              </a:ext>
            </a:extLst>
          </p:cNvPr>
          <p:cNvSpPr/>
          <p:nvPr/>
        </p:nvSpPr>
        <p:spPr>
          <a:xfrm>
            <a:off x="8207828" y="0"/>
            <a:ext cx="2447108" cy="24471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9BE8E48-4CCA-4F68-8C78-5904F456E485}"/>
              </a:ext>
            </a:extLst>
          </p:cNvPr>
          <p:cNvSpPr/>
          <p:nvPr/>
        </p:nvSpPr>
        <p:spPr>
          <a:xfrm>
            <a:off x="8363400" y="195433"/>
            <a:ext cx="2085703" cy="208570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1C8C3F30-3518-4AEF-8916-8E0862B08C8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23123" y="2432576"/>
            <a:ext cx="6305004" cy="82315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BLOCK CHAIN INSPIRED SECURE COMPUTATION OFFLOADING IN A VEHICULAR CLOUD NETWORK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>
              <a:solidFill>
                <a:srgbClr val="FFFF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DAC891B-3A3F-4385-8959-B14282E0D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6343" y="1388762"/>
            <a:ext cx="1674498" cy="509156"/>
          </a:xfrm>
          <a:prstGeom prst="rect">
            <a:avLst/>
          </a:prstGeom>
        </p:spPr>
      </p:pic>
      <p:pic>
        <p:nvPicPr>
          <p:cNvPr id="25" name="Picture 4" descr="EMPCOL">
            <a:extLst>
              <a:ext uri="{FF2B5EF4-FFF2-40B4-BE49-F238E27FC236}">
                <a16:creationId xmlns:a16="http://schemas.microsoft.com/office/drawing/2014/main" xmlns="" id="{0893653C-2E73-45E5-BCB3-51D9B8E6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7" t="13344" r="21428" b="14809"/>
          <a:stretch>
            <a:fillRect/>
          </a:stretch>
        </p:blipFill>
        <p:spPr bwMode="auto">
          <a:xfrm>
            <a:off x="9047793" y="511984"/>
            <a:ext cx="904138" cy="8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6144EF1-D34D-4F23-800A-D39ED4B10659}"/>
              </a:ext>
            </a:extLst>
          </p:cNvPr>
          <p:cNvSpPr/>
          <p:nvPr/>
        </p:nvSpPr>
        <p:spPr>
          <a:xfrm>
            <a:off x="1682930" y="4217125"/>
            <a:ext cx="2085703" cy="20857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190F9B1-ABAB-4033-BE3D-FB337EBFE97A}"/>
              </a:ext>
            </a:extLst>
          </p:cNvPr>
          <p:cNvSpPr/>
          <p:nvPr/>
        </p:nvSpPr>
        <p:spPr>
          <a:xfrm>
            <a:off x="1502228" y="4036423"/>
            <a:ext cx="2447108" cy="24471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6F1980-2EF8-4FB6-BC45-EA4705FC6518}"/>
              </a:ext>
            </a:extLst>
          </p:cNvPr>
          <p:cNvSpPr txBox="1"/>
          <p:nvPr/>
        </p:nvSpPr>
        <p:spPr>
          <a:xfrm>
            <a:off x="1488233" y="5465642"/>
            <a:ext cx="250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D647B569-91C8-42DA-8BEF-16ED513FA2C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59731" y="3347734"/>
            <a:ext cx="5824914" cy="178697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IN" sz="1600" b="1" dirty="0" smtClean="0">
                <a:solidFill>
                  <a:srgbClr val="FFFF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SANTHOSH.V               </a:t>
            </a:r>
            <a:r>
              <a:rPr lang="en-IN" sz="1600" b="1" dirty="0" smtClean="0">
                <a:solidFill>
                  <a:schemeClr val="bg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510419104060</a:t>
            </a:r>
            <a:endParaRPr lang="en-IN" sz="1600" b="1" dirty="0">
              <a:solidFill>
                <a:schemeClr val="bg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b="1" dirty="0" smtClean="0">
                <a:solidFill>
                  <a:srgbClr val="FFFF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VASEEGARAN.C          </a:t>
            </a:r>
            <a:r>
              <a:rPr lang="en-IN" sz="1600" b="1" dirty="0" smtClean="0">
                <a:solidFill>
                  <a:schemeClr val="bg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510419104076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b="1" dirty="0" smtClean="0">
                <a:solidFill>
                  <a:srgbClr val="FFFF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VISHVAA S.V.                </a:t>
            </a:r>
            <a:r>
              <a:rPr lang="en-IN" sz="1600" b="1" dirty="0" smtClean="0">
                <a:solidFill>
                  <a:schemeClr val="bg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510419104079</a:t>
            </a:r>
            <a:endParaRPr lang="en-IN" sz="1600" b="1" dirty="0">
              <a:solidFill>
                <a:schemeClr val="bg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b="1" dirty="0" smtClean="0">
                <a:solidFill>
                  <a:srgbClr val="FFFF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VIJIPRAKASHRAJ.P  </a:t>
            </a:r>
            <a:r>
              <a:rPr lang="en-IN" sz="1600" b="1" dirty="0" smtClean="0">
                <a:solidFill>
                  <a:schemeClr val="bg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510419104077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EDCBA25-1C8C-4264-9869-92D4C574F5A1}"/>
              </a:ext>
            </a:extLst>
          </p:cNvPr>
          <p:cNvSpPr txBox="1"/>
          <p:nvPr/>
        </p:nvSpPr>
        <p:spPr>
          <a:xfrm>
            <a:off x="5061700" y="5262132"/>
            <a:ext cx="306967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Dr.S.MOHANARANGAN,Ph.D</a:t>
            </a:r>
            <a:r>
              <a:rPr lang="en-IN" sz="1600" b="1" dirty="0" smtClean="0">
                <a:solidFill>
                  <a:srgbClr val="FFFF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en-US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AP/CSE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4826420-DBB7-D283-620A-469D0F32CF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910" t="18910" r="18884" b="18884"/>
          <a:stretch/>
        </p:blipFill>
        <p:spPr>
          <a:xfrm>
            <a:off x="2221284" y="4378435"/>
            <a:ext cx="1040190" cy="1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96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249" y="1139484"/>
            <a:ext cx="11254154" cy="5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Storing the computing information in the cloud.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MANAGEMENT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computation offloading scheduling scheme is           proposed for security.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MANAGEMENT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Heterogeneous resource distribution in a Vehicular Cloud Network(VCN).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 MANAGEMENT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We are overcoming the problem of congestion  of vehicular cloud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5C71E2-3359-4858-A1F2-54F1F365821C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 REQUISITE</a:t>
            </a:r>
            <a:endParaRPr lang="en-IN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C17AAC2-3E7D-4CA2-BA94-22755C1C75AA}"/>
              </a:ext>
            </a:extLst>
          </p:cNvPr>
          <p:cNvSpPr txBox="1">
            <a:spLocks/>
          </p:cNvSpPr>
          <p:nvPr/>
        </p:nvSpPr>
        <p:spPr>
          <a:xfrm>
            <a:off x="592183" y="-398756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385" y="1266092"/>
            <a:ext cx="5359790" cy="564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2400"/>
              </a:spcBef>
            </a:pPr>
            <a:r>
              <a:rPr lang="en-US" sz="2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571500" indent="-342900" algn="just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000" kern="0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kern="0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Pentium –III</a:t>
            </a:r>
            <a:endParaRPr lang="en-IN" sz="2000" b="1" kern="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1.1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256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MB (min)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 - 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 GB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Floppy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 - 1.44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MB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Board -  Standard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 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Three Button 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-  SVGA</a:t>
            </a:r>
            <a:endParaRPr lang="en-IN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24357" y="1463040"/>
            <a:ext cx="51065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endParaRPr lang="en-US" dirty="0" smtClean="0"/>
          </a:p>
          <a:p>
            <a:pPr marL="793115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058035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   :  Windows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XP</a:t>
            </a:r>
          </a:p>
          <a:p>
            <a:pPr marL="793115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058035" algn="l"/>
              </a:tabLst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93115" marR="0" indent="-342900">
              <a:spcBef>
                <a:spcPts val="0"/>
              </a:spcBef>
              <a:spcAft>
                <a:spcPts val="0"/>
              </a:spcAft>
              <a:buAutoNum type="arabicPeriod" startAt="2"/>
              <a:tabLst>
                <a:tab pos="2058035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Tool	     :  Network Simulator-2</a:t>
            </a:r>
          </a:p>
          <a:p>
            <a:pPr marL="793115" marR="0" indent="-342900">
              <a:spcBef>
                <a:spcPts val="0"/>
              </a:spcBef>
              <a:spcAft>
                <a:spcPts val="0"/>
              </a:spcAft>
              <a:buAutoNum type="arabicPeriod" startAt="2"/>
              <a:tabLst>
                <a:tab pos="2058035" algn="l"/>
              </a:tabLst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93115" marR="0" indent="-342900">
              <a:spcBef>
                <a:spcPts val="0"/>
              </a:spcBef>
              <a:spcAft>
                <a:spcPts val="0"/>
              </a:spcAft>
              <a:tabLst>
                <a:tab pos="2058035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  Front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End	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CYGWIN</a:t>
            </a:r>
          </a:p>
          <a:p>
            <a:endParaRPr lang="en-US" dirty="0"/>
          </a:p>
        </p:txBody>
      </p:sp>
      <p:pic>
        <p:nvPicPr>
          <p:cNvPr id="18" name="Picture 17" descr="NS2222.jpg"/>
          <p:cNvPicPr>
            <a:picLocks noChangeAspect="1"/>
          </p:cNvPicPr>
          <p:nvPr/>
        </p:nvPicPr>
        <p:blipFill>
          <a:blip r:embed="rId2" cstate="print"/>
          <a:srcRect b="11620"/>
          <a:stretch>
            <a:fillRect/>
          </a:stretch>
        </p:blipFill>
        <p:spPr>
          <a:xfrm>
            <a:off x="6443003" y="4581671"/>
            <a:ext cx="2532185" cy="1678452"/>
          </a:xfrm>
          <a:prstGeom prst="rect">
            <a:avLst/>
          </a:prstGeom>
        </p:spPr>
      </p:pic>
      <p:pic>
        <p:nvPicPr>
          <p:cNvPr id="20" name="Picture 19" descr="CYGWIN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13092"/>
            <a:ext cx="2955778" cy="1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0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VMWARE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160" y="1491175"/>
            <a:ext cx="9031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161616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 virtual machine (VM) is the base unit of </a:t>
            </a:r>
            <a:r>
              <a:rPr lang="en-US" sz="2400" dirty="0" smtClean="0">
                <a:solidFill>
                  <a:srgbClr val="161616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VMware  </a:t>
            </a:r>
            <a:r>
              <a:rPr lang="en-US" sz="2400" dirty="0" smtClean="0">
                <a:solidFill>
                  <a:srgbClr val="161616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virtualization. A VM is a software-based representation of a physical computer. An operating system (OS) running in a VM is called a guest OS</a:t>
            </a:r>
            <a:r>
              <a:rPr lang="en-US" sz="2400" dirty="0" smtClean="0">
                <a:solidFill>
                  <a:srgbClr val="161616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R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161616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Using VMware products and services for virtualization brings several benefits. </a:t>
            </a:r>
            <a:endParaRPr lang="en-US" sz="2400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NETWORK SIMULATOR (NS2)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74" y="1111348"/>
            <a:ext cx="100161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NS2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stands for Network Simulator Version 2. It is an open-source event-driven simulator designed specifically for research in computer communication networks.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NS2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consists of two key languages: C++ and Object-oriented Tool Command Language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OTcl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While the C++ defines the internal mechanism (i.e., a backend) of the simulation objects, the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OTcl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sets up simulation by assembling and configuring the objects as well as scheduling discrete events. The C++ and the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OTcl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are linked together using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TclCL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BASIC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ARCHITECTURE OF NS2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1E90CC15-6655-E08D-6D0F-D7A9B6D3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3969" y="1492867"/>
            <a:ext cx="8278283" cy="414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FUNCTIONALITIES  OF 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NS2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63" y="1083212"/>
            <a:ext cx="90455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Support for the wired world include</a:t>
            </a:r>
          </a:p>
          <a:p>
            <a:pPr marL="976313" indent="-290513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Routing DV, LS, and PIM-SM.</a:t>
            </a:r>
          </a:p>
          <a:p>
            <a:pPr marL="747713" indent="-52388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Different types of Queues: drop-tail, RED, FQ, SFQ, DRR.</a:t>
            </a:r>
          </a:p>
          <a:p>
            <a:pPr indent="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Support for the wireless world include</a:t>
            </a:r>
          </a:p>
          <a:p>
            <a:pPr marL="68580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Ad hoc routing with different protocols, e.g. AODV, DSR, DSDV, TORA</a:t>
            </a:r>
          </a:p>
          <a:p>
            <a:pPr marL="68580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Satellite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</a:t>
            </a:r>
          </a:p>
          <a:p>
            <a:pPr marL="685800" marR="0" lvl="0" indent="-52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Network Animator (NAM)</a:t>
            </a:r>
          </a:p>
          <a:p>
            <a:pPr marL="685800" marR="0" lvl="0" indent="-52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Trace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OTcL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C++: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DUALITY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113A13B1-3E9D-1B7F-B5DC-8A9F35DF2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5959" y="1188932"/>
            <a:ext cx="8068260" cy="49863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vCENTRE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972" y="1097281"/>
            <a:ext cx="8510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VCenter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Server has three main components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 err="1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VSphere</a:t>
            </a:r>
            <a:r>
              <a:rPr lang="en-US" sz="2400" b="1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Client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is the platform's user-interface, providing administrators with browser-based access to all functions</a:t>
            </a:r>
          </a:p>
          <a:p>
            <a:pPr lvl="0" algn="just" fontAlgn="base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2400" b="1" dirty="0" err="1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VCenter</a:t>
            </a:r>
            <a:r>
              <a:rPr lang="en-US" sz="2400" b="1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Server Database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is the data repository for the product. It stores data necessary for server hosts to run hypervisors and virtual machines</a:t>
            </a:r>
          </a:p>
          <a:p>
            <a:pPr lvl="0" algn="just" fontAlgn="base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en-US" sz="2400" b="1" dirty="0" err="1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VCenter</a:t>
            </a:r>
            <a:r>
              <a:rPr lang="en-US" sz="2400" b="1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Single Sign-On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lets you access the entire </a:t>
            </a:r>
            <a:r>
              <a:rPr lang="en-US" sz="2400" dirty="0" err="1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vSphere</a:t>
            </a:r>
            <a:r>
              <a:rPr lang="en-US" sz="2400" dirty="0" smtClean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infrastructure with a single login.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  SOURCE  CODE </a:t>
            </a: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7957" y="970671"/>
            <a:ext cx="990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/>
          </a:p>
        </p:txBody>
      </p:sp>
      <p:pic>
        <p:nvPicPr>
          <p:cNvPr id="5" name="Picture 4" descr="OUTUPT 11111.jpg"/>
          <p:cNvPicPr>
            <a:picLocks noChangeAspect="1"/>
          </p:cNvPicPr>
          <p:nvPr/>
        </p:nvPicPr>
        <p:blipFill>
          <a:blip r:embed="rId2"/>
          <a:srcRect l="5769" t="4622" r="5038" b="7569"/>
          <a:stretch>
            <a:fillRect/>
          </a:stretch>
        </p:blipFill>
        <p:spPr>
          <a:xfrm>
            <a:off x="225083" y="914400"/>
            <a:ext cx="4544494" cy="2363372"/>
          </a:xfrm>
          <a:prstGeom prst="rect">
            <a:avLst/>
          </a:prstGeom>
        </p:spPr>
      </p:pic>
      <p:pic>
        <p:nvPicPr>
          <p:cNvPr id="6" name="Picture 5" descr="OUTPUT2222222.jpg"/>
          <p:cNvPicPr>
            <a:picLocks noChangeAspect="1"/>
          </p:cNvPicPr>
          <p:nvPr/>
        </p:nvPicPr>
        <p:blipFill>
          <a:blip r:embed="rId3"/>
          <a:srcRect l="6346" t="4090" r="5500" b="7877"/>
          <a:stretch>
            <a:fillRect/>
          </a:stretch>
        </p:blipFill>
        <p:spPr>
          <a:xfrm>
            <a:off x="7254240" y="956603"/>
            <a:ext cx="4754880" cy="239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812" y="3376246"/>
            <a:ext cx="120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1.NODES ARE ACTIVE TO COMPUTATION                                                  2. CLOUD GATHERING DATA FROM NODES </a:t>
            </a:r>
            <a:r>
              <a:rPr lang="en-US" dirty="0" smtClean="0"/>
              <a:t>                                   </a:t>
            </a:r>
            <a:endParaRPr lang="en-US" dirty="0"/>
          </a:p>
        </p:txBody>
      </p:sp>
      <p:pic>
        <p:nvPicPr>
          <p:cNvPr id="10" name="Picture 9" descr="OUTPUT333333.jpg"/>
          <p:cNvPicPr>
            <a:picLocks noChangeAspect="1"/>
          </p:cNvPicPr>
          <p:nvPr/>
        </p:nvPicPr>
        <p:blipFill>
          <a:blip r:embed="rId4"/>
          <a:srcRect l="3813" t="-24" r="1923" b="6440"/>
          <a:stretch>
            <a:fillRect/>
          </a:stretch>
        </p:blipFill>
        <p:spPr>
          <a:xfrm>
            <a:off x="196948" y="3812345"/>
            <a:ext cx="4557933" cy="2307102"/>
          </a:xfrm>
          <a:prstGeom prst="rect">
            <a:avLst/>
          </a:prstGeom>
        </p:spPr>
      </p:pic>
      <p:pic>
        <p:nvPicPr>
          <p:cNvPr id="12" name="Picture 11" descr="OUTPUT 4444444.jpg"/>
          <p:cNvPicPr>
            <a:picLocks noChangeAspect="1"/>
          </p:cNvPicPr>
          <p:nvPr/>
        </p:nvPicPr>
        <p:blipFill>
          <a:blip r:embed="rId5"/>
          <a:srcRect l="3692" t="-24" r="1462" b="8288"/>
          <a:stretch>
            <a:fillRect/>
          </a:stretch>
        </p:blipFill>
        <p:spPr>
          <a:xfrm>
            <a:off x="7272997" y="3742142"/>
            <a:ext cx="4707988" cy="23632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3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3.BLOCKCAHIN CAN ACTIVE IN ALL NODE                                                                                 4.ALL NODES ARE</a:t>
            </a:r>
          </a:p>
          <a:p>
            <a:r>
              <a:rPr lang="en-US" sz="2000" dirty="0" smtClean="0"/>
              <a:t>                                                                                                                          SHARING DATA  AT OFFLOADING  COMPUTATION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 VIDEO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28B518-6576-4E40-94B6-ED2BF9BE92A1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7FBA36F-3317-42E2-B290-D0D621A86D6E}"/>
              </a:ext>
            </a:extLst>
          </p:cNvPr>
          <p:cNvSpPr txBox="1">
            <a:spLocks/>
          </p:cNvSpPr>
          <p:nvPr/>
        </p:nvSpPr>
        <p:spPr>
          <a:xfrm>
            <a:off x="592183" y="-398756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D61178-6E8C-A258-E608-55150D5A7621}"/>
              </a:ext>
            </a:extLst>
          </p:cNvPr>
          <p:cNvSpPr txBox="1"/>
          <p:nvPr/>
        </p:nvSpPr>
        <p:spPr>
          <a:xfrm>
            <a:off x="592184" y="978182"/>
            <a:ext cx="11277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626752-E9F4-1C79-4B7F-927A9A8168EC}"/>
              </a:ext>
            </a:extLst>
          </p:cNvPr>
          <p:cNvSpPr txBox="1"/>
          <p:nvPr/>
        </p:nvSpPr>
        <p:spPr>
          <a:xfrm>
            <a:off x="1167619" y="1181686"/>
            <a:ext cx="1024127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project 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blockchain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based secure computation offloading scheduling scheme is proposed. It embraces the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Blockchain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based trust management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paradigm and smart contract enabled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Deep Reinforcement Learning (DRL)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Specifically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a novel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three-valued subjective logic (3VSL)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scheme is adopted to obtain a more comprehensive reputation, and the statistics of behavioral transitions can provide 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shortterm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trust variability to timely capture the malicious behaviors.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Nirmala UI Semilight" panose="020B04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5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63" y="1111349"/>
            <a:ext cx="10410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In 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this work, we proposed a </a:t>
            </a:r>
            <a:r>
              <a:rPr lang="en-US" sz="24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blockchain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based secure computation offloading scheme in a vehicular cloud network, which comprises the </a:t>
            </a:r>
            <a:r>
              <a:rPr lang="en-US" sz="24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blockchain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based trust management and DRL algorithm based smart contract.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The 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advantages and challenges of the proposed secure computation offloading scheme are discussed from multiple perspectives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Extensive 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simulation experiments are conducted to verify the effectiveness of the proposed scheme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4566" y="1223889"/>
            <a:ext cx="977704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 Yang, K. Yang, L. Lei, K.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Zheng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C. Leung, “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decentralized trust management in vehicular networks,” IEEE Internet of Things Journal, vol. 6, no. 2, pp. 1495–1505, 2018.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 Dai, D.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Z. Chen, Q. He, and Y. Zhang, “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deep reinforcement learning empowered intelligent 5g beyond,” IEEE Network, vol. 33, no. 3, pp. 10–17, 2019.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Cheng, G. Liu, Q. Yang, and J. Sun, “Trust assessment in vehicular social network based on three-valued subjective logic,” IEEE Transactions on Multimedia, vol. 21, no. 3, pp. 652–663, 2019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1FADEC-E3E9-4A5A-AC3E-93B0F8144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6447"/>
            <a:ext cx="12192000" cy="68681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8F120D45-8974-49A6-9794-0C9A60A94EC6}"/>
              </a:ext>
            </a:extLst>
          </p:cNvPr>
          <p:cNvSpPr/>
          <p:nvPr/>
        </p:nvSpPr>
        <p:spPr>
          <a:xfrm>
            <a:off x="2850762" y="485502"/>
            <a:ext cx="6372498" cy="637249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59EDDDA-6AA9-4D11-B1D9-843A4D5256EF}"/>
              </a:ext>
            </a:extLst>
          </p:cNvPr>
          <p:cNvSpPr/>
          <p:nvPr/>
        </p:nvSpPr>
        <p:spPr>
          <a:xfrm>
            <a:off x="1684568" y="3756937"/>
            <a:ext cx="370112" cy="370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F344F75-0F25-40E2-B768-58670110EBE9}"/>
              </a:ext>
            </a:extLst>
          </p:cNvPr>
          <p:cNvSpPr/>
          <p:nvPr/>
        </p:nvSpPr>
        <p:spPr>
          <a:xfrm>
            <a:off x="1999441" y="3530527"/>
            <a:ext cx="286561" cy="2865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89E2A6-F5EE-493D-90C1-64E59B6FBC63}"/>
              </a:ext>
            </a:extLst>
          </p:cNvPr>
          <p:cNvSpPr/>
          <p:nvPr/>
        </p:nvSpPr>
        <p:spPr>
          <a:xfrm>
            <a:off x="2109241" y="3884036"/>
            <a:ext cx="145875" cy="145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B6CFA2E-2530-4786-94B3-22C0730A472F}"/>
              </a:ext>
            </a:extLst>
          </p:cNvPr>
          <p:cNvSpPr/>
          <p:nvPr/>
        </p:nvSpPr>
        <p:spPr>
          <a:xfrm>
            <a:off x="10025745" y="2659096"/>
            <a:ext cx="370112" cy="370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5279173-D773-44C3-8492-A673235C7359}"/>
              </a:ext>
            </a:extLst>
          </p:cNvPr>
          <p:cNvSpPr/>
          <p:nvPr/>
        </p:nvSpPr>
        <p:spPr>
          <a:xfrm>
            <a:off x="10340618" y="2432686"/>
            <a:ext cx="286561" cy="2865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777D6B9-C70A-4E84-91BA-3D4D037A57B9}"/>
              </a:ext>
            </a:extLst>
          </p:cNvPr>
          <p:cNvSpPr/>
          <p:nvPr/>
        </p:nvSpPr>
        <p:spPr>
          <a:xfrm>
            <a:off x="10132022" y="2446924"/>
            <a:ext cx="145875" cy="145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E1F5B49-421C-45FF-95F3-CE0807174A20}"/>
              </a:ext>
            </a:extLst>
          </p:cNvPr>
          <p:cNvSpPr/>
          <p:nvPr/>
        </p:nvSpPr>
        <p:spPr>
          <a:xfrm>
            <a:off x="2647203" y="210981"/>
            <a:ext cx="6830099" cy="6830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C4A1406-29FE-4E2D-93FD-744E6DC00D6B}"/>
              </a:ext>
            </a:extLst>
          </p:cNvPr>
          <p:cNvSpPr/>
          <p:nvPr/>
        </p:nvSpPr>
        <p:spPr>
          <a:xfrm>
            <a:off x="8024948" y="259080"/>
            <a:ext cx="2447108" cy="24471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9BE8E48-4CCA-4F68-8C78-5904F456E485}"/>
              </a:ext>
            </a:extLst>
          </p:cNvPr>
          <p:cNvSpPr/>
          <p:nvPr/>
        </p:nvSpPr>
        <p:spPr>
          <a:xfrm>
            <a:off x="8222724" y="448652"/>
            <a:ext cx="2085703" cy="208570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DAC891B-3A3F-4385-8959-B14282E0D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5327" y="1543507"/>
            <a:ext cx="1674498" cy="509156"/>
          </a:xfrm>
          <a:prstGeom prst="rect">
            <a:avLst/>
          </a:prstGeom>
        </p:spPr>
      </p:pic>
      <p:pic>
        <p:nvPicPr>
          <p:cNvPr id="25" name="Picture 4" descr="EMPCOL">
            <a:extLst>
              <a:ext uri="{FF2B5EF4-FFF2-40B4-BE49-F238E27FC236}">
                <a16:creationId xmlns:a16="http://schemas.microsoft.com/office/drawing/2014/main" xmlns="" id="{0893653C-2E73-45E5-BCB3-51D9B8E6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7" t="13344" r="21428" b="14809"/>
          <a:stretch>
            <a:fillRect/>
          </a:stretch>
        </p:blipFill>
        <p:spPr bwMode="auto">
          <a:xfrm>
            <a:off x="8780507" y="624526"/>
            <a:ext cx="904138" cy="8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6144EF1-D34D-4F23-800A-D39ED4B10659}"/>
              </a:ext>
            </a:extLst>
          </p:cNvPr>
          <p:cNvSpPr/>
          <p:nvPr/>
        </p:nvSpPr>
        <p:spPr>
          <a:xfrm>
            <a:off x="1682930" y="4217125"/>
            <a:ext cx="2085703" cy="20857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190F9B1-ABAB-4033-BE3D-FB337EBFE97A}"/>
              </a:ext>
            </a:extLst>
          </p:cNvPr>
          <p:cNvSpPr/>
          <p:nvPr/>
        </p:nvSpPr>
        <p:spPr>
          <a:xfrm>
            <a:off x="1502228" y="4036423"/>
            <a:ext cx="2447108" cy="24471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6F1980-2EF8-4FB6-BC45-EA4705FC6518}"/>
              </a:ext>
            </a:extLst>
          </p:cNvPr>
          <p:cNvSpPr txBox="1"/>
          <p:nvPr/>
        </p:nvSpPr>
        <p:spPr>
          <a:xfrm>
            <a:off x="1502228" y="5425137"/>
            <a:ext cx="2506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CSE</a:t>
            </a:r>
          </a:p>
          <a:p>
            <a:endParaRPr lang="en-IN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3A68CE5-922D-467B-8E66-891D2D3DAE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910" t="18910" r="18884" b="18884"/>
          <a:stretch/>
        </p:blipFill>
        <p:spPr>
          <a:xfrm>
            <a:off x="2221284" y="4378435"/>
            <a:ext cx="1040190" cy="10401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C39C58-2F4E-4F09-9E92-76F223E07FFD}"/>
              </a:ext>
            </a:extLst>
          </p:cNvPr>
          <p:cNvSpPr txBox="1"/>
          <p:nvPr/>
        </p:nvSpPr>
        <p:spPr>
          <a:xfrm>
            <a:off x="2593034" y="4067801"/>
            <a:ext cx="673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0918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28B518-6576-4E40-94B6-ED2BF9BE92A1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9B002-2A20-4466-9E19-30A0822CA80D}"/>
              </a:ext>
            </a:extLst>
          </p:cNvPr>
          <p:cNvSpPr txBox="1">
            <a:spLocks/>
          </p:cNvSpPr>
          <p:nvPr/>
        </p:nvSpPr>
        <p:spPr>
          <a:xfrm>
            <a:off x="159026" y="-372251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3F6ED8-DD22-65F4-3207-5038C6BB99F5}"/>
              </a:ext>
            </a:extLst>
          </p:cNvPr>
          <p:cNvSpPr txBox="1"/>
          <p:nvPr/>
        </p:nvSpPr>
        <p:spPr>
          <a:xfrm>
            <a:off x="914400" y="1477108"/>
            <a:ext cx="1084444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BlockChain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Inspired Secure Computation Offloading in a Vehicular Cloud Network is a research project that aims to develop a secure computation offloading system for vehicular cloud networks using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blockchain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technology.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Vehicular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cloud networks are an emerging technology that allows vehicles to communicate with each other and with infrastructure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share information, such as traffic data or road conditions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and to offload computation tasks to cloud servers.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2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1016" y="1139722"/>
          <a:ext cx="11774661" cy="5458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887"/>
                <a:gridCol w="3924887"/>
                <a:gridCol w="3924887"/>
              </a:tblGrid>
              <a:tr h="42179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SURVEY PAPER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AUTHOR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MERITS AND DEMERITS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78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SECURE COMPUTATION OFFLOADING IN   BLOCK CHAIN BASED IOT NETWORKS WITH DEEP REINFORCEMENT LEARNING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Dinh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C. Nguyen,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Pubudu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N.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Pathirana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Ming Ding,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Aruna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Seneviratne</a:t>
                      </a:r>
                      <a:endParaRPr lang="en-US" sz="1800" b="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r>
                        <a:rPr lang="en-IN" sz="1800" b="0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generate and broadcast messages in order to improve traffic safety and efficiency.</a:t>
                      </a:r>
                    </a:p>
                    <a:p>
                      <a:pPr marL="0" indent="0">
                        <a:buNone/>
                      </a:pPr>
                      <a:endParaRPr lang="en-US" sz="1800" b="0" i="0" dirty="0" smtClean="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Demerits:</a:t>
                      </a:r>
                      <a:r>
                        <a:rPr lang="en-US" sz="1800" b="1" i="0" baseline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privacy preservation is an open problem</a:t>
                      </a:r>
                      <a:endParaRPr lang="en-US" sz="1800" b="0" i="0" dirty="0" smtClean="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SECURE COMPUTATION OFFLOADING IN   BLOCK CHAIN BASED IOT NETWORKS WITH DEEP REINFORCEMENT LEARNING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Huned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Materwala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Leila Ismail ,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Raed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M.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Shubair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Rajkumar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Buyya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r>
                        <a:rPr lang="en-US" sz="1800" b="1" i="0" baseline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 adopt 3VSL propose a holistic solution to trust assessment in vehicular social networks</a:t>
                      </a:r>
                    </a:p>
                    <a:p>
                      <a:pPr marL="0" indent="0">
                        <a:buNone/>
                      </a:pPr>
                      <a:endParaRPr lang="en-US" sz="1800" b="1" i="0" dirty="0" smtClean="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Demerits: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To improve the system performance,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technique to support intra- and inter-community trust assessment</a:t>
                      </a:r>
                      <a:endParaRPr lang="en-US" sz="1800" b="1" i="0" dirty="0" smtClean="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505" y="1111348"/>
            <a:ext cx="114792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Consensus: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computations are verified by multiple nodes and prevents unauthorized tampering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Secure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Offloading: Encryption techniques, 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morphic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or zero-knowledge proofs, can be employed to ensure that data remains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confidential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Smart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Contracts: These contracts can specify the computation tasks, data requirements, payment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mechanisms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Smart contracts ensure that both the vehicles and cloud servers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ARCHITECTURE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DIAGRAM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6BC109E4-49B1-9776-B09D-419D90D6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84" t="17420" r="31630" b="29738"/>
          <a:stretch/>
        </p:blipFill>
        <p:spPr>
          <a:xfrm>
            <a:off x="1564640" y="1209040"/>
            <a:ext cx="9220571" cy="5201920"/>
          </a:xfrm>
        </p:spPr>
      </p:pic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123" y="1392702"/>
            <a:ext cx="90877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stored in road side unit and  cloud networks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more vulnerability for security and it has lot of implementation and scalability limitations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storing the computing information securely in the cloud network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DRAWBACKS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8" y="1448972"/>
            <a:ext cx="70057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overhead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4CE7E-A560-4A14-BF77-2283AB743552}"/>
              </a:ext>
            </a:extLst>
          </p:cNvPr>
          <p:cNvSpPr/>
          <p:nvPr/>
        </p:nvSpPr>
        <p:spPr>
          <a:xfrm>
            <a:off x="0" y="0"/>
            <a:ext cx="12192000" cy="87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7DAACA-382F-4958-BAA6-142B1C371207}"/>
              </a:ext>
            </a:extLst>
          </p:cNvPr>
          <p:cNvSpPr txBox="1">
            <a:spLocks/>
          </p:cNvSpPr>
          <p:nvPr/>
        </p:nvSpPr>
        <p:spPr>
          <a:xfrm>
            <a:off x="251266" y="-129814"/>
            <a:ext cx="1159981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PROSPOSED SYSTEM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724" y="1420836"/>
            <a:ext cx="10578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uses smart contracts, which are self-executing contracts with the terms of the agreement between client and service provider being directly written into lines of code, to manage the computation offloading process. 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also uses a consensus mechanism to ensure that the smart contracts are executed correctly and that the results of the computation are accurate. 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designed to be secure and efficient, allowing vehicles to offload computation tasks to the cloud with confidence that their data and computation will remain secure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1093</Words>
  <Application>Microsoft Office PowerPoint</Application>
  <PresentationFormat>Custom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BLOCK CHAIN INSPIRED SECURE COMPUTATION OFFLOADING IN A VEHICULAR CLOUD NETWORK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Framework for Feedback System Using KIOSK</dc:title>
  <dc:creator>LENOVO</dc:creator>
  <cp:lastModifiedBy>Vishvaa S V</cp:lastModifiedBy>
  <cp:revision>196</cp:revision>
  <dcterms:created xsi:type="dcterms:W3CDTF">2020-02-06T04:53:57Z</dcterms:created>
  <dcterms:modified xsi:type="dcterms:W3CDTF">2023-05-21T11:17:44Z</dcterms:modified>
</cp:coreProperties>
</file>