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4" autoAdjust="0"/>
    <p:restoredTop sz="94660"/>
  </p:normalViewPr>
  <p:slideViewPr>
    <p:cSldViewPr>
      <p:cViewPr varScale="1">
        <p:scale>
          <a:sx n="83" d="100"/>
          <a:sy n="83" d="100"/>
        </p:scale>
        <p:origin x="102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humitha\Downloads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DEPARTMENT</a:t>
            </a:r>
            <a:r>
              <a:rPr lang="en-US" baseline="0"/>
              <a:t>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Sheet2!$D$2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Sheet2!$D$3</c:f>
              <c:strCache>
                <c:ptCount val="1"/>
                <c:pt idx="0">
                  <c:v>product management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Sheet2!$E$3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</c:ser>
        <c:ser>
          <c:idx val="2"/>
          <c:order val="2"/>
          <c:tx>
            <c:strRef>
              <c:f>Sheet2!$D$4</c:f>
              <c:strCache>
                <c:ptCount val="1"/>
                <c:pt idx="0">
                  <c:v>null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Sheet2!$E$4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3"/>
          <c:order val="3"/>
          <c:tx>
            <c:strRef>
              <c:f>Sheet2!$D$5</c:f>
              <c:strCache>
                <c:ptCount val="1"/>
                <c:pt idx="0">
                  <c:v>marketing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Sheet2!$D$6</c:f>
              <c:strCache>
                <c:ptCount val="1"/>
                <c:pt idx="0">
                  <c:v>legal 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Sheet2!$E$6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</c:ser>
        <c:ser>
          <c:idx val="5"/>
          <c:order val="5"/>
          <c:tx>
            <c:strRef>
              <c:f>Sheet2!$D$7</c:f>
              <c:strCache>
                <c:ptCount val="1"/>
                <c:pt idx="0">
                  <c:v>human resource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Sheet2!$E$7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6"/>
          <c:order val="6"/>
          <c:tx>
            <c:strRef>
              <c:f>Sheet2!$D$8</c:f>
              <c:strCache>
                <c:ptCount val="1"/>
                <c:pt idx="0">
                  <c:v>business development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Sheet2!$E$8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</c:ser>
        <c:ser>
          <c:idx val="7"/>
          <c:order val="7"/>
          <c:tx>
            <c:strRef>
              <c:f>Sheet2!$D$9</c:f>
              <c:strCache>
                <c:ptCount val="1"/>
                <c:pt idx="0">
                  <c:v>engineering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Sheet2!$E$9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8"/>
          <c:order val="8"/>
          <c:tx>
            <c:strRef>
              <c:f>Sheet2!$D$10</c:f>
              <c:strCache>
                <c:ptCount val="1"/>
                <c:pt idx="0">
                  <c:v>sales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Sheet2!$E$10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9"/>
          <c:order val="9"/>
          <c:tx>
            <c:strRef>
              <c:f>Sheet2!$D$11</c:f>
              <c:strCache>
                <c:ptCount val="1"/>
                <c:pt idx="0">
                  <c:v>service 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Sheet2!$E$11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10"/>
          <c:order val="10"/>
          <c:tx>
            <c:strRef>
              <c:f>Sheet2!$D$12</c:f>
              <c:strCache>
                <c:ptCount val="1"/>
                <c:pt idx="0">
                  <c:v>support 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Sheet2!$E$12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</c:ser>
        <c:ser>
          <c:idx val="11"/>
          <c:order val="11"/>
          <c:tx>
            <c:strRef>
              <c:f>Sheet2!$D$13</c:f>
              <c:strCache>
                <c:ptCount val="1"/>
                <c:pt idx="0">
                  <c:v>training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Sheet2!$E$13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</c:ser>
        <c:ser>
          <c:idx val="12"/>
          <c:order val="12"/>
          <c:tx>
            <c:strRef>
              <c:f>Sheet2!$D$14</c:f>
              <c:strCache>
                <c:ptCount val="1"/>
                <c:pt idx="0">
                  <c:v>accounting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Sheet2!$E$14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</c:ser>
        <c:ser>
          <c:idx val="13"/>
          <c:order val="13"/>
          <c:tx>
            <c:strRef>
              <c:f>Sheet2!#REF!</c:f>
              <c:strCache>
                <c:ptCount val="1"/>
                <c:pt idx="0">
                  <c:v>#REF!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8378216"/>
        <c:axId val="288377824"/>
      </c:barChart>
      <c:catAx>
        <c:axId val="2883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377824"/>
        <c:crosses val="autoZero"/>
        <c:auto val="1"/>
        <c:lblAlgn val="ctr"/>
        <c:lblOffset val="100"/>
        <c:noMultiLvlLbl val="0"/>
      </c:catAx>
      <c:valAx>
        <c:axId val="2883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378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smtClean="0"/>
              <a:t>A. SANTHOSH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312218974(asunm1701312218974)</a:t>
            </a:r>
            <a:endParaRPr lang="en-US" sz="2400" dirty="0"/>
          </a:p>
          <a:p>
            <a:r>
              <a:rPr lang="en-US" sz="2400" dirty="0" smtClean="0"/>
              <a:t>DEPARTMENT: </a:t>
            </a:r>
            <a:r>
              <a:rPr lang="en-US" sz="2400" dirty="0" smtClean="0"/>
              <a:t>III</a:t>
            </a:r>
            <a:r>
              <a:rPr lang="en-US" sz="2400" dirty="0" smtClean="0"/>
              <a:t> </a:t>
            </a:r>
            <a:r>
              <a:rPr lang="en-US" sz="2400" dirty="0" smtClean="0"/>
              <a:t>year </a:t>
            </a:r>
            <a:r>
              <a:rPr lang="en-US" sz="2400" dirty="0" smtClean="0"/>
              <a:t>B.COM(BANK MANAGEMENT)</a:t>
            </a:r>
            <a:endParaRPr lang="en-US" sz="2400" dirty="0"/>
          </a:p>
          <a:p>
            <a:r>
              <a:rPr lang="en-US" sz="2400" dirty="0" smtClean="0"/>
              <a:t>COLLEGE: APOLLO ARTS AND SCIENCE COLLEGE CHENNAI.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9775" y="1600200"/>
            <a:ext cx="700281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Elephant" panose="02020904090505020303" pitchFamily="18" charset="0"/>
              </a:rPr>
              <a:t>*Data Preparation: Clean and organize data, ensuring</a:t>
            </a:r>
            <a:br>
              <a:rPr lang="en-US" sz="2000" dirty="0">
                <a:latin typeface="Elephant" panose="02020904090505020303" pitchFamily="18" charset="0"/>
              </a:rPr>
            </a:br>
            <a:r>
              <a:rPr lang="en-US" sz="2000" dirty="0">
                <a:latin typeface="Elephant" panose="02020904090505020303" pitchFamily="18" charset="0"/>
              </a:rPr>
              <a:t>accuracy and consistency</a:t>
            </a:r>
            <a:r>
              <a:rPr lang="en-US" sz="2000" dirty="0" smtClean="0">
                <a:latin typeface="Elephant" panose="02020904090505020303" pitchFamily="18" charset="0"/>
              </a:rPr>
              <a:t>.</a:t>
            </a:r>
          </a:p>
          <a:p>
            <a:r>
              <a:rPr lang="en-US" sz="2000" dirty="0">
                <a:latin typeface="Elephant" panose="02020904090505020303" pitchFamily="18" charset="0"/>
              </a:rPr>
              <a:t/>
            </a:r>
            <a:br>
              <a:rPr lang="en-US" sz="2000" dirty="0">
                <a:latin typeface="Elephant" panose="02020904090505020303" pitchFamily="18" charset="0"/>
              </a:rPr>
            </a:br>
            <a:r>
              <a:rPr lang="en-US" sz="2000" dirty="0">
                <a:latin typeface="Elephant" panose="02020904090505020303" pitchFamily="18" charset="0"/>
              </a:rPr>
              <a:t>*Trend Analysis: Apply charts and graphs (e.g., line</a:t>
            </a:r>
            <a:br>
              <a:rPr lang="en-US" sz="2000" dirty="0">
                <a:latin typeface="Elephant" panose="02020904090505020303" pitchFamily="18" charset="0"/>
              </a:rPr>
            </a:br>
            <a:r>
              <a:rPr lang="en-US" sz="2000" dirty="0">
                <a:latin typeface="Elephant" panose="02020904090505020303" pitchFamily="18" charset="0"/>
              </a:rPr>
              <a:t>charts, bar graphs) to visualize trends over time, such</a:t>
            </a:r>
            <a:br>
              <a:rPr lang="en-US" sz="2000" dirty="0">
                <a:latin typeface="Elephant" panose="02020904090505020303" pitchFamily="18" charset="0"/>
              </a:rPr>
            </a:br>
            <a:r>
              <a:rPr lang="en-US" sz="2000" dirty="0">
                <a:latin typeface="Elephant" panose="02020904090505020303" pitchFamily="18" charset="0"/>
              </a:rPr>
              <a:t>as employee performance or turnover rates</a:t>
            </a:r>
            <a:r>
              <a:rPr lang="en-US" sz="2000" dirty="0" smtClean="0">
                <a:latin typeface="Elephant" panose="02020904090505020303" pitchFamily="18" charset="0"/>
              </a:rPr>
              <a:t>.</a:t>
            </a:r>
          </a:p>
          <a:p>
            <a:r>
              <a:rPr lang="en-US" sz="2000" dirty="0">
                <a:latin typeface="Elephant" panose="02020904090505020303" pitchFamily="18" charset="0"/>
              </a:rPr>
              <a:t/>
            </a:r>
            <a:br>
              <a:rPr lang="en-US" sz="2000" dirty="0">
                <a:latin typeface="Elephant" panose="02020904090505020303" pitchFamily="18" charset="0"/>
              </a:rPr>
            </a:br>
            <a:r>
              <a:rPr lang="en-US" sz="2000" dirty="0">
                <a:latin typeface="Elephant" panose="02020904090505020303" pitchFamily="18" charset="0"/>
              </a:rPr>
              <a:t>*Pivot Tables: Create pivot tables to aggregate and</a:t>
            </a:r>
            <a:br>
              <a:rPr lang="en-US" sz="2000" dirty="0">
                <a:latin typeface="Elephant" panose="02020904090505020303" pitchFamily="18" charset="0"/>
              </a:rPr>
            </a:br>
            <a:r>
              <a:rPr lang="en-US" sz="2000" dirty="0">
                <a:latin typeface="Elephant" panose="02020904090505020303" pitchFamily="18" charset="0"/>
              </a:rPr>
              <a:t>analyze data across different dimensions, such as</a:t>
            </a:r>
            <a:br>
              <a:rPr lang="en-US" sz="2000" dirty="0">
                <a:latin typeface="Elephant" panose="02020904090505020303" pitchFamily="18" charset="0"/>
              </a:rPr>
            </a:br>
            <a:r>
              <a:rPr lang="en-US" sz="2000" dirty="0">
                <a:latin typeface="Elephant" panose="02020904090505020303" pitchFamily="18" charset="0"/>
              </a:rPr>
              <a:t>department, tenure, or job role</a:t>
            </a:r>
            <a:r>
              <a:rPr lang="en-US" sz="2000" dirty="0" smtClean="0">
                <a:latin typeface="Elephant" panose="02020904090505020303" pitchFamily="18" charset="0"/>
              </a:rPr>
              <a:t>.</a:t>
            </a:r>
          </a:p>
          <a:p>
            <a:r>
              <a:rPr lang="en-US" sz="2000" dirty="0">
                <a:latin typeface="Elephant" panose="02020904090505020303" pitchFamily="18" charset="0"/>
              </a:rPr>
              <a:t/>
            </a:r>
            <a:br>
              <a:rPr lang="en-US" sz="2000" dirty="0">
                <a:latin typeface="Elephant" panose="02020904090505020303" pitchFamily="18" charset="0"/>
              </a:rPr>
            </a:br>
            <a:r>
              <a:rPr lang="en-US" sz="2000" dirty="0">
                <a:latin typeface="Elephant" panose="02020904090505020303" pitchFamily="18" charset="0"/>
              </a:rPr>
              <a:t>*Regression Analysis: Utilize regression functions</a:t>
            </a:r>
            <a:br>
              <a:rPr lang="en-US" sz="2000" dirty="0">
                <a:latin typeface="Elephant" panose="02020904090505020303" pitchFamily="18" charset="0"/>
              </a:rPr>
            </a:br>
            <a:r>
              <a:rPr lang="en-US" sz="2000" dirty="0">
                <a:latin typeface="Elephant" panose="02020904090505020303" pitchFamily="18" charset="0"/>
              </a:rPr>
              <a:t>to identify relationships between variables, such</a:t>
            </a:r>
            <a:br>
              <a:rPr lang="en-US" sz="2000" dirty="0">
                <a:latin typeface="Elephant" panose="02020904090505020303" pitchFamily="18" charset="0"/>
              </a:rPr>
            </a:br>
            <a:r>
              <a:rPr lang="en-US" sz="2000" dirty="0">
                <a:latin typeface="Elephant" panose="02020904090505020303" pitchFamily="18" charset="0"/>
              </a:rPr>
              <a:t>as the impact of training on performance. </a:t>
            </a:r>
            <a:br>
              <a:rPr lang="en-US" sz="2000" dirty="0">
                <a:latin typeface="Elephant" panose="02020904090505020303" pitchFamily="18" charset="0"/>
              </a:rPr>
            </a:br>
            <a:endParaRPr lang="en-US" sz="2000" dirty="0"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438774"/>
              </p:ext>
            </p:extLst>
          </p:nvPr>
        </p:nvGraphicFramePr>
        <p:xfrm>
          <a:off x="2438400" y="30477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43075" y="1857375"/>
            <a:ext cx="612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lgerian" panose="04020705040A02060702" pitchFamily="82" charset="0"/>
              </a:rPr>
              <a:t>EMPLOYEE DEPARTMENT ANALYSIS</a:t>
            </a:r>
            <a:endParaRPr lang="en-US" sz="28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905000"/>
            <a:ext cx="10664686" cy="201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 concluded, a department analysis is a crucial tool to provide </a:t>
            </a:r>
            <a:r>
              <a:rPr lang="en-US" sz="2400" b="1" dirty="0" err="1" smtClean="0"/>
              <a:t>organisation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With a detailed understanding of the nature and requirements of a job for </a:t>
            </a:r>
          </a:p>
          <a:p>
            <a:r>
              <a:rPr lang="en-US" sz="2400" b="1" dirty="0" smtClean="0"/>
              <a:t>Developing accurate job description, set performance standards , designing, </a:t>
            </a:r>
          </a:p>
          <a:p>
            <a:r>
              <a:rPr lang="en-US" sz="2400" b="1" dirty="0" smtClean="0"/>
              <a:t>Effective training programs and making informed decision about recruitment</a:t>
            </a:r>
          </a:p>
          <a:p>
            <a:r>
              <a:rPr lang="en-US" sz="2400" b="1" dirty="0" smtClean="0"/>
              <a:t>Selection, promotion and compensation.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2057400"/>
            <a:ext cx="11847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oadway" panose="04040905080B02020502" pitchFamily="82" charset="0"/>
              </a:rPr>
              <a:t>Satisfying employees at work place has very been a crucial task before any organization</a:t>
            </a:r>
          </a:p>
          <a:p>
            <a:r>
              <a:rPr lang="en-US" dirty="0" smtClean="0">
                <a:latin typeface="Broadway" panose="04040905080B02020502" pitchFamily="82" charset="0"/>
              </a:rPr>
              <a:t>To ensure the success of the organization. Further the level of job satisfaction is affected</a:t>
            </a:r>
          </a:p>
          <a:p>
            <a:r>
              <a:rPr lang="en-US" dirty="0" smtClean="0">
                <a:latin typeface="Broadway" panose="04040905080B02020502" pitchFamily="82" charset="0"/>
              </a:rPr>
              <a:t>By a wide range of variables relating to individual, social, cultural, organizational and </a:t>
            </a:r>
          </a:p>
          <a:p>
            <a:r>
              <a:rPr lang="en-US" dirty="0" smtClean="0">
                <a:latin typeface="Broadway" panose="04040905080B02020502" pitchFamily="82" charset="0"/>
              </a:rPr>
              <a:t>Environment factors.</a:t>
            </a:r>
          </a:p>
          <a:p>
            <a:endParaRPr lang="en-US" dirty="0">
              <a:latin typeface="Broadway" panose="04040905080B02020502" pitchFamily="82" charset="0"/>
            </a:endParaRPr>
          </a:p>
          <a:p>
            <a:endParaRPr lang="en-US" dirty="0" smtClean="0">
              <a:latin typeface="Broadway" panose="04040905080B02020502" pitchFamily="82" charset="0"/>
            </a:endParaRPr>
          </a:p>
          <a:p>
            <a:endParaRPr lang="en-US" dirty="0">
              <a:latin typeface="Broadway" panose="04040905080B02020502" pitchFamily="82" charset="0"/>
            </a:endParaRPr>
          </a:p>
          <a:p>
            <a:endParaRPr lang="en-US" dirty="0" smtClean="0">
              <a:latin typeface="Broadway" panose="04040905080B02020502" pitchFamily="82" charset="0"/>
            </a:endParaRPr>
          </a:p>
          <a:p>
            <a:r>
              <a:rPr lang="en-US" dirty="0" smtClean="0">
                <a:latin typeface="Broadway" panose="04040905080B02020502" pitchFamily="82" charset="0"/>
              </a:rPr>
              <a:t>The department in an organization dealing with metrics involving as </a:t>
            </a:r>
          </a:p>
          <a:p>
            <a:r>
              <a:rPr lang="en-US" dirty="0" smtClean="0">
                <a:latin typeface="Broadway" panose="04040905080B02020502" pitchFamily="82" charset="0"/>
              </a:rPr>
              <a:t>Hiring, training, labor relations and benefits.</a:t>
            </a:r>
            <a:endParaRPr lang="en-US" dirty="0">
              <a:latin typeface="Broadway" panose="04040905080B02020502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.The project involves analyzing employee data using excel to gain insights into workforce metrics .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organizing data , performing statistical analyzing, and creating visualizations to understand trends in employee performance , demographics , and other key indicators , thereby supporting data – driven decision – making for </a:t>
            </a:r>
            <a:r>
              <a:rPr lang="en-US" sz="240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strategies.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905000"/>
            <a:ext cx="1055949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end user in employee department analysis typically include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*HUMAN RESOURCE* (HR) Manager** They use the insights to make informed.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promotions, training, and development.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*TEAM LEADERS AND SUPERVISIORS*. They performance data to provide feedback,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goals and manage team performance.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 *EMPLOYEES* They benefits from feedback and performance evaluation that help them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 and advance in their careers.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5012625"/>
            <a:ext cx="6043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FILTERING  -- to fill the missing values.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 FORMATING – blank values.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pivot table &amp; chart.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1752600"/>
            <a:ext cx="547297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Employee Data set – EDUNET foundation.</a:t>
            </a:r>
          </a:p>
          <a:p>
            <a:r>
              <a:rPr lang="en-US" sz="2400" b="1" dirty="0" smtClean="0"/>
              <a:t>There are important features are,</a:t>
            </a:r>
          </a:p>
          <a:p>
            <a:endParaRPr lang="en-US" sz="2400" b="1" dirty="0"/>
          </a:p>
          <a:p>
            <a:r>
              <a:rPr lang="en-US" sz="2400" b="1" dirty="0" smtClean="0"/>
              <a:t>        *</a:t>
            </a:r>
            <a:r>
              <a:rPr lang="en-US" sz="2400" b="1" dirty="0"/>
              <a:t>E</a:t>
            </a:r>
            <a:r>
              <a:rPr lang="en-US" sz="2400" b="1" dirty="0" smtClean="0"/>
              <a:t>mployee ID 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*NAMES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* GENDER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*DEPARTMENT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*SALARY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* START DATE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* FTE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* EMPLOYEE TYPE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* WORK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308810"/>
            <a:ext cx="8220958" cy="201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DEPARTMENT ANALYSIS – There are categories into levels such as 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Research development, product management, null, marketing, legal, 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Human resource, business development, engineering, sales, service,</a:t>
            </a: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Support, training and accounting.</a:t>
            </a: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Using pivot table and chart is to analysis the employees department analysis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484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Baskerville Old Face</vt:lpstr>
      <vt:lpstr>Broadway</vt:lpstr>
      <vt:lpstr>Calibri</vt:lpstr>
      <vt:lpstr>Elephant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Madhumitha</cp:lastModifiedBy>
  <cp:revision>24</cp:revision>
  <dcterms:created xsi:type="dcterms:W3CDTF">2024-03-29T15:07:22Z</dcterms:created>
  <dcterms:modified xsi:type="dcterms:W3CDTF">2024-09-27T04:44:48Z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