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68"/>
  </p:notes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5" r:id="rId27"/>
    <p:sldId id="281" r:id="rId28"/>
    <p:sldId id="282" r:id="rId29"/>
    <p:sldId id="283" r:id="rId30"/>
    <p:sldId id="284" r:id="rId31"/>
    <p:sldId id="286" r:id="rId32"/>
    <p:sldId id="285" r:id="rId33"/>
    <p:sldId id="287" r:id="rId34"/>
    <p:sldId id="288" r:id="rId35"/>
    <p:sldId id="289" r:id="rId36"/>
    <p:sldId id="290" r:id="rId37"/>
    <p:sldId id="291" r:id="rId38"/>
    <p:sldId id="292" r:id="rId39"/>
    <p:sldId id="293" r:id="rId40"/>
    <p:sldId id="296" r:id="rId41"/>
    <p:sldId id="297" r:id="rId42"/>
    <p:sldId id="298" r:id="rId43"/>
    <p:sldId id="320" r:id="rId44"/>
    <p:sldId id="321"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2"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4"/>
    <p:restoredTop sz="95563"/>
  </p:normalViewPr>
  <p:slideViewPr>
    <p:cSldViewPr snapToGrid="0" snapToObjects="1">
      <p:cViewPr varScale="1">
        <p:scale>
          <a:sx n="122" d="100"/>
          <a:sy n="122" d="100"/>
        </p:scale>
        <p:origin x="720" y="2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FC356E-78D8-764E-9FF3-BD6579D05C18}" type="datetimeFigureOut">
              <a:rPr lang="en-US" smtClean="0"/>
              <a:t>10/3/19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19159-7230-7D40-BDF7-1CEBB1754031}" type="slidenum">
              <a:rPr lang="en-US" smtClean="0"/>
              <a:t>‹#›</a:t>
            </a:fld>
            <a:endParaRPr lang="en-US"/>
          </a:p>
        </p:txBody>
      </p:sp>
    </p:spTree>
    <p:extLst>
      <p:ext uri="{BB962C8B-B14F-4D97-AF65-F5344CB8AC3E}">
        <p14:creationId xmlns:p14="http://schemas.microsoft.com/office/powerpoint/2010/main" val="895204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techtutorials/shell-scripting-tutoria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ronreiter/interactive-tutorials/tree/master/tutorials/learn-perl.org/en"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https://github.com/techtutorials/shell-scripting-tutorial</a:t>
            </a:r>
            <a:endParaRPr lang="en-US" dirty="0"/>
          </a:p>
        </p:txBody>
      </p:sp>
      <p:sp>
        <p:nvSpPr>
          <p:cNvPr id="4" name="Slide Number Placeholder 3"/>
          <p:cNvSpPr>
            <a:spLocks noGrp="1"/>
          </p:cNvSpPr>
          <p:nvPr>
            <p:ph type="sldNum" sz="quarter" idx="5"/>
          </p:nvPr>
        </p:nvSpPr>
        <p:spPr/>
        <p:txBody>
          <a:bodyPr/>
          <a:lstStyle/>
          <a:p>
            <a:fld id="{2FA19159-7230-7D40-BDF7-1CEBB1754031}" type="slidenum">
              <a:rPr lang="en-US" smtClean="0"/>
              <a:t>1</a:t>
            </a:fld>
            <a:endParaRPr lang="en-US"/>
          </a:p>
        </p:txBody>
      </p:sp>
    </p:spTree>
    <p:extLst>
      <p:ext uri="{BB962C8B-B14F-4D97-AF65-F5344CB8AC3E}">
        <p14:creationId xmlns:p14="http://schemas.microsoft.com/office/powerpoint/2010/main" val="1537150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Unset variables , append output to file</a:t>
            </a:r>
          </a:p>
        </p:txBody>
      </p:sp>
      <p:sp>
        <p:nvSpPr>
          <p:cNvPr id="4" name="Slide Number Placeholder 3"/>
          <p:cNvSpPr>
            <a:spLocks noGrp="1"/>
          </p:cNvSpPr>
          <p:nvPr>
            <p:ph type="sldNum" sz="quarter" idx="5"/>
          </p:nvPr>
        </p:nvSpPr>
        <p:spPr/>
        <p:txBody>
          <a:bodyPr/>
          <a:lstStyle/>
          <a:p>
            <a:fld id="{2FA19159-7230-7D40-BDF7-1CEBB1754031}" type="slidenum">
              <a:rPr lang="en-US" smtClean="0"/>
              <a:t>2</a:t>
            </a:fld>
            <a:endParaRPr lang="en-US"/>
          </a:p>
        </p:txBody>
      </p:sp>
    </p:spTree>
    <p:extLst>
      <p:ext uri="{BB962C8B-B14F-4D97-AF65-F5344CB8AC3E}">
        <p14:creationId xmlns:p14="http://schemas.microsoft.com/office/powerpoint/2010/main" val="307175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19159-7230-7D40-BDF7-1CEBB1754031}" type="slidenum">
              <a:rPr lang="en-US" smtClean="0"/>
              <a:t>16</a:t>
            </a:fld>
            <a:endParaRPr lang="en-US"/>
          </a:p>
        </p:txBody>
      </p:sp>
    </p:spTree>
    <p:extLst>
      <p:ext uri="{BB962C8B-B14F-4D97-AF65-F5344CB8AC3E}">
        <p14:creationId xmlns:p14="http://schemas.microsoft.com/office/powerpoint/2010/main" val="1167317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19159-7230-7D40-BDF7-1CEBB1754031}" type="slidenum">
              <a:rPr lang="en-US" smtClean="0"/>
              <a:t>19</a:t>
            </a:fld>
            <a:endParaRPr lang="en-US"/>
          </a:p>
        </p:txBody>
      </p:sp>
    </p:spTree>
    <p:extLst>
      <p:ext uri="{BB962C8B-B14F-4D97-AF65-F5344CB8AC3E}">
        <p14:creationId xmlns:p14="http://schemas.microsoft.com/office/powerpoint/2010/main" val="2544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https://github.com/ronreiter/interactive-tutorials/tree/master/tutorials/learn-perl.org/en</a:t>
            </a:r>
            <a:endParaRPr lang="en-US" dirty="0"/>
          </a:p>
        </p:txBody>
      </p:sp>
      <p:sp>
        <p:nvSpPr>
          <p:cNvPr id="4" name="Slide Number Placeholder 3"/>
          <p:cNvSpPr>
            <a:spLocks noGrp="1"/>
          </p:cNvSpPr>
          <p:nvPr>
            <p:ph type="sldNum" sz="quarter" idx="5"/>
          </p:nvPr>
        </p:nvSpPr>
        <p:spPr/>
        <p:txBody>
          <a:bodyPr/>
          <a:lstStyle/>
          <a:p>
            <a:fld id="{2FA19159-7230-7D40-BDF7-1CEBB1754031}" type="slidenum">
              <a:rPr lang="en-US" smtClean="0"/>
              <a:t>33</a:t>
            </a:fld>
            <a:endParaRPr lang="en-US"/>
          </a:p>
        </p:txBody>
      </p:sp>
    </p:spTree>
    <p:extLst>
      <p:ext uri="{BB962C8B-B14F-4D97-AF65-F5344CB8AC3E}">
        <p14:creationId xmlns:p14="http://schemas.microsoft.com/office/powerpoint/2010/main" val="1077086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10/3/19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6282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4739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2245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0281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3418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5027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0436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1718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3224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385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180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627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9316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636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65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012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014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10/3/19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756415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ernel.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B9597-50F0-0F4B-BE7B-CF0C7520DAF7}"/>
              </a:ext>
            </a:extLst>
          </p:cNvPr>
          <p:cNvSpPr>
            <a:spLocks noGrp="1"/>
          </p:cNvSpPr>
          <p:nvPr>
            <p:ph type="ctrTitle"/>
          </p:nvPr>
        </p:nvSpPr>
        <p:spPr/>
        <p:txBody>
          <a:bodyPr/>
          <a:lstStyle/>
          <a:p>
            <a:r>
              <a:rPr lang="en-US" dirty="0"/>
              <a:t>Scripting Language</a:t>
            </a:r>
          </a:p>
        </p:txBody>
      </p:sp>
      <p:sp>
        <p:nvSpPr>
          <p:cNvPr id="3" name="Subtitle 2">
            <a:extLst>
              <a:ext uri="{FF2B5EF4-FFF2-40B4-BE49-F238E27FC236}">
                <a16:creationId xmlns:a16="http://schemas.microsoft.com/office/drawing/2014/main" id="{CCDA253C-9FAC-B24F-B22A-6F0BEA8F7D1D}"/>
              </a:ext>
            </a:extLst>
          </p:cNvPr>
          <p:cNvSpPr>
            <a:spLocks noGrp="1"/>
          </p:cNvSpPr>
          <p:nvPr>
            <p:ph type="subTitle" idx="1"/>
          </p:nvPr>
        </p:nvSpPr>
        <p:spPr/>
        <p:txBody>
          <a:bodyPr/>
          <a:lstStyle/>
          <a:p>
            <a:r>
              <a:rPr lang="en-US" dirty="0"/>
              <a:t>Session one : Shell scripting</a:t>
            </a:r>
          </a:p>
        </p:txBody>
      </p:sp>
    </p:spTree>
    <p:extLst>
      <p:ext uri="{BB962C8B-B14F-4D97-AF65-F5344CB8AC3E}">
        <p14:creationId xmlns:p14="http://schemas.microsoft.com/office/powerpoint/2010/main" val="3190890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FF43-AE21-CC4E-8B73-2386F1731037}"/>
              </a:ext>
            </a:extLst>
          </p:cNvPr>
          <p:cNvSpPr>
            <a:spLocks noGrp="1"/>
          </p:cNvSpPr>
          <p:nvPr>
            <p:ph type="title"/>
          </p:nvPr>
        </p:nvSpPr>
        <p:spPr/>
        <p:txBody>
          <a:bodyPr/>
          <a:lstStyle/>
          <a:p>
            <a:r>
              <a:rPr lang="en-US" dirty="0"/>
              <a:t>What Is CLI / Command line interface</a:t>
            </a:r>
          </a:p>
        </p:txBody>
      </p:sp>
      <p:sp>
        <p:nvSpPr>
          <p:cNvPr id="3" name="Content Placeholder 2">
            <a:extLst>
              <a:ext uri="{FF2B5EF4-FFF2-40B4-BE49-F238E27FC236}">
                <a16:creationId xmlns:a16="http://schemas.microsoft.com/office/drawing/2014/main" id="{4B0E9A1B-8271-944A-AD38-02FFDDA7E765}"/>
              </a:ext>
            </a:extLst>
          </p:cNvPr>
          <p:cNvSpPr>
            <a:spLocks noGrp="1"/>
          </p:cNvSpPr>
          <p:nvPr>
            <p:ph idx="1"/>
          </p:nvPr>
        </p:nvSpPr>
        <p:spPr/>
        <p:txBody>
          <a:bodyPr/>
          <a:lstStyle/>
          <a:p>
            <a:r>
              <a:rPr lang="en-US" dirty="0"/>
              <a:t>CLI is a text – based interface used to interact with software and operating system by typing commands into the interface and receive a response in the same way</a:t>
            </a:r>
          </a:p>
        </p:txBody>
      </p:sp>
    </p:spTree>
    <p:extLst>
      <p:ext uri="{BB962C8B-B14F-4D97-AF65-F5344CB8AC3E}">
        <p14:creationId xmlns:p14="http://schemas.microsoft.com/office/powerpoint/2010/main" val="3774893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8950-8FA5-9741-A543-467EE7CD817D}"/>
              </a:ext>
            </a:extLst>
          </p:cNvPr>
          <p:cNvSpPr>
            <a:spLocks noGrp="1"/>
          </p:cNvSpPr>
          <p:nvPr>
            <p:ph type="title"/>
          </p:nvPr>
        </p:nvSpPr>
        <p:spPr/>
        <p:txBody>
          <a:bodyPr/>
          <a:lstStyle/>
          <a:p>
            <a:r>
              <a:rPr lang="en-US" dirty="0"/>
              <a:t>Shell script basics</a:t>
            </a:r>
          </a:p>
        </p:txBody>
      </p:sp>
      <p:sp>
        <p:nvSpPr>
          <p:cNvPr id="3" name="Content Placeholder 2">
            <a:extLst>
              <a:ext uri="{FF2B5EF4-FFF2-40B4-BE49-F238E27FC236}">
                <a16:creationId xmlns:a16="http://schemas.microsoft.com/office/drawing/2014/main" id="{EFA2466E-4D2D-0844-9ACC-7DED2B2F2BA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53518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8FB9-80E7-784E-96B7-7DFC158B826B}"/>
              </a:ext>
            </a:extLst>
          </p:cNvPr>
          <p:cNvSpPr>
            <a:spLocks noGrp="1"/>
          </p:cNvSpPr>
          <p:nvPr>
            <p:ph type="title"/>
          </p:nvPr>
        </p:nvSpPr>
        <p:spPr/>
        <p:txBody>
          <a:bodyPr/>
          <a:lstStyle/>
          <a:p>
            <a:r>
              <a:rPr lang="en-US" dirty="0"/>
              <a:t>What is a shell?</a:t>
            </a:r>
          </a:p>
        </p:txBody>
      </p:sp>
      <p:sp>
        <p:nvSpPr>
          <p:cNvPr id="3" name="Content Placeholder 2">
            <a:extLst>
              <a:ext uri="{FF2B5EF4-FFF2-40B4-BE49-F238E27FC236}">
                <a16:creationId xmlns:a16="http://schemas.microsoft.com/office/drawing/2014/main" id="{97895981-3137-AF48-B60D-5C5717E67F4A}"/>
              </a:ext>
            </a:extLst>
          </p:cNvPr>
          <p:cNvSpPr>
            <a:spLocks noGrp="1"/>
          </p:cNvSpPr>
          <p:nvPr>
            <p:ph idx="1"/>
          </p:nvPr>
        </p:nvSpPr>
        <p:spPr/>
        <p:txBody>
          <a:bodyPr/>
          <a:lstStyle/>
          <a:p>
            <a:r>
              <a:rPr lang="en-US" dirty="0"/>
              <a:t>The Shell is a command line interpreter. It translates commands entered by the user and converts them into a language that is understood by the kernel.</a:t>
            </a:r>
          </a:p>
        </p:txBody>
      </p:sp>
    </p:spTree>
    <p:extLst>
      <p:ext uri="{BB962C8B-B14F-4D97-AF65-F5344CB8AC3E}">
        <p14:creationId xmlns:p14="http://schemas.microsoft.com/office/powerpoint/2010/main" val="3108249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1B49-7BEF-B64D-AD62-09F0C2C4EF80}"/>
              </a:ext>
            </a:extLst>
          </p:cNvPr>
          <p:cNvSpPr>
            <a:spLocks noGrp="1"/>
          </p:cNvSpPr>
          <p:nvPr>
            <p:ph type="title"/>
          </p:nvPr>
        </p:nvSpPr>
        <p:spPr/>
        <p:txBody>
          <a:bodyPr/>
          <a:lstStyle/>
          <a:p>
            <a:r>
              <a:rPr lang="en-US" dirty="0"/>
              <a:t> What is shell script?</a:t>
            </a:r>
          </a:p>
        </p:txBody>
      </p:sp>
      <p:sp>
        <p:nvSpPr>
          <p:cNvPr id="3" name="Content Placeholder 2">
            <a:extLst>
              <a:ext uri="{FF2B5EF4-FFF2-40B4-BE49-F238E27FC236}">
                <a16:creationId xmlns:a16="http://schemas.microsoft.com/office/drawing/2014/main" id="{08BF2064-6B78-3C44-871E-857C90146106}"/>
              </a:ext>
            </a:extLst>
          </p:cNvPr>
          <p:cNvSpPr>
            <a:spLocks noGrp="1"/>
          </p:cNvSpPr>
          <p:nvPr>
            <p:ph idx="1"/>
          </p:nvPr>
        </p:nvSpPr>
        <p:spPr/>
        <p:txBody>
          <a:bodyPr/>
          <a:lstStyle/>
          <a:p>
            <a:r>
              <a:rPr lang="en-US" dirty="0"/>
              <a:t>The basic concept of a shell script is a list of commands, which are listed in the order of execution. A good shell script will have comments, preceded by #sign, describing the steps. </a:t>
            </a:r>
          </a:p>
        </p:txBody>
      </p:sp>
    </p:spTree>
    <p:extLst>
      <p:ext uri="{BB962C8B-B14F-4D97-AF65-F5344CB8AC3E}">
        <p14:creationId xmlns:p14="http://schemas.microsoft.com/office/powerpoint/2010/main" val="4226774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4FA4-FE2C-2E42-B7BF-918DB745FFC9}"/>
              </a:ext>
            </a:extLst>
          </p:cNvPr>
          <p:cNvSpPr>
            <a:spLocks noGrp="1"/>
          </p:cNvSpPr>
          <p:nvPr>
            <p:ph type="title"/>
          </p:nvPr>
        </p:nvSpPr>
        <p:spPr/>
        <p:txBody>
          <a:bodyPr/>
          <a:lstStyle/>
          <a:p>
            <a:r>
              <a:rPr lang="en-US" dirty="0"/>
              <a:t>USING Variables</a:t>
            </a:r>
          </a:p>
        </p:txBody>
      </p:sp>
      <p:sp>
        <p:nvSpPr>
          <p:cNvPr id="3" name="Content Placeholder 2">
            <a:extLst>
              <a:ext uri="{FF2B5EF4-FFF2-40B4-BE49-F238E27FC236}">
                <a16:creationId xmlns:a16="http://schemas.microsoft.com/office/drawing/2014/main" id="{A5432E08-AF08-454A-B622-70C0B5BBC31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6267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901E-BC8B-5340-9DAD-955FC5FFF86F}"/>
              </a:ext>
            </a:extLst>
          </p:cNvPr>
          <p:cNvSpPr>
            <a:spLocks noGrp="1"/>
          </p:cNvSpPr>
          <p:nvPr>
            <p:ph type="title"/>
          </p:nvPr>
        </p:nvSpPr>
        <p:spPr/>
        <p:txBody>
          <a:bodyPr/>
          <a:lstStyle/>
          <a:p>
            <a:r>
              <a:rPr lang="en-US" dirty="0"/>
              <a:t>What is variables?</a:t>
            </a:r>
          </a:p>
        </p:txBody>
      </p:sp>
      <p:sp>
        <p:nvSpPr>
          <p:cNvPr id="3" name="Content Placeholder 2">
            <a:extLst>
              <a:ext uri="{FF2B5EF4-FFF2-40B4-BE49-F238E27FC236}">
                <a16:creationId xmlns:a16="http://schemas.microsoft.com/office/drawing/2014/main" id="{4C6662B2-4898-3A41-8C47-69054E06B243}"/>
              </a:ext>
            </a:extLst>
          </p:cNvPr>
          <p:cNvSpPr>
            <a:spLocks noGrp="1"/>
          </p:cNvSpPr>
          <p:nvPr>
            <p:ph idx="1"/>
          </p:nvPr>
        </p:nvSpPr>
        <p:spPr/>
        <p:txBody>
          <a:bodyPr/>
          <a:lstStyle/>
          <a:p>
            <a:r>
              <a:rPr lang="en-US" dirty="0"/>
              <a:t>A variable is a character string to which we assign a value. The value assigned could be a number, text, filename, device or any other type of data.</a:t>
            </a:r>
          </a:p>
        </p:txBody>
      </p:sp>
    </p:spTree>
    <p:extLst>
      <p:ext uri="{BB962C8B-B14F-4D97-AF65-F5344CB8AC3E}">
        <p14:creationId xmlns:p14="http://schemas.microsoft.com/office/powerpoint/2010/main" val="2433383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9713-4DE4-BA42-BAE1-03C2A72773B0}"/>
              </a:ext>
            </a:extLst>
          </p:cNvPr>
          <p:cNvSpPr>
            <a:spLocks noGrp="1"/>
          </p:cNvSpPr>
          <p:nvPr>
            <p:ph type="title"/>
          </p:nvPr>
        </p:nvSpPr>
        <p:spPr/>
        <p:txBody>
          <a:bodyPr/>
          <a:lstStyle/>
          <a:p>
            <a:r>
              <a:rPr lang="en-US" dirty="0"/>
              <a:t>Variable types</a:t>
            </a:r>
          </a:p>
        </p:txBody>
      </p:sp>
      <p:sp>
        <p:nvSpPr>
          <p:cNvPr id="3" name="Content Placeholder 2">
            <a:extLst>
              <a:ext uri="{FF2B5EF4-FFF2-40B4-BE49-F238E27FC236}">
                <a16:creationId xmlns:a16="http://schemas.microsoft.com/office/drawing/2014/main" id="{1BD0E704-724A-A146-8AED-B9DB1BBC064A}"/>
              </a:ext>
            </a:extLst>
          </p:cNvPr>
          <p:cNvSpPr>
            <a:spLocks noGrp="1"/>
          </p:cNvSpPr>
          <p:nvPr>
            <p:ph idx="1"/>
          </p:nvPr>
        </p:nvSpPr>
        <p:spPr/>
        <p:txBody>
          <a:bodyPr>
            <a:normAutofit fontScale="85000" lnSpcReduction="10000"/>
          </a:bodyPr>
          <a:lstStyle/>
          <a:p>
            <a:r>
              <a:rPr lang="en-US" dirty="0"/>
              <a:t>Local Variable</a:t>
            </a:r>
          </a:p>
          <a:p>
            <a:pPr lvl="1"/>
            <a:r>
              <a:rPr lang="en-US" dirty="0"/>
              <a:t>A local variable is a variable that is present within the current instance of the shell. It is not available to program that are started by the shell They are set at the command prompt.</a:t>
            </a:r>
          </a:p>
          <a:p>
            <a:r>
              <a:rPr lang="en-US" dirty="0"/>
              <a:t>Environment Variable</a:t>
            </a:r>
          </a:p>
          <a:p>
            <a:pPr lvl="1"/>
            <a:r>
              <a:rPr lang="en-US" dirty="0"/>
              <a:t>An environment variable is a variable available to and child process of the shell. Some programs need environment variable in order to function correctly.</a:t>
            </a:r>
          </a:p>
          <a:p>
            <a:r>
              <a:rPr lang="en-US" dirty="0"/>
              <a:t>Shell Variable</a:t>
            </a:r>
          </a:p>
          <a:p>
            <a:pPr lvl="1"/>
            <a:r>
              <a:rPr lang="en-US" dirty="0"/>
              <a:t>A shell variable is a special variable that is set by the shell and is required by the shell in order to function correctly. Some of these variables are environment variables others are local variables. </a:t>
            </a:r>
          </a:p>
        </p:txBody>
      </p:sp>
    </p:spTree>
    <p:extLst>
      <p:ext uri="{BB962C8B-B14F-4D97-AF65-F5344CB8AC3E}">
        <p14:creationId xmlns:p14="http://schemas.microsoft.com/office/powerpoint/2010/main" val="2737217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040F-9B74-7545-9045-20E691853DA4}"/>
              </a:ext>
            </a:extLst>
          </p:cNvPr>
          <p:cNvSpPr>
            <a:spLocks noGrp="1"/>
          </p:cNvSpPr>
          <p:nvPr>
            <p:ph type="title"/>
          </p:nvPr>
        </p:nvSpPr>
        <p:spPr/>
        <p:txBody>
          <a:bodyPr/>
          <a:lstStyle/>
          <a:p>
            <a:r>
              <a:rPr lang="en-US" dirty="0"/>
              <a:t>Using variables</a:t>
            </a:r>
          </a:p>
        </p:txBody>
      </p:sp>
      <p:sp>
        <p:nvSpPr>
          <p:cNvPr id="3" name="Content Placeholder 2">
            <a:extLst>
              <a:ext uri="{FF2B5EF4-FFF2-40B4-BE49-F238E27FC236}">
                <a16:creationId xmlns:a16="http://schemas.microsoft.com/office/drawing/2014/main" id="{C3E88550-4595-364F-B455-42E30C0D2408}"/>
              </a:ext>
            </a:extLst>
          </p:cNvPr>
          <p:cNvSpPr>
            <a:spLocks noGrp="1"/>
          </p:cNvSpPr>
          <p:nvPr>
            <p:ph idx="1"/>
          </p:nvPr>
        </p:nvSpPr>
        <p:spPr/>
        <p:txBody>
          <a:bodyPr/>
          <a:lstStyle/>
          <a:p>
            <a:r>
              <a:rPr lang="en-US" dirty="0"/>
              <a:t>Defining variables </a:t>
            </a:r>
          </a:p>
          <a:p>
            <a:r>
              <a:rPr lang="en-US" dirty="0"/>
              <a:t>Special variables</a:t>
            </a:r>
          </a:p>
          <a:p>
            <a:r>
              <a:rPr lang="en-US" dirty="0"/>
              <a:t>Command line arguments</a:t>
            </a:r>
          </a:p>
          <a:p>
            <a:r>
              <a:rPr lang="en-US" dirty="0"/>
              <a:t>Special parameters</a:t>
            </a:r>
          </a:p>
          <a:p>
            <a:r>
              <a:rPr lang="en-US" dirty="0"/>
              <a:t>Exit status</a:t>
            </a:r>
          </a:p>
        </p:txBody>
      </p:sp>
    </p:spTree>
    <p:extLst>
      <p:ext uri="{BB962C8B-B14F-4D97-AF65-F5344CB8AC3E}">
        <p14:creationId xmlns:p14="http://schemas.microsoft.com/office/powerpoint/2010/main" val="559400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D0C4-BAC4-CC46-B476-0CBF2BA5BC94}"/>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3DBDC97E-DC09-2847-9DF3-79DA285C6D67}"/>
              </a:ext>
            </a:extLst>
          </p:cNvPr>
          <p:cNvSpPr>
            <a:spLocks noGrp="1"/>
          </p:cNvSpPr>
          <p:nvPr>
            <p:ph idx="1"/>
          </p:nvPr>
        </p:nvSpPr>
        <p:spPr/>
        <p:txBody>
          <a:bodyPr/>
          <a:lstStyle/>
          <a:p>
            <a:r>
              <a:rPr lang="en-US" dirty="0" err="1"/>
              <a:t>variable_name</a:t>
            </a:r>
            <a:r>
              <a:rPr lang="en-US" dirty="0"/>
              <a:t>=</a:t>
            </a:r>
            <a:r>
              <a:rPr lang="en-US" dirty="0" err="1"/>
              <a:t>variable_value</a:t>
            </a:r>
            <a:endParaRPr lang="en-US" dirty="0"/>
          </a:p>
        </p:txBody>
      </p:sp>
    </p:spTree>
    <p:extLst>
      <p:ext uri="{BB962C8B-B14F-4D97-AF65-F5344CB8AC3E}">
        <p14:creationId xmlns:p14="http://schemas.microsoft.com/office/powerpoint/2010/main" val="3461789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1825-1D1A-4D4A-A1AF-72A6CE9956C1}"/>
              </a:ext>
            </a:extLst>
          </p:cNvPr>
          <p:cNvSpPr>
            <a:spLocks noGrp="1"/>
          </p:cNvSpPr>
          <p:nvPr>
            <p:ph type="title"/>
          </p:nvPr>
        </p:nvSpPr>
        <p:spPr/>
        <p:txBody>
          <a:bodyPr/>
          <a:lstStyle/>
          <a:p>
            <a:r>
              <a:rPr lang="en-US" dirty="0"/>
              <a:t>Special Variables</a:t>
            </a:r>
          </a:p>
        </p:txBody>
      </p:sp>
      <p:sp>
        <p:nvSpPr>
          <p:cNvPr id="3" name="Content Placeholder 2">
            <a:extLst>
              <a:ext uri="{FF2B5EF4-FFF2-40B4-BE49-F238E27FC236}">
                <a16:creationId xmlns:a16="http://schemas.microsoft.com/office/drawing/2014/main" id="{8A4F99B8-640A-EC48-8393-46458670D1B0}"/>
              </a:ext>
            </a:extLst>
          </p:cNvPr>
          <p:cNvSpPr>
            <a:spLocks noGrp="1"/>
          </p:cNvSpPr>
          <p:nvPr>
            <p:ph idx="1"/>
          </p:nvPr>
        </p:nvSpPr>
        <p:spPr/>
        <p:txBody>
          <a:bodyPr>
            <a:normAutofit fontScale="92500" lnSpcReduction="10000"/>
          </a:bodyPr>
          <a:lstStyle/>
          <a:p>
            <a:r>
              <a:rPr lang="en-US" dirty="0"/>
              <a:t>$0 – filename</a:t>
            </a:r>
          </a:p>
          <a:p>
            <a:r>
              <a:rPr lang="en-US" dirty="0"/>
              <a:t>$1…9 -</a:t>
            </a:r>
            <a:r>
              <a:rPr lang="en-US" dirty="0" err="1"/>
              <a:t>args</a:t>
            </a:r>
            <a:r>
              <a:rPr lang="en-US" dirty="0"/>
              <a:t> with script invoke</a:t>
            </a:r>
          </a:p>
          <a:p>
            <a:r>
              <a:rPr lang="en-US" dirty="0"/>
              <a:t>$# - number of </a:t>
            </a:r>
            <a:r>
              <a:rPr lang="en-US" dirty="0" err="1"/>
              <a:t>args</a:t>
            </a:r>
            <a:endParaRPr lang="en-US" dirty="0"/>
          </a:p>
          <a:p>
            <a:r>
              <a:rPr lang="en-US" dirty="0"/>
              <a:t>$* - all the </a:t>
            </a:r>
            <a:r>
              <a:rPr lang="en-US" dirty="0" err="1"/>
              <a:t>args</a:t>
            </a:r>
            <a:r>
              <a:rPr lang="en-US" dirty="0"/>
              <a:t> double quoted</a:t>
            </a:r>
          </a:p>
          <a:p>
            <a:r>
              <a:rPr lang="en-US" dirty="0"/>
              <a:t>$@ - all the </a:t>
            </a:r>
            <a:r>
              <a:rPr lang="en-US" dirty="0" err="1"/>
              <a:t>args</a:t>
            </a:r>
            <a:r>
              <a:rPr lang="en-US" dirty="0"/>
              <a:t> </a:t>
            </a:r>
            <a:r>
              <a:rPr lang="en-US" dirty="0" err="1"/>
              <a:t>individualy</a:t>
            </a:r>
            <a:r>
              <a:rPr lang="en-US" dirty="0"/>
              <a:t> double quoted</a:t>
            </a:r>
          </a:p>
          <a:p>
            <a:r>
              <a:rPr lang="en-US" dirty="0"/>
              <a:t>$? - exit status of the last process</a:t>
            </a:r>
          </a:p>
          <a:p>
            <a:r>
              <a:rPr lang="en-US" dirty="0"/>
              <a:t>$$ - return process id od the shell</a:t>
            </a:r>
          </a:p>
        </p:txBody>
      </p:sp>
    </p:spTree>
    <p:extLst>
      <p:ext uri="{BB962C8B-B14F-4D97-AF65-F5344CB8AC3E}">
        <p14:creationId xmlns:p14="http://schemas.microsoft.com/office/powerpoint/2010/main" val="112216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7A0D-9B67-504F-95F8-918124F37A0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95CF978-CA9F-0D4D-9064-810FBB471AA3}"/>
              </a:ext>
            </a:extLst>
          </p:cNvPr>
          <p:cNvSpPr>
            <a:spLocks noGrp="1"/>
          </p:cNvSpPr>
          <p:nvPr>
            <p:ph idx="1"/>
          </p:nvPr>
        </p:nvSpPr>
        <p:spPr/>
        <p:txBody>
          <a:bodyPr>
            <a:normAutofit fontScale="85000" lnSpcReduction="20000"/>
          </a:bodyPr>
          <a:lstStyle/>
          <a:p>
            <a:r>
              <a:rPr lang="en-US" dirty="0"/>
              <a:t>Getting Started with Linux</a:t>
            </a:r>
          </a:p>
          <a:p>
            <a:r>
              <a:rPr lang="en-US" dirty="0"/>
              <a:t>Command line essentials</a:t>
            </a:r>
          </a:p>
          <a:p>
            <a:r>
              <a:rPr lang="en-US" dirty="0"/>
              <a:t>Shell scripting basics</a:t>
            </a:r>
          </a:p>
          <a:p>
            <a:r>
              <a:rPr lang="en-US" dirty="0"/>
              <a:t>Using variables</a:t>
            </a:r>
          </a:p>
          <a:p>
            <a:r>
              <a:rPr lang="en-US" dirty="0"/>
              <a:t>Basic operator</a:t>
            </a:r>
          </a:p>
          <a:p>
            <a:r>
              <a:rPr lang="en-US" dirty="0"/>
              <a:t>Shell loops</a:t>
            </a:r>
          </a:p>
          <a:p>
            <a:r>
              <a:rPr lang="en-US" dirty="0"/>
              <a:t>Shell functions</a:t>
            </a:r>
          </a:p>
          <a:p>
            <a:r>
              <a:rPr lang="en-US" dirty="0"/>
              <a:t>Use cases</a:t>
            </a:r>
          </a:p>
        </p:txBody>
      </p:sp>
    </p:spTree>
    <p:extLst>
      <p:ext uri="{BB962C8B-B14F-4D97-AF65-F5344CB8AC3E}">
        <p14:creationId xmlns:p14="http://schemas.microsoft.com/office/powerpoint/2010/main" val="436881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8DEF-43B2-584D-B83E-B7476969CA97}"/>
              </a:ext>
            </a:extLst>
          </p:cNvPr>
          <p:cNvSpPr>
            <a:spLocks noGrp="1"/>
          </p:cNvSpPr>
          <p:nvPr>
            <p:ph type="title"/>
          </p:nvPr>
        </p:nvSpPr>
        <p:spPr/>
        <p:txBody>
          <a:bodyPr/>
          <a:lstStyle/>
          <a:p>
            <a:r>
              <a:rPr lang="en-US" dirty="0"/>
              <a:t>Basic Operators</a:t>
            </a:r>
          </a:p>
        </p:txBody>
      </p:sp>
      <p:sp>
        <p:nvSpPr>
          <p:cNvPr id="3" name="Content Placeholder 2">
            <a:extLst>
              <a:ext uri="{FF2B5EF4-FFF2-40B4-BE49-F238E27FC236}">
                <a16:creationId xmlns:a16="http://schemas.microsoft.com/office/drawing/2014/main" id="{B1E6ED57-37DE-B647-8E9E-4F5EEE8A681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5358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CF34-A617-9846-9263-3B3067780503}"/>
              </a:ext>
            </a:extLst>
          </p:cNvPr>
          <p:cNvSpPr>
            <a:spLocks noGrp="1"/>
          </p:cNvSpPr>
          <p:nvPr>
            <p:ph type="title"/>
          </p:nvPr>
        </p:nvSpPr>
        <p:spPr/>
        <p:txBody>
          <a:bodyPr/>
          <a:lstStyle/>
          <a:p>
            <a:r>
              <a:rPr lang="en-US" dirty="0"/>
              <a:t>Operator types</a:t>
            </a:r>
          </a:p>
        </p:txBody>
      </p:sp>
      <p:sp>
        <p:nvSpPr>
          <p:cNvPr id="3" name="Content Placeholder 2">
            <a:extLst>
              <a:ext uri="{FF2B5EF4-FFF2-40B4-BE49-F238E27FC236}">
                <a16:creationId xmlns:a16="http://schemas.microsoft.com/office/drawing/2014/main" id="{BA1396F6-33C1-4A4F-9C93-5EC5EA7D9560}"/>
              </a:ext>
            </a:extLst>
          </p:cNvPr>
          <p:cNvSpPr>
            <a:spLocks noGrp="1"/>
          </p:cNvSpPr>
          <p:nvPr>
            <p:ph idx="1"/>
          </p:nvPr>
        </p:nvSpPr>
        <p:spPr/>
        <p:txBody>
          <a:bodyPr/>
          <a:lstStyle/>
          <a:p>
            <a:r>
              <a:rPr lang="en-US" dirty="0"/>
              <a:t>Arithmetic Operator</a:t>
            </a:r>
          </a:p>
          <a:p>
            <a:r>
              <a:rPr lang="en-US" dirty="0"/>
              <a:t>Relational Operator</a:t>
            </a:r>
          </a:p>
          <a:p>
            <a:r>
              <a:rPr lang="en-US" dirty="0"/>
              <a:t>Boolean Operator</a:t>
            </a:r>
          </a:p>
          <a:p>
            <a:r>
              <a:rPr lang="en-US" dirty="0"/>
              <a:t>String Operator</a:t>
            </a:r>
          </a:p>
        </p:txBody>
      </p:sp>
    </p:spTree>
    <p:extLst>
      <p:ext uri="{BB962C8B-B14F-4D97-AF65-F5344CB8AC3E}">
        <p14:creationId xmlns:p14="http://schemas.microsoft.com/office/powerpoint/2010/main" val="155628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DCA0-8543-9344-92FB-5DD77CEB0A92}"/>
              </a:ext>
            </a:extLst>
          </p:cNvPr>
          <p:cNvSpPr>
            <a:spLocks noGrp="1"/>
          </p:cNvSpPr>
          <p:nvPr>
            <p:ph type="title"/>
          </p:nvPr>
        </p:nvSpPr>
        <p:spPr/>
        <p:txBody>
          <a:bodyPr/>
          <a:lstStyle/>
          <a:p>
            <a:r>
              <a:rPr lang="en-US" dirty="0"/>
              <a:t>Arithmetic operator</a:t>
            </a:r>
          </a:p>
        </p:txBody>
      </p:sp>
      <p:sp>
        <p:nvSpPr>
          <p:cNvPr id="3" name="Content Placeholder 2">
            <a:extLst>
              <a:ext uri="{FF2B5EF4-FFF2-40B4-BE49-F238E27FC236}">
                <a16:creationId xmlns:a16="http://schemas.microsoft.com/office/drawing/2014/main" id="{F17C94B5-DB16-C349-B8B7-4D104264AF62}"/>
              </a:ext>
            </a:extLst>
          </p:cNvPr>
          <p:cNvSpPr>
            <a:spLocks noGrp="1"/>
          </p:cNvSpPr>
          <p:nvPr>
            <p:ph idx="1"/>
          </p:nvPr>
        </p:nvSpPr>
        <p:spPr/>
        <p:txBody>
          <a:bodyPr>
            <a:normAutofit fontScale="85000" lnSpcReduction="20000"/>
          </a:bodyPr>
          <a:lstStyle/>
          <a:p>
            <a:r>
              <a:rPr lang="en-US" dirty="0"/>
              <a:t>+ - addition</a:t>
            </a:r>
          </a:p>
          <a:p>
            <a:r>
              <a:rPr lang="en-US" dirty="0"/>
              <a:t>- - Subtraction</a:t>
            </a:r>
          </a:p>
          <a:p>
            <a:r>
              <a:rPr lang="en-US" dirty="0"/>
              <a:t>* - Multiplication</a:t>
            </a:r>
          </a:p>
          <a:p>
            <a:r>
              <a:rPr lang="en-US" dirty="0"/>
              <a:t>/ - Division</a:t>
            </a:r>
          </a:p>
          <a:p>
            <a:r>
              <a:rPr lang="en-US" dirty="0"/>
              <a:t>% - Modulus</a:t>
            </a:r>
          </a:p>
          <a:p>
            <a:r>
              <a:rPr lang="en-US" dirty="0"/>
              <a:t>= - Assignment </a:t>
            </a:r>
          </a:p>
          <a:p>
            <a:r>
              <a:rPr lang="en-US" dirty="0"/>
              <a:t>== - Equality</a:t>
            </a:r>
          </a:p>
          <a:p>
            <a:r>
              <a:rPr lang="en-US" dirty="0"/>
              <a:t>!= Not Equality</a:t>
            </a:r>
          </a:p>
        </p:txBody>
      </p:sp>
    </p:spTree>
    <p:extLst>
      <p:ext uri="{BB962C8B-B14F-4D97-AF65-F5344CB8AC3E}">
        <p14:creationId xmlns:p14="http://schemas.microsoft.com/office/powerpoint/2010/main" val="264007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E0F1-236F-5D45-AE59-E008AD04830E}"/>
              </a:ext>
            </a:extLst>
          </p:cNvPr>
          <p:cNvSpPr>
            <a:spLocks noGrp="1"/>
          </p:cNvSpPr>
          <p:nvPr>
            <p:ph type="title"/>
          </p:nvPr>
        </p:nvSpPr>
        <p:spPr/>
        <p:txBody>
          <a:bodyPr/>
          <a:lstStyle/>
          <a:p>
            <a:r>
              <a:rPr lang="en-US" dirty="0"/>
              <a:t>Relational Operators</a:t>
            </a:r>
          </a:p>
        </p:txBody>
      </p:sp>
      <p:sp>
        <p:nvSpPr>
          <p:cNvPr id="3" name="Content Placeholder 2">
            <a:extLst>
              <a:ext uri="{FF2B5EF4-FFF2-40B4-BE49-F238E27FC236}">
                <a16:creationId xmlns:a16="http://schemas.microsoft.com/office/drawing/2014/main" id="{7412D308-5F57-234D-9F49-0FA37539883A}"/>
              </a:ext>
            </a:extLst>
          </p:cNvPr>
          <p:cNvSpPr>
            <a:spLocks noGrp="1"/>
          </p:cNvSpPr>
          <p:nvPr>
            <p:ph idx="1"/>
          </p:nvPr>
        </p:nvSpPr>
        <p:spPr/>
        <p:txBody>
          <a:bodyPr/>
          <a:lstStyle/>
          <a:p>
            <a:r>
              <a:rPr lang="en-US" dirty="0"/>
              <a:t>-eq</a:t>
            </a:r>
          </a:p>
          <a:p>
            <a:r>
              <a:rPr lang="en-US" dirty="0"/>
              <a:t>-ne</a:t>
            </a:r>
          </a:p>
          <a:p>
            <a:r>
              <a:rPr lang="en-US" dirty="0"/>
              <a:t>-</a:t>
            </a:r>
            <a:r>
              <a:rPr lang="en-US" dirty="0" err="1"/>
              <a:t>gt</a:t>
            </a:r>
            <a:endParaRPr lang="en-US" dirty="0"/>
          </a:p>
          <a:p>
            <a:r>
              <a:rPr lang="en-US" dirty="0"/>
              <a:t>-</a:t>
            </a:r>
            <a:r>
              <a:rPr lang="en-US" dirty="0" err="1"/>
              <a:t>lt</a:t>
            </a:r>
            <a:endParaRPr lang="en-US" dirty="0"/>
          </a:p>
          <a:p>
            <a:r>
              <a:rPr lang="en-US" dirty="0"/>
              <a:t>-</a:t>
            </a:r>
            <a:r>
              <a:rPr lang="en-US" dirty="0" err="1"/>
              <a:t>ge</a:t>
            </a:r>
            <a:endParaRPr lang="en-US" dirty="0"/>
          </a:p>
          <a:p>
            <a:r>
              <a:rPr lang="en-US" dirty="0"/>
              <a:t>-le</a:t>
            </a:r>
          </a:p>
        </p:txBody>
      </p:sp>
    </p:spTree>
    <p:extLst>
      <p:ext uri="{BB962C8B-B14F-4D97-AF65-F5344CB8AC3E}">
        <p14:creationId xmlns:p14="http://schemas.microsoft.com/office/powerpoint/2010/main" val="3549311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E227-B237-F840-B504-6B7916326360}"/>
              </a:ext>
            </a:extLst>
          </p:cNvPr>
          <p:cNvSpPr>
            <a:spLocks noGrp="1"/>
          </p:cNvSpPr>
          <p:nvPr>
            <p:ph type="title"/>
          </p:nvPr>
        </p:nvSpPr>
        <p:spPr/>
        <p:txBody>
          <a:bodyPr/>
          <a:lstStyle/>
          <a:p>
            <a:r>
              <a:rPr lang="en-US" dirty="0"/>
              <a:t>Boolean operator</a:t>
            </a:r>
          </a:p>
        </p:txBody>
      </p:sp>
      <p:sp>
        <p:nvSpPr>
          <p:cNvPr id="3" name="Content Placeholder 2">
            <a:extLst>
              <a:ext uri="{FF2B5EF4-FFF2-40B4-BE49-F238E27FC236}">
                <a16:creationId xmlns:a16="http://schemas.microsoft.com/office/drawing/2014/main" id="{02ECFBAF-FA9D-AE4F-9D2E-6F4F2FDF35D4}"/>
              </a:ext>
            </a:extLst>
          </p:cNvPr>
          <p:cNvSpPr>
            <a:spLocks noGrp="1"/>
          </p:cNvSpPr>
          <p:nvPr>
            <p:ph idx="1"/>
          </p:nvPr>
        </p:nvSpPr>
        <p:spPr/>
        <p:txBody>
          <a:bodyPr/>
          <a:lstStyle/>
          <a:p>
            <a:r>
              <a:rPr lang="en-US" dirty="0"/>
              <a:t>!</a:t>
            </a:r>
          </a:p>
          <a:p>
            <a:r>
              <a:rPr lang="en-US" dirty="0"/>
              <a:t>-o</a:t>
            </a:r>
          </a:p>
          <a:p>
            <a:r>
              <a:rPr lang="en-US" dirty="0"/>
              <a:t>-a</a:t>
            </a:r>
          </a:p>
        </p:txBody>
      </p:sp>
    </p:spTree>
    <p:extLst>
      <p:ext uri="{BB962C8B-B14F-4D97-AF65-F5344CB8AC3E}">
        <p14:creationId xmlns:p14="http://schemas.microsoft.com/office/powerpoint/2010/main" val="4225410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D84B-DBA6-334A-9085-4229F570CC3E}"/>
              </a:ext>
            </a:extLst>
          </p:cNvPr>
          <p:cNvSpPr>
            <a:spLocks noGrp="1"/>
          </p:cNvSpPr>
          <p:nvPr>
            <p:ph type="title"/>
          </p:nvPr>
        </p:nvSpPr>
        <p:spPr/>
        <p:txBody>
          <a:bodyPr/>
          <a:lstStyle/>
          <a:p>
            <a:r>
              <a:rPr lang="en-US" dirty="0"/>
              <a:t>String operator</a:t>
            </a:r>
          </a:p>
        </p:txBody>
      </p:sp>
      <p:sp>
        <p:nvSpPr>
          <p:cNvPr id="3" name="Content Placeholder 2">
            <a:extLst>
              <a:ext uri="{FF2B5EF4-FFF2-40B4-BE49-F238E27FC236}">
                <a16:creationId xmlns:a16="http://schemas.microsoft.com/office/drawing/2014/main" id="{E140090B-3FBD-3348-90C7-C11107C8BF4D}"/>
              </a:ext>
            </a:extLst>
          </p:cNvPr>
          <p:cNvSpPr>
            <a:spLocks noGrp="1"/>
          </p:cNvSpPr>
          <p:nvPr>
            <p:ph idx="1"/>
          </p:nvPr>
        </p:nvSpPr>
        <p:spPr/>
        <p:txBody>
          <a:bodyPr/>
          <a:lstStyle/>
          <a:p>
            <a:r>
              <a:rPr lang="en-US" dirty="0"/>
              <a:t>=</a:t>
            </a:r>
          </a:p>
          <a:p>
            <a:r>
              <a:rPr lang="en-US" dirty="0"/>
              <a:t>!=</a:t>
            </a:r>
          </a:p>
          <a:p>
            <a:r>
              <a:rPr lang="en-US" dirty="0"/>
              <a:t>-z – check if size of string 0</a:t>
            </a:r>
          </a:p>
          <a:p>
            <a:r>
              <a:rPr lang="en-US" dirty="0"/>
              <a:t>-n – check is the string is non zero</a:t>
            </a:r>
          </a:p>
          <a:p>
            <a:r>
              <a:rPr lang="en-US" dirty="0"/>
              <a:t>[$str] – non empty string variable</a:t>
            </a:r>
          </a:p>
        </p:txBody>
      </p:sp>
    </p:spTree>
    <p:extLst>
      <p:ext uri="{BB962C8B-B14F-4D97-AF65-F5344CB8AC3E}">
        <p14:creationId xmlns:p14="http://schemas.microsoft.com/office/powerpoint/2010/main" val="1624973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AEA8-DC3B-E045-A783-FDFBC9C14829}"/>
              </a:ext>
            </a:extLst>
          </p:cNvPr>
          <p:cNvSpPr>
            <a:spLocks noGrp="1"/>
          </p:cNvSpPr>
          <p:nvPr>
            <p:ph type="title"/>
          </p:nvPr>
        </p:nvSpPr>
        <p:spPr/>
        <p:txBody>
          <a:bodyPr/>
          <a:lstStyle/>
          <a:p>
            <a:r>
              <a:rPr lang="en-US" dirty="0"/>
              <a:t>Control statements</a:t>
            </a:r>
          </a:p>
        </p:txBody>
      </p:sp>
      <p:sp>
        <p:nvSpPr>
          <p:cNvPr id="3" name="Content Placeholder 2">
            <a:extLst>
              <a:ext uri="{FF2B5EF4-FFF2-40B4-BE49-F238E27FC236}">
                <a16:creationId xmlns:a16="http://schemas.microsoft.com/office/drawing/2014/main" id="{E9C876DF-B8CA-4E48-8DD2-67FFBE6C7F6B}"/>
              </a:ext>
            </a:extLst>
          </p:cNvPr>
          <p:cNvSpPr>
            <a:spLocks noGrp="1"/>
          </p:cNvSpPr>
          <p:nvPr>
            <p:ph idx="1"/>
          </p:nvPr>
        </p:nvSpPr>
        <p:spPr/>
        <p:txBody>
          <a:bodyPr/>
          <a:lstStyle/>
          <a:p>
            <a:r>
              <a:rPr lang="en-US" dirty="0"/>
              <a:t>If</a:t>
            </a:r>
          </a:p>
          <a:p>
            <a:r>
              <a:rPr lang="en-US" dirty="0"/>
              <a:t>If else</a:t>
            </a:r>
          </a:p>
          <a:p>
            <a:r>
              <a:rPr lang="en-US" dirty="0"/>
              <a:t>Nested if</a:t>
            </a:r>
          </a:p>
          <a:p>
            <a:r>
              <a:rPr lang="en-US" dirty="0"/>
              <a:t>Case</a:t>
            </a:r>
          </a:p>
        </p:txBody>
      </p:sp>
    </p:spTree>
    <p:extLst>
      <p:ext uri="{BB962C8B-B14F-4D97-AF65-F5344CB8AC3E}">
        <p14:creationId xmlns:p14="http://schemas.microsoft.com/office/powerpoint/2010/main" val="158411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847C-3F1E-514F-9DD1-695C1813D67F}"/>
              </a:ext>
            </a:extLst>
          </p:cNvPr>
          <p:cNvSpPr>
            <a:spLocks noGrp="1"/>
          </p:cNvSpPr>
          <p:nvPr>
            <p:ph type="title"/>
          </p:nvPr>
        </p:nvSpPr>
        <p:spPr/>
        <p:txBody>
          <a:bodyPr/>
          <a:lstStyle/>
          <a:p>
            <a:r>
              <a:rPr lang="en-US" dirty="0"/>
              <a:t>Shell loops</a:t>
            </a:r>
          </a:p>
        </p:txBody>
      </p:sp>
      <p:sp>
        <p:nvSpPr>
          <p:cNvPr id="3" name="Content Placeholder 2">
            <a:extLst>
              <a:ext uri="{FF2B5EF4-FFF2-40B4-BE49-F238E27FC236}">
                <a16:creationId xmlns:a16="http://schemas.microsoft.com/office/drawing/2014/main" id="{59E291E5-F641-7548-9325-BA7859E522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64281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6597-11D2-CC46-902F-E56D34D0BCA7}"/>
              </a:ext>
            </a:extLst>
          </p:cNvPr>
          <p:cNvSpPr>
            <a:spLocks noGrp="1"/>
          </p:cNvSpPr>
          <p:nvPr>
            <p:ph type="title"/>
          </p:nvPr>
        </p:nvSpPr>
        <p:spPr/>
        <p:txBody>
          <a:bodyPr/>
          <a:lstStyle/>
          <a:p>
            <a:r>
              <a:rPr lang="en-US" dirty="0"/>
              <a:t>Loops types</a:t>
            </a:r>
          </a:p>
        </p:txBody>
      </p:sp>
      <p:sp>
        <p:nvSpPr>
          <p:cNvPr id="3" name="Content Placeholder 2">
            <a:extLst>
              <a:ext uri="{FF2B5EF4-FFF2-40B4-BE49-F238E27FC236}">
                <a16:creationId xmlns:a16="http://schemas.microsoft.com/office/drawing/2014/main" id="{5F77B5DD-9AAC-4B40-93AF-C851719C26E0}"/>
              </a:ext>
            </a:extLst>
          </p:cNvPr>
          <p:cNvSpPr>
            <a:spLocks noGrp="1"/>
          </p:cNvSpPr>
          <p:nvPr>
            <p:ph idx="1"/>
          </p:nvPr>
        </p:nvSpPr>
        <p:spPr/>
        <p:txBody>
          <a:bodyPr/>
          <a:lstStyle/>
          <a:p>
            <a:r>
              <a:rPr lang="en-US" dirty="0"/>
              <a:t>While loop</a:t>
            </a:r>
          </a:p>
          <a:p>
            <a:r>
              <a:rPr lang="en-US" dirty="0"/>
              <a:t>For loop</a:t>
            </a:r>
          </a:p>
          <a:p>
            <a:r>
              <a:rPr lang="en-US" dirty="0"/>
              <a:t>Until loop</a:t>
            </a:r>
          </a:p>
          <a:p>
            <a:r>
              <a:rPr lang="en-US" dirty="0"/>
              <a:t>Nested loop</a:t>
            </a:r>
          </a:p>
          <a:p>
            <a:r>
              <a:rPr lang="en-US" dirty="0"/>
              <a:t>Loop control</a:t>
            </a:r>
          </a:p>
        </p:txBody>
      </p:sp>
    </p:spTree>
    <p:extLst>
      <p:ext uri="{BB962C8B-B14F-4D97-AF65-F5344CB8AC3E}">
        <p14:creationId xmlns:p14="http://schemas.microsoft.com/office/powerpoint/2010/main" val="2493598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EF3F-A926-594D-9CEC-A4C16ECD700E}"/>
              </a:ext>
            </a:extLst>
          </p:cNvPr>
          <p:cNvSpPr>
            <a:spLocks noGrp="1"/>
          </p:cNvSpPr>
          <p:nvPr>
            <p:ph type="title"/>
          </p:nvPr>
        </p:nvSpPr>
        <p:spPr/>
        <p:txBody>
          <a:bodyPr/>
          <a:lstStyle/>
          <a:p>
            <a:r>
              <a:rPr lang="en-US" dirty="0"/>
              <a:t>Shell functions</a:t>
            </a:r>
          </a:p>
        </p:txBody>
      </p:sp>
      <p:sp>
        <p:nvSpPr>
          <p:cNvPr id="3" name="Content Placeholder 2">
            <a:extLst>
              <a:ext uri="{FF2B5EF4-FFF2-40B4-BE49-F238E27FC236}">
                <a16:creationId xmlns:a16="http://schemas.microsoft.com/office/drawing/2014/main" id="{38634697-2F98-CC49-8726-D4A88C55CD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58938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F702-B57B-EE49-B69A-6C5B1AF9541B}"/>
              </a:ext>
            </a:extLst>
          </p:cNvPr>
          <p:cNvSpPr>
            <a:spLocks noGrp="1"/>
          </p:cNvSpPr>
          <p:nvPr>
            <p:ph type="title"/>
          </p:nvPr>
        </p:nvSpPr>
        <p:spPr/>
        <p:txBody>
          <a:bodyPr/>
          <a:lstStyle/>
          <a:p>
            <a:r>
              <a:rPr lang="en-US" dirty="0"/>
              <a:t>Getting Started with Linux</a:t>
            </a:r>
          </a:p>
        </p:txBody>
      </p:sp>
      <p:sp>
        <p:nvSpPr>
          <p:cNvPr id="3" name="Content Placeholder 2">
            <a:extLst>
              <a:ext uri="{FF2B5EF4-FFF2-40B4-BE49-F238E27FC236}">
                <a16:creationId xmlns:a16="http://schemas.microsoft.com/office/drawing/2014/main" id="{6C2A9D9D-7A95-AB4E-BD26-793F4398419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90512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FE3A-370B-EC4C-8795-D5EA677ACB01}"/>
              </a:ext>
            </a:extLst>
          </p:cNvPr>
          <p:cNvSpPr>
            <a:spLocks noGrp="1"/>
          </p:cNvSpPr>
          <p:nvPr>
            <p:ph type="title"/>
          </p:nvPr>
        </p:nvSpPr>
        <p:spPr/>
        <p:txBody>
          <a:bodyPr/>
          <a:lstStyle/>
          <a:p>
            <a:r>
              <a:rPr lang="en-US" dirty="0"/>
              <a:t>shell functions</a:t>
            </a:r>
          </a:p>
        </p:txBody>
      </p:sp>
      <p:sp>
        <p:nvSpPr>
          <p:cNvPr id="3" name="Content Placeholder 2">
            <a:extLst>
              <a:ext uri="{FF2B5EF4-FFF2-40B4-BE49-F238E27FC236}">
                <a16:creationId xmlns:a16="http://schemas.microsoft.com/office/drawing/2014/main" id="{F55BA73D-C82C-C345-BF45-661BDF109A4C}"/>
              </a:ext>
            </a:extLst>
          </p:cNvPr>
          <p:cNvSpPr>
            <a:spLocks noGrp="1"/>
          </p:cNvSpPr>
          <p:nvPr>
            <p:ph idx="1"/>
          </p:nvPr>
        </p:nvSpPr>
        <p:spPr/>
        <p:txBody>
          <a:bodyPr/>
          <a:lstStyle/>
          <a:p>
            <a:r>
              <a:rPr lang="en-US" dirty="0"/>
              <a:t>Creating a functions</a:t>
            </a:r>
          </a:p>
          <a:p>
            <a:r>
              <a:rPr lang="en-US" dirty="0"/>
              <a:t>Passing Parameters to function</a:t>
            </a:r>
          </a:p>
          <a:p>
            <a:r>
              <a:rPr lang="en-US" dirty="0"/>
              <a:t>Returning values from a functions</a:t>
            </a:r>
          </a:p>
          <a:p>
            <a:r>
              <a:rPr lang="en-US" dirty="0"/>
              <a:t>Nested functions</a:t>
            </a:r>
          </a:p>
          <a:p>
            <a:r>
              <a:rPr lang="en-US" dirty="0"/>
              <a:t>Function call from prompt</a:t>
            </a:r>
          </a:p>
          <a:p>
            <a:endParaRPr lang="en-US" dirty="0"/>
          </a:p>
        </p:txBody>
      </p:sp>
    </p:spTree>
    <p:extLst>
      <p:ext uri="{BB962C8B-B14F-4D97-AF65-F5344CB8AC3E}">
        <p14:creationId xmlns:p14="http://schemas.microsoft.com/office/powerpoint/2010/main" val="1777730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9A8F-13EA-DD42-B70B-234773B7E211}"/>
              </a:ext>
            </a:extLst>
          </p:cNvPr>
          <p:cNvSpPr>
            <a:spLocks noGrp="1"/>
          </p:cNvSpPr>
          <p:nvPr>
            <p:ph type="title"/>
          </p:nvPr>
        </p:nvSpPr>
        <p:spPr/>
        <p:txBody>
          <a:bodyPr/>
          <a:lstStyle/>
          <a:p>
            <a:r>
              <a:rPr lang="en-US" dirty="0"/>
              <a:t>File handling</a:t>
            </a:r>
          </a:p>
        </p:txBody>
      </p:sp>
      <p:sp>
        <p:nvSpPr>
          <p:cNvPr id="3" name="Content Placeholder 2">
            <a:extLst>
              <a:ext uri="{FF2B5EF4-FFF2-40B4-BE49-F238E27FC236}">
                <a16:creationId xmlns:a16="http://schemas.microsoft.com/office/drawing/2014/main" id="{558B26F4-8C65-5A4D-AD14-C0A0FF0BE436}"/>
              </a:ext>
            </a:extLst>
          </p:cNvPr>
          <p:cNvSpPr>
            <a:spLocks noGrp="1"/>
          </p:cNvSpPr>
          <p:nvPr>
            <p:ph idx="1"/>
          </p:nvPr>
        </p:nvSpPr>
        <p:spPr/>
        <p:txBody>
          <a:bodyPr/>
          <a:lstStyle/>
          <a:p>
            <a:r>
              <a:rPr lang="en-US" dirty="0"/>
              <a:t>Searching a file</a:t>
            </a:r>
          </a:p>
          <a:p>
            <a:pPr lvl="1"/>
            <a:r>
              <a:rPr lang="en-US" dirty="0"/>
              <a:t>find options starting/path expression </a:t>
            </a:r>
            <a:br>
              <a:rPr lang="en-US" dirty="0"/>
            </a:br>
            <a:endParaRPr lang="en-US" dirty="0"/>
          </a:p>
          <a:p>
            <a:r>
              <a:rPr lang="en-US" dirty="0"/>
              <a:t>Zipping a folder</a:t>
            </a:r>
          </a:p>
          <a:p>
            <a:pPr lvl="1"/>
            <a:r>
              <a:rPr lang="en-US" dirty="0"/>
              <a:t>zip -r </a:t>
            </a:r>
            <a:r>
              <a:rPr lang="en-US" dirty="0" err="1"/>
              <a:t>archive_name.zip</a:t>
            </a:r>
            <a:r>
              <a:rPr lang="en-US" dirty="0"/>
              <a:t> </a:t>
            </a:r>
            <a:r>
              <a:rPr lang="en-US" dirty="0" err="1"/>
              <a:t>folder_to_compress</a:t>
            </a:r>
            <a:endParaRPr lang="en-US" dirty="0"/>
          </a:p>
          <a:p>
            <a:pPr lvl="1"/>
            <a:r>
              <a:rPr lang="en-US" dirty="0"/>
              <a:t>unzip </a:t>
            </a:r>
            <a:r>
              <a:rPr lang="en-US" dirty="0" err="1"/>
              <a:t>archive_name.zip</a:t>
            </a:r>
            <a:endParaRPr lang="en-US" dirty="0"/>
          </a:p>
        </p:txBody>
      </p:sp>
    </p:spTree>
    <p:extLst>
      <p:ext uri="{BB962C8B-B14F-4D97-AF65-F5344CB8AC3E}">
        <p14:creationId xmlns:p14="http://schemas.microsoft.com/office/powerpoint/2010/main" val="1757927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10E6-9E23-504A-9EF2-6AE2DCB638FA}"/>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AB351688-8865-594E-9FAE-29CAF847E44B}"/>
              </a:ext>
            </a:extLst>
          </p:cNvPr>
          <p:cNvSpPr>
            <a:spLocks noGrp="1"/>
          </p:cNvSpPr>
          <p:nvPr>
            <p:ph idx="1"/>
          </p:nvPr>
        </p:nvSpPr>
        <p:spPr/>
        <p:txBody>
          <a:bodyPr/>
          <a:lstStyle/>
          <a:p>
            <a:r>
              <a:rPr lang="en-US" dirty="0"/>
              <a:t>Processing log file</a:t>
            </a:r>
          </a:p>
          <a:p>
            <a:pPr lvl="1"/>
            <a:r>
              <a:rPr lang="en-US" dirty="0"/>
              <a:t>Response count - </a:t>
            </a:r>
            <a:r>
              <a:rPr lang="en-US" dirty="0" err="1"/>
              <a:t>awk</a:t>
            </a:r>
            <a:r>
              <a:rPr lang="en-US" dirty="0"/>
              <a:t> '{print $10}' </a:t>
            </a:r>
            <a:r>
              <a:rPr lang="en-US" dirty="0" err="1"/>
              <a:t>access_log.log</a:t>
            </a:r>
            <a:r>
              <a:rPr lang="en-US" dirty="0"/>
              <a:t>  | </a:t>
            </a:r>
            <a:r>
              <a:rPr lang="en-US" dirty="0" err="1"/>
              <a:t>uniq</a:t>
            </a:r>
            <a:r>
              <a:rPr lang="en-US" dirty="0"/>
              <a:t> -c | sort</a:t>
            </a:r>
          </a:p>
          <a:p>
            <a:pPr lvl="1"/>
            <a:r>
              <a:rPr lang="en-US" dirty="0"/>
              <a:t>Average response time -  cat </a:t>
            </a:r>
            <a:r>
              <a:rPr lang="en-US" dirty="0" err="1"/>
              <a:t>access_log.log</a:t>
            </a:r>
            <a:r>
              <a:rPr lang="en-US" dirty="0"/>
              <a:t> | grep "HTTP/1.1\" 200" | </a:t>
            </a:r>
            <a:r>
              <a:rPr lang="en-US" dirty="0" err="1"/>
              <a:t>awk</a:t>
            </a:r>
            <a:r>
              <a:rPr lang="en-US" dirty="0"/>
              <a:t> '{</a:t>
            </a:r>
            <a:r>
              <a:rPr lang="en-US" dirty="0" err="1"/>
              <a:t>total_time</a:t>
            </a:r>
            <a:r>
              <a:rPr lang="en-US" dirty="0"/>
              <a:t> = </a:t>
            </a:r>
            <a:r>
              <a:rPr lang="en-US" dirty="0" err="1"/>
              <a:t>total_time</a:t>
            </a:r>
            <a:r>
              <a:rPr lang="en-US" dirty="0"/>
              <a:t>+$11; count++} END {print </a:t>
            </a:r>
            <a:r>
              <a:rPr lang="en-US" dirty="0" err="1"/>
              <a:t>total_time</a:t>
            </a:r>
            <a:r>
              <a:rPr lang="en-US" dirty="0"/>
              <a:t>/count , </a:t>
            </a:r>
            <a:r>
              <a:rPr lang="en-US" dirty="0" err="1"/>
              <a:t>total_time</a:t>
            </a:r>
            <a:r>
              <a:rPr lang="en-US" dirty="0"/>
              <a:t> , count}'</a:t>
            </a:r>
          </a:p>
          <a:p>
            <a:r>
              <a:rPr lang="en-US" dirty="0"/>
              <a:t>Disk usage alert</a:t>
            </a:r>
          </a:p>
          <a:p>
            <a:r>
              <a:rPr lang="en-US" dirty="0" err="1"/>
              <a:t>Uptimerobot</a:t>
            </a:r>
            <a:endParaRPr lang="en-US" dirty="0"/>
          </a:p>
        </p:txBody>
      </p:sp>
    </p:spTree>
    <p:extLst>
      <p:ext uri="{BB962C8B-B14F-4D97-AF65-F5344CB8AC3E}">
        <p14:creationId xmlns:p14="http://schemas.microsoft.com/office/powerpoint/2010/main" val="1936291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0A0D-0A07-5C41-A937-3E74E5A26A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3EB1C4-C0E9-4542-9AA4-3147F260A3FA}"/>
              </a:ext>
            </a:extLst>
          </p:cNvPr>
          <p:cNvSpPr>
            <a:spLocks noGrp="1"/>
          </p:cNvSpPr>
          <p:nvPr>
            <p:ph idx="1"/>
          </p:nvPr>
        </p:nvSpPr>
        <p:spPr/>
        <p:txBody>
          <a:bodyPr/>
          <a:lstStyle/>
          <a:p>
            <a:endParaRPr lang="en-US" dirty="0"/>
          </a:p>
        </p:txBody>
      </p:sp>
      <p:sp>
        <p:nvSpPr>
          <p:cNvPr id="4" name="Title 1">
            <a:extLst>
              <a:ext uri="{FF2B5EF4-FFF2-40B4-BE49-F238E27FC236}">
                <a16:creationId xmlns:a16="http://schemas.microsoft.com/office/drawing/2014/main" id="{3F03F672-B7E5-F940-928D-870154463A8F}"/>
              </a:ext>
            </a:extLst>
          </p:cNvPr>
          <p:cNvSpPr txBox="1">
            <a:spLocks/>
          </p:cNvSpPr>
          <p:nvPr/>
        </p:nvSpPr>
        <p:spPr>
          <a:xfrm>
            <a:off x="1876424" y="1122363"/>
            <a:ext cx="8791575"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Scripting Language</a:t>
            </a:r>
            <a:endParaRPr lang="en-US" dirty="0"/>
          </a:p>
        </p:txBody>
      </p:sp>
      <p:sp>
        <p:nvSpPr>
          <p:cNvPr id="5" name="Subtitle 2">
            <a:extLst>
              <a:ext uri="{FF2B5EF4-FFF2-40B4-BE49-F238E27FC236}">
                <a16:creationId xmlns:a16="http://schemas.microsoft.com/office/drawing/2014/main" id="{C768CBB6-C1CB-C94A-82ED-E45CB760C67D}"/>
              </a:ext>
            </a:extLst>
          </p:cNvPr>
          <p:cNvSpPr txBox="1">
            <a:spLocks/>
          </p:cNvSpPr>
          <p:nvPr/>
        </p:nvSpPr>
        <p:spPr>
          <a:xfrm>
            <a:off x="1876424" y="3602038"/>
            <a:ext cx="8791575" cy="16557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Session Two : Perl</a:t>
            </a:r>
          </a:p>
        </p:txBody>
      </p:sp>
    </p:spTree>
    <p:extLst>
      <p:ext uri="{BB962C8B-B14F-4D97-AF65-F5344CB8AC3E}">
        <p14:creationId xmlns:p14="http://schemas.microsoft.com/office/powerpoint/2010/main" val="2182000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562B-521F-174F-90C5-4AA8D71CFCD9}"/>
              </a:ext>
            </a:extLst>
          </p:cNvPr>
          <p:cNvSpPr>
            <a:spLocks noGrp="1"/>
          </p:cNvSpPr>
          <p:nvPr>
            <p:ph type="title"/>
          </p:nvPr>
        </p:nvSpPr>
        <p:spPr/>
        <p:txBody>
          <a:bodyPr/>
          <a:lstStyle/>
          <a:p>
            <a:r>
              <a:rPr lang="en-US" dirty="0"/>
              <a:t>What is </a:t>
            </a:r>
            <a:r>
              <a:rPr lang="en-US" dirty="0" err="1"/>
              <a:t>perl</a:t>
            </a:r>
            <a:r>
              <a:rPr lang="en-US" dirty="0"/>
              <a:t>?</a:t>
            </a:r>
          </a:p>
        </p:txBody>
      </p:sp>
      <p:sp>
        <p:nvSpPr>
          <p:cNvPr id="3" name="Content Placeholder 2">
            <a:extLst>
              <a:ext uri="{FF2B5EF4-FFF2-40B4-BE49-F238E27FC236}">
                <a16:creationId xmlns:a16="http://schemas.microsoft.com/office/drawing/2014/main" id="{6F1CCE59-5C4C-2441-949E-54706345EAE0}"/>
              </a:ext>
            </a:extLst>
          </p:cNvPr>
          <p:cNvSpPr>
            <a:spLocks noGrp="1"/>
          </p:cNvSpPr>
          <p:nvPr>
            <p:ph idx="1"/>
          </p:nvPr>
        </p:nvSpPr>
        <p:spPr/>
        <p:txBody>
          <a:bodyPr/>
          <a:lstStyle/>
          <a:p>
            <a:r>
              <a:rPr lang="en-US" dirty="0"/>
              <a:t>"Practical Extraction and Reporting Language" written by Larry Wall and first released in 1987.</a:t>
            </a:r>
          </a:p>
          <a:p>
            <a:r>
              <a:rPr lang="en-US" dirty="0"/>
              <a:t>"Perl is a language for easily manipulating text, files and processes": originally aimed at systems administrators and developers.</a:t>
            </a:r>
          </a:p>
          <a:p>
            <a:r>
              <a:rPr lang="en-US" dirty="0"/>
              <a:t>Perl is a High-level Scripting language.</a:t>
            </a:r>
          </a:p>
          <a:p>
            <a:r>
              <a:rPr lang="en-US" dirty="0"/>
              <a:t>Faster than </a:t>
            </a:r>
            <a:r>
              <a:rPr lang="en-US" dirty="0" err="1"/>
              <a:t>sh</a:t>
            </a:r>
            <a:r>
              <a:rPr lang="en-US" dirty="0"/>
              <a:t> or </a:t>
            </a:r>
            <a:r>
              <a:rPr lang="en-US" dirty="0" err="1"/>
              <a:t>csh</a:t>
            </a:r>
            <a:r>
              <a:rPr lang="en-US" dirty="0"/>
              <a:t>, slower than C.</a:t>
            </a:r>
          </a:p>
        </p:txBody>
      </p:sp>
    </p:spTree>
    <p:extLst>
      <p:ext uri="{BB962C8B-B14F-4D97-AF65-F5344CB8AC3E}">
        <p14:creationId xmlns:p14="http://schemas.microsoft.com/office/powerpoint/2010/main" val="857950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86A4-3D6A-C24F-8114-D53303A09D24}"/>
              </a:ext>
            </a:extLst>
          </p:cNvPr>
          <p:cNvSpPr>
            <a:spLocks noGrp="1"/>
          </p:cNvSpPr>
          <p:nvPr>
            <p:ph type="title"/>
          </p:nvPr>
        </p:nvSpPr>
        <p:spPr/>
        <p:txBody>
          <a:bodyPr/>
          <a:lstStyle/>
          <a:p>
            <a:r>
              <a:rPr lang="en-US" dirty="0"/>
              <a:t>What‘s Perl Bad For?</a:t>
            </a:r>
          </a:p>
        </p:txBody>
      </p:sp>
      <p:sp>
        <p:nvSpPr>
          <p:cNvPr id="3" name="Content Placeholder 2">
            <a:extLst>
              <a:ext uri="{FF2B5EF4-FFF2-40B4-BE49-F238E27FC236}">
                <a16:creationId xmlns:a16="http://schemas.microsoft.com/office/drawing/2014/main" id="{E15E0136-74F4-5A49-BFF3-38DF5037FB99}"/>
              </a:ext>
            </a:extLst>
          </p:cNvPr>
          <p:cNvSpPr>
            <a:spLocks noGrp="1"/>
          </p:cNvSpPr>
          <p:nvPr>
            <p:ph idx="1"/>
          </p:nvPr>
        </p:nvSpPr>
        <p:spPr/>
        <p:txBody>
          <a:bodyPr/>
          <a:lstStyle/>
          <a:p>
            <a:r>
              <a:rPr lang="en-US" dirty="0"/>
              <a:t>Compute-intensive applications. (use C) </a:t>
            </a:r>
          </a:p>
          <a:p>
            <a:r>
              <a:rPr lang="en-US" dirty="0"/>
              <a:t>Hardware interfacing .(device drivers…)</a:t>
            </a:r>
          </a:p>
        </p:txBody>
      </p:sp>
    </p:spTree>
    <p:extLst>
      <p:ext uri="{BB962C8B-B14F-4D97-AF65-F5344CB8AC3E}">
        <p14:creationId xmlns:p14="http://schemas.microsoft.com/office/powerpoint/2010/main" val="2884627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532C-2A2F-F445-A690-2E115FF7D229}"/>
              </a:ext>
            </a:extLst>
          </p:cNvPr>
          <p:cNvSpPr>
            <a:spLocks noGrp="1"/>
          </p:cNvSpPr>
          <p:nvPr>
            <p:ph type="title"/>
          </p:nvPr>
        </p:nvSpPr>
        <p:spPr/>
        <p:txBody>
          <a:bodyPr/>
          <a:lstStyle/>
          <a:p>
            <a:r>
              <a:rPr lang="en-US" dirty="0"/>
              <a:t>Executing Perl scripts</a:t>
            </a:r>
          </a:p>
        </p:txBody>
      </p:sp>
      <p:sp>
        <p:nvSpPr>
          <p:cNvPr id="3" name="Content Placeholder 2">
            <a:extLst>
              <a:ext uri="{FF2B5EF4-FFF2-40B4-BE49-F238E27FC236}">
                <a16:creationId xmlns:a16="http://schemas.microsoft.com/office/drawing/2014/main" id="{A5163E40-D59C-AC4F-A474-2FF9FFE58C2F}"/>
              </a:ext>
            </a:extLst>
          </p:cNvPr>
          <p:cNvSpPr>
            <a:spLocks noGrp="1"/>
          </p:cNvSpPr>
          <p:nvPr>
            <p:ph idx="1"/>
          </p:nvPr>
        </p:nvSpPr>
        <p:spPr/>
        <p:txBody>
          <a:bodyPr/>
          <a:lstStyle/>
          <a:p>
            <a:r>
              <a:rPr lang="en-US" dirty="0"/>
              <a:t>“Bang path" convention </a:t>
            </a:r>
            <a:r>
              <a:rPr lang="en-US" dirty="0" err="1"/>
              <a:t>forscripts</a:t>
            </a:r>
            <a:r>
              <a:rPr lang="en-US" dirty="0"/>
              <a:t>. </a:t>
            </a:r>
          </a:p>
          <a:p>
            <a:pPr lvl="1"/>
            <a:r>
              <a:rPr lang="en-US" dirty="0"/>
              <a:t>can invoke Perl at the command line, or</a:t>
            </a:r>
          </a:p>
          <a:p>
            <a:pPr lvl="1"/>
            <a:r>
              <a:rPr lang="en-US" dirty="0"/>
              <a:t>add #!/public/bin/</a:t>
            </a:r>
            <a:r>
              <a:rPr lang="en-US" dirty="0" err="1"/>
              <a:t>perl</a:t>
            </a:r>
            <a:r>
              <a:rPr lang="en-US" dirty="0"/>
              <a:t> at the beginning of the script. </a:t>
            </a:r>
          </a:p>
          <a:p>
            <a:pPr lvl="1"/>
            <a:r>
              <a:rPr lang="en-US" dirty="0"/>
              <a:t>exact value of path depends upon your platform. (use "which </a:t>
            </a:r>
            <a:r>
              <a:rPr lang="en-US" dirty="0" err="1"/>
              <a:t>perl</a:t>
            </a:r>
            <a:r>
              <a:rPr lang="en-US" dirty="0"/>
              <a:t>" to find the path)</a:t>
            </a:r>
          </a:p>
          <a:p>
            <a:r>
              <a:rPr lang="en-US" dirty="0"/>
              <a:t>Preferred method </a:t>
            </a:r>
          </a:p>
          <a:p>
            <a:pPr lvl="1"/>
            <a:r>
              <a:rPr lang="en-US" dirty="0"/>
              <a:t>Set bang-path and ensure executable flag is seton the script file</a:t>
            </a:r>
          </a:p>
          <a:p>
            <a:r>
              <a:rPr lang="en-US" dirty="0"/>
              <a:t>Check if </a:t>
            </a:r>
            <a:r>
              <a:rPr lang="en-US" dirty="0" err="1"/>
              <a:t>perl</a:t>
            </a:r>
            <a:r>
              <a:rPr lang="en-US" dirty="0"/>
              <a:t> in path</a:t>
            </a:r>
          </a:p>
          <a:p>
            <a:pPr lvl="1"/>
            <a:r>
              <a:rPr lang="en-US" dirty="0"/>
              <a:t>Perl –e ‘print(“</a:t>
            </a:r>
            <a:r>
              <a:rPr lang="en-US" dirty="0" err="1"/>
              <a:t>perl</a:t>
            </a:r>
            <a:r>
              <a:rPr lang="en-US" dirty="0"/>
              <a:t> is present”)’</a:t>
            </a:r>
          </a:p>
        </p:txBody>
      </p:sp>
    </p:spTree>
    <p:extLst>
      <p:ext uri="{BB962C8B-B14F-4D97-AF65-F5344CB8AC3E}">
        <p14:creationId xmlns:p14="http://schemas.microsoft.com/office/powerpoint/2010/main" val="4204984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D9F0-E162-1F46-82EB-FBA17452DC73}"/>
              </a:ext>
            </a:extLst>
          </p:cNvPr>
          <p:cNvSpPr>
            <a:spLocks noGrp="1"/>
          </p:cNvSpPr>
          <p:nvPr>
            <p:ph type="title"/>
          </p:nvPr>
        </p:nvSpPr>
        <p:spPr/>
        <p:txBody>
          <a:bodyPr/>
          <a:lstStyle/>
          <a:p>
            <a:r>
              <a:rPr lang="en-US" dirty="0"/>
              <a:t>Perl Basics</a:t>
            </a:r>
          </a:p>
        </p:txBody>
      </p:sp>
      <p:sp>
        <p:nvSpPr>
          <p:cNvPr id="3" name="Content Placeholder 2">
            <a:extLst>
              <a:ext uri="{FF2B5EF4-FFF2-40B4-BE49-F238E27FC236}">
                <a16:creationId xmlns:a16="http://schemas.microsoft.com/office/drawing/2014/main" id="{54E1FC29-B01C-1A47-871D-C5156AA2182E}"/>
              </a:ext>
            </a:extLst>
          </p:cNvPr>
          <p:cNvSpPr>
            <a:spLocks noGrp="1"/>
          </p:cNvSpPr>
          <p:nvPr>
            <p:ph idx="1"/>
          </p:nvPr>
        </p:nvSpPr>
        <p:spPr/>
        <p:txBody>
          <a:bodyPr>
            <a:normAutofit fontScale="70000" lnSpcReduction="20000"/>
          </a:bodyPr>
          <a:lstStyle/>
          <a:p>
            <a:r>
              <a:rPr lang="en-US" dirty="0"/>
              <a:t>Comment lines begin with: # </a:t>
            </a:r>
          </a:p>
          <a:p>
            <a:r>
              <a:rPr lang="en-US" dirty="0"/>
              <a:t>File Naming Scheme </a:t>
            </a:r>
          </a:p>
          <a:p>
            <a:pPr lvl="1"/>
            <a:r>
              <a:rPr lang="en-US" dirty="0" err="1"/>
              <a:t>filename.pl</a:t>
            </a:r>
            <a:r>
              <a:rPr lang="en-US" dirty="0"/>
              <a:t> (programs) </a:t>
            </a:r>
          </a:p>
          <a:p>
            <a:pPr lvl="1"/>
            <a:r>
              <a:rPr lang="en-US" dirty="0"/>
              <a:t>Example prog: print ―Hello, World!\n‖;</a:t>
            </a:r>
          </a:p>
          <a:p>
            <a:r>
              <a:rPr lang="en-US" dirty="0"/>
              <a:t>Statements must end with semicolon. </a:t>
            </a:r>
          </a:p>
          <a:p>
            <a:pPr lvl="1"/>
            <a:r>
              <a:rPr lang="en-US" dirty="0"/>
              <a:t>$a = 0; </a:t>
            </a:r>
          </a:p>
          <a:p>
            <a:r>
              <a:rPr lang="en-US" dirty="0"/>
              <a:t>Should call exit() function when finished. </a:t>
            </a:r>
          </a:p>
          <a:p>
            <a:pPr lvl="1"/>
            <a:r>
              <a:rPr lang="en-US" dirty="0"/>
              <a:t> Exit value of zero means success </a:t>
            </a:r>
          </a:p>
          <a:p>
            <a:pPr lvl="2"/>
            <a:r>
              <a:rPr lang="en-US" dirty="0"/>
              <a:t>exit (0); # successful </a:t>
            </a:r>
          </a:p>
          <a:p>
            <a:pPr lvl="1"/>
            <a:r>
              <a:rPr lang="en-US" dirty="0"/>
              <a:t>Exit value non-zero means failure </a:t>
            </a:r>
          </a:p>
          <a:p>
            <a:pPr lvl="2"/>
            <a:r>
              <a:rPr lang="en-US" dirty="0"/>
              <a:t>exit (2); # failure</a:t>
            </a:r>
          </a:p>
        </p:txBody>
      </p:sp>
    </p:spTree>
    <p:extLst>
      <p:ext uri="{BB962C8B-B14F-4D97-AF65-F5344CB8AC3E}">
        <p14:creationId xmlns:p14="http://schemas.microsoft.com/office/powerpoint/2010/main" val="3737066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9385D-8D4C-ED44-B24F-4478EDECB03A}"/>
              </a:ext>
            </a:extLst>
          </p:cNvPr>
          <p:cNvSpPr>
            <a:spLocks noGrp="1"/>
          </p:cNvSpPr>
          <p:nvPr>
            <p:ph type="title"/>
          </p:nvPr>
        </p:nvSpPr>
        <p:spPr/>
        <p:txBody>
          <a:bodyPr/>
          <a:lstStyle/>
          <a:p>
            <a:r>
              <a:rPr lang="en-US" dirty="0"/>
              <a:t>Basic syntax</a:t>
            </a:r>
          </a:p>
        </p:txBody>
      </p:sp>
      <p:sp>
        <p:nvSpPr>
          <p:cNvPr id="3" name="Content Placeholder 2">
            <a:extLst>
              <a:ext uri="{FF2B5EF4-FFF2-40B4-BE49-F238E27FC236}">
                <a16:creationId xmlns:a16="http://schemas.microsoft.com/office/drawing/2014/main" id="{072FAF54-8F38-1C4B-A6AB-254EE8060355}"/>
              </a:ext>
            </a:extLst>
          </p:cNvPr>
          <p:cNvSpPr>
            <a:spLocks noGrp="1"/>
          </p:cNvSpPr>
          <p:nvPr>
            <p:ph idx="1"/>
          </p:nvPr>
        </p:nvSpPr>
        <p:spPr/>
        <p:txBody>
          <a:bodyPr>
            <a:normAutofit fontScale="77500" lnSpcReduction="20000"/>
          </a:bodyPr>
          <a:lstStyle/>
          <a:p>
            <a:r>
              <a:rPr lang="en-US" dirty="0"/>
              <a:t>The hash (#) sign starts a comment. Lines starting with = are interpreted as the start of a section of embedded documentation (pod - plain old text), and all subsequent lines until the next =cut are ignored by the compiler.</a:t>
            </a:r>
          </a:p>
          <a:p>
            <a:pPr marL="457200" lvl="1" indent="0">
              <a:buNone/>
            </a:pPr>
            <a:r>
              <a:rPr lang="en-US" dirty="0"/>
              <a:t># This is a single line comment print "Hello, world\n"; </a:t>
            </a:r>
          </a:p>
          <a:p>
            <a:pPr marL="457200" lvl="1" indent="0">
              <a:buNone/>
            </a:pPr>
            <a:r>
              <a:rPr lang="en-US" dirty="0"/>
              <a:t>=begin comment </a:t>
            </a:r>
          </a:p>
          <a:p>
            <a:pPr marL="457200" lvl="1" indent="0">
              <a:buNone/>
            </a:pPr>
            <a:r>
              <a:rPr lang="en-US" dirty="0"/>
              <a:t>This is all part of multiline comment. You can use as many lines as you like. These comments will be ignored by the compiler until the next =cut is encountered. </a:t>
            </a:r>
          </a:p>
          <a:p>
            <a:pPr marL="457200" lvl="1" indent="0">
              <a:buNone/>
            </a:pPr>
            <a:r>
              <a:rPr lang="en-US" dirty="0"/>
              <a:t>=cut </a:t>
            </a:r>
          </a:p>
          <a:p>
            <a:r>
              <a:rPr lang="en-US" dirty="0"/>
              <a:t>The semicolon (;) is required to end each Perl statement.</a:t>
            </a:r>
            <a:br>
              <a:rPr lang="en-US" dirty="0"/>
            </a:br>
            <a:br>
              <a:rPr lang="en-US" dirty="0"/>
            </a:br>
            <a:endParaRPr lang="en-US" dirty="0"/>
          </a:p>
        </p:txBody>
      </p:sp>
    </p:spTree>
    <p:extLst>
      <p:ext uri="{BB962C8B-B14F-4D97-AF65-F5344CB8AC3E}">
        <p14:creationId xmlns:p14="http://schemas.microsoft.com/office/powerpoint/2010/main" val="2680481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59318-B2DF-EC45-85D6-5249EE1C3B40}"/>
              </a:ext>
            </a:extLst>
          </p:cNvPr>
          <p:cNvSpPr>
            <a:spLocks noGrp="1"/>
          </p:cNvSpPr>
          <p:nvPr>
            <p:ph idx="1"/>
          </p:nvPr>
        </p:nvSpPr>
        <p:spPr>
          <a:xfrm>
            <a:off x="1141412" y="688063"/>
            <a:ext cx="9905999" cy="5103138"/>
          </a:xfrm>
        </p:spPr>
        <p:txBody>
          <a:bodyPr>
            <a:normAutofit lnSpcReduction="10000"/>
          </a:bodyPr>
          <a:lstStyle/>
          <a:p>
            <a:r>
              <a:rPr lang="en-US" dirty="0"/>
              <a:t>Using the print command</a:t>
            </a:r>
          </a:p>
          <a:p>
            <a:pPr marL="457200" lvl="1" indent="0">
              <a:buNone/>
            </a:pPr>
            <a:r>
              <a:rPr lang="en-US" dirty="0"/>
              <a:t>print("this is a text line\n"); </a:t>
            </a:r>
          </a:p>
          <a:p>
            <a:pPr marL="457200" lvl="1" indent="0">
              <a:buNone/>
            </a:pPr>
            <a:r>
              <a:rPr lang="en-US" dirty="0"/>
              <a:t>print "this is a text line\n";</a:t>
            </a:r>
          </a:p>
          <a:p>
            <a:r>
              <a:rPr lang="en-US" dirty="0"/>
              <a:t>Note that print needs the newline character (\n) to be explicitly defined.</a:t>
            </a:r>
          </a:p>
          <a:p>
            <a:r>
              <a:rPr lang="en-US" dirty="0"/>
              <a:t>“ – interpolation</a:t>
            </a:r>
          </a:p>
          <a:p>
            <a:pPr lvl="1"/>
            <a:r>
              <a:rPr lang="en-US" dirty="0"/>
              <a:t>The double-quotes (") are used to encapsulate a string to be printed, and it allows replacement of variables and special characters (like \n) inside the string. This is called </a:t>
            </a:r>
            <a:r>
              <a:rPr lang="en-US" b="1" dirty="0"/>
              <a:t>interpolation</a:t>
            </a:r>
            <a:r>
              <a:rPr lang="en-US" dirty="0"/>
              <a:t>. The single-quote (') prevents variable value replacement.</a:t>
            </a:r>
          </a:p>
          <a:p>
            <a:pPr marL="457200" lvl="1" indent="0">
              <a:buNone/>
            </a:pPr>
            <a:r>
              <a:rPr lang="en-US" dirty="0"/>
              <a:t>$x = 5; </a:t>
            </a:r>
          </a:p>
          <a:p>
            <a:pPr marL="457200" lvl="1" indent="0">
              <a:buNone/>
            </a:pPr>
            <a:r>
              <a:rPr lang="en-US" dirty="0"/>
              <a:t>print "double quotes allow the variable named x to show its real value of $x\n"; </a:t>
            </a:r>
          </a:p>
          <a:p>
            <a:pPr marL="457200" lvl="1" indent="0">
              <a:buNone/>
            </a:pPr>
            <a:r>
              <a:rPr lang="en-US" dirty="0"/>
              <a:t>print 'but within single quotes the value of $x is not replaced\n';</a:t>
            </a:r>
            <a:br>
              <a:rPr lang="en-US" dirty="0"/>
            </a:br>
            <a:endParaRPr lang="en-US" dirty="0"/>
          </a:p>
        </p:txBody>
      </p:sp>
    </p:spTree>
    <p:extLst>
      <p:ext uri="{BB962C8B-B14F-4D97-AF65-F5344CB8AC3E}">
        <p14:creationId xmlns:p14="http://schemas.microsoft.com/office/powerpoint/2010/main" val="98135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AC105-7209-EA46-9BC4-67F6D13E338F}"/>
              </a:ext>
            </a:extLst>
          </p:cNvPr>
          <p:cNvSpPr>
            <a:spLocks noGrp="1"/>
          </p:cNvSpPr>
          <p:nvPr>
            <p:ph type="title"/>
          </p:nvPr>
        </p:nvSpPr>
        <p:spPr/>
        <p:txBody>
          <a:bodyPr/>
          <a:lstStyle/>
          <a:p>
            <a:r>
              <a:rPr lang="en-US" dirty="0"/>
              <a:t>Why Linux</a:t>
            </a:r>
          </a:p>
        </p:txBody>
      </p:sp>
      <p:sp>
        <p:nvSpPr>
          <p:cNvPr id="3" name="Content Placeholder 2">
            <a:extLst>
              <a:ext uri="{FF2B5EF4-FFF2-40B4-BE49-F238E27FC236}">
                <a16:creationId xmlns:a16="http://schemas.microsoft.com/office/drawing/2014/main" id="{A320F88C-A0BB-CD47-A571-1EC8691976F8}"/>
              </a:ext>
            </a:extLst>
          </p:cNvPr>
          <p:cNvSpPr>
            <a:spLocks noGrp="1"/>
          </p:cNvSpPr>
          <p:nvPr>
            <p:ph idx="1"/>
          </p:nvPr>
        </p:nvSpPr>
        <p:spPr/>
        <p:txBody>
          <a:bodyPr/>
          <a:lstStyle/>
          <a:p>
            <a:r>
              <a:rPr lang="en-US" dirty="0"/>
              <a:t>Opensource Operating system (</a:t>
            </a:r>
            <a:r>
              <a:rPr lang="en-US" dirty="0">
                <a:hlinkClick r:id="rId2"/>
              </a:rPr>
              <a:t>https://www.kernel.org/</a:t>
            </a:r>
            <a:r>
              <a:rPr lang="en-US" dirty="0"/>
              <a:t>)</a:t>
            </a:r>
          </a:p>
          <a:p>
            <a:r>
              <a:rPr lang="en-US" dirty="0"/>
              <a:t>Access to source code</a:t>
            </a:r>
          </a:p>
          <a:p>
            <a:r>
              <a:rPr lang="en-US" dirty="0"/>
              <a:t>Highly secure</a:t>
            </a:r>
          </a:p>
          <a:p>
            <a:r>
              <a:rPr lang="en-US" dirty="0"/>
              <a:t>Runs faster</a:t>
            </a:r>
          </a:p>
        </p:txBody>
      </p:sp>
    </p:spTree>
    <p:extLst>
      <p:ext uri="{BB962C8B-B14F-4D97-AF65-F5344CB8AC3E}">
        <p14:creationId xmlns:p14="http://schemas.microsoft.com/office/powerpoint/2010/main" val="3042014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5D2F-4463-1A47-9BFD-A567B39F41BB}"/>
              </a:ext>
            </a:extLst>
          </p:cNvPr>
          <p:cNvSpPr>
            <a:spLocks noGrp="1"/>
          </p:cNvSpPr>
          <p:nvPr>
            <p:ph type="title"/>
          </p:nvPr>
        </p:nvSpPr>
        <p:spPr/>
        <p:txBody>
          <a:bodyPr>
            <a:normAutofit/>
          </a:bodyPr>
          <a:lstStyle/>
          <a:p>
            <a:r>
              <a:rPr lang="en-US" dirty="0"/>
              <a:t>Variables</a:t>
            </a:r>
          </a:p>
        </p:txBody>
      </p:sp>
      <p:sp>
        <p:nvSpPr>
          <p:cNvPr id="3" name="Content Placeholder 2">
            <a:extLst>
              <a:ext uri="{FF2B5EF4-FFF2-40B4-BE49-F238E27FC236}">
                <a16:creationId xmlns:a16="http://schemas.microsoft.com/office/drawing/2014/main" id="{568D0345-2134-964E-93B6-2C35EEF4A4B6}"/>
              </a:ext>
            </a:extLst>
          </p:cNvPr>
          <p:cNvSpPr>
            <a:spLocks noGrp="1"/>
          </p:cNvSpPr>
          <p:nvPr>
            <p:ph idx="1"/>
          </p:nvPr>
        </p:nvSpPr>
        <p:spPr/>
        <p:txBody>
          <a:bodyPr>
            <a:normAutofit fontScale="70000" lnSpcReduction="20000"/>
          </a:bodyPr>
          <a:lstStyle/>
          <a:p>
            <a:r>
              <a:rPr lang="en-US" dirty="0"/>
              <a:t>Perl is a </a:t>
            </a:r>
            <a:r>
              <a:rPr lang="en-US" b="1" dirty="0"/>
              <a:t>case sensitive</a:t>
            </a:r>
            <a:r>
              <a:rPr lang="en-US" dirty="0"/>
              <a:t> programming language. </a:t>
            </a:r>
          </a:p>
          <a:p>
            <a:pPr lvl="1"/>
            <a:r>
              <a:rPr lang="en-US" dirty="0"/>
              <a:t>Thus $World and $world are two different variables in Perl.</a:t>
            </a:r>
          </a:p>
          <a:p>
            <a:r>
              <a:rPr lang="en-US" dirty="0"/>
              <a:t>A Perl variable name starts with either $, @ or % followed by zero or more letters, underscores, and digits.</a:t>
            </a:r>
          </a:p>
          <a:p>
            <a:r>
              <a:rPr lang="en-US" dirty="0"/>
              <a:t>Perl supports 3 kinds of variables:</a:t>
            </a:r>
          </a:p>
          <a:p>
            <a:pPr lvl="1"/>
            <a:r>
              <a:rPr lang="en-US" b="1" dirty="0"/>
              <a:t>Scalars</a:t>
            </a:r>
            <a:r>
              <a:rPr lang="en-US" dirty="0"/>
              <a:t> contain a single string or numeric value. The variable name must start with a $.</a:t>
            </a:r>
          </a:p>
          <a:p>
            <a:pPr lvl="1"/>
            <a:r>
              <a:rPr lang="en-US" b="1" dirty="0"/>
              <a:t>Arrays</a:t>
            </a:r>
            <a:r>
              <a:rPr lang="en-US" dirty="0"/>
              <a:t> contain a randomly accessed ordered set of values. The variable name must start with a @.</a:t>
            </a:r>
          </a:p>
          <a:p>
            <a:pPr lvl="1"/>
            <a:r>
              <a:rPr lang="en-US" b="1" dirty="0"/>
              <a:t>Hashes</a:t>
            </a:r>
            <a:r>
              <a:rPr lang="en-US" dirty="0"/>
              <a:t> contain (key, value) pairs efficiently accessed per key. The variable name must start with a %.</a:t>
            </a:r>
          </a:p>
          <a:p>
            <a:r>
              <a:rPr lang="en-US" dirty="0"/>
              <a:t>Note that there is no such thing as a </a:t>
            </a:r>
            <a:r>
              <a:rPr lang="en-US" dirty="0" err="1"/>
              <a:t>boolean</a:t>
            </a:r>
            <a:r>
              <a:rPr lang="en-US" dirty="0"/>
              <a:t> data type in Perl</a:t>
            </a:r>
          </a:p>
          <a:p>
            <a:r>
              <a:rPr lang="en-US" dirty="0"/>
              <a:t>There are some attributes which we should keep in mind while using </a:t>
            </a:r>
            <a:r>
              <a:rPr lang="en-US" dirty="0" err="1"/>
              <a:t>perl</a:t>
            </a:r>
            <a:r>
              <a:rPr lang="en-US" dirty="0"/>
              <a:t>. One of which is, when we use string for numerical comparison or computation, </a:t>
            </a:r>
            <a:r>
              <a:rPr lang="en-US" dirty="0" err="1"/>
              <a:t>perl</a:t>
            </a:r>
            <a:r>
              <a:rPr lang="en-US" dirty="0"/>
              <a:t> immediately converts it into a number.</a:t>
            </a:r>
            <a:br>
              <a:rPr lang="en-US" dirty="0"/>
            </a:br>
            <a:br>
              <a:rPr lang="en-US" dirty="0"/>
            </a:br>
            <a:endParaRPr lang="en-US" dirty="0"/>
          </a:p>
        </p:txBody>
      </p:sp>
    </p:spTree>
    <p:extLst>
      <p:ext uri="{BB962C8B-B14F-4D97-AF65-F5344CB8AC3E}">
        <p14:creationId xmlns:p14="http://schemas.microsoft.com/office/powerpoint/2010/main" val="4399186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59318-B2DF-EC45-85D6-5249EE1C3B40}"/>
              </a:ext>
            </a:extLst>
          </p:cNvPr>
          <p:cNvSpPr>
            <a:spLocks noGrp="1"/>
          </p:cNvSpPr>
          <p:nvPr>
            <p:ph idx="1"/>
          </p:nvPr>
        </p:nvSpPr>
        <p:spPr>
          <a:xfrm>
            <a:off x="1141412" y="688063"/>
            <a:ext cx="9905999" cy="5103138"/>
          </a:xfrm>
        </p:spPr>
        <p:txBody>
          <a:bodyPr>
            <a:normAutofit fontScale="92500" lnSpcReduction="20000"/>
          </a:bodyPr>
          <a:lstStyle/>
          <a:p>
            <a:r>
              <a:rPr lang="en-US" dirty="0"/>
              <a:t>Assigning values to variable is done with the equal sign (=). The operand to the left of the = sign is the name of the variable, and the operand to the right is the value stored in the variable.</a:t>
            </a:r>
          </a:p>
          <a:p>
            <a:pPr lvl="1"/>
            <a:r>
              <a:rPr lang="en-US" dirty="0"/>
              <a:t>$</a:t>
            </a:r>
            <a:r>
              <a:rPr lang="en-US" dirty="0" err="1"/>
              <a:t>item_price</a:t>
            </a:r>
            <a:r>
              <a:rPr lang="en-US" dirty="0"/>
              <a:t> = 5; # A scalar assignment </a:t>
            </a:r>
          </a:p>
          <a:p>
            <a:pPr lvl="1"/>
            <a:r>
              <a:rPr lang="en-US" dirty="0"/>
              <a:t>$</a:t>
            </a:r>
            <a:r>
              <a:rPr lang="en-US" dirty="0" err="1"/>
              <a:t>item_name</a:t>
            </a:r>
            <a:r>
              <a:rPr lang="en-US" dirty="0"/>
              <a:t> = "Apple"; # Another scalar assignment </a:t>
            </a:r>
          </a:p>
          <a:p>
            <a:pPr lvl="1"/>
            <a:r>
              <a:rPr lang="en-US" dirty="0"/>
              <a:t>print "The price of one $</a:t>
            </a:r>
            <a:r>
              <a:rPr lang="en-US" dirty="0" err="1"/>
              <a:t>item_name</a:t>
            </a:r>
            <a:r>
              <a:rPr lang="en-US" dirty="0"/>
              <a:t> is $</a:t>
            </a:r>
            <a:r>
              <a:rPr lang="en-US" dirty="0" err="1"/>
              <a:t>item_price</a:t>
            </a:r>
            <a:r>
              <a:rPr lang="en-US" dirty="0"/>
              <a:t> gold coins.\n";</a:t>
            </a:r>
          </a:p>
          <a:p>
            <a:r>
              <a:rPr lang="en-US" dirty="0"/>
              <a:t>To refer to a single element of an array, the variable name must start with a $ followed by the index of the element in square brackets ([]). The index of the first array element is 0.</a:t>
            </a:r>
          </a:p>
          <a:p>
            <a:pPr lvl="1"/>
            <a:r>
              <a:rPr lang="en-US" dirty="0"/>
              <a:t>@</a:t>
            </a:r>
            <a:r>
              <a:rPr lang="en-US" dirty="0" err="1"/>
              <a:t>item_price_list</a:t>
            </a:r>
            <a:r>
              <a:rPr lang="en-US" dirty="0"/>
              <a:t> = (5 , 8 , 24); </a:t>
            </a:r>
          </a:p>
          <a:p>
            <a:pPr lvl="1"/>
            <a:r>
              <a:rPr lang="en-US" dirty="0"/>
              <a:t>@</a:t>
            </a:r>
            <a:r>
              <a:rPr lang="en-US" dirty="0" err="1"/>
              <a:t>item_name_list</a:t>
            </a:r>
            <a:r>
              <a:rPr lang="en-US" dirty="0"/>
              <a:t> = ("Apple", "Banana", "Mushroom"); </a:t>
            </a:r>
          </a:p>
          <a:p>
            <a:pPr lvl="1"/>
            <a:r>
              <a:rPr lang="en-US" dirty="0"/>
              <a:t>print "The price of one $</a:t>
            </a:r>
            <a:r>
              <a:rPr lang="en-US" dirty="0" err="1"/>
              <a:t>item_name_list</a:t>
            </a:r>
            <a:r>
              <a:rPr lang="en-US" dirty="0"/>
              <a:t>[0] is $</a:t>
            </a:r>
            <a:r>
              <a:rPr lang="en-US" dirty="0" err="1"/>
              <a:t>item_price_list</a:t>
            </a:r>
            <a:r>
              <a:rPr lang="en-US" dirty="0"/>
              <a:t>[0] gold coins.\n"; </a:t>
            </a:r>
          </a:p>
          <a:p>
            <a:pPr lvl="1"/>
            <a:r>
              <a:rPr lang="en-US" dirty="0"/>
              <a:t>print "The price of one $</a:t>
            </a:r>
            <a:r>
              <a:rPr lang="en-US" dirty="0" err="1"/>
              <a:t>item_name_list</a:t>
            </a:r>
            <a:r>
              <a:rPr lang="en-US" dirty="0"/>
              <a:t>[1] is $</a:t>
            </a:r>
            <a:r>
              <a:rPr lang="en-US" dirty="0" err="1"/>
              <a:t>item_price_list</a:t>
            </a:r>
            <a:r>
              <a:rPr lang="en-US" dirty="0"/>
              <a:t>[1] gold coins.\n"; </a:t>
            </a:r>
          </a:p>
          <a:p>
            <a:pPr lvl="1"/>
            <a:r>
              <a:rPr lang="en-US" dirty="0"/>
              <a:t>print "The price of one $</a:t>
            </a:r>
            <a:r>
              <a:rPr lang="en-US" dirty="0" err="1"/>
              <a:t>item_name_list</a:t>
            </a:r>
            <a:r>
              <a:rPr lang="en-US" dirty="0"/>
              <a:t>[2] is $</a:t>
            </a:r>
            <a:r>
              <a:rPr lang="en-US" dirty="0" err="1"/>
              <a:t>item_price_list</a:t>
            </a:r>
            <a:r>
              <a:rPr lang="en-US" dirty="0"/>
              <a:t>[2] gold coins.\n";</a:t>
            </a:r>
          </a:p>
        </p:txBody>
      </p:sp>
    </p:spTree>
    <p:extLst>
      <p:ext uri="{BB962C8B-B14F-4D97-AF65-F5344CB8AC3E}">
        <p14:creationId xmlns:p14="http://schemas.microsoft.com/office/powerpoint/2010/main" val="3808128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59318-B2DF-EC45-85D6-5249EE1C3B40}"/>
              </a:ext>
            </a:extLst>
          </p:cNvPr>
          <p:cNvSpPr>
            <a:spLocks noGrp="1"/>
          </p:cNvSpPr>
          <p:nvPr>
            <p:ph idx="1"/>
          </p:nvPr>
        </p:nvSpPr>
        <p:spPr>
          <a:xfrm>
            <a:off x="1141412" y="688063"/>
            <a:ext cx="9905999" cy="5103138"/>
          </a:xfrm>
        </p:spPr>
        <p:txBody>
          <a:bodyPr>
            <a:normAutofit lnSpcReduction="10000"/>
          </a:bodyPr>
          <a:lstStyle/>
          <a:p>
            <a:r>
              <a:rPr lang="en-US" dirty="0"/>
              <a:t>To refer to a single element of a hash, the variable name must start with a $ followed by the key of the requested element in curly brackets ({}). There are other ways, but you can specify the key value pairs with the key =&gt; value syntax.</a:t>
            </a:r>
          </a:p>
          <a:p>
            <a:pPr lvl="1"/>
            <a:r>
              <a:rPr lang="en-US" dirty="0"/>
              <a:t>%</a:t>
            </a:r>
            <a:r>
              <a:rPr lang="en-US" dirty="0" err="1"/>
              <a:t>item_catalog</a:t>
            </a:r>
            <a:r>
              <a:rPr lang="en-US" dirty="0"/>
              <a:t> = ("Apple" =&gt; 5 , "Banana" =&gt; 8, "Mushroom" =&gt; 24); # note the required backslash to escape the double-quotes around the key string Apple </a:t>
            </a:r>
          </a:p>
          <a:p>
            <a:pPr lvl="1"/>
            <a:r>
              <a:rPr lang="en-US" dirty="0"/>
              <a:t>print "The price of one Apple is $</a:t>
            </a:r>
            <a:r>
              <a:rPr lang="en-US" dirty="0" err="1"/>
              <a:t>item_catalog</a:t>
            </a:r>
            <a:r>
              <a:rPr lang="en-US" dirty="0"/>
              <a:t>{\"Apple\"} gold coins.\n"; </a:t>
            </a:r>
          </a:p>
          <a:p>
            <a:pPr lvl="1"/>
            <a:r>
              <a:rPr lang="en-US" dirty="0"/>
              <a:t>$</a:t>
            </a:r>
            <a:r>
              <a:rPr lang="en-US" dirty="0" err="1"/>
              <a:t>item_name</a:t>
            </a:r>
            <a:r>
              <a:rPr lang="en-US" dirty="0"/>
              <a:t> = "Banana"; </a:t>
            </a:r>
          </a:p>
          <a:p>
            <a:pPr lvl="1"/>
            <a:r>
              <a:rPr lang="en-US" dirty="0"/>
              <a:t>print "The price of one $</a:t>
            </a:r>
            <a:r>
              <a:rPr lang="en-US" dirty="0" err="1"/>
              <a:t>item_name</a:t>
            </a:r>
            <a:r>
              <a:rPr lang="en-US" dirty="0"/>
              <a:t> is $</a:t>
            </a:r>
            <a:r>
              <a:rPr lang="en-US" dirty="0" err="1"/>
              <a:t>item_catalog</a:t>
            </a:r>
            <a:r>
              <a:rPr lang="en-US" dirty="0"/>
              <a:t>{$</a:t>
            </a:r>
            <a:r>
              <a:rPr lang="en-US" dirty="0" err="1"/>
              <a:t>item_name</a:t>
            </a:r>
            <a:r>
              <a:rPr lang="en-US" dirty="0"/>
              <a:t>} gold coins.\n";</a:t>
            </a:r>
          </a:p>
          <a:p>
            <a:pPr lvl="1"/>
            <a:r>
              <a:rPr lang="en-US" dirty="0"/>
              <a:t> @</a:t>
            </a:r>
            <a:r>
              <a:rPr lang="en-US" dirty="0" err="1"/>
              <a:t>item_name_list</a:t>
            </a:r>
            <a:r>
              <a:rPr lang="en-US" dirty="0"/>
              <a:t> = ("Apple", "Banana", "Mushroom"); </a:t>
            </a:r>
          </a:p>
          <a:p>
            <a:pPr lvl="1"/>
            <a:r>
              <a:rPr lang="en-US" dirty="0"/>
              <a:t>print "The price of one $</a:t>
            </a:r>
            <a:r>
              <a:rPr lang="en-US" dirty="0" err="1"/>
              <a:t>item_name_list</a:t>
            </a:r>
            <a:r>
              <a:rPr lang="en-US" dirty="0"/>
              <a:t>[2] is $</a:t>
            </a:r>
            <a:r>
              <a:rPr lang="en-US" dirty="0" err="1"/>
              <a:t>item_catalog</a:t>
            </a:r>
            <a:r>
              <a:rPr lang="en-US" dirty="0"/>
              <a:t>{$</a:t>
            </a:r>
            <a:r>
              <a:rPr lang="en-US" dirty="0" err="1"/>
              <a:t>item_name_list</a:t>
            </a:r>
            <a:r>
              <a:rPr lang="en-US" dirty="0"/>
              <a:t>[2]} gold coins.\n";</a:t>
            </a:r>
          </a:p>
        </p:txBody>
      </p:sp>
    </p:spTree>
    <p:extLst>
      <p:ext uri="{BB962C8B-B14F-4D97-AF65-F5344CB8AC3E}">
        <p14:creationId xmlns:p14="http://schemas.microsoft.com/office/powerpoint/2010/main" val="102285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2877-9138-BF4C-A27A-B0D353CA3463}"/>
              </a:ext>
            </a:extLst>
          </p:cNvPr>
          <p:cNvSpPr>
            <a:spLocks noGrp="1"/>
          </p:cNvSpPr>
          <p:nvPr>
            <p:ph type="title"/>
          </p:nvPr>
        </p:nvSpPr>
        <p:spPr/>
        <p:txBody>
          <a:bodyPr/>
          <a:lstStyle/>
          <a:p>
            <a:r>
              <a:rPr lang="en-US" dirty="0"/>
              <a:t>String operation</a:t>
            </a:r>
          </a:p>
        </p:txBody>
      </p:sp>
      <p:sp>
        <p:nvSpPr>
          <p:cNvPr id="3" name="Content Placeholder 2">
            <a:extLst>
              <a:ext uri="{FF2B5EF4-FFF2-40B4-BE49-F238E27FC236}">
                <a16:creationId xmlns:a16="http://schemas.microsoft.com/office/drawing/2014/main" id="{EE10DFE0-5EBC-FC46-9B45-685451715B33}"/>
              </a:ext>
            </a:extLst>
          </p:cNvPr>
          <p:cNvSpPr>
            <a:spLocks noGrp="1"/>
          </p:cNvSpPr>
          <p:nvPr>
            <p:ph idx="1"/>
          </p:nvPr>
        </p:nvSpPr>
        <p:spPr/>
        <p:txBody>
          <a:bodyPr/>
          <a:lstStyle/>
          <a:p>
            <a:r>
              <a:rPr lang="en-US" dirty="0"/>
              <a:t>Reverse a string  - </a:t>
            </a:r>
            <a:r>
              <a:rPr lang="en-US" dirty="0" err="1"/>
              <a:t>perl</a:t>
            </a:r>
            <a:r>
              <a:rPr lang="en-US" dirty="0"/>
              <a:t> -e 'print scalar reverse("hello world")'</a:t>
            </a:r>
          </a:p>
          <a:p>
            <a:endParaRPr lang="en-US" dirty="0"/>
          </a:p>
        </p:txBody>
      </p:sp>
    </p:spTree>
    <p:extLst>
      <p:ext uri="{BB962C8B-B14F-4D97-AF65-F5344CB8AC3E}">
        <p14:creationId xmlns:p14="http://schemas.microsoft.com/office/powerpoint/2010/main" val="374651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8366D-6D47-C94E-909E-283A038D59C0}"/>
              </a:ext>
            </a:extLst>
          </p:cNvPr>
          <p:cNvSpPr>
            <a:spLocks noGrp="1"/>
          </p:cNvSpPr>
          <p:nvPr>
            <p:ph type="title"/>
          </p:nvPr>
        </p:nvSpPr>
        <p:spPr/>
        <p:txBody>
          <a:bodyPr/>
          <a:lstStyle/>
          <a:p>
            <a:r>
              <a:rPr lang="en-US" dirty="0"/>
              <a:t>Arrow operator</a:t>
            </a:r>
          </a:p>
        </p:txBody>
      </p:sp>
      <p:sp>
        <p:nvSpPr>
          <p:cNvPr id="3" name="Content Placeholder 2">
            <a:extLst>
              <a:ext uri="{FF2B5EF4-FFF2-40B4-BE49-F238E27FC236}">
                <a16:creationId xmlns:a16="http://schemas.microsoft.com/office/drawing/2014/main" id="{27458DEA-49EF-3143-996F-1418870D2FBC}"/>
              </a:ext>
            </a:extLst>
          </p:cNvPr>
          <p:cNvSpPr>
            <a:spLocks noGrp="1"/>
          </p:cNvSpPr>
          <p:nvPr>
            <p:ph idx="1"/>
          </p:nvPr>
        </p:nvSpPr>
        <p:spPr/>
        <p:txBody>
          <a:bodyPr/>
          <a:lstStyle/>
          <a:p>
            <a:r>
              <a:rPr lang="en-US" dirty="0"/>
              <a:t>Arrow operator (-&gt;) is used to call methods.</a:t>
            </a:r>
          </a:p>
          <a:p>
            <a:r>
              <a:rPr lang="en-US" dirty="0"/>
              <a:t>Class (or static) methods are called on the class.</a:t>
            </a:r>
          </a:p>
          <a:p>
            <a:r>
              <a:rPr lang="en-US" dirty="0"/>
              <a:t>Object methods are called on a particular object.</a:t>
            </a:r>
          </a:p>
          <a:p>
            <a:r>
              <a:rPr lang="en-US" dirty="0"/>
              <a:t># Create a new </a:t>
            </a:r>
            <a:r>
              <a:rPr lang="en-US" dirty="0" err="1"/>
              <a:t>MyCar</a:t>
            </a:r>
            <a:r>
              <a:rPr lang="en-US" dirty="0"/>
              <a:t> object using a class method (constructor) </a:t>
            </a:r>
          </a:p>
          <a:p>
            <a:r>
              <a:rPr lang="en-US" dirty="0"/>
              <a:t>my $car = </a:t>
            </a:r>
            <a:r>
              <a:rPr lang="en-US" dirty="0" err="1"/>
              <a:t>MyCar</a:t>
            </a:r>
            <a:r>
              <a:rPr lang="en-US" dirty="0"/>
              <a:t>-&gt;new(); </a:t>
            </a:r>
          </a:p>
          <a:p>
            <a:r>
              <a:rPr lang="en-US" dirty="0"/>
              <a:t># Access data from the new object using an object method (accessor) </a:t>
            </a:r>
          </a:p>
          <a:p>
            <a:r>
              <a:rPr lang="en-US" dirty="0"/>
              <a:t>print "The car has " . $car-&gt;gas() . " gallons of gasoline.\n"; </a:t>
            </a:r>
            <a:br>
              <a:rPr lang="en-US" dirty="0"/>
            </a:br>
            <a:endParaRPr lang="en-US" dirty="0"/>
          </a:p>
        </p:txBody>
      </p:sp>
    </p:spTree>
    <p:extLst>
      <p:ext uri="{BB962C8B-B14F-4D97-AF65-F5344CB8AC3E}">
        <p14:creationId xmlns:p14="http://schemas.microsoft.com/office/powerpoint/2010/main" val="91298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3128-135C-1E41-AFB9-541BED2650AF}"/>
              </a:ext>
            </a:extLst>
          </p:cNvPr>
          <p:cNvSpPr>
            <a:spLocks noGrp="1"/>
          </p:cNvSpPr>
          <p:nvPr>
            <p:ph type="title"/>
          </p:nvPr>
        </p:nvSpPr>
        <p:spPr/>
        <p:txBody>
          <a:bodyPr/>
          <a:lstStyle/>
          <a:p>
            <a:r>
              <a:rPr lang="en-US" dirty="0"/>
              <a:t>List</a:t>
            </a:r>
          </a:p>
        </p:txBody>
      </p:sp>
      <p:sp>
        <p:nvSpPr>
          <p:cNvPr id="3" name="Content Placeholder 2">
            <a:extLst>
              <a:ext uri="{FF2B5EF4-FFF2-40B4-BE49-F238E27FC236}">
                <a16:creationId xmlns:a16="http://schemas.microsoft.com/office/drawing/2014/main" id="{72D3ED65-A008-6847-B7B1-3BBB7A2BA349}"/>
              </a:ext>
            </a:extLst>
          </p:cNvPr>
          <p:cNvSpPr>
            <a:spLocks noGrp="1"/>
          </p:cNvSpPr>
          <p:nvPr>
            <p:ph idx="1"/>
          </p:nvPr>
        </p:nvSpPr>
        <p:spPr/>
        <p:txBody>
          <a:bodyPr>
            <a:normAutofit/>
          </a:bodyPr>
          <a:lstStyle/>
          <a:p>
            <a:r>
              <a:rPr lang="en-US" dirty="0"/>
              <a:t>Perl array variables store an ordered list of scalar values.</a:t>
            </a:r>
          </a:p>
          <a:p>
            <a:r>
              <a:rPr lang="en-US" dirty="0"/>
              <a:t>The array variable name begins with the @ symbol. </a:t>
            </a:r>
          </a:p>
          <a:p>
            <a:r>
              <a:rPr lang="en-US" dirty="0"/>
              <a:t>To refer to a single element of an array, the variable name must start with a $ followed by the index of the element in square brackets ([]). </a:t>
            </a:r>
          </a:p>
          <a:p>
            <a:r>
              <a:rPr lang="en-US" dirty="0"/>
              <a:t>The index of the first array element is 0.</a:t>
            </a:r>
            <a:br>
              <a:rPr lang="en-US" dirty="0"/>
            </a:br>
            <a:endParaRPr lang="en-US" dirty="0"/>
          </a:p>
        </p:txBody>
      </p:sp>
    </p:spTree>
    <p:extLst>
      <p:ext uri="{BB962C8B-B14F-4D97-AF65-F5344CB8AC3E}">
        <p14:creationId xmlns:p14="http://schemas.microsoft.com/office/powerpoint/2010/main" val="6223834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EFC425-81A8-D446-9A83-963D66964515}"/>
              </a:ext>
            </a:extLst>
          </p:cNvPr>
          <p:cNvSpPr>
            <a:spLocks noGrp="1"/>
          </p:cNvSpPr>
          <p:nvPr>
            <p:ph idx="1"/>
          </p:nvPr>
        </p:nvSpPr>
        <p:spPr>
          <a:xfrm>
            <a:off x="1141412" y="869133"/>
            <a:ext cx="9905999" cy="4922068"/>
          </a:xfrm>
        </p:spPr>
        <p:txBody>
          <a:bodyPr>
            <a:normAutofit/>
          </a:bodyPr>
          <a:lstStyle/>
          <a:p>
            <a:r>
              <a:rPr lang="en-US" dirty="0"/>
              <a:t>Example</a:t>
            </a:r>
          </a:p>
          <a:p>
            <a:pPr lvl="1"/>
            <a:r>
              <a:rPr lang="en-US" dirty="0"/>
              <a:t># Multiple elements value assignment, which creates an array with four elements, some numeric and some string. </a:t>
            </a:r>
          </a:p>
          <a:p>
            <a:pPr lvl="1"/>
            <a:r>
              <a:rPr lang="en-US" dirty="0"/>
              <a:t>@array = (25, "John", "Mary", -45.34); </a:t>
            </a:r>
          </a:p>
          <a:p>
            <a:pPr lvl="1"/>
            <a:r>
              <a:rPr lang="en-US" dirty="0"/>
              <a:t>print "$array[1]\n"; # John # Direct assignment of an element with a specific index. </a:t>
            </a:r>
          </a:p>
          <a:p>
            <a:pPr lvl="1"/>
            <a:r>
              <a:rPr lang="en-US" dirty="0"/>
              <a:t>$array[5] = "Tom";</a:t>
            </a:r>
          </a:p>
          <a:p>
            <a:r>
              <a:rPr lang="en-US" dirty="0"/>
              <a:t>Perl supports a shortcut for sequential letters or numbers. Use the range operator .. to assign sequential values to array elements. For example:</a:t>
            </a:r>
          </a:p>
          <a:p>
            <a:pPr lvl="1"/>
            <a:r>
              <a:rPr lang="en-US" dirty="0"/>
              <a:t>@</a:t>
            </a:r>
            <a:r>
              <a:rPr lang="en-US" dirty="0" err="1"/>
              <a:t>month_numbers</a:t>
            </a:r>
            <a:r>
              <a:rPr lang="en-US" dirty="0"/>
              <a:t> = (0..12); # 0 1 2 3 4 5 6 7 8 9 10 11 12 </a:t>
            </a:r>
          </a:p>
          <a:p>
            <a:pPr lvl="1"/>
            <a:r>
              <a:rPr lang="en-US" dirty="0"/>
              <a:t>print "number of month 2 is $</a:t>
            </a:r>
            <a:r>
              <a:rPr lang="en-US" dirty="0" err="1"/>
              <a:t>month_numbers</a:t>
            </a:r>
            <a:r>
              <a:rPr lang="en-US" dirty="0"/>
              <a:t>[2]\n"; # 2</a:t>
            </a:r>
            <a:br>
              <a:rPr lang="en-US" dirty="0"/>
            </a:br>
            <a:endParaRPr lang="en-US" dirty="0"/>
          </a:p>
        </p:txBody>
      </p:sp>
    </p:spTree>
    <p:extLst>
      <p:ext uri="{BB962C8B-B14F-4D97-AF65-F5344CB8AC3E}">
        <p14:creationId xmlns:p14="http://schemas.microsoft.com/office/powerpoint/2010/main" val="3468461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EFC425-81A8-D446-9A83-963D66964515}"/>
              </a:ext>
            </a:extLst>
          </p:cNvPr>
          <p:cNvSpPr>
            <a:spLocks noGrp="1"/>
          </p:cNvSpPr>
          <p:nvPr>
            <p:ph idx="1"/>
          </p:nvPr>
        </p:nvSpPr>
        <p:spPr>
          <a:xfrm>
            <a:off x="1141412" y="869133"/>
            <a:ext cx="9905999" cy="4922068"/>
          </a:xfrm>
        </p:spPr>
        <p:txBody>
          <a:bodyPr>
            <a:normAutofit lnSpcReduction="10000"/>
          </a:bodyPr>
          <a:lstStyle/>
          <a:p>
            <a:r>
              <a:rPr lang="en-US" dirty="0"/>
              <a:t>The size or length of the array can be evaluated by the scalar context of the array or by using the scalar variable value of the last array element. </a:t>
            </a:r>
          </a:p>
          <a:p>
            <a:r>
              <a:rPr lang="en-US" dirty="0"/>
              <a:t>The scalar context is </a:t>
            </a:r>
            <a:r>
              <a:rPr lang="en-US" dirty="0" err="1"/>
              <a:t>refered</a:t>
            </a:r>
            <a:r>
              <a:rPr lang="en-US" dirty="0"/>
              <a:t> to by scalar @array. </a:t>
            </a:r>
          </a:p>
          <a:p>
            <a:r>
              <a:rPr lang="en-US" dirty="0"/>
              <a:t>The last array element is </a:t>
            </a:r>
            <a:r>
              <a:rPr lang="en-US" dirty="0" err="1"/>
              <a:t>refered</a:t>
            </a:r>
            <a:r>
              <a:rPr lang="en-US" dirty="0"/>
              <a:t> to by $#array. If @array is empty, the value of $#array is -1.</a:t>
            </a:r>
          </a:p>
          <a:p>
            <a:pPr lvl="1"/>
            <a:r>
              <a:rPr lang="en-US" dirty="0"/>
              <a:t>@</a:t>
            </a:r>
            <a:r>
              <a:rPr lang="en-US" dirty="0" err="1"/>
              <a:t>month_numbers</a:t>
            </a:r>
            <a:r>
              <a:rPr lang="en-US" dirty="0"/>
              <a:t> = (0..12); # 0 1 2 3 4 5 6 7 8 9 10 11 12 </a:t>
            </a:r>
          </a:p>
          <a:p>
            <a:pPr lvl="1"/>
            <a:r>
              <a:rPr lang="en-US" dirty="0"/>
              <a:t>print "Size: ",scalar @</a:t>
            </a:r>
            <a:r>
              <a:rPr lang="en-US" dirty="0" err="1"/>
              <a:t>month_numbers</a:t>
            </a:r>
            <a:r>
              <a:rPr lang="en-US" dirty="0"/>
              <a:t>,"\n"; </a:t>
            </a:r>
          </a:p>
          <a:p>
            <a:pPr lvl="1"/>
            <a:r>
              <a:rPr lang="en-US" dirty="0"/>
              <a:t>print "Index of last array element: ",$#</a:t>
            </a:r>
            <a:r>
              <a:rPr lang="en-US" dirty="0" err="1"/>
              <a:t>month_numbers</a:t>
            </a:r>
            <a:r>
              <a:rPr lang="en-US" dirty="0"/>
              <a:t>,"\n"; </a:t>
            </a:r>
          </a:p>
          <a:p>
            <a:pPr lvl="1"/>
            <a:r>
              <a:rPr lang="en-US" dirty="0"/>
              <a:t>@empty = (); </a:t>
            </a:r>
          </a:p>
          <a:p>
            <a:pPr lvl="1"/>
            <a:r>
              <a:rPr lang="en-US" dirty="0"/>
              <a:t>print "Last element of @empty: $#array"; # -1</a:t>
            </a:r>
            <a:br>
              <a:rPr lang="en-US" dirty="0"/>
            </a:br>
            <a:endParaRPr lang="en-US" dirty="0"/>
          </a:p>
        </p:txBody>
      </p:sp>
    </p:spTree>
    <p:extLst>
      <p:ext uri="{BB962C8B-B14F-4D97-AF65-F5344CB8AC3E}">
        <p14:creationId xmlns:p14="http://schemas.microsoft.com/office/powerpoint/2010/main" val="8104759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EFC425-81A8-D446-9A83-963D66964515}"/>
              </a:ext>
            </a:extLst>
          </p:cNvPr>
          <p:cNvSpPr>
            <a:spLocks noGrp="1"/>
          </p:cNvSpPr>
          <p:nvPr>
            <p:ph idx="1"/>
          </p:nvPr>
        </p:nvSpPr>
        <p:spPr>
          <a:xfrm>
            <a:off x="1141412" y="869133"/>
            <a:ext cx="9905999" cy="4922068"/>
          </a:xfrm>
        </p:spPr>
        <p:txBody>
          <a:bodyPr>
            <a:normAutofit fontScale="62500" lnSpcReduction="20000"/>
          </a:bodyPr>
          <a:lstStyle/>
          <a:p>
            <a:r>
              <a:rPr lang="en-US" dirty="0"/>
              <a:t>Perl offers many useful functions to manipulate arrays and their elements:</a:t>
            </a:r>
          </a:p>
          <a:p>
            <a:pPr lvl="1"/>
            <a:r>
              <a:rPr lang="en-US" dirty="0"/>
              <a:t>push(@array, element): add element or elements into the end of the array</a:t>
            </a:r>
          </a:p>
          <a:p>
            <a:pPr lvl="1"/>
            <a:r>
              <a:rPr lang="en-US" dirty="0"/>
              <a:t>$popped = pop(@array): delete and return the last element of the array</a:t>
            </a:r>
          </a:p>
          <a:p>
            <a:pPr lvl="1"/>
            <a:r>
              <a:rPr lang="en-US" dirty="0"/>
              <a:t>$shifted = shift(@array): delete and return the first element of the array</a:t>
            </a:r>
          </a:p>
          <a:p>
            <a:pPr lvl="1"/>
            <a:r>
              <a:rPr lang="en-US" dirty="0"/>
              <a:t>unshift(@array): add element or elements into the beginning of the array</a:t>
            </a:r>
          </a:p>
          <a:p>
            <a:r>
              <a:rPr lang="en-US" dirty="0"/>
              <a:t>Example</a:t>
            </a:r>
          </a:p>
          <a:p>
            <a:pPr lvl="1"/>
            <a:r>
              <a:rPr lang="en-US" dirty="0"/>
              <a:t># 1. define initial array contents </a:t>
            </a:r>
          </a:p>
          <a:p>
            <a:pPr lvl="1"/>
            <a:r>
              <a:rPr lang="en-US" dirty="0"/>
              <a:t>@basket = ("</a:t>
            </a:r>
            <a:r>
              <a:rPr lang="en-US" dirty="0" err="1"/>
              <a:t>Apple","Banana","Carrot</a:t>
            </a:r>
            <a:r>
              <a:rPr lang="en-US" dirty="0"/>
              <a:t>"); </a:t>
            </a:r>
          </a:p>
          <a:p>
            <a:pPr lvl="1"/>
            <a:r>
              <a:rPr lang="en-US" dirty="0"/>
              <a:t>print "1. My \@basket array is: @basket\n"; </a:t>
            </a:r>
          </a:p>
          <a:p>
            <a:pPr lvl="1"/>
            <a:r>
              <a:rPr lang="en-US" dirty="0"/>
              <a:t># 2. add element at the end of the array push(@basket, "Orange"); </a:t>
            </a:r>
          </a:p>
          <a:p>
            <a:pPr lvl="1"/>
            <a:r>
              <a:rPr lang="en-US" dirty="0"/>
              <a:t>print "2. My \@basket array is: @basket\n"; </a:t>
            </a:r>
          </a:p>
          <a:p>
            <a:pPr lvl="1"/>
            <a:r>
              <a:rPr lang="en-US" dirty="0"/>
              <a:t># 3. add element at the beginning of the array unshift(@basket, "Avocado"); </a:t>
            </a:r>
          </a:p>
          <a:p>
            <a:pPr lvl="1"/>
            <a:r>
              <a:rPr lang="en-US" dirty="0"/>
              <a:t>print "3. My \@basket array is: @basket\n"; </a:t>
            </a:r>
          </a:p>
          <a:p>
            <a:pPr lvl="1"/>
            <a:r>
              <a:rPr lang="en-US" dirty="0"/>
              <a:t># 4. remove element from the end of the array pop(@basket); </a:t>
            </a:r>
          </a:p>
          <a:p>
            <a:pPr lvl="1"/>
            <a:r>
              <a:rPr lang="en-US" dirty="0"/>
              <a:t>print "4. My \@basket array is: @basket\n"; </a:t>
            </a:r>
          </a:p>
          <a:p>
            <a:pPr lvl="1"/>
            <a:r>
              <a:rPr lang="en-US" dirty="0"/>
              <a:t># 5. remove element from the beginning of the array shift(@basket); </a:t>
            </a:r>
          </a:p>
          <a:p>
            <a:pPr lvl="1"/>
            <a:r>
              <a:rPr lang="en-US" dirty="0"/>
              <a:t>print "5. My \@basket array is: @basket\n";</a:t>
            </a:r>
            <a:br>
              <a:rPr lang="en-US" dirty="0"/>
            </a:br>
            <a:endParaRPr lang="en-US" dirty="0"/>
          </a:p>
          <a:p>
            <a:endParaRPr lang="en-US" dirty="0"/>
          </a:p>
        </p:txBody>
      </p:sp>
    </p:spTree>
    <p:extLst>
      <p:ext uri="{BB962C8B-B14F-4D97-AF65-F5344CB8AC3E}">
        <p14:creationId xmlns:p14="http://schemas.microsoft.com/office/powerpoint/2010/main" val="19483064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EFC425-81A8-D446-9A83-963D66964515}"/>
              </a:ext>
            </a:extLst>
          </p:cNvPr>
          <p:cNvSpPr>
            <a:spLocks noGrp="1"/>
          </p:cNvSpPr>
          <p:nvPr>
            <p:ph idx="1"/>
          </p:nvPr>
        </p:nvSpPr>
        <p:spPr>
          <a:xfrm>
            <a:off x="1141412" y="869133"/>
            <a:ext cx="9905999" cy="4922068"/>
          </a:xfrm>
        </p:spPr>
        <p:txBody>
          <a:bodyPr>
            <a:normAutofit/>
          </a:bodyPr>
          <a:lstStyle/>
          <a:p>
            <a:r>
              <a:rPr lang="en-US" b="1" dirty="0"/>
              <a:t>Slicing</a:t>
            </a:r>
            <a:r>
              <a:rPr lang="en-US" dirty="0"/>
              <a:t> an array is selecting more than one element from an array to create another array. The specification of a slice must be a list of comma-delimited valid index numbers, or using the range operator.</a:t>
            </a:r>
          </a:p>
          <a:p>
            <a:r>
              <a:rPr lang="en-US" dirty="0"/>
              <a:t>Example</a:t>
            </a:r>
          </a:p>
          <a:p>
            <a:pPr lvl="1"/>
            <a:r>
              <a:rPr lang="en-US" dirty="0"/>
              <a:t>@Months = </a:t>
            </a:r>
            <a:r>
              <a:rPr lang="en-US" dirty="0" err="1"/>
              <a:t>qw</a:t>
            </a:r>
            <a:r>
              <a:rPr lang="en-US" dirty="0"/>
              <a:t>/Jan Feb Mar Apr May Jun Jul Aug Sep Oct Nov Dec/; </a:t>
            </a:r>
          </a:p>
          <a:p>
            <a:pPr lvl="1"/>
            <a:r>
              <a:rPr lang="en-US" dirty="0"/>
              <a:t>@</a:t>
            </a:r>
            <a:r>
              <a:rPr lang="en-US" dirty="0" err="1"/>
              <a:t>winter_brazil</a:t>
            </a:r>
            <a:r>
              <a:rPr lang="en-US" dirty="0"/>
              <a:t> = @Months[5..7]; </a:t>
            </a:r>
          </a:p>
          <a:p>
            <a:pPr lvl="1"/>
            <a:r>
              <a:rPr lang="en-US" dirty="0"/>
              <a:t>print "winter months in Brazil are: @</a:t>
            </a:r>
            <a:r>
              <a:rPr lang="en-US" dirty="0" err="1"/>
              <a:t>winter_brazil</a:t>
            </a:r>
            <a:r>
              <a:rPr lang="en-US" dirty="0"/>
              <a:t>\n"; # Jun Jul Aug</a:t>
            </a:r>
            <a:br>
              <a:rPr lang="en-US" dirty="0"/>
            </a:br>
            <a:endParaRPr lang="en-US" dirty="0"/>
          </a:p>
        </p:txBody>
      </p:sp>
    </p:spTree>
    <p:extLst>
      <p:ext uri="{BB962C8B-B14F-4D97-AF65-F5344CB8AC3E}">
        <p14:creationId xmlns:p14="http://schemas.microsoft.com/office/powerpoint/2010/main" val="322911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B483-CA96-284A-9FAD-2E35406E2855}"/>
              </a:ext>
            </a:extLst>
          </p:cNvPr>
          <p:cNvSpPr>
            <a:spLocks noGrp="1"/>
          </p:cNvSpPr>
          <p:nvPr>
            <p:ph type="title"/>
          </p:nvPr>
        </p:nvSpPr>
        <p:spPr/>
        <p:txBody>
          <a:bodyPr/>
          <a:lstStyle/>
          <a:p>
            <a:r>
              <a:rPr lang="en-US" dirty="0"/>
              <a:t>What is </a:t>
            </a:r>
            <a:r>
              <a:rPr lang="en-US" dirty="0" err="1"/>
              <a:t>linux</a:t>
            </a:r>
            <a:r>
              <a:rPr lang="en-US" dirty="0"/>
              <a:t>?</a:t>
            </a:r>
          </a:p>
        </p:txBody>
      </p:sp>
      <p:sp>
        <p:nvSpPr>
          <p:cNvPr id="3" name="Content Placeholder 2">
            <a:extLst>
              <a:ext uri="{FF2B5EF4-FFF2-40B4-BE49-F238E27FC236}">
                <a16:creationId xmlns:a16="http://schemas.microsoft.com/office/drawing/2014/main" id="{ED86395C-D0B3-4749-843B-41EC28A93BCC}"/>
              </a:ext>
            </a:extLst>
          </p:cNvPr>
          <p:cNvSpPr>
            <a:spLocks noGrp="1"/>
          </p:cNvSpPr>
          <p:nvPr>
            <p:ph idx="1"/>
          </p:nvPr>
        </p:nvSpPr>
        <p:spPr/>
        <p:txBody>
          <a:bodyPr/>
          <a:lstStyle/>
          <a:p>
            <a:r>
              <a:rPr lang="en-US" dirty="0"/>
              <a:t>Linux is a Unix-Like operating system and community developed operating system for which is capable of handling activities from multiple users at the same time. </a:t>
            </a:r>
          </a:p>
        </p:txBody>
      </p:sp>
    </p:spTree>
    <p:extLst>
      <p:ext uri="{BB962C8B-B14F-4D97-AF65-F5344CB8AC3E}">
        <p14:creationId xmlns:p14="http://schemas.microsoft.com/office/powerpoint/2010/main" val="34130320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EFC425-81A8-D446-9A83-963D66964515}"/>
              </a:ext>
            </a:extLst>
          </p:cNvPr>
          <p:cNvSpPr>
            <a:spLocks noGrp="1"/>
          </p:cNvSpPr>
          <p:nvPr>
            <p:ph idx="1"/>
          </p:nvPr>
        </p:nvSpPr>
        <p:spPr>
          <a:xfrm>
            <a:off x="1141412" y="869133"/>
            <a:ext cx="9905999" cy="4922068"/>
          </a:xfrm>
        </p:spPr>
        <p:txBody>
          <a:bodyPr>
            <a:normAutofit lnSpcReduction="10000"/>
          </a:bodyPr>
          <a:lstStyle/>
          <a:p>
            <a:r>
              <a:rPr lang="en-US" dirty="0"/>
              <a:t>split()</a:t>
            </a:r>
          </a:p>
          <a:p>
            <a:r>
              <a:rPr lang="en-US" dirty="0"/>
              <a:t>Example</a:t>
            </a:r>
          </a:p>
          <a:p>
            <a:pPr lvl="1"/>
            <a:r>
              <a:rPr lang="en-US" dirty="0"/>
              <a:t>$Months = '</a:t>
            </a:r>
            <a:r>
              <a:rPr lang="en-US" dirty="0" err="1"/>
              <a:t>Jan,Feb,Mar,apr,May,Jun,Jul,Aug,Sep,Oct,Nov,Dec</a:t>
            </a:r>
            <a:r>
              <a:rPr lang="en-US" dirty="0"/>
              <a:t>’; </a:t>
            </a:r>
          </a:p>
          <a:p>
            <a:pPr lvl="1"/>
            <a:r>
              <a:rPr lang="en-US" dirty="0"/>
              <a:t>@</a:t>
            </a:r>
            <a:r>
              <a:rPr lang="en-US" dirty="0" err="1"/>
              <a:t>array_of_month_names</a:t>
            </a:r>
            <a:r>
              <a:rPr lang="en-US" dirty="0"/>
              <a:t> = split(',' , $Months); </a:t>
            </a:r>
          </a:p>
          <a:p>
            <a:pPr lvl="1"/>
            <a:r>
              <a:rPr lang="en-US" dirty="0"/>
              <a:t>print "$Months\n"; </a:t>
            </a:r>
          </a:p>
          <a:p>
            <a:pPr lvl="1"/>
            <a:r>
              <a:rPr lang="en-US" dirty="0"/>
              <a:t>print "@</a:t>
            </a:r>
            <a:r>
              <a:rPr lang="en-US" dirty="0" err="1"/>
              <a:t>array_of_month_names</a:t>
            </a:r>
            <a:r>
              <a:rPr lang="en-US" dirty="0"/>
              <a:t>\n";</a:t>
            </a:r>
          </a:p>
          <a:p>
            <a:r>
              <a:rPr lang="en-US" dirty="0"/>
              <a:t>merge()</a:t>
            </a:r>
          </a:p>
          <a:p>
            <a:pPr lvl="1"/>
            <a:r>
              <a:rPr lang="en-US" dirty="0"/>
              <a:t>@group1 = ('</a:t>
            </a:r>
            <a:r>
              <a:rPr lang="en-US" dirty="0" err="1"/>
              <a:t>John','Steve','Mary</a:t>
            </a:r>
            <a:r>
              <a:rPr lang="en-US" dirty="0"/>
              <a:t>’); </a:t>
            </a:r>
          </a:p>
          <a:p>
            <a:pPr lvl="1"/>
            <a:r>
              <a:rPr lang="en-US" dirty="0"/>
              <a:t>@group2 = ('</a:t>
            </a:r>
            <a:r>
              <a:rPr lang="en-US" dirty="0" err="1"/>
              <a:t>Bill','Barack</a:t>
            </a:r>
            <a:r>
              <a:rPr lang="en-US" dirty="0"/>
              <a:t>’); </a:t>
            </a:r>
          </a:p>
          <a:p>
            <a:pPr lvl="1"/>
            <a:r>
              <a:rPr lang="en-US" dirty="0"/>
              <a:t>@</a:t>
            </a:r>
            <a:r>
              <a:rPr lang="en-US" dirty="0" err="1"/>
              <a:t>combined_group</a:t>
            </a:r>
            <a:r>
              <a:rPr lang="en-US" dirty="0"/>
              <a:t> = (@group1 , @group2, 'Jeff', 'Tom’); </a:t>
            </a:r>
          </a:p>
          <a:p>
            <a:pPr lvl="1"/>
            <a:r>
              <a:rPr lang="en-US" dirty="0"/>
              <a:t>print "@</a:t>
            </a:r>
            <a:r>
              <a:rPr lang="en-US" dirty="0" err="1"/>
              <a:t>combined_group</a:t>
            </a:r>
            <a:r>
              <a:rPr lang="en-US" dirty="0"/>
              <a:t>\n";</a:t>
            </a:r>
          </a:p>
          <a:p>
            <a:endParaRPr lang="en-US" dirty="0"/>
          </a:p>
        </p:txBody>
      </p:sp>
    </p:spTree>
    <p:extLst>
      <p:ext uri="{BB962C8B-B14F-4D97-AF65-F5344CB8AC3E}">
        <p14:creationId xmlns:p14="http://schemas.microsoft.com/office/powerpoint/2010/main" val="40493651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0AA9-58E1-9B40-AC48-D59E1B6FC7A9}"/>
              </a:ext>
            </a:extLst>
          </p:cNvPr>
          <p:cNvSpPr>
            <a:spLocks noGrp="1"/>
          </p:cNvSpPr>
          <p:nvPr>
            <p:ph type="title"/>
          </p:nvPr>
        </p:nvSpPr>
        <p:spPr/>
        <p:txBody>
          <a:bodyPr/>
          <a:lstStyle/>
          <a:p>
            <a:r>
              <a:rPr lang="en-US" dirty="0"/>
              <a:t>Hashes</a:t>
            </a:r>
          </a:p>
        </p:txBody>
      </p:sp>
      <p:sp>
        <p:nvSpPr>
          <p:cNvPr id="3" name="Content Placeholder 2">
            <a:extLst>
              <a:ext uri="{FF2B5EF4-FFF2-40B4-BE49-F238E27FC236}">
                <a16:creationId xmlns:a16="http://schemas.microsoft.com/office/drawing/2014/main" id="{F00528AC-BC66-BD49-A510-DBA0B8170D61}"/>
              </a:ext>
            </a:extLst>
          </p:cNvPr>
          <p:cNvSpPr>
            <a:spLocks noGrp="1"/>
          </p:cNvSpPr>
          <p:nvPr>
            <p:ph idx="1"/>
          </p:nvPr>
        </p:nvSpPr>
        <p:spPr/>
        <p:txBody>
          <a:bodyPr>
            <a:normAutofit fontScale="70000" lnSpcReduction="20000"/>
          </a:bodyPr>
          <a:lstStyle/>
          <a:p>
            <a:r>
              <a:rPr lang="en-US" dirty="0"/>
              <a:t>A Perl hash variable stores a set of key/values pairs. </a:t>
            </a:r>
          </a:p>
          <a:p>
            <a:r>
              <a:rPr lang="en-US" dirty="0"/>
              <a:t>The hash variable name begins with the % symbol. </a:t>
            </a:r>
          </a:p>
          <a:p>
            <a:r>
              <a:rPr lang="en-US" dirty="0"/>
              <a:t>To refer to a single pair of a hash, the variable name must start with a $ followed by the "key" of the pair in curly brackets ({}).</a:t>
            </a:r>
          </a:p>
          <a:p>
            <a:pPr lvl="1"/>
            <a:r>
              <a:rPr lang="en-US" dirty="0"/>
              <a:t>%</a:t>
            </a:r>
            <a:r>
              <a:rPr lang="en-US" dirty="0" err="1"/>
              <a:t>names_and_ages</a:t>
            </a:r>
            <a:r>
              <a:rPr lang="en-US" dirty="0"/>
              <a:t> = ('John', 25, 'Mary', 45, 'Tom', 12); </a:t>
            </a:r>
          </a:p>
          <a:p>
            <a:pPr lvl="1"/>
            <a:r>
              <a:rPr lang="en-US" dirty="0"/>
              <a:t>$</a:t>
            </a:r>
            <a:r>
              <a:rPr lang="en-US" dirty="0" err="1"/>
              <a:t>age_mary</a:t>
            </a:r>
            <a:r>
              <a:rPr lang="en-US" dirty="0"/>
              <a:t> = $</a:t>
            </a:r>
            <a:r>
              <a:rPr lang="en-US" dirty="0" err="1"/>
              <a:t>names_and_ages</a:t>
            </a:r>
            <a:r>
              <a:rPr lang="en-US" dirty="0"/>
              <a:t>{'Mary’}; </a:t>
            </a:r>
          </a:p>
          <a:p>
            <a:pPr lvl="1"/>
            <a:r>
              <a:rPr lang="en-US" dirty="0"/>
              <a:t>print "$</a:t>
            </a:r>
            <a:r>
              <a:rPr lang="en-US" dirty="0" err="1"/>
              <a:t>age_mary</a:t>
            </a:r>
            <a:r>
              <a:rPr lang="en-US" dirty="0"/>
              <a:t>\n"; # 45 </a:t>
            </a:r>
          </a:p>
          <a:p>
            <a:pPr lvl="1"/>
            <a:r>
              <a:rPr lang="en-US" dirty="0"/>
              <a:t>$</a:t>
            </a:r>
            <a:r>
              <a:rPr lang="en-US" dirty="0" err="1"/>
              <a:t>my_key</a:t>
            </a:r>
            <a:r>
              <a:rPr lang="en-US" dirty="0"/>
              <a:t> = "Tom"; </a:t>
            </a:r>
          </a:p>
          <a:p>
            <a:pPr lvl="1"/>
            <a:r>
              <a:rPr lang="en-US" dirty="0"/>
              <a:t>$</a:t>
            </a:r>
            <a:r>
              <a:rPr lang="en-US" dirty="0" err="1"/>
              <a:t>age_tom</a:t>
            </a:r>
            <a:r>
              <a:rPr lang="en-US" dirty="0"/>
              <a:t> = $</a:t>
            </a:r>
            <a:r>
              <a:rPr lang="en-US" dirty="0" err="1"/>
              <a:t>names_and_ages</a:t>
            </a:r>
            <a:r>
              <a:rPr lang="en-US" dirty="0"/>
              <a:t>{$</a:t>
            </a:r>
            <a:r>
              <a:rPr lang="en-US" dirty="0" err="1"/>
              <a:t>my_key</a:t>
            </a:r>
            <a:r>
              <a:rPr lang="en-US" dirty="0"/>
              <a:t>}; </a:t>
            </a:r>
          </a:p>
          <a:p>
            <a:pPr lvl="1"/>
            <a:r>
              <a:rPr lang="en-US" dirty="0"/>
              <a:t>print "$</a:t>
            </a:r>
            <a:r>
              <a:rPr lang="en-US" dirty="0" err="1"/>
              <a:t>age_tom</a:t>
            </a:r>
            <a:r>
              <a:rPr lang="en-US" dirty="0"/>
              <a:t>\n"; # 12 </a:t>
            </a:r>
          </a:p>
          <a:p>
            <a:pPr lvl="1"/>
            <a:r>
              <a:rPr lang="en-US" dirty="0"/>
              <a:t>print "$</a:t>
            </a:r>
            <a:r>
              <a:rPr lang="en-US" dirty="0" err="1"/>
              <a:t>names_and_ages</a:t>
            </a:r>
            <a:r>
              <a:rPr lang="en-US" dirty="0"/>
              <a:t>{'John'}\n"; # 25</a:t>
            </a:r>
            <a:br>
              <a:rPr lang="en-US" dirty="0"/>
            </a:br>
            <a:endParaRPr lang="en-US" dirty="0"/>
          </a:p>
        </p:txBody>
      </p:sp>
    </p:spTree>
    <p:extLst>
      <p:ext uri="{BB962C8B-B14F-4D97-AF65-F5344CB8AC3E}">
        <p14:creationId xmlns:p14="http://schemas.microsoft.com/office/powerpoint/2010/main" val="2635334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535EB-F04B-8942-815E-B5FC0C660368}"/>
              </a:ext>
            </a:extLst>
          </p:cNvPr>
          <p:cNvSpPr>
            <a:spLocks noGrp="1"/>
          </p:cNvSpPr>
          <p:nvPr>
            <p:ph idx="1"/>
          </p:nvPr>
        </p:nvSpPr>
        <p:spPr>
          <a:xfrm>
            <a:off x="1141412" y="751438"/>
            <a:ext cx="9905999" cy="5039763"/>
          </a:xfrm>
        </p:spPr>
        <p:txBody>
          <a:bodyPr/>
          <a:lstStyle/>
          <a:p>
            <a:r>
              <a:rPr lang="en-US" dirty="0"/>
              <a:t>Values to hash pairs can be created by using a list as shown above, where the first element of the pair is used as the key and the second element is used as the value and so forth. For clarity, the string =&gt; can be used as an alias to specify the pairs. For example:</a:t>
            </a:r>
          </a:p>
          <a:p>
            <a:pPr lvl="1"/>
            <a:r>
              <a:rPr lang="en-US" dirty="0"/>
              <a:t>%</a:t>
            </a:r>
            <a:r>
              <a:rPr lang="en-US" dirty="0" err="1"/>
              <a:t>names_and_ages</a:t>
            </a:r>
            <a:r>
              <a:rPr lang="en-US" dirty="0"/>
              <a:t> = ('John' =&gt; 25, 'Mary' =&gt; 45, 'Tom' =&gt; 12); </a:t>
            </a:r>
          </a:p>
          <a:p>
            <a:r>
              <a:rPr lang="en-US" dirty="0"/>
              <a:t>Another method for assigning a value to a named key, one by one, is via a direct assignment:</a:t>
            </a:r>
          </a:p>
          <a:p>
            <a:pPr lvl="1"/>
            <a:r>
              <a:rPr lang="en-US" dirty="0"/>
              <a:t>$</a:t>
            </a:r>
            <a:r>
              <a:rPr lang="en-US" dirty="0" err="1"/>
              <a:t>names_and_ages</a:t>
            </a:r>
            <a:r>
              <a:rPr lang="en-US" dirty="0"/>
              <a:t>{'Brad'} = 49; </a:t>
            </a:r>
          </a:p>
          <a:p>
            <a:pPr lvl="1"/>
            <a:r>
              <a:rPr lang="en-US" dirty="0"/>
              <a:t>$</a:t>
            </a:r>
            <a:r>
              <a:rPr lang="en-US" dirty="0" err="1"/>
              <a:t>names_and_ages</a:t>
            </a:r>
            <a:r>
              <a:rPr lang="en-US" dirty="0"/>
              <a:t>{'Angela'} = 48;</a:t>
            </a:r>
          </a:p>
        </p:txBody>
      </p:sp>
    </p:spTree>
    <p:extLst>
      <p:ext uri="{BB962C8B-B14F-4D97-AF65-F5344CB8AC3E}">
        <p14:creationId xmlns:p14="http://schemas.microsoft.com/office/powerpoint/2010/main" val="18643351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535EB-F04B-8942-815E-B5FC0C660368}"/>
              </a:ext>
            </a:extLst>
          </p:cNvPr>
          <p:cNvSpPr>
            <a:spLocks noGrp="1"/>
          </p:cNvSpPr>
          <p:nvPr>
            <p:ph idx="1"/>
          </p:nvPr>
        </p:nvSpPr>
        <p:spPr>
          <a:xfrm>
            <a:off x="1141412" y="751438"/>
            <a:ext cx="9905999" cy="5039763"/>
          </a:xfrm>
        </p:spPr>
        <p:txBody>
          <a:bodyPr>
            <a:normAutofit fontScale="70000" lnSpcReduction="20000"/>
          </a:bodyPr>
          <a:lstStyle/>
          <a:p>
            <a:r>
              <a:rPr lang="en-US" b="1" dirty="0"/>
              <a:t>Extracting Keys and Values from a Hash variable</a:t>
            </a:r>
          </a:p>
          <a:p>
            <a:r>
              <a:rPr lang="en-US" dirty="0"/>
              <a:t>The list of all the keys from a hash is provided by the keys function, in the syntax: keys %</a:t>
            </a:r>
            <a:r>
              <a:rPr lang="en-US" dirty="0" err="1"/>
              <a:t>hashname</a:t>
            </a:r>
            <a:r>
              <a:rPr lang="en-US" dirty="0"/>
              <a:t>. </a:t>
            </a:r>
          </a:p>
          <a:p>
            <a:r>
              <a:rPr lang="en-US" dirty="0"/>
              <a:t>The list of all the values from a hash is provided by the values function, in the syntax: values %</a:t>
            </a:r>
            <a:r>
              <a:rPr lang="en-US" dirty="0" err="1"/>
              <a:t>hashname</a:t>
            </a:r>
            <a:r>
              <a:rPr lang="en-US" dirty="0"/>
              <a:t>. Both the keys and values function return an array.</a:t>
            </a:r>
          </a:p>
          <a:p>
            <a:r>
              <a:rPr lang="en-US" dirty="0"/>
              <a:t>For example:</a:t>
            </a:r>
          </a:p>
          <a:p>
            <a:pPr lvl="1"/>
            <a:r>
              <a:rPr lang="en-US" dirty="0"/>
              <a:t>%</a:t>
            </a:r>
            <a:r>
              <a:rPr lang="en-US" dirty="0" err="1"/>
              <a:t>names_and_ages</a:t>
            </a:r>
            <a:r>
              <a:rPr lang="en-US" dirty="0"/>
              <a:t> = ('John' =&gt; 25, 'Mary' =&gt; 45, 'Tom' =&gt; 12); </a:t>
            </a:r>
          </a:p>
          <a:p>
            <a:pPr lvl="1"/>
            <a:r>
              <a:rPr lang="en-US" dirty="0"/>
              <a:t>@names = keys %</a:t>
            </a:r>
            <a:r>
              <a:rPr lang="en-US" dirty="0" err="1"/>
              <a:t>names_and_ages</a:t>
            </a:r>
            <a:r>
              <a:rPr lang="en-US" dirty="0"/>
              <a:t>; </a:t>
            </a:r>
          </a:p>
          <a:p>
            <a:pPr lvl="1"/>
            <a:r>
              <a:rPr lang="en-US" dirty="0"/>
              <a:t>@ages = values %</a:t>
            </a:r>
            <a:r>
              <a:rPr lang="en-US" dirty="0" err="1"/>
              <a:t>names_and_ages</a:t>
            </a:r>
            <a:r>
              <a:rPr lang="en-US" dirty="0"/>
              <a:t>; </a:t>
            </a:r>
          </a:p>
          <a:p>
            <a:pPr lvl="1"/>
            <a:r>
              <a:rPr lang="en-US" dirty="0"/>
              <a:t>print "Names are @names\n"; </a:t>
            </a:r>
          </a:p>
          <a:p>
            <a:pPr lvl="1"/>
            <a:r>
              <a:rPr lang="en-US" dirty="0"/>
              <a:t>print "Ages are @ages\n"; </a:t>
            </a:r>
          </a:p>
          <a:p>
            <a:r>
              <a:rPr lang="en-US" dirty="0"/>
              <a:t>In order to get the hash size, or how many key-value pairs it has, one can get the size of the keys %</a:t>
            </a:r>
            <a:r>
              <a:rPr lang="en-US" dirty="0" err="1"/>
              <a:t>hashname</a:t>
            </a:r>
            <a:r>
              <a:rPr lang="en-US" dirty="0"/>
              <a:t> array, similar to getting the size of an array variable.</a:t>
            </a:r>
          </a:p>
          <a:p>
            <a:pPr lvl="1"/>
            <a:r>
              <a:rPr lang="en-US" dirty="0"/>
              <a:t>%</a:t>
            </a:r>
            <a:r>
              <a:rPr lang="en-US" dirty="0" err="1"/>
              <a:t>names_and_ages</a:t>
            </a:r>
            <a:r>
              <a:rPr lang="en-US" dirty="0"/>
              <a:t> = ('John' =&gt; 25, 'Mary' =&gt; 45, 'Tom' =&gt; 12); </a:t>
            </a:r>
          </a:p>
          <a:p>
            <a:pPr lvl="1"/>
            <a:r>
              <a:rPr lang="en-US" dirty="0"/>
              <a:t>$size = scalar (keys %</a:t>
            </a:r>
            <a:r>
              <a:rPr lang="en-US" dirty="0" err="1"/>
              <a:t>names_and_ages</a:t>
            </a:r>
            <a:r>
              <a:rPr lang="en-US" dirty="0"/>
              <a:t>); # 3 </a:t>
            </a:r>
          </a:p>
          <a:p>
            <a:pPr lvl="1"/>
            <a:r>
              <a:rPr lang="en-US" dirty="0"/>
              <a:t>print "Hash \%</a:t>
            </a:r>
            <a:r>
              <a:rPr lang="en-US" dirty="0" err="1"/>
              <a:t>names_and_ages</a:t>
            </a:r>
            <a:r>
              <a:rPr lang="en-US" dirty="0"/>
              <a:t> has $size key-value pairs.\n";</a:t>
            </a:r>
            <a:br>
              <a:rPr lang="en-US" dirty="0"/>
            </a:br>
            <a:endParaRPr lang="en-US" dirty="0"/>
          </a:p>
        </p:txBody>
      </p:sp>
    </p:spTree>
    <p:extLst>
      <p:ext uri="{BB962C8B-B14F-4D97-AF65-F5344CB8AC3E}">
        <p14:creationId xmlns:p14="http://schemas.microsoft.com/office/powerpoint/2010/main" val="20755970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535EB-F04B-8942-815E-B5FC0C660368}"/>
              </a:ext>
            </a:extLst>
          </p:cNvPr>
          <p:cNvSpPr>
            <a:spLocks noGrp="1"/>
          </p:cNvSpPr>
          <p:nvPr>
            <p:ph idx="1"/>
          </p:nvPr>
        </p:nvSpPr>
        <p:spPr>
          <a:xfrm>
            <a:off x="1141412" y="751438"/>
            <a:ext cx="9905999" cy="6174463"/>
          </a:xfrm>
        </p:spPr>
        <p:txBody>
          <a:bodyPr>
            <a:normAutofit fontScale="62500" lnSpcReduction="20000"/>
          </a:bodyPr>
          <a:lstStyle/>
          <a:p>
            <a:r>
              <a:rPr lang="en-US" b="1" dirty="0"/>
              <a:t>Adding and Removing key-value pairs from a hash variable</a:t>
            </a:r>
          </a:p>
          <a:p>
            <a:r>
              <a:rPr lang="en-US" dirty="0"/>
              <a:t>Adding a new key-value pair can be done by direct </a:t>
            </a:r>
            <a:r>
              <a:rPr lang="en-US" dirty="0" err="1"/>
              <a:t>assignement</a:t>
            </a:r>
            <a:r>
              <a:rPr lang="en-US" dirty="0"/>
              <a:t>. </a:t>
            </a:r>
          </a:p>
          <a:p>
            <a:r>
              <a:rPr lang="en-US" dirty="0"/>
              <a:t>Removing an existing key-value pair can be done using the delete function operating on the </a:t>
            </a:r>
            <a:r>
              <a:rPr lang="en-US" dirty="0" err="1"/>
              <a:t>hashname</a:t>
            </a:r>
            <a:r>
              <a:rPr lang="en-US" dirty="0"/>
              <a:t> and specified key. For example:</a:t>
            </a:r>
          </a:p>
          <a:p>
            <a:pPr lvl="1"/>
            <a:r>
              <a:rPr lang="en-US" dirty="0"/>
              <a:t>%</a:t>
            </a:r>
            <a:r>
              <a:rPr lang="en-US" dirty="0" err="1"/>
              <a:t>names_and_ages</a:t>
            </a:r>
            <a:r>
              <a:rPr lang="en-US" dirty="0"/>
              <a:t> = ('John' =&gt; 25, 'Mary' =&gt; 45, 'Tom' =&gt; 12); </a:t>
            </a:r>
          </a:p>
          <a:p>
            <a:pPr lvl="1"/>
            <a:r>
              <a:rPr lang="en-US" dirty="0"/>
              <a:t>@names = keys %</a:t>
            </a:r>
            <a:r>
              <a:rPr lang="en-US" dirty="0" err="1"/>
              <a:t>names_and_ages</a:t>
            </a:r>
            <a:r>
              <a:rPr lang="en-US" dirty="0"/>
              <a:t>; </a:t>
            </a:r>
          </a:p>
          <a:p>
            <a:pPr lvl="1"/>
            <a:r>
              <a:rPr lang="en-US" dirty="0"/>
              <a:t>$</a:t>
            </a:r>
            <a:r>
              <a:rPr lang="en-US" dirty="0" err="1"/>
              <a:t>hashsize</a:t>
            </a:r>
            <a:r>
              <a:rPr lang="en-US" dirty="0"/>
              <a:t> = @names; </a:t>
            </a:r>
          </a:p>
          <a:p>
            <a:pPr lvl="1"/>
            <a:r>
              <a:rPr lang="en-US" dirty="0"/>
              <a:t>print "1. number of names is: $</a:t>
            </a:r>
            <a:r>
              <a:rPr lang="en-US" dirty="0" err="1"/>
              <a:t>hashsize</a:t>
            </a:r>
            <a:r>
              <a:rPr lang="en-US" dirty="0"/>
              <a:t>\n"; # 3 </a:t>
            </a:r>
          </a:p>
          <a:p>
            <a:pPr marL="457200" lvl="1" indent="0">
              <a:buNone/>
            </a:pPr>
            <a:endParaRPr lang="en-US" dirty="0"/>
          </a:p>
          <a:p>
            <a:pPr lvl="1"/>
            <a:r>
              <a:rPr lang="en-US" dirty="0"/>
              <a:t># add a couple of name/age pairs </a:t>
            </a:r>
          </a:p>
          <a:p>
            <a:pPr lvl="1"/>
            <a:r>
              <a:rPr lang="en-US" dirty="0"/>
              <a:t>$</a:t>
            </a:r>
            <a:r>
              <a:rPr lang="en-US" dirty="0" err="1"/>
              <a:t>names_and_ages</a:t>
            </a:r>
            <a:r>
              <a:rPr lang="en-US" dirty="0"/>
              <a:t>{'Brad'} = 49; </a:t>
            </a:r>
          </a:p>
          <a:p>
            <a:pPr lvl="1"/>
            <a:r>
              <a:rPr lang="en-US" dirty="0"/>
              <a:t>$</a:t>
            </a:r>
            <a:r>
              <a:rPr lang="en-US" dirty="0" err="1"/>
              <a:t>names_and_ages</a:t>
            </a:r>
            <a:r>
              <a:rPr lang="en-US" dirty="0"/>
              <a:t>{'Angela'} = 48; </a:t>
            </a:r>
          </a:p>
          <a:p>
            <a:pPr lvl="1"/>
            <a:r>
              <a:rPr lang="en-US" dirty="0"/>
              <a:t>@names = keys %</a:t>
            </a:r>
            <a:r>
              <a:rPr lang="en-US" dirty="0" err="1"/>
              <a:t>names_and_ages</a:t>
            </a:r>
            <a:r>
              <a:rPr lang="en-US" dirty="0"/>
              <a:t>; </a:t>
            </a:r>
          </a:p>
          <a:p>
            <a:pPr lvl="1"/>
            <a:r>
              <a:rPr lang="en-US" dirty="0"/>
              <a:t>$</a:t>
            </a:r>
            <a:r>
              <a:rPr lang="en-US" dirty="0" err="1"/>
              <a:t>hashsize</a:t>
            </a:r>
            <a:r>
              <a:rPr lang="en-US" dirty="0"/>
              <a:t> = @names; </a:t>
            </a:r>
          </a:p>
          <a:p>
            <a:pPr lvl="1"/>
            <a:r>
              <a:rPr lang="en-US" dirty="0"/>
              <a:t>print "2. number of names is: $</a:t>
            </a:r>
            <a:r>
              <a:rPr lang="en-US" dirty="0" err="1"/>
              <a:t>hashsize</a:t>
            </a:r>
            <a:r>
              <a:rPr lang="en-US" dirty="0"/>
              <a:t>\n"; # 5 </a:t>
            </a:r>
          </a:p>
          <a:p>
            <a:pPr marL="457200" lvl="1" indent="0">
              <a:buNone/>
            </a:pPr>
            <a:endParaRPr lang="en-US" dirty="0"/>
          </a:p>
          <a:p>
            <a:pPr lvl="1"/>
            <a:r>
              <a:rPr lang="en-US" dirty="0"/>
              <a:t># delete one name/age pair </a:t>
            </a:r>
          </a:p>
          <a:p>
            <a:pPr lvl="1"/>
            <a:r>
              <a:rPr lang="en-US" dirty="0"/>
              <a:t>delete $</a:t>
            </a:r>
            <a:r>
              <a:rPr lang="en-US" dirty="0" err="1"/>
              <a:t>names_and_ages</a:t>
            </a:r>
            <a:r>
              <a:rPr lang="en-US" dirty="0"/>
              <a:t>{'Tom’}; </a:t>
            </a:r>
          </a:p>
          <a:p>
            <a:pPr lvl="1"/>
            <a:r>
              <a:rPr lang="en-US" dirty="0"/>
              <a:t>@names = keys %</a:t>
            </a:r>
            <a:r>
              <a:rPr lang="en-US" dirty="0" err="1"/>
              <a:t>names_and_ages</a:t>
            </a:r>
            <a:r>
              <a:rPr lang="en-US" dirty="0"/>
              <a:t>; </a:t>
            </a:r>
          </a:p>
          <a:p>
            <a:pPr lvl="1"/>
            <a:r>
              <a:rPr lang="en-US" dirty="0"/>
              <a:t>$</a:t>
            </a:r>
            <a:r>
              <a:rPr lang="en-US" dirty="0" err="1"/>
              <a:t>hashsize</a:t>
            </a:r>
            <a:r>
              <a:rPr lang="en-US" dirty="0"/>
              <a:t> = @names; </a:t>
            </a:r>
          </a:p>
          <a:p>
            <a:pPr lvl="1"/>
            <a:r>
              <a:rPr lang="en-US" dirty="0"/>
              <a:t>print "3. number of names is: $</a:t>
            </a:r>
            <a:r>
              <a:rPr lang="en-US" dirty="0" err="1"/>
              <a:t>hashsize</a:t>
            </a:r>
            <a:r>
              <a:rPr lang="en-US" dirty="0"/>
              <a:t>\n"; # 4</a:t>
            </a:r>
            <a:br>
              <a:rPr lang="en-US" dirty="0"/>
            </a:br>
            <a:endParaRPr lang="en-US" dirty="0"/>
          </a:p>
        </p:txBody>
      </p:sp>
    </p:spTree>
    <p:extLst>
      <p:ext uri="{BB962C8B-B14F-4D97-AF65-F5344CB8AC3E}">
        <p14:creationId xmlns:p14="http://schemas.microsoft.com/office/powerpoint/2010/main" val="8363486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535EB-F04B-8942-815E-B5FC0C660368}"/>
              </a:ext>
            </a:extLst>
          </p:cNvPr>
          <p:cNvSpPr>
            <a:spLocks noGrp="1"/>
          </p:cNvSpPr>
          <p:nvPr>
            <p:ph idx="1"/>
          </p:nvPr>
        </p:nvSpPr>
        <p:spPr>
          <a:xfrm>
            <a:off x="1141412" y="751438"/>
            <a:ext cx="9905999" cy="6174463"/>
          </a:xfrm>
        </p:spPr>
        <p:txBody>
          <a:bodyPr>
            <a:normAutofit fontScale="92500" lnSpcReduction="10000"/>
          </a:bodyPr>
          <a:lstStyle/>
          <a:p>
            <a:r>
              <a:rPr lang="en-US" b="1" dirty="0"/>
              <a:t>Slicing</a:t>
            </a:r>
            <a:r>
              <a:rPr lang="en-US" dirty="0"/>
              <a:t> a hash is selecting more than one value from pair elements in a hash to create an array. Slicing the hash is similar to slicing arrays. </a:t>
            </a:r>
          </a:p>
          <a:p>
            <a:r>
              <a:rPr lang="en-US" dirty="0"/>
              <a:t>The specification of a slice must be a list of comma-delimited valid hash key values. </a:t>
            </a:r>
          </a:p>
          <a:p>
            <a:r>
              <a:rPr lang="en-US" dirty="0"/>
              <a:t>Note the @ prefix is used for the hash variable to store the returned array variable.</a:t>
            </a:r>
          </a:p>
          <a:p>
            <a:r>
              <a:rPr lang="en-US" dirty="0"/>
              <a:t>Example:</a:t>
            </a:r>
          </a:p>
          <a:p>
            <a:pPr lvl="1"/>
            <a:r>
              <a:rPr lang="en-US" dirty="0"/>
              <a:t>%</a:t>
            </a:r>
            <a:r>
              <a:rPr lang="en-US" dirty="0" err="1"/>
              <a:t>names_and_ages</a:t>
            </a:r>
            <a:r>
              <a:rPr lang="en-US" dirty="0"/>
              <a:t> = ('John' =&gt; 25, 'Mary' =&gt; 45, 'Tom' =&gt; 12); </a:t>
            </a:r>
          </a:p>
          <a:p>
            <a:pPr lvl="1"/>
            <a:r>
              <a:rPr lang="en-US" dirty="0"/>
              <a:t>@</a:t>
            </a:r>
            <a:r>
              <a:rPr lang="en-US" dirty="0" err="1"/>
              <a:t>parents_ages</a:t>
            </a:r>
            <a:r>
              <a:rPr lang="en-US" dirty="0"/>
              <a:t> = @</a:t>
            </a:r>
            <a:r>
              <a:rPr lang="en-US" dirty="0" err="1"/>
              <a:t>names_and_ages</a:t>
            </a:r>
            <a:r>
              <a:rPr lang="en-US" dirty="0"/>
              <a:t>{'John', 'Mary’}; </a:t>
            </a:r>
          </a:p>
          <a:p>
            <a:pPr lvl="1"/>
            <a:r>
              <a:rPr lang="en-US" dirty="0"/>
              <a:t>print "The ages of the parents are: @</a:t>
            </a:r>
            <a:r>
              <a:rPr lang="en-US" dirty="0" err="1"/>
              <a:t>parents_ages</a:t>
            </a:r>
            <a:r>
              <a:rPr lang="en-US" dirty="0"/>
              <a:t>\n"; # 25 45 </a:t>
            </a:r>
          </a:p>
          <a:p>
            <a:r>
              <a:rPr lang="en-US" dirty="0"/>
              <a:t>To test for the existence of a key, you can use the exists function.</a:t>
            </a:r>
          </a:p>
          <a:p>
            <a:pPr marL="457200" lvl="1" indent="0">
              <a:buNone/>
            </a:pPr>
            <a:r>
              <a:rPr lang="en-US" dirty="0"/>
              <a:t>%</a:t>
            </a:r>
            <a:r>
              <a:rPr lang="en-US" dirty="0" err="1"/>
              <a:t>item_catalog</a:t>
            </a:r>
            <a:r>
              <a:rPr lang="en-US" dirty="0"/>
              <a:t> = ("Apple" =&gt; 5 , "Banana" =&gt; 8, "Mushroom" =&gt; 24); </a:t>
            </a:r>
          </a:p>
          <a:p>
            <a:pPr marL="457200" lvl="1" indent="0">
              <a:buNone/>
            </a:pPr>
            <a:r>
              <a:rPr lang="en-US" dirty="0"/>
              <a:t># what happens when the key does not exist? </a:t>
            </a:r>
          </a:p>
          <a:p>
            <a:pPr marL="457200" lvl="1" indent="0">
              <a:buNone/>
            </a:pPr>
            <a:r>
              <a:rPr lang="en-US" dirty="0"/>
              <a:t>if (exists $</a:t>
            </a:r>
            <a:r>
              <a:rPr lang="en-US" dirty="0" err="1"/>
              <a:t>item_catalog</a:t>
            </a:r>
            <a:r>
              <a:rPr lang="en-US" dirty="0"/>
              <a:t>{Pear}) { </a:t>
            </a:r>
          </a:p>
          <a:p>
            <a:pPr marL="914400" lvl="2" indent="0">
              <a:buNone/>
            </a:pPr>
            <a:r>
              <a:rPr lang="en-US" dirty="0"/>
              <a:t>print "I know the price of a pear"; } </a:t>
            </a:r>
          </a:p>
          <a:p>
            <a:pPr marL="914400" lvl="2" indent="0">
              <a:buNone/>
            </a:pPr>
            <a:r>
              <a:rPr lang="en-US" dirty="0"/>
              <a:t>else { print "I don't know the price of a pear!"; }</a:t>
            </a:r>
          </a:p>
        </p:txBody>
      </p:sp>
    </p:spTree>
    <p:extLst>
      <p:ext uri="{BB962C8B-B14F-4D97-AF65-F5344CB8AC3E}">
        <p14:creationId xmlns:p14="http://schemas.microsoft.com/office/powerpoint/2010/main" val="14106963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A4BA6-DD4C-BD48-805E-2B2EC5E5A163}"/>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7464B1A0-01F6-CB4F-9AED-BBBA84FE48CF}"/>
              </a:ext>
            </a:extLst>
          </p:cNvPr>
          <p:cNvSpPr>
            <a:spLocks noGrp="1"/>
          </p:cNvSpPr>
          <p:nvPr>
            <p:ph idx="1"/>
          </p:nvPr>
        </p:nvSpPr>
        <p:spPr/>
        <p:txBody>
          <a:bodyPr/>
          <a:lstStyle/>
          <a:p>
            <a:r>
              <a:rPr lang="en-US" dirty="0"/>
              <a:t>Like many programming languages Perl offers several loop structures. A </a:t>
            </a:r>
            <a:r>
              <a:rPr lang="en-US" b="1" dirty="0"/>
              <a:t>loop</a:t>
            </a:r>
            <a:r>
              <a:rPr lang="en-US" dirty="0"/>
              <a:t> allows you to execute statement blocks over and over again, with logical conditions, value lists or control statements being used to control the loop.</a:t>
            </a:r>
            <a:br>
              <a:rPr lang="en-US" dirty="0"/>
            </a:br>
            <a:endParaRPr lang="en-US" dirty="0"/>
          </a:p>
        </p:txBody>
      </p:sp>
    </p:spTree>
    <p:extLst>
      <p:ext uri="{BB962C8B-B14F-4D97-AF65-F5344CB8AC3E}">
        <p14:creationId xmlns:p14="http://schemas.microsoft.com/office/powerpoint/2010/main" val="34915242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5EA544-9D11-3645-BA3F-BAA5D2B73E68}"/>
              </a:ext>
            </a:extLst>
          </p:cNvPr>
          <p:cNvSpPr>
            <a:spLocks noGrp="1"/>
          </p:cNvSpPr>
          <p:nvPr>
            <p:ph idx="1"/>
          </p:nvPr>
        </p:nvSpPr>
        <p:spPr>
          <a:xfrm>
            <a:off x="1141412" y="688063"/>
            <a:ext cx="9905999" cy="5103138"/>
          </a:xfrm>
        </p:spPr>
        <p:txBody>
          <a:bodyPr>
            <a:normAutofit fontScale="85000" lnSpcReduction="20000"/>
          </a:bodyPr>
          <a:lstStyle/>
          <a:p>
            <a:r>
              <a:rPr lang="en-US" dirty="0"/>
              <a:t>The basic loop structures are:</a:t>
            </a:r>
          </a:p>
          <a:p>
            <a:r>
              <a:rPr lang="en-US" dirty="0"/>
              <a:t>while CONDITION {BLOCK}: repeat a BLOCK while the CONDITION is true. The CONDITION is evaluated before executing the BLOCK.</a:t>
            </a:r>
          </a:p>
          <a:p>
            <a:r>
              <a:rPr lang="en-US" dirty="0"/>
              <a:t>until CONDITION {BLOCK}: repeat a BLOCK until the CONDITION is false. The CONDITION is evaluated before executing the BLOCK.</a:t>
            </a:r>
          </a:p>
          <a:p>
            <a:r>
              <a:rPr lang="en-US" dirty="0"/>
              <a:t>for (INIT ; CONDITION ; COMMAND) {BLOCK}: This is a loop structure similar to the C language for loop. Before the loop starts execute INIT as the initialization sequence. Then repeat the statement BLOCK while CONDITION is true. CONDITION is tested before executing BLOCK. After each iteration, execute the COMMAND.</a:t>
            </a:r>
          </a:p>
          <a:p>
            <a:r>
              <a:rPr lang="en-US" dirty="0"/>
              <a:t>foreach VAR (ARRAY) {BLOCK}: iterate over all ARRAY values, assigning VAR to the next value from ARRAY in each iteration, and run BLOCK for each value.</a:t>
            </a:r>
          </a:p>
          <a:p>
            <a:r>
              <a:rPr lang="en-US" dirty="0"/>
              <a:t>do BLOCK while CONDITION: repeat a statement BLOCK while CONDITION is true. CONDITION is tested after executing BLOCK.</a:t>
            </a:r>
            <a:br>
              <a:rPr lang="en-US" dirty="0"/>
            </a:br>
            <a:endParaRPr lang="en-US" dirty="0"/>
          </a:p>
        </p:txBody>
      </p:sp>
    </p:spTree>
    <p:extLst>
      <p:ext uri="{BB962C8B-B14F-4D97-AF65-F5344CB8AC3E}">
        <p14:creationId xmlns:p14="http://schemas.microsoft.com/office/powerpoint/2010/main" val="28966267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5EA544-9D11-3645-BA3F-BAA5D2B73E68}"/>
              </a:ext>
            </a:extLst>
          </p:cNvPr>
          <p:cNvSpPr>
            <a:spLocks noGrp="1"/>
          </p:cNvSpPr>
          <p:nvPr>
            <p:ph idx="1"/>
          </p:nvPr>
        </p:nvSpPr>
        <p:spPr>
          <a:xfrm>
            <a:off x="1141412" y="688063"/>
            <a:ext cx="9905999" cy="5103138"/>
          </a:xfrm>
        </p:spPr>
        <p:txBody>
          <a:bodyPr>
            <a:normAutofit/>
          </a:bodyPr>
          <a:lstStyle/>
          <a:p>
            <a:r>
              <a:rPr lang="en-US" b="1" dirty="0"/>
              <a:t>Loop Control Statements</a:t>
            </a:r>
          </a:p>
          <a:p>
            <a:r>
              <a:rPr lang="en-US" dirty="0"/>
              <a:t>Loop control statements can be placed within the loop's statement BLOCK. When executed, these will alter the normal loop sequence. Some useful control statements are:</a:t>
            </a:r>
          </a:p>
          <a:p>
            <a:pPr lvl="1"/>
            <a:r>
              <a:rPr lang="en-US" dirty="0"/>
              <a:t>next causes the loop to skip the rest of the statement block (like continue in the C language)</a:t>
            </a:r>
          </a:p>
          <a:p>
            <a:pPr lvl="1"/>
            <a:r>
              <a:rPr lang="en-US" dirty="0"/>
              <a:t>last causes the loop to skip the rest of the statement block and exit the loop iterations (like break in the C language)</a:t>
            </a:r>
          </a:p>
        </p:txBody>
      </p:sp>
    </p:spTree>
    <p:extLst>
      <p:ext uri="{BB962C8B-B14F-4D97-AF65-F5344CB8AC3E}">
        <p14:creationId xmlns:p14="http://schemas.microsoft.com/office/powerpoint/2010/main" val="19386913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16C0A-5116-874E-A50E-0E4437CF7D0C}"/>
              </a:ext>
            </a:extLst>
          </p:cNvPr>
          <p:cNvSpPr>
            <a:spLocks noGrp="1"/>
          </p:cNvSpPr>
          <p:nvPr>
            <p:ph type="title"/>
          </p:nvPr>
        </p:nvSpPr>
        <p:spPr/>
        <p:txBody>
          <a:bodyPr/>
          <a:lstStyle/>
          <a:p>
            <a:r>
              <a:rPr lang="en-US" b="1" dirty="0"/>
              <a:t>Conditional Decisions</a:t>
            </a:r>
            <a:endParaRPr lang="en-US" dirty="0"/>
          </a:p>
        </p:txBody>
      </p:sp>
      <p:sp>
        <p:nvSpPr>
          <p:cNvPr id="3" name="Content Placeholder 2">
            <a:extLst>
              <a:ext uri="{FF2B5EF4-FFF2-40B4-BE49-F238E27FC236}">
                <a16:creationId xmlns:a16="http://schemas.microsoft.com/office/drawing/2014/main" id="{1A090ED9-EBE2-834A-8F8A-097E7C243062}"/>
              </a:ext>
            </a:extLst>
          </p:cNvPr>
          <p:cNvSpPr>
            <a:spLocks noGrp="1"/>
          </p:cNvSpPr>
          <p:nvPr>
            <p:ph idx="1"/>
          </p:nvPr>
        </p:nvSpPr>
        <p:spPr/>
        <p:txBody>
          <a:bodyPr/>
          <a:lstStyle/>
          <a:p>
            <a:r>
              <a:rPr lang="en-US" dirty="0"/>
              <a:t>Perl conditional statements allow conditions to be evaluated or tested with a statement or statements to be executed per the condition value which can be either true or false.</a:t>
            </a:r>
          </a:p>
          <a:p>
            <a:r>
              <a:rPr lang="en-US" dirty="0"/>
              <a:t>Perl does not have native </a:t>
            </a:r>
            <a:r>
              <a:rPr lang="en-US" dirty="0" err="1"/>
              <a:t>boolean</a:t>
            </a:r>
            <a:r>
              <a:rPr lang="en-US" dirty="0"/>
              <a:t> types. However, the numeric literal 0, the strings "0" and "", the empty array () and </a:t>
            </a:r>
            <a:r>
              <a:rPr lang="en-US" dirty="0" err="1"/>
              <a:t>undef</a:t>
            </a:r>
            <a:r>
              <a:rPr lang="en-US" dirty="0"/>
              <a:t> are all considered false in the context of condition evaluation.</a:t>
            </a:r>
          </a:p>
        </p:txBody>
      </p:sp>
    </p:spTree>
    <p:extLst>
      <p:ext uri="{BB962C8B-B14F-4D97-AF65-F5344CB8AC3E}">
        <p14:creationId xmlns:p14="http://schemas.microsoft.com/office/powerpoint/2010/main" val="1731824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ED87-3686-CE4C-A1B8-A41179769E6A}"/>
              </a:ext>
            </a:extLst>
          </p:cNvPr>
          <p:cNvSpPr>
            <a:spLocks noGrp="1"/>
          </p:cNvSpPr>
          <p:nvPr>
            <p:ph type="title"/>
          </p:nvPr>
        </p:nvSpPr>
        <p:spPr/>
        <p:txBody>
          <a:bodyPr/>
          <a:lstStyle/>
          <a:p>
            <a:r>
              <a:rPr lang="en-US" dirty="0"/>
              <a:t>Unix kernel and MAC </a:t>
            </a:r>
            <a:r>
              <a:rPr lang="en-US" dirty="0" err="1"/>
              <a:t>os</a:t>
            </a:r>
            <a:endParaRPr lang="en-US" dirty="0"/>
          </a:p>
        </p:txBody>
      </p:sp>
      <p:sp>
        <p:nvSpPr>
          <p:cNvPr id="3" name="Content Placeholder 2">
            <a:extLst>
              <a:ext uri="{FF2B5EF4-FFF2-40B4-BE49-F238E27FC236}">
                <a16:creationId xmlns:a16="http://schemas.microsoft.com/office/drawing/2014/main" id="{F278CE9A-640A-3340-9ECA-3A87E9532130}"/>
              </a:ext>
            </a:extLst>
          </p:cNvPr>
          <p:cNvSpPr>
            <a:spLocks noGrp="1"/>
          </p:cNvSpPr>
          <p:nvPr>
            <p:ph idx="1"/>
          </p:nvPr>
        </p:nvSpPr>
        <p:spPr/>
        <p:txBody>
          <a:bodyPr/>
          <a:lstStyle/>
          <a:p>
            <a:r>
              <a:rPr lang="en-US" dirty="0"/>
              <a:t>Apple uses its own signature system. XNU which since 2001 has been derived from the Unix Kernel and known as OS X. Before OS X came OS 9 otherwise called as “Classic”</a:t>
            </a:r>
          </a:p>
        </p:txBody>
      </p:sp>
    </p:spTree>
    <p:extLst>
      <p:ext uri="{BB962C8B-B14F-4D97-AF65-F5344CB8AC3E}">
        <p14:creationId xmlns:p14="http://schemas.microsoft.com/office/powerpoint/2010/main" val="7036846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070DB0-F3BF-5B4D-8170-F00B02755A8B}"/>
              </a:ext>
            </a:extLst>
          </p:cNvPr>
          <p:cNvSpPr>
            <a:spLocks noGrp="1"/>
          </p:cNvSpPr>
          <p:nvPr>
            <p:ph idx="1"/>
          </p:nvPr>
        </p:nvSpPr>
        <p:spPr>
          <a:xfrm>
            <a:off x="1141412" y="760491"/>
            <a:ext cx="9905999" cy="5030710"/>
          </a:xfrm>
        </p:spPr>
        <p:txBody>
          <a:bodyPr>
            <a:normAutofit/>
          </a:bodyPr>
          <a:lstStyle/>
          <a:p>
            <a:r>
              <a:rPr lang="en-US" dirty="0"/>
              <a:t>Below are several types of conditional statements:</a:t>
            </a:r>
          </a:p>
          <a:p>
            <a:pPr lvl="1"/>
            <a:r>
              <a:rPr lang="en-US" dirty="0"/>
              <a:t>if (condition) statement</a:t>
            </a:r>
          </a:p>
          <a:p>
            <a:pPr lvl="1"/>
            <a:r>
              <a:rPr lang="en-US" dirty="0"/>
              <a:t>if (condition) {statement1; statement2; statement3;}</a:t>
            </a:r>
          </a:p>
          <a:p>
            <a:pPr lvl="1"/>
            <a:r>
              <a:rPr lang="en-US" dirty="0"/>
              <a:t>if (condition) statement else statement</a:t>
            </a:r>
          </a:p>
          <a:p>
            <a:pPr lvl="1"/>
            <a:r>
              <a:rPr lang="en-US" dirty="0"/>
              <a:t>if (condition) </a:t>
            </a:r>
            <a:r>
              <a:rPr lang="en-US" dirty="0" err="1"/>
              <a:t>elsif</a:t>
            </a:r>
            <a:r>
              <a:rPr lang="en-US" dirty="0"/>
              <a:t> (condition) statement else statement</a:t>
            </a:r>
          </a:p>
          <a:p>
            <a:pPr lvl="1"/>
            <a:r>
              <a:rPr lang="en-US" dirty="0"/>
              <a:t>unless (condition) statement</a:t>
            </a:r>
          </a:p>
          <a:p>
            <a:pPr lvl="1"/>
            <a:r>
              <a:rPr lang="en-US" dirty="0"/>
              <a:t>unless (condition) statement else statement</a:t>
            </a:r>
          </a:p>
          <a:p>
            <a:pPr lvl="1"/>
            <a:r>
              <a:rPr lang="en-US" dirty="0"/>
              <a:t>unless (condition) </a:t>
            </a:r>
            <a:r>
              <a:rPr lang="en-US" dirty="0" err="1"/>
              <a:t>elsif</a:t>
            </a:r>
            <a:r>
              <a:rPr lang="en-US" dirty="0"/>
              <a:t> (condition) statement else statement</a:t>
            </a:r>
          </a:p>
        </p:txBody>
      </p:sp>
    </p:spTree>
    <p:extLst>
      <p:ext uri="{BB962C8B-B14F-4D97-AF65-F5344CB8AC3E}">
        <p14:creationId xmlns:p14="http://schemas.microsoft.com/office/powerpoint/2010/main" val="17935829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A8C4A-3DF7-984A-9742-F4AEF7759108}"/>
              </a:ext>
            </a:extLst>
          </p:cNvPr>
          <p:cNvSpPr>
            <a:spLocks noGrp="1"/>
          </p:cNvSpPr>
          <p:nvPr>
            <p:ph type="title"/>
          </p:nvPr>
        </p:nvSpPr>
        <p:spPr/>
        <p:txBody>
          <a:bodyPr/>
          <a:lstStyle/>
          <a:p>
            <a:r>
              <a:rPr lang="en-US" b="1" dirty="0"/>
              <a:t>Regular Expressions</a:t>
            </a:r>
            <a:endParaRPr lang="en-US" dirty="0"/>
          </a:p>
        </p:txBody>
      </p:sp>
      <p:sp>
        <p:nvSpPr>
          <p:cNvPr id="3" name="Content Placeholder 2">
            <a:extLst>
              <a:ext uri="{FF2B5EF4-FFF2-40B4-BE49-F238E27FC236}">
                <a16:creationId xmlns:a16="http://schemas.microsoft.com/office/drawing/2014/main" id="{17D51EF2-58F5-664D-8868-863DE53BDD33}"/>
              </a:ext>
            </a:extLst>
          </p:cNvPr>
          <p:cNvSpPr>
            <a:spLocks noGrp="1"/>
          </p:cNvSpPr>
          <p:nvPr>
            <p:ph idx="1"/>
          </p:nvPr>
        </p:nvSpPr>
        <p:spPr/>
        <p:txBody>
          <a:bodyPr>
            <a:normAutofit fontScale="85000" lnSpcReduction="10000"/>
          </a:bodyPr>
          <a:lstStyle/>
          <a:p>
            <a:r>
              <a:rPr lang="en-US" dirty="0"/>
              <a:t>Regular expressions (</a:t>
            </a:r>
            <a:r>
              <a:rPr lang="en-US" dirty="0" err="1"/>
              <a:t>regexp</a:t>
            </a:r>
            <a:r>
              <a:rPr lang="en-US" dirty="0"/>
              <a:t>) are what makes Perl an ideal language for "practical extraction and reporting" as its acronym implies.</a:t>
            </a:r>
          </a:p>
          <a:p>
            <a:r>
              <a:rPr lang="en-US" dirty="0"/>
              <a:t>A regular expression is a string of characters that defines a text pattern or patterns. A </a:t>
            </a:r>
            <a:r>
              <a:rPr lang="en-US" dirty="0" err="1"/>
              <a:t>regexp</a:t>
            </a:r>
            <a:r>
              <a:rPr lang="en-US" dirty="0"/>
              <a:t> can be used in a number of ways:</a:t>
            </a:r>
          </a:p>
          <a:p>
            <a:pPr lvl="1"/>
            <a:r>
              <a:rPr lang="en-US" dirty="0"/>
              <a:t>Searching for a string that matches a specified pattern and optionally replacing the pattern found with some other strings.</a:t>
            </a:r>
          </a:p>
          <a:p>
            <a:pPr lvl="1"/>
            <a:r>
              <a:rPr lang="en-US" dirty="0"/>
              <a:t>Counting the number of </a:t>
            </a:r>
            <a:r>
              <a:rPr lang="en-US" dirty="0" err="1"/>
              <a:t>occurences</a:t>
            </a:r>
            <a:r>
              <a:rPr lang="en-US" dirty="0"/>
              <a:t> of a pattern in a string.</a:t>
            </a:r>
          </a:p>
          <a:p>
            <a:pPr lvl="1"/>
            <a:r>
              <a:rPr lang="en-US" dirty="0"/>
              <a:t>Splitting a formatted string (e.g. a date like 01/06/2014) into components (e.g. into day, month and year).</a:t>
            </a:r>
          </a:p>
          <a:p>
            <a:pPr lvl="1"/>
            <a:r>
              <a:rPr lang="en-US" dirty="0"/>
              <a:t>Validating fields from a submitted HTML form by verifying if the data conforms to a particular format.</a:t>
            </a:r>
          </a:p>
          <a:p>
            <a:endParaRPr lang="en-US" dirty="0"/>
          </a:p>
        </p:txBody>
      </p:sp>
    </p:spTree>
    <p:extLst>
      <p:ext uri="{BB962C8B-B14F-4D97-AF65-F5344CB8AC3E}">
        <p14:creationId xmlns:p14="http://schemas.microsoft.com/office/powerpoint/2010/main" val="25979695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C171E-4455-D94B-97CC-5C49CF6AAF48}"/>
              </a:ext>
            </a:extLst>
          </p:cNvPr>
          <p:cNvSpPr>
            <a:spLocks noGrp="1"/>
          </p:cNvSpPr>
          <p:nvPr>
            <p:ph idx="1"/>
          </p:nvPr>
        </p:nvSpPr>
        <p:spPr>
          <a:xfrm>
            <a:off x="1141412" y="706170"/>
            <a:ext cx="9905999" cy="5085031"/>
          </a:xfrm>
        </p:spPr>
        <p:txBody>
          <a:bodyPr>
            <a:normAutofit/>
          </a:bodyPr>
          <a:lstStyle/>
          <a:p>
            <a:r>
              <a:rPr lang="en-US" b="1" dirty="0"/>
              <a:t>Matching a string pattern</a:t>
            </a:r>
          </a:p>
          <a:p>
            <a:r>
              <a:rPr lang="en-US" dirty="0"/>
              <a:t>Matching a string pattern is done by the m// operator and the =~ binding operator. The expression $string =~ m/$</a:t>
            </a:r>
            <a:r>
              <a:rPr lang="en-US" dirty="0" err="1"/>
              <a:t>regexp</a:t>
            </a:r>
            <a:r>
              <a:rPr lang="en-US" dirty="0"/>
              <a:t>/ returns true if the scalar $string matches the pattern defined by the value of the scalar $</a:t>
            </a:r>
            <a:r>
              <a:rPr lang="en-US" dirty="0" err="1"/>
              <a:t>regexp</a:t>
            </a:r>
            <a:r>
              <a:rPr lang="en-US" dirty="0"/>
              <a:t>.</a:t>
            </a:r>
          </a:p>
          <a:p>
            <a:r>
              <a:rPr lang="en-US" dirty="0"/>
              <a:t>The match operator supports its own set of optional modifiers, written after the m// operator. The modifiers are letters which indicate variations on the </a:t>
            </a:r>
            <a:r>
              <a:rPr lang="en-US" dirty="0" err="1"/>
              <a:t>regexp</a:t>
            </a:r>
            <a:r>
              <a:rPr lang="en-US" dirty="0"/>
              <a:t> processing. For example:</a:t>
            </a:r>
          </a:p>
          <a:p>
            <a:r>
              <a:rPr lang="en-US" dirty="0"/>
              <a:t>$string =~ m/$</a:t>
            </a:r>
            <a:r>
              <a:rPr lang="en-US" dirty="0" err="1"/>
              <a:t>regexp</a:t>
            </a:r>
            <a:r>
              <a:rPr lang="en-US" dirty="0"/>
              <a:t>/</a:t>
            </a:r>
            <a:r>
              <a:rPr lang="en-US" dirty="0" err="1"/>
              <a:t>i</a:t>
            </a:r>
            <a:r>
              <a:rPr lang="en-US" dirty="0"/>
              <a:t> #will make the match case insensitive.</a:t>
            </a:r>
            <a:br>
              <a:rPr lang="en-US" dirty="0"/>
            </a:br>
            <a:endParaRPr lang="en-US" dirty="0"/>
          </a:p>
        </p:txBody>
      </p:sp>
    </p:spTree>
    <p:extLst>
      <p:ext uri="{BB962C8B-B14F-4D97-AF65-F5344CB8AC3E}">
        <p14:creationId xmlns:p14="http://schemas.microsoft.com/office/powerpoint/2010/main" val="19267860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006F9-517C-994C-96BA-9AFFA7B0A207}"/>
              </a:ext>
            </a:extLst>
          </p:cNvPr>
          <p:cNvSpPr>
            <a:spLocks noGrp="1"/>
          </p:cNvSpPr>
          <p:nvPr>
            <p:ph idx="1"/>
          </p:nvPr>
        </p:nvSpPr>
        <p:spPr>
          <a:xfrm>
            <a:off x="1141412" y="669956"/>
            <a:ext cx="9905999" cy="5121245"/>
          </a:xfrm>
        </p:spPr>
        <p:txBody>
          <a:bodyPr/>
          <a:lstStyle/>
          <a:p>
            <a:r>
              <a:rPr lang="en-US" dirty="0"/>
              <a:t>Example</a:t>
            </a:r>
          </a:p>
          <a:p>
            <a:pPr marL="457200" lvl="1" indent="0">
              <a:buNone/>
            </a:pPr>
            <a:r>
              <a:rPr lang="en-US" dirty="0"/>
              <a:t>$name = "Josef Stalin"; </a:t>
            </a:r>
          </a:p>
          <a:p>
            <a:pPr marL="457200" lvl="1" indent="0">
              <a:buNone/>
            </a:pPr>
            <a:r>
              <a:rPr lang="en-US" dirty="0"/>
              <a:t>if ($name =~ m/jo/) </a:t>
            </a:r>
          </a:p>
          <a:p>
            <a:pPr marL="457200" lvl="1" indent="0">
              <a:buNone/>
            </a:pPr>
            <a:r>
              <a:rPr lang="en-US" dirty="0"/>
              <a:t>{ print "Match found\n" } </a:t>
            </a:r>
          </a:p>
          <a:p>
            <a:pPr marL="457200" lvl="1" indent="0">
              <a:buNone/>
            </a:pPr>
            <a:r>
              <a:rPr lang="en-US" dirty="0"/>
              <a:t>else { print "No match found\n" } </a:t>
            </a:r>
          </a:p>
          <a:p>
            <a:pPr marL="457200" lvl="1" indent="0">
              <a:buNone/>
            </a:pPr>
            <a:r>
              <a:rPr lang="en-US" dirty="0"/>
              <a:t>if ($name =~ m/jo/</a:t>
            </a:r>
            <a:r>
              <a:rPr lang="en-US" dirty="0" err="1"/>
              <a:t>i</a:t>
            </a:r>
            <a:r>
              <a:rPr lang="en-US" dirty="0"/>
              <a:t>) </a:t>
            </a:r>
          </a:p>
          <a:p>
            <a:pPr marL="457200" lvl="1" indent="0">
              <a:buNone/>
            </a:pPr>
            <a:r>
              <a:rPr lang="en-US" dirty="0"/>
              <a:t>{ print "Match found (case insensitive)\n" } </a:t>
            </a:r>
          </a:p>
          <a:p>
            <a:pPr marL="457200" lvl="1" indent="0">
              <a:buNone/>
            </a:pPr>
            <a:r>
              <a:rPr lang="en-US" dirty="0"/>
              <a:t>else { print "No match found (case insensitive)\n" }</a:t>
            </a:r>
          </a:p>
        </p:txBody>
      </p:sp>
    </p:spTree>
    <p:extLst>
      <p:ext uri="{BB962C8B-B14F-4D97-AF65-F5344CB8AC3E}">
        <p14:creationId xmlns:p14="http://schemas.microsoft.com/office/powerpoint/2010/main" val="10953843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5FCD9D-AD76-CC42-878B-A7E509AC9871}"/>
              </a:ext>
            </a:extLst>
          </p:cNvPr>
          <p:cNvSpPr txBox="1">
            <a:spLocks/>
          </p:cNvSpPr>
          <p:nvPr/>
        </p:nvSpPr>
        <p:spPr>
          <a:xfrm>
            <a:off x="1876424" y="1122363"/>
            <a:ext cx="8791575"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Scripting Language</a:t>
            </a:r>
            <a:endParaRPr lang="en-US" dirty="0"/>
          </a:p>
        </p:txBody>
      </p:sp>
      <p:sp>
        <p:nvSpPr>
          <p:cNvPr id="5" name="Subtitle 2">
            <a:extLst>
              <a:ext uri="{FF2B5EF4-FFF2-40B4-BE49-F238E27FC236}">
                <a16:creationId xmlns:a16="http://schemas.microsoft.com/office/drawing/2014/main" id="{B64BDF4C-CA01-C54D-94E4-877131362C63}"/>
              </a:ext>
            </a:extLst>
          </p:cNvPr>
          <p:cNvSpPr txBox="1">
            <a:spLocks/>
          </p:cNvSpPr>
          <p:nvPr/>
        </p:nvSpPr>
        <p:spPr>
          <a:xfrm>
            <a:off x="1876424" y="3602038"/>
            <a:ext cx="8791575" cy="16557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Session Three : TCL (Tool Command Language)</a:t>
            </a:r>
          </a:p>
        </p:txBody>
      </p:sp>
    </p:spTree>
    <p:extLst>
      <p:ext uri="{BB962C8B-B14F-4D97-AF65-F5344CB8AC3E}">
        <p14:creationId xmlns:p14="http://schemas.microsoft.com/office/powerpoint/2010/main" val="21550294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95AC-B36C-9146-8E1F-20806F044044}"/>
              </a:ext>
            </a:extLst>
          </p:cNvPr>
          <p:cNvSpPr>
            <a:spLocks noGrp="1"/>
          </p:cNvSpPr>
          <p:nvPr>
            <p:ph type="title"/>
          </p:nvPr>
        </p:nvSpPr>
        <p:spPr/>
        <p:txBody>
          <a:bodyPr/>
          <a:lstStyle/>
          <a:p>
            <a:r>
              <a:rPr lang="en-US" dirty="0"/>
              <a:t>Simple program with TCL</a:t>
            </a:r>
          </a:p>
        </p:txBody>
      </p:sp>
      <p:sp>
        <p:nvSpPr>
          <p:cNvPr id="3" name="Content Placeholder 2">
            <a:extLst>
              <a:ext uri="{FF2B5EF4-FFF2-40B4-BE49-F238E27FC236}">
                <a16:creationId xmlns:a16="http://schemas.microsoft.com/office/drawing/2014/main" id="{3C40CF12-8216-0A41-A9AA-E413D1C39913}"/>
              </a:ext>
            </a:extLst>
          </p:cNvPr>
          <p:cNvSpPr>
            <a:spLocks noGrp="1"/>
          </p:cNvSpPr>
          <p:nvPr>
            <p:ph idx="1"/>
          </p:nvPr>
        </p:nvSpPr>
        <p:spPr/>
        <p:txBody>
          <a:bodyPr/>
          <a:lstStyle/>
          <a:p>
            <a:r>
              <a:rPr lang="en-US" dirty="0"/>
              <a:t>Find the length of the string</a:t>
            </a:r>
          </a:p>
        </p:txBody>
      </p:sp>
    </p:spTree>
    <p:extLst>
      <p:ext uri="{BB962C8B-B14F-4D97-AF65-F5344CB8AC3E}">
        <p14:creationId xmlns:p14="http://schemas.microsoft.com/office/powerpoint/2010/main" val="19696801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78E8-897D-CD4C-9DB7-C3DE578961CE}"/>
              </a:ext>
            </a:extLst>
          </p:cNvPr>
          <p:cNvSpPr>
            <a:spLocks noGrp="1"/>
          </p:cNvSpPr>
          <p:nvPr>
            <p:ph type="title"/>
          </p:nvPr>
        </p:nvSpPr>
        <p:spPr/>
        <p:txBody>
          <a:bodyPr/>
          <a:lstStyle/>
          <a:p>
            <a:r>
              <a:rPr lang="en-US" dirty="0"/>
              <a:t>Format command</a:t>
            </a:r>
          </a:p>
        </p:txBody>
      </p:sp>
      <p:sp>
        <p:nvSpPr>
          <p:cNvPr id="3" name="Content Placeholder 2">
            <a:extLst>
              <a:ext uri="{FF2B5EF4-FFF2-40B4-BE49-F238E27FC236}">
                <a16:creationId xmlns:a16="http://schemas.microsoft.com/office/drawing/2014/main" id="{A2295E9B-12B1-DC49-A664-9C825BC0F12D}"/>
              </a:ext>
            </a:extLst>
          </p:cNvPr>
          <p:cNvSpPr>
            <a:spLocks noGrp="1"/>
          </p:cNvSpPr>
          <p:nvPr>
            <p:ph idx="1"/>
          </p:nvPr>
        </p:nvSpPr>
        <p:spPr/>
        <p:txBody>
          <a:bodyPr/>
          <a:lstStyle/>
          <a:p>
            <a:endParaRPr lang="en-US" dirty="0"/>
          </a:p>
        </p:txBody>
      </p:sp>
      <p:graphicFrame>
        <p:nvGraphicFramePr>
          <p:cNvPr id="4" name="Table 3">
            <a:extLst>
              <a:ext uri="{FF2B5EF4-FFF2-40B4-BE49-F238E27FC236}">
                <a16:creationId xmlns:a16="http://schemas.microsoft.com/office/drawing/2014/main" id="{D30783D7-F5DB-7B4B-8BDE-B8D5BC8975DF}"/>
              </a:ext>
            </a:extLst>
          </p:cNvPr>
          <p:cNvGraphicFramePr>
            <a:graphicFrameLocks noGrp="1"/>
          </p:cNvGraphicFramePr>
          <p:nvPr>
            <p:extLst>
              <p:ext uri="{D42A27DB-BD31-4B8C-83A1-F6EECF244321}">
                <p14:modId xmlns:p14="http://schemas.microsoft.com/office/powerpoint/2010/main" val="2441788827"/>
              </p:ext>
            </p:extLst>
          </p:nvPr>
        </p:nvGraphicFramePr>
        <p:xfrm>
          <a:off x="1744717" y="2465864"/>
          <a:ext cx="7492946" cy="2834640"/>
        </p:xfrm>
        <a:graphic>
          <a:graphicData uri="http://schemas.openxmlformats.org/drawingml/2006/table">
            <a:tbl>
              <a:tblPr/>
              <a:tblGrid>
                <a:gridCol w="681177">
                  <a:extLst>
                    <a:ext uri="{9D8B030D-6E8A-4147-A177-3AD203B41FA5}">
                      <a16:colId xmlns:a16="http://schemas.microsoft.com/office/drawing/2014/main" val="3957696824"/>
                    </a:ext>
                  </a:extLst>
                </a:gridCol>
                <a:gridCol w="6811769">
                  <a:extLst>
                    <a:ext uri="{9D8B030D-6E8A-4147-A177-3AD203B41FA5}">
                      <a16:colId xmlns:a16="http://schemas.microsoft.com/office/drawing/2014/main" val="2954996737"/>
                    </a:ext>
                  </a:extLst>
                </a:gridCol>
              </a:tblGrid>
              <a:tr h="0">
                <a:tc>
                  <a:txBody>
                    <a:bodyPr/>
                    <a:lstStyle/>
                    <a:p>
                      <a:pPr algn="ctr" fontAlgn="t"/>
                      <a:r>
                        <a:rPr lang="en-US">
                          <a:effectLst/>
                        </a:rPr>
                        <a:t>Specifier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Use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926459998"/>
                  </a:ext>
                </a:extLst>
              </a:tr>
              <a:tr h="0">
                <a:tc>
                  <a:txBody>
                    <a:bodyPr/>
                    <a:lstStyle/>
                    <a:p>
                      <a:pPr fontAlgn="t"/>
                      <a:r>
                        <a:rPr lang="en-US">
                          <a:effectLst/>
                        </a:rPr>
                        <a: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String representation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97477498"/>
                  </a:ext>
                </a:extLst>
              </a:tr>
              <a:tr h="0">
                <a:tc>
                  <a:txBody>
                    <a:bodyPr/>
                    <a:lstStyle/>
                    <a:p>
                      <a:pPr fontAlgn="t"/>
                      <a:r>
                        <a:rPr lang="en-US">
                          <a:effectLst/>
                        </a:rPr>
                        <a:t>%d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Integer representation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52075292"/>
                  </a:ext>
                </a:extLst>
              </a:tr>
              <a:tr h="0">
                <a:tc>
                  <a:txBody>
                    <a:bodyPr/>
                    <a:lstStyle/>
                    <a:p>
                      <a:pPr fontAlgn="t"/>
                      <a:r>
                        <a:rPr lang="en-US">
                          <a:effectLst/>
                        </a:rPr>
                        <a:t>%f</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Floating point representation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08783897"/>
                  </a:ext>
                </a:extLst>
              </a:tr>
              <a:tr h="0">
                <a:tc>
                  <a:txBody>
                    <a:bodyPr/>
                    <a:lstStyle/>
                    <a:p>
                      <a:pPr fontAlgn="t"/>
                      <a:r>
                        <a:rPr lang="en-US">
                          <a:effectLst/>
                        </a:rPr>
                        <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Floating point representation with mantissa-exponent form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9277982"/>
                  </a:ext>
                </a:extLst>
              </a:tr>
              <a:tr h="0">
                <a:tc>
                  <a:txBody>
                    <a:bodyPr/>
                    <a:lstStyle/>
                    <a:p>
                      <a:pPr fontAlgn="t"/>
                      <a:r>
                        <a:rPr lang="en-US">
                          <a:effectLst/>
                        </a:rPr>
                        <a:t>%x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err="1">
                          <a:effectLst/>
                        </a:rPr>
                        <a:t>Hexa</a:t>
                      </a:r>
                      <a:r>
                        <a:rPr lang="en-US" dirty="0">
                          <a:effectLst/>
                        </a:rPr>
                        <a:t> decimal representation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72772118"/>
                  </a:ext>
                </a:extLst>
              </a:tr>
            </a:tbl>
          </a:graphicData>
        </a:graphic>
      </p:graphicFrame>
    </p:spTree>
    <p:extLst>
      <p:ext uri="{BB962C8B-B14F-4D97-AF65-F5344CB8AC3E}">
        <p14:creationId xmlns:p14="http://schemas.microsoft.com/office/powerpoint/2010/main" val="330782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0299-1FF4-8243-B5FB-26BF86FF09E0}"/>
              </a:ext>
            </a:extLst>
          </p:cNvPr>
          <p:cNvSpPr>
            <a:spLocks noGrp="1"/>
          </p:cNvSpPr>
          <p:nvPr>
            <p:ph type="title"/>
          </p:nvPr>
        </p:nvSpPr>
        <p:spPr/>
        <p:txBody>
          <a:bodyPr/>
          <a:lstStyle/>
          <a:p>
            <a:r>
              <a:rPr lang="en-US" dirty="0"/>
              <a:t>Command Line Essentials</a:t>
            </a:r>
          </a:p>
        </p:txBody>
      </p:sp>
      <p:sp>
        <p:nvSpPr>
          <p:cNvPr id="3" name="Content Placeholder 2">
            <a:extLst>
              <a:ext uri="{FF2B5EF4-FFF2-40B4-BE49-F238E27FC236}">
                <a16:creationId xmlns:a16="http://schemas.microsoft.com/office/drawing/2014/main" id="{5DF8A92D-2665-EA40-A0BF-259A35D2DAD9}"/>
              </a:ext>
            </a:extLst>
          </p:cNvPr>
          <p:cNvSpPr>
            <a:spLocks noGrp="1"/>
          </p:cNvSpPr>
          <p:nvPr>
            <p:ph idx="1"/>
          </p:nvPr>
        </p:nvSpPr>
        <p:spPr/>
        <p:txBody>
          <a:bodyPr>
            <a:normAutofit/>
          </a:bodyPr>
          <a:lstStyle/>
          <a:p>
            <a:pPr marL="0" indent="0">
              <a:buNone/>
            </a:pPr>
            <a:endParaRPr lang="en-US" dirty="0"/>
          </a:p>
        </p:txBody>
      </p:sp>
      <p:graphicFrame>
        <p:nvGraphicFramePr>
          <p:cNvPr id="4" name="Table 3">
            <a:extLst>
              <a:ext uri="{FF2B5EF4-FFF2-40B4-BE49-F238E27FC236}">
                <a16:creationId xmlns:a16="http://schemas.microsoft.com/office/drawing/2014/main" id="{6B099BF5-D3B8-6140-8408-64F355595158}"/>
              </a:ext>
            </a:extLst>
          </p:cNvPr>
          <p:cNvGraphicFramePr>
            <a:graphicFrameLocks noGrp="1"/>
          </p:cNvGraphicFramePr>
          <p:nvPr>
            <p:extLst>
              <p:ext uri="{D42A27DB-BD31-4B8C-83A1-F6EECF244321}">
                <p14:modId xmlns:p14="http://schemas.microsoft.com/office/powerpoint/2010/main" val="1017509074"/>
              </p:ext>
            </p:extLst>
          </p:nvPr>
        </p:nvGraphicFramePr>
        <p:xfrm>
          <a:off x="2030411" y="2687320"/>
          <a:ext cx="8128000" cy="2225040"/>
        </p:xfrm>
        <a:graphic>
          <a:graphicData uri="http://schemas.openxmlformats.org/drawingml/2006/table">
            <a:tbl>
              <a:tblPr bandRow="1">
                <a:tableStyleId>{073A0DAA-6AF3-43AB-8588-CEC1D06C72B9}</a:tableStyleId>
              </a:tblPr>
              <a:tblGrid>
                <a:gridCol w="2032000">
                  <a:extLst>
                    <a:ext uri="{9D8B030D-6E8A-4147-A177-3AD203B41FA5}">
                      <a16:colId xmlns:a16="http://schemas.microsoft.com/office/drawing/2014/main" val="692952751"/>
                    </a:ext>
                  </a:extLst>
                </a:gridCol>
                <a:gridCol w="2032000">
                  <a:extLst>
                    <a:ext uri="{9D8B030D-6E8A-4147-A177-3AD203B41FA5}">
                      <a16:colId xmlns:a16="http://schemas.microsoft.com/office/drawing/2014/main" val="3985444136"/>
                    </a:ext>
                  </a:extLst>
                </a:gridCol>
                <a:gridCol w="2032000">
                  <a:extLst>
                    <a:ext uri="{9D8B030D-6E8A-4147-A177-3AD203B41FA5}">
                      <a16:colId xmlns:a16="http://schemas.microsoft.com/office/drawing/2014/main" val="2417747790"/>
                    </a:ext>
                  </a:extLst>
                </a:gridCol>
                <a:gridCol w="2032000">
                  <a:extLst>
                    <a:ext uri="{9D8B030D-6E8A-4147-A177-3AD203B41FA5}">
                      <a16:colId xmlns:a16="http://schemas.microsoft.com/office/drawing/2014/main" val="1834225485"/>
                    </a:ext>
                  </a:extLst>
                </a:gridCol>
              </a:tblGrid>
              <a:tr h="370840">
                <a:tc>
                  <a:txBody>
                    <a:bodyPr/>
                    <a:lstStyle/>
                    <a:p>
                      <a:r>
                        <a:rPr lang="en-US" dirty="0"/>
                        <a:t>cd</a:t>
                      </a:r>
                    </a:p>
                  </a:txBody>
                  <a:tcPr/>
                </a:tc>
                <a:tc>
                  <a:txBody>
                    <a:bodyPr/>
                    <a:lstStyle/>
                    <a:p>
                      <a:r>
                        <a:rPr lang="en-US" dirty="0" err="1"/>
                        <a:t>pwd</a:t>
                      </a:r>
                      <a:endParaRPr lang="en-US" dirty="0"/>
                    </a:p>
                  </a:txBody>
                  <a:tcPr/>
                </a:tc>
                <a:tc>
                  <a:txBody>
                    <a:bodyPr/>
                    <a:lstStyle/>
                    <a:p>
                      <a:r>
                        <a:rPr lang="en-US" dirty="0"/>
                        <a:t>ls</a:t>
                      </a:r>
                    </a:p>
                  </a:txBody>
                  <a:tcPr/>
                </a:tc>
                <a:tc>
                  <a:txBody>
                    <a:bodyPr/>
                    <a:lstStyle/>
                    <a:p>
                      <a:r>
                        <a:rPr lang="en-US" dirty="0"/>
                        <a:t>cp</a:t>
                      </a:r>
                    </a:p>
                  </a:txBody>
                  <a:tcPr/>
                </a:tc>
                <a:extLst>
                  <a:ext uri="{0D108BD9-81ED-4DB2-BD59-A6C34878D82A}">
                    <a16:rowId xmlns:a16="http://schemas.microsoft.com/office/drawing/2014/main" val="1290979101"/>
                  </a:ext>
                </a:extLst>
              </a:tr>
              <a:tr h="370840">
                <a:tc>
                  <a:txBody>
                    <a:bodyPr/>
                    <a:lstStyle/>
                    <a:p>
                      <a:r>
                        <a:rPr lang="en-US" dirty="0"/>
                        <a:t>mv</a:t>
                      </a:r>
                    </a:p>
                  </a:txBody>
                  <a:tcPr/>
                </a:tc>
                <a:tc>
                  <a:txBody>
                    <a:bodyPr/>
                    <a:lstStyle/>
                    <a:p>
                      <a:r>
                        <a:rPr lang="en-US" dirty="0"/>
                        <a:t>rm</a:t>
                      </a:r>
                    </a:p>
                  </a:txBody>
                  <a:tcPr/>
                </a:tc>
                <a:tc>
                  <a:txBody>
                    <a:bodyPr/>
                    <a:lstStyle/>
                    <a:p>
                      <a:r>
                        <a:rPr lang="en-US" dirty="0"/>
                        <a:t>echo</a:t>
                      </a:r>
                    </a:p>
                  </a:txBody>
                  <a:tcPr/>
                </a:tc>
                <a:tc>
                  <a:txBody>
                    <a:bodyPr/>
                    <a:lstStyle/>
                    <a:p>
                      <a:r>
                        <a:rPr lang="en-US" dirty="0"/>
                        <a:t>cat</a:t>
                      </a:r>
                    </a:p>
                  </a:txBody>
                  <a:tcPr/>
                </a:tc>
                <a:extLst>
                  <a:ext uri="{0D108BD9-81ED-4DB2-BD59-A6C34878D82A}">
                    <a16:rowId xmlns:a16="http://schemas.microsoft.com/office/drawing/2014/main" val="1967715904"/>
                  </a:ext>
                </a:extLst>
              </a:tr>
              <a:tr h="370840">
                <a:tc>
                  <a:txBody>
                    <a:bodyPr/>
                    <a:lstStyle/>
                    <a:p>
                      <a:r>
                        <a:rPr lang="en-US" dirty="0"/>
                        <a:t>less</a:t>
                      </a:r>
                    </a:p>
                  </a:txBody>
                  <a:tcPr/>
                </a:tc>
                <a:tc>
                  <a:txBody>
                    <a:bodyPr/>
                    <a:lstStyle/>
                    <a:p>
                      <a:r>
                        <a:rPr lang="en-US" dirty="0"/>
                        <a:t>grep</a:t>
                      </a:r>
                    </a:p>
                  </a:txBody>
                  <a:tcPr/>
                </a:tc>
                <a:tc>
                  <a:txBody>
                    <a:bodyPr/>
                    <a:lstStyle/>
                    <a:p>
                      <a:r>
                        <a:rPr lang="en-US" dirty="0" err="1"/>
                        <a:t>mkdir</a:t>
                      </a:r>
                      <a:endParaRPr lang="en-US" dirty="0"/>
                    </a:p>
                  </a:txBody>
                  <a:tcPr/>
                </a:tc>
                <a:tc>
                  <a:txBody>
                    <a:bodyPr/>
                    <a:lstStyle/>
                    <a:p>
                      <a:r>
                        <a:rPr lang="en-US" dirty="0"/>
                        <a:t>touch</a:t>
                      </a:r>
                    </a:p>
                  </a:txBody>
                  <a:tcPr/>
                </a:tc>
                <a:extLst>
                  <a:ext uri="{0D108BD9-81ED-4DB2-BD59-A6C34878D82A}">
                    <a16:rowId xmlns:a16="http://schemas.microsoft.com/office/drawing/2014/main" val="2796007392"/>
                  </a:ext>
                </a:extLst>
              </a:tr>
              <a:tr h="370840">
                <a:tc>
                  <a:txBody>
                    <a:bodyPr/>
                    <a:lstStyle/>
                    <a:p>
                      <a:r>
                        <a:rPr lang="en-US" dirty="0"/>
                        <a:t>Sed , </a:t>
                      </a:r>
                      <a:r>
                        <a:rPr lang="en-US" dirty="0" err="1"/>
                        <a:t>awk</a:t>
                      </a:r>
                      <a:endParaRPr lang="en-US" dirty="0"/>
                    </a:p>
                  </a:txBody>
                  <a:tcPr/>
                </a:tc>
                <a:tc>
                  <a:txBody>
                    <a:bodyPr/>
                    <a:lstStyle/>
                    <a:p>
                      <a:r>
                        <a:rPr lang="en-US" dirty="0" err="1"/>
                        <a:t>chmod</a:t>
                      </a:r>
                      <a:endParaRPr lang="en-US" dirty="0"/>
                    </a:p>
                  </a:txBody>
                  <a:tcPr/>
                </a:tc>
                <a:tc>
                  <a:txBody>
                    <a:bodyPr/>
                    <a:lstStyle/>
                    <a:p>
                      <a:r>
                        <a:rPr lang="en-US" dirty="0"/>
                        <a:t>man </a:t>
                      </a:r>
                    </a:p>
                  </a:txBody>
                  <a:tcPr/>
                </a:tc>
                <a:tc>
                  <a:txBody>
                    <a:bodyPr/>
                    <a:lstStyle/>
                    <a:p>
                      <a:r>
                        <a:rPr lang="en-US" dirty="0"/>
                        <a:t>time</a:t>
                      </a:r>
                    </a:p>
                  </a:txBody>
                  <a:tcPr/>
                </a:tc>
                <a:extLst>
                  <a:ext uri="{0D108BD9-81ED-4DB2-BD59-A6C34878D82A}">
                    <a16:rowId xmlns:a16="http://schemas.microsoft.com/office/drawing/2014/main" val="1424275304"/>
                  </a:ext>
                </a:extLst>
              </a:tr>
              <a:tr h="370840">
                <a:tc>
                  <a:txBody>
                    <a:bodyPr/>
                    <a:lstStyle/>
                    <a:p>
                      <a:r>
                        <a:rPr lang="en-US" dirty="0"/>
                        <a:t>Diff (-c -y)</a:t>
                      </a:r>
                    </a:p>
                  </a:txBody>
                  <a:tcPr/>
                </a:tc>
                <a:tc>
                  <a:txBody>
                    <a:bodyPr/>
                    <a:lstStyle/>
                    <a:p>
                      <a:r>
                        <a:rPr lang="en-US" dirty="0"/>
                        <a:t>Sort –</a:t>
                      </a:r>
                      <a:r>
                        <a:rPr lang="en-US" dirty="0" err="1"/>
                        <a:t>nk</a:t>
                      </a:r>
                      <a:r>
                        <a:rPr lang="en-US" dirty="0"/>
                        <a:t> -r</a:t>
                      </a:r>
                    </a:p>
                  </a:txBody>
                  <a:tcPr/>
                </a:tc>
                <a:tc>
                  <a:txBody>
                    <a:bodyPr/>
                    <a:lstStyle/>
                    <a:p>
                      <a:r>
                        <a:rPr lang="en-US" dirty="0"/>
                        <a:t>df -h</a:t>
                      </a:r>
                    </a:p>
                  </a:txBody>
                  <a:tcPr/>
                </a:tc>
                <a:tc>
                  <a:txBody>
                    <a:bodyPr/>
                    <a:lstStyle/>
                    <a:p>
                      <a:r>
                        <a:rPr lang="en-US" dirty="0"/>
                        <a:t>Du –</a:t>
                      </a:r>
                      <a:r>
                        <a:rPr lang="en-US" dirty="0" err="1"/>
                        <a:t>sh</a:t>
                      </a:r>
                      <a:r>
                        <a:rPr lang="en-US" dirty="0"/>
                        <a:t> -a</a:t>
                      </a:r>
                    </a:p>
                  </a:txBody>
                  <a:tcPr/>
                </a:tc>
                <a:extLst>
                  <a:ext uri="{0D108BD9-81ED-4DB2-BD59-A6C34878D82A}">
                    <a16:rowId xmlns:a16="http://schemas.microsoft.com/office/drawing/2014/main" val="3618737033"/>
                  </a:ext>
                </a:extLst>
              </a:tr>
              <a:tr h="370840">
                <a:tc>
                  <a:txBody>
                    <a:bodyPr/>
                    <a:lstStyle/>
                    <a:p>
                      <a:r>
                        <a:rPr lang="en-US" dirty="0" err="1"/>
                        <a:t>Whoami</a:t>
                      </a:r>
                      <a:endParaRPr lang="en-US" dirty="0"/>
                    </a:p>
                  </a:txBody>
                  <a:tcPr/>
                </a:tc>
                <a:tc>
                  <a:txBody>
                    <a:bodyPr/>
                    <a:lstStyle/>
                    <a:p>
                      <a:r>
                        <a:rPr lang="en-US" dirty="0"/>
                        <a:t>W</a:t>
                      </a:r>
                    </a:p>
                  </a:txBody>
                  <a:tcPr/>
                </a:tc>
                <a:tc>
                  <a:txBody>
                    <a:bodyPr/>
                    <a:lstStyle/>
                    <a:p>
                      <a:r>
                        <a:rPr lang="en-US" dirty="0"/>
                        <a:t>Finger {username}</a:t>
                      </a:r>
                    </a:p>
                  </a:txBody>
                  <a:tcPr/>
                </a:tc>
                <a:tc>
                  <a:txBody>
                    <a:bodyPr/>
                    <a:lstStyle/>
                    <a:p>
                      <a:endParaRPr lang="en-US" dirty="0"/>
                    </a:p>
                  </a:txBody>
                  <a:tcPr/>
                </a:tc>
                <a:extLst>
                  <a:ext uri="{0D108BD9-81ED-4DB2-BD59-A6C34878D82A}">
                    <a16:rowId xmlns:a16="http://schemas.microsoft.com/office/drawing/2014/main" val="1203766174"/>
                  </a:ext>
                </a:extLst>
              </a:tr>
            </a:tbl>
          </a:graphicData>
        </a:graphic>
      </p:graphicFrame>
    </p:spTree>
    <p:extLst>
      <p:ext uri="{BB962C8B-B14F-4D97-AF65-F5344CB8AC3E}">
        <p14:creationId xmlns:p14="http://schemas.microsoft.com/office/powerpoint/2010/main" val="199959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7CF4-EA7C-5F4E-88E9-13E9AD14D674}"/>
              </a:ext>
            </a:extLst>
          </p:cNvPr>
          <p:cNvSpPr>
            <a:spLocks noGrp="1"/>
          </p:cNvSpPr>
          <p:nvPr>
            <p:ph type="title"/>
          </p:nvPr>
        </p:nvSpPr>
        <p:spPr/>
        <p:txBody>
          <a:bodyPr/>
          <a:lstStyle/>
          <a:p>
            <a:r>
              <a:rPr lang="en-US" dirty="0"/>
              <a:t>File Permission</a:t>
            </a:r>
          </a:p>
        </p:txBody>
      </p:sp>
      <p:sp>
        <p:nvSpPr>
          <p:cNvPr id="3" name="Content Placeholder 2">
            <a:extLst>
              <a:ext uri="{FF2B5EF4-FFF2-40B4-BE49-F238E27FC236}">
                <a16:creationId xmlns:a16="http://schemas.microsoft.com/office/drawing/2014/main" id="{0FE970DF-0E8F-364D-840A-C8D6E1DBECD7}"/>
              </a:ext>
            </a:extLst>
          </p:cNvPr>
          <p:cNvSpPr>
            <a:spLocks noGrp="1"/>
          </p:cNvSpPr>
          <p:nvPr>
            <p:ph idx="1"/>
          </p:nvPr>
        </p:nvSpPr>
        <p:spPr/>
        <p:txBody>
          <a:bodyPr>
            <a:normAutofit fontScale="62500" lnSpcReduction="20000"/>
          </a:bodyPr>
          <a:lstStyle/>
          <a:p>
            <a:r>
              <a:rPr lang="en-US" dirty="0" err="1"/>
              <a:t>abc</a:t>
            </a:r>
            <a:r>
              <a:rPr lang="en-US" dirty="0"/>
              <a:t> </a:t>
            </a:r>
            <a:r>
              <a:rPr lang="en-US" dirty="0" err="1"/>
              <a:t>abc</a:t>
            </a:r>
            <a:r>
              <a:rPr lang="en-US" dirty="0"/>
              <a:t> </a:t>
            </a:r>
            <a:r>
              <a:rPr lang="en-US" dirty="0" err="1"/>
              <a:t>abc</a:t>
            </a:r>
            <a:r>
              <a:rPr lang="en-US" dirty="0"/>
              <a:t> </a:t>
            </a:r>
            <a:r>
              <a:rPr lang="en-US" dirty="0" err="1"/>
              <a:t>file_name.extention</a:t>
            </a:r>
            <a:endParaRPr lang="en-US" dirty="0"/>
          </a:p>
          <a:p>
            <a:pPr marL="0" indent="0">
              <a:buNone/>
            </a:pPr>
            <a:endParaRPr lang="en-US" dirty="0"/>
          </a:p>
          <a:p>
            <a:endParaRPr lang="en-US" dirty="0"/>
          </a:p>
          <a:p>
            <a:r>
              <a:rPr lang="en-US" dirty="0" err="1"/>
              <a:t>Chmod</a:t>
            </a:r>
            <a:r>
              <a:rPr lang="en-US" dirty="0"/>
              <a:t> </a:t>
            </a:r>
            <a:r>
              <a:rPr lang="en-US" dirty="0" err="1"/>
              <a:t>uge</a:t>
            </a:r>
            <a:r>
              <a:rPr lang="en-US" dirty="0"/>
              <a:t> filename</a:t>
            </a:r>
          </a:p>
          <a:p>
            <a:pPr lvl="1"/>
            <a:r>
              <a:rPr lang="en-US" dirty="0"/>
              <a:t>0 = 0 = nothing</a:t>
            </a:r>
          </a:p>
          <a:p>
            <a:pPr lvl="1"/>
            <a:r>
              <a:rPr lang="en-US" dirty="0"/>
              <a:t>1 = 1 = execute</a:t>
            </a:r>
          </a:p>
          <a:p>
            <a:pPr lvl="1"/>
            <a:r>
              <a:rPr lang="en-US" dirty="0"/>
              <a:t>2 = 2 = write</a:t>
            </a:r>
          </a:p>
          <a:p>
            <a:pPr lvl="1"/>
            <a:r>
              <a:rPr lang="en-US" dirty="0"/>
              <a:t>3 = 2+1 = </a:t>
            </a:r>
            <a:r>
              <a:rPr lang="en-US" dirty="0" err="1"/>
              <a:t>w+x</a:t>
            </a:r>
            <a:endParaRPr lang="en-US" dirty="0"/>
          </a:p>
          <a:p>
            <a:pPr lvl="1"/>
            <a:r>
              <a:rPr lang="en-US" dirty="0"/>
              <a:t>4 = 4 = read</a:t>
            </a:r>
          </a:p>
          <a:p>
            <a:pPr lvl="1"/>
            <a:r>
              <a:rPr lang="en-US" dirty="0"/>
              <a:t>5 = 4+1 = </a:t>
            </a:r>
            <a:r>
              <a:rPr lang="en-US" dirty="0" err="1"/>
              <a:t>r+x</a:t>
            </a:r>
            <a:endParaRPr lang="en-US" dirty="0"/>
          </a:p>
          <a:p>
            <a:pPr lvl="1"/>
            <a:r>
              <a:rPr lang="en-US" dirty="0"/>
              <a:t>6 = 4+2 = </a:t>
            </a:r>
            <a:r>
              <a:rPr lang="en-US" dirty="0" err="1"/>
              <a:t>r+w</a:t>
            </a:r>
            <a:endParaRPr lang="en-US" dirty="0"/>
          </a:p>
          <a:p>
            <a:pPr lvl="1"/>
            <a:r>
              <a:rPr lang="en-US" dirty="0"/>
              <a:t>7 = 4+2+1 = </a:t>
            </a:r>
            <a:r>
              <a:rPr lang="en-US" dirty="0" err="1"/>
              <a:t>r+w+x</a:t>
            </a:r>
            <a:endParaRPr lang="en-US" dirty="0"/>
          </a:p>
          <a:p>
            <a:endParaRPr lang="en-US" dirty="0"/>
          </a:p>
        </p:txBody>
      </p:sp>
      <p:sp>
        <p:nvSpPr>
          <p:cNvPr id="4" name="Left Brace 3">
            <a:extLst>
              <a:ext uri="{FF2B5EF4-FFF2-40B4-BE49-F238E27FC236}">
                <a16:creationId xmlns:a16="http://schemas.microsoft.com/office/drawing/2014/main" id="{4C0C2818-71AC-034F-ACFA-992850A89CEE}"/>
              </a:ext>
            </a:extLst>
          </p:cNvPr>
          <p:cNvSpPr/>
          <p:nvPr/>
        </p:nvSpPr>
        <p:spPr>
          <a:xfrm rot="16200000">
            <a:off x="1526876" y="2691442"/>
            <a:ext cx="293299" cy="37956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7B60AD7C-4B09-3A40-B366-D9933E5DEB2D}"/>
              </a:ext>
            </a:extLst>
          </p:cNvPr>
          <p:cNvSpPr/>
          <p:nvPr/>
        </p:nvSpPr>
        <p:spPr>
          <a:xfrm rot="16200000">
            <a:off x="2058990" y="2691442"/>
            <a:ext cx="293299" cy="37956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0043E027-AE16-9947-9082-35F481408B33}"/>
              </a:ext>
            </a:extLst>
          </p:cNvPr>
          <p:cNvSpPr/>
          <p:nvPr/>
        </p:nvSpPr>
        <p:spPr>
          <a:xfrm rot="16200000">
            <a:off x="2591104" y="2691442"/>
            <a:ext cx="293299" cy="37956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9C3D7C7B-A514-DD41-B8E2-D0F9A2E596A5}"/>
              </a:ext>
            </a:extLst>
          </p:cNvPr>
          <p:cNvSpPr txBox="1"/>
          <p:nvPr/>
        </p:nvSpPr>
        <p:spPr>
          <a:xfrm>
            <a:off x="1406106" y="3122762"/>
            <a:ext cx="570932" cy="338554"/>
          </a:xfrm>
          <a:prstGeom prst="rect">
            <a:avLst/>
          </a:prstGeom>
          <a:noFill/>
        </p:spPr>
        <p:txBody>
          <a:bodyPr wrap="square" rtlCol="0">
            <a:spAutoFit/>
          </a:bodyPr>
          <a:lstStyle/>
          <a:p>
            <a:r>
              <a:rPr lang="en-US" sz="800" dirty="0"/>
              <a:t>Current user</a:t>
            </a:r>
          </a:p>
        </p:txBody>
      </p:sp>
      <p:sp>
        <p:nvSpPr>
          <p:cNvPr id="8" name="TextBox 7">
            <a:extLst>
              <a:ext uri="{FF2B5EF4-FFF2-40B4-BE49-F238E27FC236}">
                <a16:creationId xmlns:a16="http://schemas.microsoft.com/office/drawing/2014/main" id="{B87A67A6-5ECE-D744-8220-C5B7D7286F0D}"/>
              </a:ext>
            </a:extLst>
          </p:cNvPr>
          <p:cNvSpPr txBox="1"/>
          <p:nvPr/>
        </p:nvSpPr>
        <p:spPr>
          <a:xfrm>
            <a:off x="1977038" y="3122762"/>
            <a:ext cx="457201" cy="338554"/>
          </a:xfrm>
          <a:prstGeom prst="rect">
            <a:avLst/>
          </a:prstGeom>
          <a:noFill/>
        </p:spPr>
        <p:txBody>
          <a:bodyPr wrap="square" rtlCol="0">
            <a:spAutoFit/>
          </a:bodyPr>
          <a:lstStyle/>
          <a:p>
            <a:r>
              <a:rPr lang="en-US" sz="800" dirty="0"/>
              <a:t>user group</a:t>
            </a:r>
          </a:p>
        </p:txBody>
      </p:sp>
      <p:sp>
        <p:nvSpPr>
          <p:cNvPr id="9" name="TextBox 8">
            <a:extLst>
              <a:ext uri="{FF2B5EF4-FFF2-40B4-BE49-F238E27FC236}">
                <a16:creationId xmlns:a16="http://schemas.microsoft.com/office/drawing/2014/main" id="{C8F6C232-6A13-A443-9978-A5A8589030C0}"/>
              </a:ext>
            </a:extLst>
          </p:cNvPr>
          <p:cNvSpPr txBox="1"/>
          <p:nvPr/>
        </p:nvSpPr>
        <p:spPr>
          <a:xfrm>
            <a:off x="2494926" y="3122762"/>
            <a:ext cx="662341" cy="215444"/>
          </a:xfrm>
          <a:prstGeom prst="rect">
            <a:avLst/>
          </a:prstGeom>
          <a:noFill/>
        </p:spPr>
        <p:txBody>
          <a:bodyPr wrap="square" rtlCol="0">
            <a:spAutoFit/>
          </a:bodyPr>
          <a:lstStyle/>
          <a:p>
            <a:r>
              <a:rPr lang="en-US" sz="800" dirty="0"/>
              <a:t>Everyone</a:t>
            </a:r>
          </a:p>
        </p:txBody>
      </p:sp>
    </p:spTree>
    <p:extLst>
      <p:ext uri="{BB962C8B-B14F-4D97-AF65-F5344CB8AC3E}">
        <p14:creationId xmlns:p14="http://schemas.microsoft.com/office/powerpoint/2010/main" val="384914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930AF-6ADE-1D4B-9245-20502B36AC65}"/>
              </a:ext>
            </a:extLst>
          </p:cNvPr>
          <p:cNvSpPr>
            <a:spLocks noGrp="1"/>
          </p:cNvSpPr>
          <p:nvPr>
            <p:ph type="title"/>
          </p:nvPr>
        </p:nvSpPr>
        <p:spPr/>
        <p:txBody>
          <a:bodyPr/>
          <a:lstStyle/>
          <a:p>
            <a:r>
              <a:rPr lang="en-US" dirty="0"/>
              <a:t>CLI vs GUI</a:t>
            </a:r>
          </a:p>
        </p:txBody>
      </p:sp>
      <p:graphicFrame>
        <p:nvGraphicFramePr>
          <p:cNvPr id="4" name="Content Placeholder 3">
            <a:extLst>
              <a:ext uri="{FF2B5EF4-FFF2-40B4-BE49-F238E27FC236}">
                <a16:creationId xmlns:a16="http://schemas.microsoft.com/office/drawing/2014/main" id="{7574B6CB-B29C-5842-BEBA-12839F4F0674}"/>
              </a:ext>
            </a:extLst>
          </p:cNvPr>
          <p:cNvGraphicFramePr>
            <a:graphicFrameLocks noGrp="1"/>
          </p:cNvGraphicFramePr>
          <p:nvPr>
            <p:ph idx="1"/>
            <p:extLst>
              <p:ext uri="{D42A27DB-BD31-4B8C-83A1-F6EECF244321}">
                <p14:modId xmlns:p14="http://schemas.microsoft.com/office/powerpoint/2010/main" val="2755121022"/>
              </p:ext>
            </p:extLst>
          </p:nvPr>
        </p:nvGraphicFramePr>
        <p:xfrm>
          <a:off x="1141413" y="2249488"/>
          <a:ext cx="9906000" cy="1854200"/>
        </p:xfrm>
        <a:graphic>
          <a:graphicData uri="http://schemas.openxmlformats.org/drawingml/2006/table">
            <a:tbl>
              <a:tblPr firstRow="1" bandRow="1">
                <a:tableStyleId>{073A0DAA-6AF3-43AB-8588-CEC1D06C72B9}</a:tableStyleId>
              </a:tblPr>
              <a:tblGrid>
                <a:gridCol w="4953000">
                  <a:extLst>
                    <a:ext uri="{9D8B030D-6E8A-4147-A177-3AD203B41FA5}">
                      <a16:colId xmlns:a16="http://schemas.microsoft.com/office/drawing/2014/main" val="631368754"/>
                    </a:ext>
                  </a:extLst>
                </a:gridCol>
                <a:gridCol w="4953000">
                  <a:extLst>
                    <a:ext uri="{9D8B030D-6E8A-4147-A177-3AD203B41FA5}">
                      <a16:colId xmlns:a16="http://schemas.microsoft.com/office/drawing/2014/main" val="2678140758"/>
                    </a:ext>
                  </a:extLst>
                </a:gridCol>
              </a:tblGrid>
              <a:tr h="370840">
                <a:tc>
                  <a:txBody>
                    <a:bodyPr/>
                    <a:lstStyle/>
                    <a:p>
                      <a:pPr algn="ctr"/>
                      <a:r>
                        <a:rPr lang="en-US" dirty="0"/>
                        <a:t>Command Line Interface</a:t>
                      </a:r>
                    </a:p>
                  </a:txBody>
                  <a:tcPr/>
                </a:tc>
                <a:tc>
                  <a:txBody>
                    <a:bodyPr/>
                    <a:lstStyle/>
                    <a:p>
                      <a:pPr algn="ctr"/>
                      <a:r>
                        <a:rPr lang="en-US" dirty="0"/>
                        <a:t>Graphical User Interface</a:t>
                      </a:r>
                    </a:p>
                  </a:txBody>
                  <a:tcPr/>
                </a:tc>
                <a:extLst>
                  <a:ext uri="{0D108BD9-81ED-4DB2-BD59-A6C34878D82A}">
                    <a16:rowId xmlns:a16="http://schemas.microsoft.com/office/drawing/2014/main" val="2337714776"/>
                  </a:ext>
                </a:extLst>
              </a:tr>
              <a:tr h="370840">
                <a:tc>
                  <a:txBody>
                    <a:bodyPr/>
                    <a:lstStyle/>
                    <a:p>
                      <a:pPr algn="ctr"/>
                      <a:r>
                        <a:rPr lang="en-US" dirty="0"/>
                        <a:t>Console Representation</a:t>
                      </a:r>
                    </a:p>
                  </a:txBody>
                  <a:tcPr/>
                </a:tc>
                <a:tc>
                  <a:txBody>
                    <a:bodyPr/>
                    <a:lstStyle/>
                    <a:p>
                      <a:pPr algn="ctr"/>
                      <a:r>
                        <a:rPr lang="en-US" dirty="0"/>
                        <a:t>Graphical Representation</a:t>
                      </a:r>
                    </a:p>
                  </a:txBody>
                  <a:tcPr/>
                </a:tc>
                <a:extLst>
                  <a:ext uri="{0D108BD9-81ED-4DB2-BD59-A6C34878D82A}">
                    <a16:rowId xmlns:a16="http://schemas.microsoft.com/office/drawing/2014/main" val="3721880617"/>
                  </a:ext>
                </a:extLst>
              </a:tr>
              <a:tr h="370840">
                <a:tc>
                  <a:txBody>
                    <a:bodyPr/>
                    <a:lstStyle/>
                    <a:p>
                      <a:pPr algn="ctr"/>
                      <a:r>
                        <a:rPr lang="en-US" dirty="0"/>
                        <a:t>Difficult for Beginners</a:t>
                      </a:r>
                    </a:p>
                  </a:txBody>
                  <a:tcPr/>
                </a:tc>
                <a:tc>
                  <a:txBody>
                    <a:bodyPr/>
                    <a:lstStyle/>
                    <a:p>
                      <a:pPr algn="ctr"/>
                      <a:r>
                        <a:rPr lang="en-US" dirty="0"/>
                        <a:t>Ease of use</a:t>
                      </a:r>
                    </a:p>
                  </a:txBody>
                  <a:tcPr/>
                </a:tc>
                <a:extLst>
                  <a:ext uri="{0D108BD9-81ED-4DB2-BD59-A6C34878D82A}">
                    <a16:rowId xmlns:a16="http://schemas.microsoft.com/office/drawing/2014/main" val="4209380693"/>
                  </a:ext>
                </a:extLst>
              </a:tr>
              <a:tr h="370840">
                <a:tc>
                  <a:txBody>
                    <a:bodyPr/>
                    <a:lstStyle/>
                    <a:p>
                      <a:pPr algn="ctr"/>
                      <a:r>
                        <a:rPr lang="en-US" dirty="0"/>
                        <a:t>Faster OS</a:t>
                      </a:r>
                    </a:p>
                  </a:txBody>
                  <a:tcPr/>
                </a:tc>
                <a:tc>
                  <a:txBody>
                    <a:bodyPr/>
                    <a:lstStyle/>
                    <a:p>
                      <a:pPr algn="ctr"/>
                      <a:r>
                        <a:rPr lang="en-US" dirty="0"/>
                        <a:t>OS is Slower</a:t>
                      </a:r>
                    </a:p>
                  </a:txBody>
                  <a:tcPr/>
                </a:tc>
                <a:extLst>
                  <a:ext uri="{0D108BD9-81ED-4DB2-BD59-A6C34878D82A}">
                    <a16:rowId xmlns:a16="http://schemas.microsoft.com/office/drawing/2014/main" val="2724129468"/>
                  </a:ext>
                </a:extLst>
              </a:tr>
              <a:tr h="370840">
                <a:tc>
                  <a:txBody>
                    <a:bodyPr/>
                    <a:lstStyle/>
                    <a:p>
                      <a:pPr algn="ctr"/>
                      <a:r>
                        <a:rPr lang="en-US" dirty="0"/>
                        <a:t>Granular Control</a:t>
                      </a:r>
                    </a:p>
                  </a:txBody>
                  <a:tcPr/>
                </a:tc>
                <a:tc>
                  <a:txBody>
                    <a:bodyPr/>
                    <a:lstStyle/>
                    <a:p>
                      <a:pPr algn="ctr"/>
                      <a:r>
                        <a:rPr lang="en-US" dirty="0"/>
                        <a:t>Lesser Control</a:t>
                      </a:r>
                    </a:p>
                  </a:txBody>
                  <a:tcPr/>
                </a:tc>
                <a:extLst>
                  <a:ext uri="{0D108BD9-81ED-4DB2-BD59-A6C34878D82A}">
                    <a16:rowId xmlns:a16="http://schemas.microsoft.com/office/drawing/2014/main" val="3809926816"/>
                  </a:ext>
                </a:extLst>
              </a:tr>
            </a:tbl>
          </a:graphicData>
        </a:graphic>
      </p:graphicFrame>
    </p:spTree>
    <p:extLst>
      <p:ext uri="{BB962C8B-B14F-4D97-AF65-F5344CB8AC3E}">
        <p14:creationId xmlns:p14="http://schemas.microsoft.com/office/powerpoint/2010/main" val="467517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{8CCA4D5D-B429-5F4F-B32F-F0396C24CE75}tf10001122</Template>
  <TotalTime>2825</TotalTime>
  <Words>2240</Words>
  <Application>Microsoft Macintosh PowerPoint</Application>
  <PresentationFormat>Widescreen</PresentationFormat>
  <Paragraphs>435</Paragraphs>
  <Slides>66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Tw Cen MT</vt:lpstr>
      <vt:lpstr>Circuit</vt:lpstr>
      <vt:lpstr>Scripting Language</vt:lpstr>
      <vt:lpstr>AGENDA</vt:lpstr>
      <vt:lpstr>Getting Started with Linux</vt:lpstr>
      <vt:lpstr>Why Linux</vt:lpstr>
      <vt:lpstr>What is linux?</vt:lpstr>
      <vt:lpstr>Unix kernel and MAC os</vt:lpstr>
      <vt:lpstr>Command Line Essentials</vt:lpstr>
      <vt:lpstr>File Permission</vt:lpstr>
      <vt:lpstr>CLI vs GUI</vt:lpstr>
      <vt:lpstr>What Is CLI / Command line interface</vt:lpstr>
      <vt:lpstr>Shell script basics</vt:lpstr>
      <vt:lpstr>What is a shell?</vt:lpstr>
      <vt:lpstr> What is shell script?</vt:lpstr>
      <vt:lpstr>USING Variables</vt:lpstr>
      <vt:lpstr>What is variables?</vt:lpstr>
      <vt:lpstr>Variable types</vt:lpstr>
      <vt:lpstr>Using variables</vt:lpstr>
      <vt:lpstr>assignment</vt:lpstr>
      <vt:lpstr>Special Variables</vt:lpstr>
      <vt:lpstr>Basic Operators</vt:lpstr>
      <vt:lpstr>Operator types</vt:lpstr>
      <vt:lpstr>Arithmetic operator</vt:lpstr>
      <vt:lpstr>Relational Operators</vt:lpstr>
      <vt:lpstr>Boolean operator</vt:lpstr>
      <vt:lpstr>String operator</vt:lpstr>
      <vt:lpstr>Control statements</vt:lpstr>
      <vt:lpstr>Shell loops</vt:lpstr>
      <vt:lpstr>Loops types</vt:lpstr>
      <vt:lpstr>Shell functions</vt:lpstr>
      <vt:lpstr>shell functions</vt:lpstr>
      <vt:lpstr>File handling</vt:lpstr>
      <vt:lpstr>Use cases</vt:lpstr>
      <vt:lpstr>PowerPoint Presentation</vt:lpstr>
      <vt:lpstr>What is perl?</vt:lpstr>
      <vt:lpstr>What‘s Perl Bad For?</vt:lpstr>
      <vt:lpstr>Executing Perl scripts</vt:lpstr>
      <vt:lpstr>Perl Basics</vt:lpstr>
      <vt:lpstr>Basic syntax</vt:lpstr>
      <vt:lpstr>PowerPoint Presentation</vt:lpstr>
      <vt:lpstr>Variables</vt:lpstr>
      <vt:lpstr>PowerPoint Presentation</vt:lpstr>
      <vt:lpstr>PowerPoint Presentation</vt:lpstr>
      <vt:lpstr>String operation</vt:lpstr>
      <vt:lpstr>Arrow operator</vt:lpstr>
      <vt:lpstr>List</vt:lpstr>
      <vt:lpstr>PowerPoint Presentation</vt:lpstr>
      <vt:lpstr>PowerPoint Presentation</vt:lpstr>
      <vt:lpstr>PowerPoint Presentation</vt:lpstr>
      <vt:lpstr>PowerPoint Presentation</vt:lpstr>
      <vt:lpstr>PowerPoint Presentation</vt:lpstr>
      <vt:lpstr>Hashes</vt:lpstr>
      <vt:lpstr>PowerPoint Presentation</vt:lpstr>
      <vt:lpstr>PowerPoint Presentation</vt:lpstr>
      <vt:lpstr>PowerPoint Presentation</vt:lpstr>
      <vt:lpstr>PowerPoint Presentation</vt:lpstr>
      <vt:lpstr>Loops</vt:lpstr>
      <vt:lpstr>PowerPoint Presentation</vt:lpstr>
      <vt:lpstr>PowerPoint Presentation</vt:lpstr>
      <vt:lpstr>Conditional Decisions</vt:lpstr>
      <vt:lpstr>PowerPoint Presentation</vt:lpstr>
      <vt:lpstr>Regular Expressions</vt:lpstr>
      <vt:lpstr>PowerPoint Presentation</vt:lpstr>
      <vt:lpstr>PowerPoint Presentation</vt:lpstr>
      <vt:lpstr>PowerPoint Presentation</vt:lpstr>
      <vt:lpstr>Simple program with TCL</vt:lpstr>
      <vt:lpstr>Format command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Scripting Language</dc:title>
  <dc:creator>Santhosh Thiyagarajan</dc:creator>
  <cp:lastModifiedBy>Santhosh Thiyagarajan</cp:lastModifiedBy>
  <cp:revision>53</cp:revision>
  <cp:lastPrinted>2019-10-03T05:05:39Z</cp:lastPrinted>
  <dcterms:created xsi:type="dcterms:W3CDTF">2019-09-21T02:08:27Z</dcterms:created>
  <dcterms:modified xsi:type="dcterms:W3CDTF">2019-10-03T23:02:55Z</dcterms:modified>
</cp:coreProperties>
</file>