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3BE3D3-968C-4346-B64A-10366CC1195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29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89135-E385-4A2F-BDE2-CFD76B87042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BE3D3-968C-4346-B64A-10366CC11953}" type="slidenum">
              <a:rPr lang="en-US" smtClean="0"/>
              <a:t>‹#›</a:t>
            </a:fld>
            <a:endParaRPr lang="en-US"/>
          </a:p>
        </p:txBody>
      </p:sp>
    </p:spTree>
    <p:extLst>
      <p:ext uri="{BB962C8B-B14F-4D97-AF65-F5344CB8AC3E}">
        <p14:creationId xmlns:p14="http://schemas.microsoft.com/office/powerpoint/2010/main" val="259142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831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668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spTree>
    <p:extLst>
      <p:ext uri="{BB962C8B-B14F-4D97-AF65-F5344CB8AC3E}">
        <p14:creationId xmlns:p14="http://schemas.microsoft.com/office/powerpoint/2010/main" val="244939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851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2306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398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451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spTree>
    <p:extLst>
      <p:ext uri="{BB962C8B-B14F-4D97-AF65-F5344CB8AC3E}">
        <p14:creationId xmlns:p14="http://schemas.microsoft.com/office/powerpoint/2010/main" val="24356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89135-E385-4A2F-BDE2-CFD76B87042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BE3D3-968C-4346-B64A-10366CC1195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48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89135-E385-4A2F-BDE2-CFD76B87042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BE3D3-968C-4346-B64A-10366CC11953}" type="slidenum">
              <a:rPr lang="en-US" smtClean="0"/>
              <a:t>‹#›</a:t>
            </a:fld>
            <a:endParaRPr lang="en-US"/>
          </a:p>
        </p:txBody>
      </p:sp>
    </p:spTree>
    <p:extLst>
      <p:ext uri="{BB962C8B-B14F-4D97-AF65-F5344CB8AC3E}">
        <p14:creationId xmlns:p14="http://schemas.microsoft.com/office/powerpoint/2010/main" val="382790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89135-E385-4A2F-BDE2-CFD76B87042E}"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3BE3D3-968C-4346-B64A-10366CC1195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847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89135-E385-4A2F-BDE2-CFD76B87042E}"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3BE3D3-968C-4346-B64A-10366CC1195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101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89135-E385-4A2F-BDE2-CFD76B87042E}"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3BE3D3-968C-4346-B64A-10366CC11953}" type="slidenum">
              <a:rPr lang="en-US" smtClean="0"/>
              <a:t>‹#›</a:t>
            </a:fld>
            <a:endParaRPr lang="en-US"/>
          </a:p>
        </p:txBody>
      </p:sp>
    </p:spTree>
    <p:extLst>
      <p:ext uri="{BB962C8B-B14F-4D97-AF65-F5344CB8AC3E}">
        <p14:creationId xmlns:p14="http://schemas.microsoft.com/office/powerpoint/2010/main" val="22723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89135-E385-4A2F-BDE2-CFD76B87042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BE3D3-968C-4346-B64A-10366CC1195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31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89135-E385-4A2F-BDE2-CFD76B87042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BE3D3-968C-4346-B64A-10366CC11953}" type="slidenum">
              <a:rPr lang="en-US" smtClean="0"/>
              <a:t>‹#›</a:t>
            </a:fld>
            <a:endParaRPr lang="en-US"/>
          </a:p>
        </p:txBody>
      </p:sp>
    </p:spTree>
    <p:extLst>
      <p:ext uri="{BB962C8B-B14F-4D97-AF65-F5344CB8AC3E}">
        <p14:creationId xmlns:p14="http://schemas.microsoft.com/office/powerpoint/2010/main" val="428319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089135-E385-4A2F-BDE2-CFD76B87042E}" type="datetimeFigureOut">
              <a:rPr lang="en-US" smtClean="0"/>
              <a:t>11/1/2022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3BE3D3-968C-4346-B64A-10366CC11953}" type="slidenum">
              <a:rPr lang="en-US" smtClean="0"/>
              <a:t>‹#›</a:t>
            </a:fld>
            <a:endParaRPr lang="en-US"/>
          </a:p>
        </p:txBody>
      </p:sp>
    </p:spTree>
    <p:extLst>
      <p:ext uri="{BB962C8B-B14F-4D97-AF65-F5344CB8AC3E}">
        <p14:creationId xmlns:p14="http://schemas.microsoft.com/office/powerpoint/2010/main" val="2634707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0B2F-D71F-E1C9-2D5D-2B28E503FEE0}"/>
              </a:ext>
            </a:extLst>
          </p:cNvPr>
          <p:cNvSpPr>
            <a:spLocks noGrp="1"/>
          </p:cNvSpPr>
          <p:nvPr>
            <p:ph type="ctrTitle"/>
          </p:nvPr>
        </p:nvSpPr>
        <p:spPr/>
        <p:txBody>
          <a:bodyPr/>
          <a:lstStyle/>
          <a:p>
            <a:r>
              <a:rPr lang="en-US" dirty="0"/>
              <a:t>WELCOME</a:t>
            </a:r>
          </a:p>
        </p:txBody>
      </p:sp>
      <p:sp>
        <p:nvSpPr>
          <p:cNvPr id="3" name="Subtitle 2">
            <a:extLst>
              <a:ext uri="{FF2B5EF4-FFF2-40B4-BE49-F238E27FC236}">
                <a16:creationId xmlns:a16="http://schemas.microsoft.com/office/drawing/2014/main" id="{4E8B5084-F0C9-251A-0C9C-62E607288FB0}"/>
              </a:ext>
            </a:extLst>
          </p:cNvPr>
          <p:cNvSpPr>
            <a:spLocks noGrp="1"/>
          </p:cNvSpPr>
          <p:nvPr>
            <p:ph type="subTitle" idx="1"/>
          </p:nvPr>
        </p:nvSpPr>
        <p:spPr/>
        <p:txBody>
          <a:bodyPr/>
          <a:lstStyle/>
          <a:p>
            <a:endParaRPr lang="en-US" dirty="0"/>
          </a:p>
          <a:p>
            <a:r>
              <a:rPr lang="en-US" sz="3600" dirty="0"/>
              <a:t>                      Operating System </a:t>
            </a:r>
          </a:p>
        </p:txBody>
      </p:sp>
    </p:spTree>
    <p:extLst>
      <p:ext uri="{BB962C8B-B14F-4D97-AF65-F5344CB8AC3E}">
        <p14:creationId xmlns:p14="http://schemas.microsoft.com/office/powerpoint/2010/main" val="285964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A555-6BFB-2D14-D906-CD44F8FB4A55}"/>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1B835FBB-9BF7-7022-3EFB-A84227016D0E}"/>
              </a:ext>
            </a:extLst>
          </p:cNvPr>
          <p:cNvSpPr>
            <a:spLocks noGrp="1"/>
          </p:cNvSpPr>
          <p:nvPr>
            <p:ph idx="1"/>
          </p:nvPr>
        </p:nvSpPr>
        <p:spPr/>
        <p:txBody>
          <a:bodyPr/>
          <a:lstStyle/>
          <a:p>
            <a:r>
              <a:rPr lang="en-US" dirty="0"/>
              <a:t>Along with Microsoft, Apple is the other major operating system created in this 1980s . Steve jobs, co founder of Apple , created the Apple Macintosh which was a huge success due to the fact that it was so user friendly . Windows development throughout the later years were influenced by the Macintosh and it created a strong competition between the two companies . Today all of our electronic devices run off of operating systems , from our computers and motor vehicles .    </a:t>
            </a:r>
          </a:p>
        </p:txBody>
      </p:sp>
    </p:spTree>
    <p:extLst>
      <p:ext uri="{BB962C8B-B14F-4D97-AF65-F5344CB8AC3E}">
        <p14:creationId xmlns:p14="http://schemas.microsoft.com/office/powerpoint/2010/main" val="366074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DBF4-5E29-6589-870E-9A8AB420A294}"/>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88BCDAE7-77C2-7E8D-3542-B5DE97730848}"/>
              </a:ext>
            </a:extLst>
          </p:cNvPr>
          <p:cNvSpPr>
            <a:spLocks noGrp="1"/>
          </p:cNvSpPr>
          <p:nvPr>
            <p:ph idx="1"/>
          </p:nvPr>
        </p:nvSpPr>
        <p:spPr>
          <a:xfrm>
            <a:off x="1295402" y="2556932"/>
            <a:ext cx="9601196" cy="3318936"/>
          </a:xfrm>
        </p:spPr>
        <p:txBody>
          <a:bodyPr/>
          <a:lstStyle/>
          <a:p>
            <a:r>
              <a:rPr lang="en-US" dirty="0"/>
              <a:t>And  as technology advances ,  So do operating systems.</a:t>
            </a:r>
          </a:p>
          <a:p>
            <a:r>
              <a:rPr lang="en-US" dirty="0"/>
              <a:t>The Fourth Generation image</a:t>
            </a:r>
          </a:p>
          <a:p>
            <a:endParaRPr lang="en-US" dirty="0"/>
          </a:p>
        </p:txBody>
      </p:sp>
      <p:pic>
        <p:nvPicPr>
          <p:cNvPr id="3074" name="Picture 2">
            <a:extLst>
              <a:ext uri="{FF2B5EF4-FFF2-40B4-BE49-F238E27FC236}">
                <a16:creationId xmlns:a16="http://schemas.microsoft.com/office/drawing/2014/main" id="{BD9B632A-AEAB-EA54-D11F-556E9D794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3" y="3685118"/>
            <a:ext cx="2863944" cy="190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8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054E-A8A8-8573-31C6-4FDC66270825}"/>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33F1991A-973F-668D-25D0-27AF6BFA7C80}"/>
              </a:ext>
            </a:extLst>
          </p:cNvPr>
          <p:cNvSpPr>
            <a:spLocks noGrp="1"/>
          </p:cNvSpPr>
          <p:nvPr>
            <p:ph idx="1"/>
          </p:nvPr>
        </p:nvSpPr>
        <p:spPr/>
        <p:txBody>
          <a:bodyPr/>
          <a:lstStyle/>
          <a:p>
            <a:r>
              <a:rPr lang="en-US" dirty="0"/>
              <a:t>An Operating System Performs all the basic tasks like managing files , processes , and memory .  Thus operating system acts as the manager of all the resources ,  resources manager . Thus , the operating system becomes an interface between user and machine. </a:t>
            </a:r>
          </a:p>
          <a:p>
            <a:r>
              <a:rPr lang="en-US" dirty="0"/>
              <a:t>Types of Operating Systems:</a:t>
            </a:r>
          </a:p>
          <a:p>
            <a:r>
              <a:rPr lang="en-US" dirty="0">
                <a:sym typeface="Wingdings" panose="05000000000000000000" pitchFamily="2" charset="2"/>
              </a:rPr>
              <a:t>Batch Operating System</a:t>
            </a:r>
          </a:p>
          <a:p>
            <a:r>
              <a:rPr lang="en-US" dirty="0">
                <a:sym typeface="Wingdings" panose="05000000000000000000" pitchFamily="2" charset="2"/>
              </a:rPr>
              <a:t> Time-Sharing Operating Systems </a:t>
            </a:r>
            <a:endParaRPr lang="en-US" dirty="0"/>
          </a:p>
        </p:txBody>
      </p:sp>
    </p:spTree>
    <p:extLst>
      <p:ext uri="{BB962C8B-B14F-4D97-AF65-F5344CB8AC3E}">
        <p14:creationId xmlns:p14="http://schemas.microsoft.com/office/powerpoint/2010/main" val="374067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CD8C-F569-4D73-410F-0BBD72853DF2}"/>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7B9F7C61-DBA9-743A-A605-A559A64E7AA7}"/>
              </a:ext>
            </a:extLst>
          </p:cNvPr>
          <p:cNvSpPr>
            <a:spLocks noGrp="1"/>
          </p:cNvSpPr>
          <p:nvPr>
            <p:ph idx="1"/>
          </p:nvPr>
        </p:nvSpPr>
        <p:spPr/>
        <p:txBody>
          <a:bodyPr/>
          <a:lstStyle/>
          <a:p>
            <a:r>
              <a:rPr lang="en-US" dirty="0">
                <a:sym typeface="Wingdings" panose="05000000000000000000" pitchFamily="2" charset="2"/>
              </a:rPr>
              <a:t> Distributed Operating System</a:t>
            </a:r>
          </a:p>
          <a:p>
            <a:r>
              <a:rPr lang="en-US" dirty="0">
                <a:sym typeface="Wingdings" panose="05000000000000000000" pitchFamily="2" charset="2"/>
              </a:rPr>
              <a:t> Network Operating Systems</a:t>
            </a:r>
          </a:p>
          <a:p>
            <a:r>
              <a:rPr lang="en-US" dirty="0">
                <a:sym typeface="Wingdings" panose="05000000000000000000" pitchFamily="2" charset="2"/>
              </a:rPr>
              <a:t> Real-Time Operating Systems </a:t>
            </a:r>
          </a:p>
          <a:p>
            <a:pPr lvl="2"/>
            <a:r>
              <a:rPr lang="en-US" dirty="0">
                <a:sym typeface="Wingdings" panose="05000000000000000000" pitchFamily="2" charset="2"/>
              </a:rPr>
              <a:t> Hard Real –Time Systems </a:t>
            </a:r>
          </a:p>
          <a:p>
            <a:pPr lvl="2"/>
            <a:r>
              <a:rPr lang="en-US" dirty="0">
                <a:sym typeface="Wingdings" panose="05000000000000000000" pitchFamily="2" charset="2"/>
              </a:rPr>
              <a:t> Soft Real – Time Systems </a:t>
            </a:r>
            <a:endParaRPr lang="en-US" dirty="0"/>
          </a:p>
        </p:txBody>
      </p:sp>
    </p:spTree>
    <p:extLst>
      <p:ext uri="{BB962C8B-B14F-4D97-AF65-F5344CB8AC3E}">
        <p14:creationId xmlns:p14="http://schemas.microsoft.com/office/powerpoint/2010/main" val="428284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A78D-4112-9FF7-899A-908A2EB97D63}"/>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B94CB572-CC2D-2B25-1B5C-657B7323EF5D}"/>
              </a:ext>
            </a:extLst>
          </p:cNvPr>
          <p:cNvSpPr>
            <a:spLocks noGrp="1"/>
          </p:cNvSpPr>
          <p:nvPr>
            <p:ph idx="1"/>
          </p:nvPr>
        </p:nvSpPr>
        <p:spPr/>
        <p:txBody>
          <a:bodyPr/>
          <a:lstStyle/>
          <a:p>
            <a:r>
              <a:rPr lang="en-US" dirty="0"/>
              <a:t>Batch Operating Systems </a:t>
            </a:r>
          </a:p>
          <a:p>
            <a:r>
              <a:rPr lang="en-US" dirty="0"/>
              <a:t>This type of operating systems does not interact with the computer directly . There is an operator which takes similar jobs having the same requirement and group them into batches . It is the responsibility of the operator to sort jobs with similar needs.  </a:t>
            </a:r>
          </a:p>
        </p:txBody>
      </p:sp>
    </p:spTree>
    <p:extLst>
      <p:ext uri="{BB962C8B-B14F-4D97-AF65-F5344CB8AC3E}">
        <p14:creationId xmlns:p14="http://schemas.microsoft.com/office/powerpoint/2010/main" val="324474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B374-943B-3120-B56C-3B8DCE8CB73D}"/>
              </a:ext>
            </a:extLst>
          </p:cNvPr>
          <p:cNvSpPr>
            <a:spLocks noGrp="1"/>
          </p:cNvSpPr>
          <p:nvPr>
            <p:ph type="title"/>
          </p:nvPr>
        </p:nvSpPr>
        <p:spPr/>
        <p:txBody>
          <a:bodyPr/>
          <a:lstStyle/>
          <a:p>
            <a:r>
              <a:rPr lang="en-US" dirty="0"/>
              <a:t>Various Types OS</a:t>
            </a:r>
          </a:p>
        </p:txBody>
      </p:sp>
      <p:pic>
        <p:nvPicPr>
          <p:cNvPr id="1026" name="Picture 2">
            <a:extLst>
              <a:ext uri="{FF2B5EF4-FFF2-40B4-BE49-F238E27FC236}">
                <a16:creationId xmlns:a16="http://schemas.microsoft.com/office/drawing/2014/main" id="{9686F031-A3CA-F5FF-D2E8-CFABFA1BE3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1218" y="2557993"/>
            <a:ext cx="6089564"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67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AE3F-8105-D8C2-D17D-1DCD0ED4F34B}"/>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300E5C97-25E5-4C38-B2E1-816EAFD13CBF}"/>
              </a:ext>
            </a:extLst>
          </p:cNvPr>
          <p:cNvSpPr>
            <a:spLocks noGrp="1"/>
          </p:cNvSpPr>
          <p:nvPr>
            <p:ph idx="1"/>
          </p:nvPr>
        </p:nvSpPr>
        <p:spPr/>
        <p:txBody>
          <a:bodyPr/>
          <a:lstStyle/>
          <a:p>
            <a:r>
              <a:rPr lang="en-US" dirty="0"/>
              <a:t>Advantages of Batch Operating System</a:t>
            </a:r>
          </a:p>
          <a:p>
            <a:pPr marL="0" indent="0">
              <a:buNone/>
            </a:pPr>
            <a:r>
              <a:rPr lang="en-US" dirty="0"/>
              <a:t>	. It is very difficult to guess or know the time required for any job to complete . Processors of the batch systems know how long the </a:t>
            </a:r>
            <a:r>
              <a:rPr lang="en-US" dirty="0" err="1"/>
              <a:t>jop</a:t>
            </a:r>
            <a:r>
              <a:rPr lang="en-US" dirty="0"/>
              <a:t> would be when it is in queue.</a:t>
            </a:r>
          </a:p>
          <a:p>
            <a:pPr marL="0" indent="0">
              <a:buNone/>
            </a:pPr>
            <a:r>
              <a:rPr lang="en-US" dirty="0"/>
              <a:t>	. Multiple users can share the batch systems.</a:t>
            </a:r>
          </a:p>
          <a:p>
            <a:pPr marL="0" indent="0">
              <a:buNone/>
            </a:pPr>
            <a:r>
              <a:rPr lang="en-US" dirty="0"/>
              <a:t>	. The idea time for the batch system is very less.</a:t>
            </a:r>
          </a:p>
          <a:p>
            <a:pPr marL="0" indent="0">
              <a:buNone/>
            </a:pPr>
            <a:r>
              <a:rPr lang="en-US" dirty="0"/>
              <a:t>	. It is easy to manage large work repeatedly in batch systems .</a:t>
            </a:r>
          </a:p>
        </p:txBody>
      </p:sp>
    </p:spTree>
    <p:extLst>
      <p:ext uri="{BB962C8B-B14F-4D97-AF65-F5344CB8AC3E}">
        <p14:creationId xmlns:p14="http://schemas.microsoft.com/office/powerpoint/2010/main" val="267554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43BB-B277-1FCA-CCBE-087ABD40C4B7}"/>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3CC0D924-22D9-1EA5-E47B-B7E1901D250E}"/>
              </a:ext>
            </a:extLst>
          </p:cNvPr>
          <p:cNvSpPr>
            <a:spLocks noGrp="1"/>
          </p:cNvSpPr>
          <p:nvPr>
            <p:ph idx="1"/>
          </p:nvPr>
        </p:nvSpPr>
        <p:spPr/>
        <p:txBody>
          <a:bodyPr/>
          <a:lstStyle/>
          <a:p>
            <a:r>
              <a:rPr lang="en-US" dirty="0"/>
              <a:t>Disadvantages of Batch Operating System:</a:t>
            </a:r>
          </a:p>
          <a:p>
            <a:pPr lvl="1"/>
            <a:r>
              <a:rPr lang="en-US" dirty="0"/>
              <a:t>The computer operators should be well known with batch systems.</a:t>
            </a:r>
          </a:p>
          <a:p>
            <a:pPr lvl="1"/>
            <a:r>
              <a:rPr lang="en-US" dirty="0"/>
              <a:t>Batch Systems are hard to debug.</a:t>
            </a:r>
          </a:p>
          <a:p>
            <a:pPr lvl="1"/>
            <a:r>
              <a:rPr lang="en-US" dirty="0"/>
              <a:t>It is sometimes costly.</a:t>
            </a:r>
          </a:p>
          <a:p>
            <a:pPr lvl="1"/>
            <a:r>
              <a:rPr lang="en-US" dirty="0"/>
              <a:t>The other jobs will have to wait for an unknown time if any job fails. </a:t>
            </a:r>
          </a:p>
          <a:p>
            <a:pPr lvl="1"/>
            <a:r>
              <a:rPr lang="en-US" dirty="0"/>
              <a:t>Example of Batch based Operating System:</a:t>
            </a:r>
          </a:p>
          <a:p>
            <a:pPr lvl="1"/>
            <a:r>
              <a:rPr lang="en-US" dirty="0"/>
              <a:t>Payroll System , Bank Statements , Etc.. </a:t>
            </a:r>
          </a:p>
          <a:p>
            <a:pPr marL="457200" lvl="1" indent="0">
              <a:buNone/>
            </a:pPr>
            <a:endParaRPr lang="en-US" dirty="0"/>
          </a:p>
        </p:txBody>
      </p:sp>
    </p:spTree>
    <p:extLst>
      <p:ext uri="{BB962C8B-B14F-4D97-AF65-F5344CB8AC3E}">
        <p14:creationId xmlns:p14="http://schemas.microsoft.com/office/powerpoint/2010/main" val="126568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0503-325F-3E40-B37B-3AF4D44C4CEF}"/>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B47304DE-215A-731F-426D-FD0985180612}"/>
              </a:ext>
            </a:extLst>
          </p:cNvPr>
          <p:cNvSpPr>
            <a:spLocks noGrp="1"/>
          </p:cNvSpPr>
          <p:nvPr>
            <p:ph idx="1"/>
          </p:nvPr>
        </p:nvSpPr>
        <p:spPr/>
        <p:txBody>
          <a:bodyPr/>
          <a:lstStyle/>
          <a:p>
            <a:r>
              <a:rPr lang="en-US" dirty="0"/>
              <a:t>Time – Sharing operating Systems</a:t>
            </a:r>
          </a:p>
          <a:p>
            <a:r>
              <a:rPr lang="en-US" dirty="0"/>
              <a:t>Each task is given some time to execute so that all the tasks work smoothly. Each user gets the time of CPU as they use a single system . Them systems are also known as Multitasking Systems . </a:t>
            </a:r>
          </a:p>
          <a:p>
            <a:r>
              <a:rPr lang="en-US" dirty="0"/>
              <a:t>The task can be from a single user or different users also . The time each task gets to execute is called quantum . After this time interval is over OS switches over to the next task.</a:t>
            </a:r>
          </a:p>
          <a:p>
            <a:endParaRPr lang="en-US" dirty="0"/>
          </a:p>
        </p:txBody>
      </p:sp>
    </p:spTree>
    <p:extLst>
      <p:ext uri="{BB962C8B-B14F-4D97-AF65-F5344CB8AC3E}">
        <p14:creationId xmlns:p14="http://schemas.microsoft.com/office/powerpoint/2010/main" val="196286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89D8-5125-CEC5-1644-C7FE54BA0304}"/>
              </a:ext>
            </a:extLst>
          </p:cNvPr>
          <p:cNvSpPr>
            <a:spLocks noGrp="1"/>
          </p:cNvSpPr>
          <p:nvPr>
            <p:ph type="title"/>
          </p:nvPr>
        </p:nvSpPr>
        <p:spPr/>
        <p:txBody>
          <a:bodyPr/>
          <a:lstStyle/>
          <a:p>
            <a:r>
              <a:rPr lang="en-US" dirty="0"/>
              <a:t>Various Types OS</a:t>
            </a:r>
          </a:p>
        </p:txBody>
      </p:sp>
      <p:pic>
        <p:nvPicPr>
          <p:cNvPr id="2050" name="Picture 2">
            <a:extLst>
              <a:ext uri="{FF2B5EF4-FFF2-40B4-BE49-F238E27FC236}">
                <a16:creationId xmlns:a16="http://schemas.microsoft.com/office/drawing/2014/main" id="{956712DF-4F8C-542E-C4CD-69E6B5420A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0601" y="2557463"/>
            <a:ext cx="5930797"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1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2A1D-BE6D-F68A-3EB7-E6EB1FA17E97}"/>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E6371AD6-C554-D3D2-E804-2091044AA6F1}"/>
              </a:ext>
            </a:extLst>
          </p:cNvPr>
          <p:cNvSpPr>
            <a:spLocks noGrp="1"/>
          </p:cNvSpPr>
          <p:nvPr>
            <p:ph idx="1"/>
          </p:nvPr>
        </p:nvSpPr>
        <p:spPr/>
        <p:txBody>
          <a:bodyPr/>
          <a:lstStyle/>
          <a:p>
            <a:r>
              <a:rPr lang="en-US" dirty="0"/>
              <a:t>The First generation(1940’s to early 1950’s)</a:t>
            </a:r>
          </a:p>
          <a:p>
            <a:r>
              <a:rPr lang="en-US" dirty="0"/>
              <a:t>When electronic computers were first introduced in the 1940’s they were created without any operating systems. All programming was done in absolute machine language, often by wiring up plugboards to control the machine’s basic functions. During this generation computers were generally used to solve simple math calculations, operating systems were not necessarily needed.   </a:t>
            </a:r>
          </a:p>
        </p:txBody>
      </p:sp>
    </p:spTree>
    <p:extLst>
      <p:ext uri="{BB962C8B-B14F-4D97-AF65-F5344CB8AC3E}">
        <p14:creationId xmlns:p14="http://schemas.microsoft.com/office/powerpoint/2010/main" val="1708138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9710-7924-900F-304F-5D6A25487562}"/>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D0BF8CFD-9A86-B3D6-BB4F-E23466FB02A7}"/>
              </a:ext>
            </a:extLst>
          </p:cNvPr>
          <p:cNvSpPr>
            <a:spLocks noGrp="1"/>
          </p:cNvSpPr>
          <p:nvPr>
            <p:ph idx="1"/>
          </p:nvPr>
        </p:nvSpPr>
        <p:spPr/>
        <p:txBody>
          <a:bodyPr/>
          <a:lstStyle/>
          <a:p>
            <a:r>
              <a:rPr lang="en-US" dirty="0"/>
              <a:t>Advantage of Time-Sharing OS:</a:t>
            </a:r>
          </a:p>
          <a:p>
            <a:r>
              <a:rPr lang="en-US" dirty="0"/>
              <a:t>Each task gets an equal opportunity</a:t>
            </a:r>
          </a:p>
          <a:p>
            <a:r>
              <a:rPr lang="en-US" dirty="0"/>
              <a:t>Fewer chances of duplication of software</a:t>
            </a:r>
          </a:p>
          <a:p>
            <a:r>
              <a:rPr lang="en-US" dirty="0"/>
              <a:t>CPU idle time can be reduced</a:t>
            </a:r>
          </a:p>
          <a:p>
            <a:r>
              <a:rPr lang="en-US" dirty="0"/>
              <a:t>Disadvantages of Time-Sharing OS:</a:t>
            </a:r>
          </a:p>
          <a:p>
            <a:r>
              <a:rPr lang="en-US" dirty="0"/>
              <a:t>Reliability problem  </a:t>
            </a:r>
          </a:p>
        </p:txBody>
      </p:sp>
    </p:spTree>
    <p:extLst>
      <p:ext uri="{BB962C8B-B14F-4D97-AF65-F5344CB8AC3E}">
        <p14:creationId xmlns:p14="http://schemas.microsoft.com/office/powerpoint/2010/main" val="148850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6448-0A68-1722-DA5B-7DA58F65B2E5}"/>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7695E1C1-B25A-F465-4277-76AEB182173C}"/>
              </a:ext>
            </a:extLst>
          </p:cNvPr>
          <p:cNvSpPr>
            <a:spLocks noGrp="1"/>
          </p:cNvSpPr>
          <p:nvPr>
            <p:ph idx="1"/>
          </p:nvPr>
        </p:nvSpPr>
        <p:spPr/>
        <p:txBody>
          <a:bodyPr>
            <a:normAutofit/>
          </a:bodyPr>
          <a:lstStyle/>
          <a:p>
            <a:r>
              <a:rPr lang="en-US" dirty="0"/>
              <a:t>One must have to take care of the Security and integrity of user programs and data</a:t>
            </a:r>
          </a:p>
          <a:p>
            <a:r>
              <a:rPr lang="en-US" dirty="0"/>
              <a:t>Data communication problem </a:t>
            </a:r>
          </a:p>
          <a:p>
            <a:r>
              <a:rPr lang="en-US" dirty="0"/>
              <a:t>Examples of Time-Sharing OS are :</a:t>
            </a:r>
          </a:p>
          <a:p>
            <a:pPr marL="0" indent="0">
              <a:buNone/>
            </a:pPr>
            <a:r>
              <a:rPr lang="en-US" dirty="0"/>
              <a:t>	-&gt;Multics</a:t>
            </a:r>
          </a:p>
          <a:p>
            <a:pPr marL="0" indent="0">
              <a:buNone/>
            </a:pPr>
            <a:r>
              <a:rPr lang="en-US" dirty="0"/>
              <a:t>	-&gt; Unix ,</a:t>
            </a:r>
          </a:p>
        </p:txBody>
      </p:sp>
    </p:spTree>
    <p:extLst>
      <p:ext uri="{BB962C8B-B14F-4D97-AF65-F5344CB8AC3E}">
        <p14:creationId xmlns:p14="http://schemas.microsoft.com/office/powerpoint/2010/main" val="2403643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CA43-D6CE-9149-7B39-0179F070CA7C}"/>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C6BD239D-58C4-ED89-3799-46BD10B2EAA4}"/>
              </a:ext>
            </a:extLst>
          </p:cNvPr>
          <p:cNvSpPr>
            <a:spLocks noGrp="1"/>
          </p:cNvSpPr>
          <p:nvPr>
            <p:ph idx="1"/>
          </p:nvPr>
        </p:nvSpPr>
        <p:spPr/>
        <p:txBody>
          <a:bodyPr/>
          <a:lstStyle/>
          <a:p>
            <a:r>
              <a:rPr lang="en-US" dirty="0"/>
              <a:t>Distributed Operating System </a:t>
            </a:r>
          </a:p>
          <a:p>
            <a:r>
              <a:rPr lang="en-US" dirty="0"/>
              <a:t>These types of the operating system is a recent advancement in the world of computer technology and are being widely accepted all over the world and , that too , with a great pace.</a:t>
            </a:r>
          </a:p>
          <a:p>
            <a:r>
              <a:rPr lang="en-US" dirty="0"/>
              <a:t>Various autonomous interconnected computers communicate with each other using a shared communication network. Independent systems possess their own memory unit and CPU . These are referred to as loosely coupled systems or distributed Systems. </a:t>
            </a:r>
          </a:p>
        </p:txBody>
      </p:sp>
    </p:spTree>
    <p:extLst>
      <p:ext uri="{BB962C8B-B14F-4D97-AF65-F5344CB8AC3E}">
        <p14:creationId xmlns:p14="http://schemas.microsoft.com/office/powerpoint/2010/main" val="3288474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31E6-6394-CCDD-17DE-621E6298210F}"/>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A85181E1-CD86-99CA-1F3B-EE6F331E2E08}"/>
              </a:ext>
            </a:extLst>
          </p:cNvPr>
          <p:cNvSpPr>
            <a:spLocks noGrp="1"/>
          </p:cNvSpPr>
          <p:nvPr>
            <p:ph idx="1"/>
          </p:nvPr>
        </p:nvSpPr>
        <p:spPr/>
        <p:txBody>
          <a:bodyPr/>
          <a:lstStyle/>
          <a:p>
            <a:r>
              <a:rPr lang="en-US" dirty="0"/>
              <a:t>This system’s processors differ in size and function. </a:t>
            </a:r>
          </a:p>
          <a:p>
            <a:r>
              <a:rPr lang="en-US" dirty="0"/>
              <a:t>The major benefit of working with these types of the operating system is that it is always possible that one user can access the files or software .</a:t>
            </a:r>
          </a:p>
          <a:p>
            <a:r>
              <a:rPr lang="en-US" dirty="0"/>
              <a:t> which are not actually present on this system but some other system connected within this network , remote access is enabled within the devices connected in that network .</a:t>
            </a:r>
          </a:p>
        </p:txBody>
      </p:sp>
    </p:spTree>
    <p:extLst>
      <p:ext uri="{BB962C8B-B14F-4D97-AF65-F5344CB8AC3E}">
        <p14:creationId xmlns:p14="http://schemas.microsoft.com/office/powerpoint/2010/main" val="324280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483A-4768-6DA9-2B2B-DE01F9E321B2}"/>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B67E2B7E-B420-DD66-777F-41860C54735D}"/>
              </a:ext>
            </a:extLst>
          </p:cNvPr>
          <p:cNvSpPr>
            <a:spLocks noGrp="1"/>
          </p:cNvSpPr>
          <p:nvPr>
            <p:ph idx="1"/>
          </p:nvPr>
        </p:nvSpPr>
        <p:spPr/>
        <p:txBody>
          <a:bodyPr/>
          <a:lstStyle/>
          <a:p>
            <a:endParaRPr lang="en-US" dirty="0"/>
          </a:p>
        </p:txBody>
      </p:sp>
      <p:pic>
        <p:nvPicPr>
          <p:cNvPr id="3074" name="Picture 2">
            <a:extLst>
              <a:ext uri="{FF2B5EF4-FFF2-40B4-BE49-F238E27FC236}">
                <a16:creationId xmlns:a16="http://schemas.microsoft.com/office/drawing/2014/main" id="{92C576A9-EF28-4666-12BA-823399BCB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633" y="2892490"/>
            <a:ext cx="4086808" cy="27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93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8352-8BDC-63E6-4B12-2592D6A1ED6D}"/>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715A8804-F75D-8A47-05EF-DE4168A54724}"/>
              </a:ext>
            </a:extLst>
          </p:cNvPr>
          <p:cNvSpPr>
            <a:spLocks noGrp="1"/>
          </p:cNvSpPr>
          <p:nvPr>
            <p:ph idx="1"/>
          </p:nvPr>
        </p:nvSpPr>
        <p:spPr/>
        <p:txBody>
          <a:bodyPr>
            <a:normAutofit fontScale="92500" lnSpcReduction="10000"/>
          </a:bodyPr>
          <a:lstStyle/>
          <a:p>
            <a:r>
              <a:rPr lang="en-US" dirty="0"/>
              <a:t>Advantage of Distributed Operating System</a:t>
            </a:r>
          </a:p>
          <a:p>
            <a:r>
              <a:rPr lang="en-US" dirty="0"/>
              <a:t>Failure of one Will not affect the other network communication, as all systems are independent from each other .</a:t>
            </a:r>
          </a:p>
          <a:p>
            <a:r>
              <a:rPr lang="en-US" dirty="0"/>
              <a:t>Electronic mail increases the data exchange speed </a:t>
            </a:r>
          </a:p>
          <a:p>
            <a:r>
              <a:rPr lang="en-US" dirty="0"/>
              <a:t>Since resources are being shared , computation is highly fast and durable </a:t>
            </a:r>
          </a:p>
          <a:p>
            <a:r>
              <a:rPr lang="en-US" dirty="0"/>
              <a:t>Load on host computer reduces</a:t>
            </a:r>
          </a:p>
          <a:p>
            <a:r>
              <a:rPr lang="en-US" dirty="0"/>
              <a:t>These systems are easily scalable as many systems can be easily added to the network</a:t>
            </a:r>
          </a:p>
          <a:p>
            <a:pPr marL="0" indent="0">
              <a:buNone/>
            </a:pPr>
            <a:endParaRPr lang="en-US" dirty="0"/>
          </a:p>
        </p:txBody>
      </p:sp>
    </p:spTree>
    <p:extLst>
      <p:ext uri="{BB962C8B-B14F-4D97-AF65-F5344CB8AC3E}">
        <p14:creationId xmlns:p14="http://schemas.microsoft.com/office/powerpoint/2010/main" val="4104851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0DD6-79B1-6FCE-7B89-458B17D063CC}"/>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6A50AB44-FD0D-DF8A-2762-72A1BE62321E}"/>
              </a:ext>
            </a:extLst>
          </p:cNvPr>
          <p:cNvSpPr>
            <a:spLocks noGrp="1"/>
          </p:cNvSpPr>
          <p:nvPr>
            <p:ph idx="1"/>
          </p:nvPr>
        </p:nvSpPr>
        <p:spPr/>
        <p:txBody>
          <a:bodyPr>
            <a:normAutofit fontScale="92500"/>
          </a:bodyPr>
          <a:lstStyle/>
          <a:p>
            <a:r>
              <a:rPr lang="en-US" dirty="0"/>
              <a:t>Disadvantages of Distributed Operating System</a:t>
            </a:r>
          </a:p>
          <a:p>
            <a:r>
              <a:rPr lang="en-US" dirty="0"/>
              <a:t>Failure of the main network will stop the entire communication </a:t>
            </a:r>
          </a:p>
          <a:p>
            <a:r>
              <a:rPr lang="en-US" dirty="0"/>
              <a:t>To establish distributed systems the language which is used are not well defined yet . These types of systems are not readily available as they are expensive. </a:t>
            </a:r>
          </a:p>
          <a:p>
            <a:r>
              <a:rPr lang="en-US" dirty="0"/>
              <a:t>Not only that the underlying software is highly complex and not understood well yet.</a:t>
            </a:r>
          </a:p>
          <a:p>
            <a:r>
              <a:rPr lang="en-US" dirty="0"/>
              <a:t>Examples of Distributed Operating Systems – LOCUS. </a:t>
            </a:r>
          </a:p>
          <a:p>
            <a:endParaRPr lang="en-US" dirty="0"/>
          </a:p>
        </p:txBody>
      </p:sp>
    </p:spTree>
    <p:extLst>
      <p:ext uri="{BB962C8B-B14F-4D97-AF65-F5344CB8AC3E}">
        <p14:creationId xmlns:p14="http://schemas.microsoft.com/office/powerpoint/2010/main" val="1895270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A61D-8FB4-3913-8579-4425C837E83D}"/>
              </a:ext>
            </a:extLst>
          </p:cNvPr>
          <p:cNvSpPr>
            <a:spLocks noGrp="1"/>
          </p:cNvSpPr>
          <p:nvPr>
            <p:ph type="title"/>
          </p:nvPr>
        </p:nvSpPr>
        <p:spPr/>
        <p:txBody>
          <a:bodyPr/>
          <a:lstStyle/>
          <a:p>
            <a:r>
              <a:rPr lang="en-US" dirty="0"/>
              <a:t>Various Types OS</a:t>
            </a:r>
          </a:p>
        </p:txBody>
      </p:sp>
      <p:sp>
        <p:nvSpPr>
          <p:cNvPr id="3" name="Content Placeholder 2">
            <a:extLst>
              <a:ext uri="{FF2B5EF4-FFF2-40B4-BE49-F238E27FC236}">
                <a16:creationId xmlns:a16="http://schemas.microsoft.com/office/drawing/2014/main" id="{1D96AE20-6EDE-2E52-AD20-E062F293C963}"/>
              </a:ext>
            </a:extLst>
          </p:cNvPr>
          <p:cNvSpPr>
            <a:spLocks noGrp="1"/>
          </p:cNvSpPr>
          <p:nvPr>
            <p:ph idx="1"/>
          </p:nvPr>
        </p:nvSpPr>
        <p:spPr/>
        <p:txBody>
          <a:bodyPr>
            <a:normAutofit fontScale="92500" lnSpcReduction="10000"/>
          </a:bodyPr>
          <a:lstStyle/>
          <a:p>
            <a:r>
              <a:rPr lang="en-US" dirty="0"/>
              <a:t>Network Operating System</a:t>
            </a:r>
          </a:p>
          <a:p>
            <a:r>
              <a:rPr lang="en-US" dirty="0"/>
              <a:t>These systems run on a server and provide the capability to manage data , users , groups , security , applications , and other networking functions. These types of operating systems allow shared access of files , printers , security , applications, and other networking functions over a small private network.</a:t>
            </a:r>
          </a:p>
          <a:p>
            <a:r>
              <a:rPr lang="en-US" dirty="0"/>
              <a:t>One more important aspect of network operating Systems is that all the users are well aware of the underlying configuration , of all other users within the network , their individual connections ,. And that’s why these computers are popularly known as tightly coupled systems.</a:t>
            </a:r>
          </a:p>
        </p:txBody>
      </p:sp>
    </p:spTree>
    <p:extLst>
      <p:ext uri="{BB962C8B-B14F-4D97-AF65-F5344CB8AC3E}">
        <p14:creationId xmlns:p14="http://schemas.microsoft.com/office/powerpoint/2010/main" val="2140851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C90B-160B-6935-593E-D31C3681910F}"/>
              </a:ext>
            </a:extLst>
          </p:cNvPr>
          <p:cNvSpPr>
            <a:spLocks noGrp="1"/>
          </p:cNvSpPr>
          <p:nvPr>
            <p:ph type="title"/>
          </p:nvPr>
        </p:nvSpPr>
        <p:spPr/>
        <p:txBody>
          <a:bodyPr/>
          <a:lstStyle/>
          <a:p>
            <a:r>
              <a:rPr lang="en-US" dirty="0"/>
              <a:t>Various Types OS</a:t>
            </a:r>
          </a:p>
        </p:txBody>
      </p:sp>
      <p:pic>
        <p:nvPicPr>
          <p:cNvPr id="4098" name="Picture 2">
            <a:extLst>
              <a:ext uri="{FF2B5EF4-FFF2-40B4-BE49-F238E27FC236}">
                <a16:creationId xmlns:a16="http://schemas.microsoft.com/office/drawing/2014/main" id="{93EE84A6-34AD-21C1-0D33-6C58B78AC7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2986" y="2557463"/>
            <a:ext cx="4346027"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676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06BD-A053-E658-5566-DECA493895D8}"/>
              </a:ext>
            </a:extLst>
          </p:cNvPr>
          <p:cNvSpPr>
            <a:spLocks noGrp="1"/>
          </p:cNvSpPr>
          <p:nvPr>
            <p:ph type="title"/>
          </p:nvPr>
        </p:nvSpPr>
        <p:spPr/>
        <p:txBody>
          <a:bodyPr/>
          <a:lstStyle/>
          <a:p>
            <a:r>
              <a:rPr lang="en-US" dirty="0"/>
              <a:t>Comparison between OS</a:t>
            </a:r>
          </a:p>
        </p:txBody>
      </p:sp>
      <p:sp>
        <p:nvSpPr>
          <p:cNvPr id="6" name="Content Placeholder 5">
            <a:extLst>
              <a:ext uri="{FF2B5EF4-FFF2-40B4-BE49-F238E27FC236}">
                <a16:creationId xmlns:a16="http://schemas.microsoft.com/office/drawing/2014/main" id="{2DBF9E33-51B4-B4A3-0BFB-90A96AF7ACFA}"/>
              </a:ext>
            </a:extLst>
          </p:cNvPr>
          <p:cNvSpPr>
            <a:spLocks noGrp="1"/>
          </p:cNvSpPr>
          <p:nvPr>
            <p:ph idx="1"/>
          </p:nvPr>
        </p:nvSpPr>
        <p:spPr/>
        <p:txBody>
          <a:bodyPr/>
          <a:lstStyle/>
          <a:p>
            <a:r>
              <a:rPr lang="en-US" dirty="0"/>
              <a:t>In todays world , we see a strong showing for all three operating systems, Microsoft Windows , Linux and macOS. Competition spurs creativity and combats complacency , and there is of new development for these three operating systems.</a:t>
            </a:r>
          </a:p>
          <a:p>
            <a:r>
              <a:rPr lang="en-US" dirty="0"/>
              <a:t>If you want to know more about the similarities and differences in these three operating systems , keep </a:t>
            </a:r>
            <a:r>
              <a:rPr lang="en-US"/>
              <a:t>reading. </a:t>
            </a:r>
            <a:endParaRPr lang="en-US" dirty="0"/>
          </a:p>
          <a:p>
            <a:endParaRPr lang="en-US" dirty="0"/>
          </a:p>
        </p:txBody>
      </p:sp>
    </p:spTree>
    <p:extLst>
      <p:ext uri="{BB962C8B-B14F-4D97-AF65-F5344CB8AC3E}">
        <p14:creationId xmlns:p14="http://schemas.microsoft.com/office/powerpoint/2010/main" val="338225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D7C3-7CFA-DCCD-890C-239FD8FFA9FD}"/>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08AC7CCB-94E7-6BEC-03E0-CA19D4645AA9}"/>
              </a:ext>
            </a:extLst>
          </p:cNvPr>
          <p:cNvSpPr>
            <a:spLocks noGrp="1"/>
          </p:cNvSpPr>
          <p:nvPr>
            <p:ph idx="1"/>
          </p:nvPr>
        </p:nvSpPr>
        <p:spPr>
          <a:xfrm>
            <a:off x="1295400" y="2610721"/>
            <a:ext cx="9601196" cy="3159974"/>
          </a:xfrm>
        </p:spPr>
        <p:txBody>
          <a:bodyPr/>
          <a:lstStyle/>
          <a:p>
            <a:r>
              <a:rPr lang="en-US" dirty="0"/>
              <a:t>The First Generation Image</a:t>
            </a:r>
          </a:p>
          <a:p>
            <a:endParaRPr lang="en-US" dirty="0"/>
          </a:p>
        </p:txBody>
      </p:sp>
      <p:pic>
        <p:nvPicPr>
          <p:cNvPr id="1026" name="Picture 2">
            <a:extLst>
              <a:ext uri="{FF2B5EF4-FFF2-40B4-BE49-F238E27FC236}">
                <a16:creationId xmlns:a16="http://schemas.microsoft.com/office/drawing/2014/main" id="{C12AAB70-531A-AD49-1A53-23962A68B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621" y="3392654"/>
            <a:ext cx="3838370" cy="208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913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A6E9-4D13-CACA-883D-672E680490B8}"/>
              </a:ext>
            </a:extLst>
          </p:cNvPr>
          <p:cNvSpPr>
            <a:spLocks noGrp="1"/>
          </p:cNvSpPr>
          <p:nvPr>
            <p:ph type="title"/>
          </p:nvPr>
        </p:nvSpPr>
        <p:spPr/>
        <p:txBody>
          <a:bodyPr/>
          <a:lstStyle/>
          <a:p>
            <a:r>
              <a:rPr lang="en-US" dirty="0"/>
              <a:t>Comparison between OS</a:t>
            </a:r>
          </a:p>
        </p:txBody>
      </p:sp>
      <p:sp>
        <p:nvSpPr>
          <p:cNvPr id="3" name="Content Placeholder 2">
            <a:extLst>
              <a:ext uri="{FF2B5EF4-FFF2-40B4-BE49-F238E27FC236}">
                <a16:creationId xmlns:a16="http://schemas.microsoft.com/office/drawing/2014/main" id="{449E7FF3-4D3E-CDEC-63EB-66096E04D9F9}"/>
              </a:ext>
            </a:extLst>
          </p:cNvPr>
          <p:cNvSpPr>
            <a:spLocks noGrp="1"/>
          </p:cNvSpPr>
          <p:nvPr>
            <p:ph idx="1"/>
          </p:nvPr>
        </p:nvSpPr>
        <p:spPr/>
        <p:txBody>
          <a:bodyPr/>
          <a:lstStyle/>
          <a:p>
            <a:r>
              <a:rPr lang="en-US" dirty="0"/>
              <a:t>This article is for those who want to learn :</a:t>
            </a:r>
          </a:p>
          <a:p>
            <a:pPr lvl="1"/>
            <a:r>
              <a:rPr lang="en-US" dirty="0"/>
              <a:t>The common versions of each operating system </a:t>
            </a:r>
          </a:p>
          <a:p>
            <a:pPr lvl="1"/>
            <a:r>
              <a:rPr lang="en-US" dirty="0"/>
              <a:t>Some of the basic difference</a:t>
            </a:r>
          </a:p>
          <a:p>
            <a:pPr lvl="1"/>
            <a:r>
              <a:rPr lang="en-US" dirty="0"/>
              <a:t>How the operating system terminology </a:t>
            </a:r>
          </a:p>
          <a:p>
            <a:pPr lvl="1"/>
            <a:r>
              <a:rPr lang="en-US" dirty="0"/>
              <a:t>How to choose one operating system over another </a:t>
            </a:r>
          </a:p>
        </p:txBody>
      </p:sp>
    </p:spTree>
    <p:extLst>
      <p:ext uri="{BB962C8B-B14F-4D97-AF65-F5344CB8AC3E}">
        <p14:creationId xmlns:p14="http://schemas.microsoft.com/office/powerpoint/2010/main" val="209351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A6CA-0E52-BE82-BA8A-397CCD782281}"/>
              </a:ext>
            </a:extLst>
          </p:cNvPr>
          <p:cNvSpPr>
            <a:spLocks noGrp="1"/>
          </p:cNvSpPr>
          <p:nvPr>
            <p:ph type="title"/>
          </p:nvPr>
        </p:nvSpPr>
        <p:spPr/>
        <p:txBody>
          <a:bodyPr/>
          <a:lstStyle/>
          <a:p>
            <a:r>
              <a:rPr lang="en-US" dirty="0"/>
              <a:t>Comparison between OS</a:t>
            </a:r>
          </a:p>
        </p:txBody>
      </p:sp>
      <p:sp>
        <p:nvSpPr>
          <p:cNvPr id="3" name="Content Placeholder 2">
            <a:extLst>
              <a:ext uri="{FF2B5EF4-FFF2-40B4-BE49-F238E27FC236}">
                <a16:creationId xmlns:a16="http://schemas.microsoft.com/office/drawing/2014/main" id="{3751A359-24D5-9143-AF97-067821E83E46}"/>
              </a:ext>
            </a:extLst>
          </p:cNvPr>
          <p:cNvSpPr>
            <a:spLocks noGrp="1"/>
          </p:cNvSpPr>
          <p:nvPr>
            <p:ph idx="1"/>
          </p:nvPr>
        </p:nvSpPr>
        <p:spPr/>
        <p:txBody>
          <a:bodyPr/>
          <a:lstStyle/>
          <a:p>
            <a:r>
              <a:rPr lang="en-US" dirty="0"/>
              <a:t>After all , an operating system (OS) is the  fundamental base of the computer for running the software and apps we all rely on daily.</a:t>
            </a:r>
          </a:p>
          <a:p>
            <a:r>
              <a:rPr lang="en-US" dirty="0"/>
              <a:t>Because this is a critical part of foundational IT knowledge , CompTIA A+(Exam 220-1002) covers all three operating systems .  CompTIA cert Master Labs for Linux+, Security+, Server+, Network+, and Cloud+ also contain many Linux and windows –based hands –on </a:t>
            </a:r>
            <a:r>
              <a:rPr lang="en-US" dirty="0" err="1"/>
              <a:t>activites</a:t>
            </a:r>
            <a:r>
              <a:rPr lang="en-US" dirty="0"/>
              <a:t> .</a:t>
            </a:r>
          </a:p>
        </p:txBody>
      </p:sp>
    </p:spTree>
    <p:extLst>
      <p:ext uri="{BB962C8B-B14F-4D97-AF65-F5344CB8AC3E}">
        <p14:creationId xmlns:p14="http://schemas.microsoft.com/office/powerpoint/2010/main" val="3128436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4837-5273-6156-1E51-2DAB449B515C}"/>
              </a:ext>
            </a:extLst>
          </p:cNvPr>
          <p:cNvSpPr>
            <a:spLocks noGrp="1"/>
          </p:cNvSpPr>
          <p:nvPr>
            <p:ph type="title"/>
          </p:nvPr>
        </p:nvSpPr>
        <p:spPr/>
        <p:txBody>
          <a:bodyPr/>
          <a:lstStyle/>
          <a:p>
            <a:r>
              <a:rPr lang="en-US" dirty="0"/>
              <a:t>Comparison between OS</a:t>
            </a:r>
          </a:p>
        </p:txBody>
      </p:sp>
      <p:graphicFrame>
        <p:nvGraphicFramePr>
          <p:cNvPr id="4" name="Content Placeholder 3">
            <a:extLst>
              <a:ext uri="{FF2B5EF4-FFF2-40B4-BE49-F238E27FC236}">
                <a16:creationId xmlns:a16="http://schemas.microsoft.com/office/drawing/2014/main" id="{89B79B4B-C40A-D457-0FC8-C3C2578C1103}"/>
              </a:ext>
            </a:extLst>
          </p:cNvPr>
          <p:cNvGraphicFramePr>
            <a:graphicFrameLocks noGrp="1"/>
          </p:cNvGraphicFramePr>
          <p:nvPr>
            <p:ph idx="1"/>
          </p:nvPr>
        </p:nvGraphicFramePr>
        <p:xfrm>
          <a:off x="3457548" y="2551585"/>
          <a:ext cx="5276904" cy="3329632"/>
        </p:xfrm>
        <a:graphic>
          <a:graphicData uri="http://schemas.openxmlformats.org/drawingml/2006/table">
            <a:tbl>
              <a:tblPr/>
              <a:tblGrid>
                <a:gridCol w="1534180">
                  <a:extLst>
                    <a:ext uri="{9D8B030D-6E8A-4147-A177-3AD203B41FA5}">
                      <a16:colId xmlns:a16="http://schemas.microsoft.com/office/drawing/2014/main" val="1631175520"/>
                    </a:ext>
                  </a:extLst>
                </a:gridCol>
                <a:gridCol w="514203">
                  <a:extLst>
                    <a:ext uri="{9D8B030D-6E8A-4147-A177-3AD203B41FA5}">
                      <a16:colId xmlns:a16="http://schemas.microsoft.com/office/drawing/2014/main" val="3589020923"/>
                    </a:ext>
                  </a:extLst>
                </a:gridCol>
                <a:gridCol w="547921">
                  <a:extLst>
                    <a:ext uri="{9D8B030D-6E8A-4147-A177-3AD203B41FA5}">
                      <a16:colId xmlns:a16="http://schemas.microsoft.com/office/drawing/2014/main" val="1219272872"/>
                    </a:ext>
                  </a:extLst>
                </a:gridCol>
                <a:gridCol w="885104">
                  <a:extLst>
                    <a:ext uri="{9D8B030D-6E8A-4147-A177-3AD203B41FA5}">
                      <a16:colId xmlns:a16="http://schemas.microsoft.com/office/drawing/2014/main" val="227327681"/>
                    </a:ext>
                  </a:extLst>
                </a:gridCol>
                <a:gridCol w="826097">
                  <a:extLst>
                    <a:ext uri="{9D8B030D-6E8A-4147-A177-3AD203B41FA5}">
                      <a16:colId xmlns:a16="http://schemas.microsoft.com/office/drawing/2014/main" val="2289000934"/>
                    </a:ext>
                  </a:extLst>
                </a:gridCol>
                <a:gridCol w="969399">
                  <a:extLst>
                    <a:ext uri="{9D8B030D-6E8A-4147-A177-3AD203B41FA5}">
                      <a16:colId xmlns:a16="http://schemas.microsoft.com/office/drawing/2014/main" val="1664078847"/>
                    </a:ext>
                  </a:extLst>
                </a:gridCol>
              </a:tblGrid>
              <a:tr h="566466">
                <a:tc>
                  <a:txBody>
                    <a:bodyPr/>
                    <a:lstStyle/>
                    <a:p>
                      <a:r>
                        <a:rPr lang="en-US" sz="1600" b="1">
                          <a:solidFill>
                            <a:srgbClr val="253746"/>
                          </a:solidFill>
                          <a:effectLst/>
                        </a:rPr>
                        <a:t>Common OS Versions</a:t>
                      </a:r>
                      <a:endParaRPr lang="en-US" sz="1600">
                        <a:solidFill>
                          <a:srgbClr val="253746"/>
                        </a:solidFill>
                        <a:effectLst/>
                      </a:endParaRPr>
                    </a:p>
                  </a:txBody>
                  <a:tcPr marL="80924" marR="80924" marT="40462" marB="40462">
                    <a:lnL>
                      <a:noFill/>
                    </a:lnL>
                    <a:lnR>
                      <a:noFill/>
                    </a:lnR>
                    <a:lnT>
                      <a:noFill/>
                    </a:lnT>
                    <a:lnB>
                      <a:noFill/>
                    </a:lnB>
                    <a:solidFill>
                      <a:srgbClr val="FFFFFF"/>
                    </a:solidFill>
                  </a:tcPr>
                </a:tc>
                <a:tc>
                  <a:txBody>
                    <a:bodyPr/>
                    <a:lstStyle/>
                    <a:p>
                      <a:pPr algn="ctr"/>
                      <a:r>
                        <a:rPr lang="en-US" sz="1600" b="1">
                          <a:solidFill>
                            <a:srgbClr val="253746"/>
                          </a:solidFill>
                          <a:effectLst/>
                        </a:rPr>
                        <a:t>Client</a:t>
                      </a:r>
                      <a:endParaRPr lang="en-US" sz="1600">
                        <a:solidFill>
                          <a:srgbClr val="253746"/>
                        </a:solidFill>
                        <a:effectLst/>
                      </a:endParaRPr>
                    </a:p>
                  </a:txBody>
                  <a:tcPr marL="80924" marR="80924" marT="40462" marB="40462">
                    <a:lnL>
                      <a:noFill/>
                    </a:lnL>
                    <a:lnR>
                      <a:noFill/>
                    </a:lnR>
                    <a:lnT>
                      <a:noFill/>
                    </a:lnT>
                    <a:lnB>
                      <a:noFill/>
                    </a:lnB>
                    <a:solidFill>
                      <a:srgbClr val="FFFFFF"/>
                    </a:solidFill>
                  </a:tcPr>
                </a:tc>
                <a:tc>
                  <a:txBody>
                    <a:bodyPr/>
                    <a:lstStyle/>
                    <a:p>
                      <a:pPr algn="ctr"/>
                      <a:r>
                        <a:rPr lang="en-US" sz="1600" b="1">
                          <a:solidFill>
                            <a:srgbClr val="253746"/>
                          </a:solidFill>
                          <a:effectLst/>
                        </a:rPr>
                        <a:t>Server</a:t>
                      </a:r>
                      <a:endParaRPr lang="en-US" sz="1600">
                        <a:solidFill>
                          <a:srgbClr val="253746"/>
                        </a:solidFill>
                        <a:effectLst/>
                      </a:endParaRPr>
                    </a:p>
                  </a:txBody>
                  <a:tcPr marL="80924" marR="80924" marT="40462" marB="40462">
                    <a:lnL>
                      <a:noFill/>
                    </a:lnL>
                    <a:lnR>
                      <a:noFill/>
                    </a:lnR>
                    <a:lnT>
                      <a:noFill/>
                    </a:lnT>
                    <a:lnB>
                      <a:noFill/>
                    </a:lnB>
                    <a:solidFill>
                      <a:srgbClr val="FFFFFF"/>
                    </a:solidFill>
                  </a:tcPr>
                </a:tc>
                <a:tc>
                  <a:txBody>
                    <a:bodyPr/>
                    <a:lstStyle/>
                    <a:p>
                      <a:pPr algn="ctr"/>
                      <a:r>
                        <a:rPr lang="en-US" sz="1600" b="1">
                          <a:solidFill>
                            <a:srgbClr val="253746"/>
                          </a:solidFill>
                          <a:effectLst/>
                        </a:rPr>
                        <a:t>Regular User</a:t>
                      </a:r>
                      <a:endParaRPr lang="en-US" sz="1600">
                        <a:solidFill>
                          <a:srgbClr val="253746"/>
                        </a:solidFill>
                        <a:effectLst/>
                      </a:endParaRPr>
                    </a:p>
                  </a:txBody>
                  <a:tcPr marL="80924" marR="80924" marT="40462" marB="40462">
                    <a:lnL>
                      <a:noFill/>
                    </a:lnL>
                    <a:lnR>
                      <a:noFill/>
                    </a:lnR>
                    <a:lnT>
                      <a:noFill/>
                    </a:lnT>
                    <a:lnB>
                      <a:noFill/>
                    </a:lnB>
                    <a:solidFill>
                      <a:srgbClr val="FFFFFF"/>
                    </a:solidFill>
                  </a:tcPr>
                </a:tc>
                <a:tc>
                  <a:txBody>
                    <a:bodyPr/>
                    <a:lstStyle/>
                    <a:p>
                      <a:pPr algn="ctr"/>
                      <a:r>
                        <a:rPr lang="en-US" sz="1600" b="1">
                          <a:solidFill>
                            <a:srgbClr val="253746"/>
                          </a:solidFill>
                          <a:effectLst/>
                        </a:rPr>
                        <a:t>Power User</a:t>
                      </a:r>
                      <a:endParaRPr lang="en-US" sz="1600">
                        <a:solidFill>
                          <a:srgbClr val="253746"/>
                        </a:solidFill>
                        <a:effectLst/>
                      </a:endParaRPr>
                    </a:p>
                  </a:txBody>
                  <a:tcPr marL="80924" marR="80924" marT="40462" marB="40462">
                    <a:lnL>
                      <a:noFill/>
                    </a:lnL>
                    <a:lnR>
                      <a:noFill/>
                    </a:lnR>
                    <a:lnT>
                      <a:noFill/>
                    </a:lnT>
                    <a:lnB>
                      <a:noFill/>
                    </a:lnB>
                    <a:solidFill>
                      <a:srgbClr val="FFFFFF"/>
                    </a:solidFill>
                  </a:tcPr>
                </a:tc>
                <a:tc>
                  <a:txBody>
                    <a:bodyPr/>
                    <a:lstStyle/>
                    <a:p>
                      <a:pPr algn="ctr"/>
                      <a:r>
                        <a:rPr lang="en-US" sz="1600" b="1">
                          <a:solidFill>
                            <a:srgbClr val="253746"/>
                          </a:solidFill>
                          <a:effectLst/>
                        </a:rPr>
                        <a:t>Administrator</a:t>
                      </a:r>
                      <a:endParaRPr lang="en-US" sz="1600">
                        <a:solidFill>
                          <a:srgbClr val="253746"/>
                        </a:solidFill>
                        <a:effectLst/>
                      </a:endParaRPr>
                    </a:p>
                  </a:txBody>
                  <a:tcPr marL="80924" marR="80924" marT="40462" marB="40462">
                    <a:lnL>
                      <a:noFill/>
                    </a:lnL>
                    <a:lnR>
                      <a:noFill/>
                    </a:lnR>
                    <a:lnT>
                      <a:noFill/>
                    </a:lnT>
                    <a:lnB>
                      <a:noFill/>
                    </a:lnB>
                    <a:solidFill>
                      <a:srgbClr val="FFFFFF"/>
                    </a:solidFill>
                  </a:tcPr>
                </a:tc>
                <a:extLst>
                  <a:ext uri="{0D108BD9-81ED-4DB2-BD59-A6C34878D82A}">
                    <a16:rowId xmlns:a16="http://schemas.microsoft.com/office/drawing/2014/main" val="614760774"/>
                  </a:ext>
                </a:extLst>
              </a:tr>
              <a:tr h="323695">
                <a:tc>
                  <a:txBody>
                    <a:bodyPr/>
                    <a:lstStyle/>
                    <a:p>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extLst>
                  <a:ext uri="{0D108BD9-81ED-4DB2-BD59-A6C34878D82A}">
                    <a16:rowId xmlns:a16="http://schemas.microsoft.com/office/drawing/2014/main" val="942513830"/>
                  </a:ext>
                </a:extLst>
              </a:tr>
              <a:tr h="323695">
                <a:tc>
                  <a:txBody>
                    <a:bodyPr/>
                    <a:lstStyle/>
                    <a:p>
                      <a:r>
                        <a:rPr lang="en-US" sz="1600">
                          <a:solidFill>
                            <a:srgbClr val="253746"/>
                          </a:solidFill>
                          <a:effectLst/>
                        </a:rPr>
                        <a:t>Windows 10</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extLst>
                  <a:ext uri="{0D108BD9-81ED-4DB2-BD59-A6C34878D82A}">
                    <a16:rowId xmlns:a16="http://schemas.microsoft.com/office/drawing/2014/main" val="1459054441"/>
                  </a:ext>
                </a:extLst>
              </a:tr>
              <a:tr h="323695">
                <a:tc>
                  <a:txBody>
                    <a:bodyPr/>
                    <a:lstStyle/>
                    <a:p>
                      <a:r>
                        <a:rPr lang="en-US" sz="1600">
                          <a:solidFill>
                            <a:srgbClr val="253746"/>
                          </a:solidFill>
                          <a:effectLst/>
                        </a:rPr>
                        <a:t>Windows Server</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extLst>
                  <a:ext uri="{0D108BD9-81ED-4DB2-BD59-A6C34878D82A}">
                    <a16:rowId xmlns:a16="http://schemas.microsoft.com/office/drawing/2014/main" val="1388386553"/>
                  </a:ext>
                </a:extLst>
              </a:tr>
              <a:tr h="566466">
                <a:tc>
                  <a:txBody>
                    <a:bodyPr/>
                    <a:lstStyle/>
                    <a:p>
                      <a:r>
                        <a:rPr lang="en-US" sz="1600">
                          <a:solidFill>
                            <a:srgbClr val="253746"/>
                          </a:solidFill>
                          <a:effectLst/>
                        </a:rPr>
                        <a:t>Red Hat Enterprise Linux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extLst>
                  <a:ext uri="{0D108BD9-81ED-4DB2-BD59-A6C34878D82A}">
                    <a16:rowId xmlns:a16="http://schemas.microsoft.com/office/drawing/2014/main" val="2017382758"/>
                  </a:ext>
                </a:extLst>
              </a:tr>
              <a:tr h="566466">
                <a:tc>
                  <a:txBody>
                    <a:bodyPr/>
                    <a:lstStyle/>
                    <a:p>
                      <a:r>
                        <a:rPr lang="en-US" sz="1600">
                          <a:solidFill>
                            <a:srgbClr val="253746"/>
                          </a:solidFill>
                          <a:effectLst/>
                        </a:rPr>
                        <a:t>Ubuntu Desktop (Linux)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extLst>
                  <a:ext uri="{0D108BD9-81ED-4DB2-BD59-A6C34878D82A}">
                    <a16:rowId xmlns:a16="http://schemas.microsoft.com/office/drawing/2014/main" val="3920528664"/>
                  </a:ext>
                </a:extLst>
              </a:tr>
              <a:tr h="323695">
                <a:tc>
                  <a:txBody>
                    <a:bodyPr/>
                    <a:lstStyle/>
                    <a:p>
                      <a:r>
                        <a:rPr lang="en-US" sz="1600">
                          <a:solidFill>
                            <a:srgbClr val="253746"/>
                          </a:solidFill>
                          <a:effectLst/>
                        </a:rPr>
                        <a:t>Kali Linux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extLst>
                  <a:ext uri="{0D108BD9-81ED-4DB2-BD59-A6C34878D82A}">
                    <a16:rowId xmlns:a16="http://schemas.microsoft.com/office/drawing/2014/main" val="3070196334"/>
                  </a:ext>
                </a:extLst>
              </a:tr>
              <a:tr h="323695">
                <a:tc>
                  <a:txBody>
                    <a:bodyPr/>
                    <a:lstStyle/>
                    <a:p>
                      <a:r>
                        <a:rPr lang="en-US" sz="1600">
                          <a:solidFill>
                            <a:srgbClr val="253746"/>
                          </a:solidFill>
                          <a:effectLst/>
                        </a:rPr>
                        <a:t>macOS Big Sur</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 </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a:solidFill>
                            <a:srgbClr val="253746"/>
                          </a:solidFill>
                          <a:effectLst/>
                        </a:rPr>
                        <a:t>X</a:t>
                      </a:r>
                    </a:p>
                  </a:txBody>
                  <a:tcPr marL="80924" marR="80924" marT="40462" marB="40462">
                    <a:lnL>
                      <a:noFill/>
                    </a:lnL>
                    <a:lnR>
                      <a:noFill/>
                    </a:lnR>
                    <a:lnT>
                      <a:noFill/>
                    </a:lnT>
                    <a:lnB>
                      <a:noFill/>
                    </a:lnB>
                    <a:solidFill>
                      <a:srgbClr val="FFFFFF"/>
                    </a:solidFill>
                  </a:tcPr>
                </a:tc>
                <a:tc>
                  <a:txBody>
                    <a:bodyPr/>
                    <a:lstStyle/>
                    <a:p>
                      <a:pPr algn="ctr"/>
                      <a:r>
                        <a:rPr lang="en-US" sz="1600" dirty="0">
                          <a:solidFill>
                            <a:srgbClr val="253746"/>
                          </a:solidFill>
                          <a:effectLst/>
                        </a:rPr>
                        <a:t> </a:t>
                      </a:r>
                    </a:p>
                  </a:txBody>
                  <a:tcPr marL="80924" marR="80924" marT="40462" marB="40462">
                    <a:lnL>
                      <a:noFill/>
                    </a:lnL>
                    <a:lnR>
                      <a:noFill/>
                    </a:lnR>
                    <a:lnT>
                      <a:noFill/>
                    </a:lnT>
                    <a:lnB>
                      <a:noFill/>
                    </a:lnB>
                    <a:solidFill>
                      <a:srgbClr val="FFFFFF"/>
                    </a:solidFill>
                  </a:tcPr>
                </a:tc>
                <a:extLst>
                  <a:ext uri="{0D108BD9-81ED-4DB2-BD59-A6C34878D82A}">
                    <a16:rowId xmlns:a16="http://schemas.microsoft.com/office/drawing/2014/main" val="2819695463"/>
                  </a:ext>
                </a:extLst>
              </a:tr>
            </a:tbl>
          </a:graphicData>
        </a:graphic>
      </p:graphicFrame>
    </p:spTree>
    <p:extLst>
      <p:ext uri="{BB962C8B-B14F-4D97-AF65-F5344CB8AC3E}">
        <p14:creationId xmlns:p14="http://schemas.microsoft.com/office/powerpoint/2010/main" val="3018241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3FED-91FF-B51D-9709-41EBE04757F9}"/>
              </a:ext>
            </a:extLst>
          </p:cNvPr>
          <p:cNvSpPr>
            <a:spLocks noGrp="1"/>
          </p:cNvSpPr>
          <p:nvPr>
            <p:ph type="title"/>
          </p:nvPr>
        </p:nvSpPr>
        <p:spPr/>
        <p:txBody>
          <a:bodyPr>
            <a:normAutofit fontScale="90000"/>
          </a:bodyPr>
          <a:lstStyle/>
          <a:p>
            <a:r>
              <a:rPr lang="en-US" dirty="0"/>
              <a:t>The Architecture of Windows OS &amp; Linux OS</a:t>
            </a:r>
          </a:p>
        </p:txBody>
      </p:sp>
      <p:sp>
        <p:nvSpPr>
          <p:cNvPr id="3" name="Content Placeholder 2">
            <a:extLst>
              <a:ext uri="{FF2B5EF4-FFF2-40B4-BE49-F238E27FC236}">
                <a16:creationId xmlns:a16="http://schemas.microsoft.com/office/drawing/2014/main" id="{EC6DD5AD-0183-3ACD-2310-A39020E0C1D2}"/>
              </a:ext>
            </a:extLst>
          </p:cNvPr>
          <p:cNvSpPr>
            <a:spLocks noGrp="1"/>
          </p:cNvSpPr>
          <p:nvPr>
            <p:ph idx="1"/>
          </p:nvPr>
        </p:nvSpPr>
        <p:spPr/>
        <p:txBody>
          <a:bodyPr/>
          <a:lstStyle/>
          <a:p>
            <a:r>
              <a:rPr lang="en-US" dirty="0"/>
              <a:t>Linux : Linux could be a free and open supply OS supported operating system Standards  . It is provides programming  interface still as program me compatible with operating system primarily based systems and provides  giant selection applications . </a:t>
            </a:r>
          </a:p>
          <a:p>
            <a:r>
              <a:rPr lang="en-US" dirty="0"/>
              <a:t>A UNIX operating system additionally contains several severally developed parts, leading to UNIX operating system additionally contains several severally developed parts, leading to UNIX operating system that is totally compatible and free from proprietary code. </a:t>
            </a:r>
          </a:p>
        </p:txBody>
      </p:sp>
    </p:spTree>
    <p:extLst>
      <p:ext uri="{BB962C8B-B14F-4D97-AF65-F5344CB8AC3E}">
        <p14:creationId xmlns:p14="http://schemas.microsoft.com/office/powerpoint/2010/main" val="2788051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E496-B449-1D80-6657-EC22D555E5B6}"/>
              </a:ext>
            </a:extLst>
          </p:cNvPr>
          <p:cNvSpPr>
            <a:spLocks noGrp="1"/>
          </p:cNvSpPr>
          <p:nvPr>
            <p:ph type="title"/>
          </p:nvPr>
        </p:nvSpPr>
        <p:spPr/>
        <p:txBody>
          <a:bodyPr>
            <a:normAutofit fontScale="90000"/>
          </a:bodyPr>
          <a:lstStyle/>
          <a:p>
            <a:r>
              <a:rPr lang="en-US" dirty="0"/>
              <a:t>The Architecture of Windows OS &amp; Linux OS</a:t>
            </a:r>
          </a:p>
        </p:txBody>
      </p:sp>
      <p:sp>
        <p:nvSpPr>
          <p:cNvPr id="3" name="Content Placeholder 2">
            <a:extLst>
              <a:ext uri="{FF2B5EF4-FFF2-40B4-BE49-F238E27FC236}">
                <a16:creationId xmlns:a16="http://schemas.microsoft.com/office/drawing/2014/main" id="{4DBEBF3C-DC5F-E2B4-B79F-4039F5DBE760}"/>
              </a:ext>
            </a:extLst>
          </p:cNvPr>
          <p:cNvSpPr>
            <a:spLocks noGrp="1"/>
          </p:cNvSpPr>
          <p:nvPr>
            <p:ph idx="1"/>
          </p:nvPr>
        </p:nvSpPr>
        <p:spPr/>
        <p:txBody>
          <a:bodyPr/>
          <a:lstStyle/>
          <a:p>
            <a:r>
              <a:rPr lang="en-US" dirty="0"/>
              <a:t>Windows : Windows may be a commissioned OS Within which ASC11 Text file is inaccessible . Its designed for the people with the angle of getting no programming information and for business and alternative industrial users . It’s terribly straightforward and simple to use.</a:t>
            </a:r>
          </a:p>
          <a:p>
            <a:r>
              <a:rPr lang="en-US" dirty="0"/>
              <a:t>The distinction between Linux and windows package is that Linux is completely freed from price whereas windows is marketable package and is expensive .  </a:t>
            </a:r>
          </a:p>
        </p:txBody>
      </p:sp>
    </p:spTree>
    <p:extLst>
      <p:ext uri="{BB962C8B-B14F-4D97-AF65-F5344CB8AC3E}">
        <p14:creationId xmlns:p14="http://schemas.microsoft.com/office/powerpoint/2010/main" val="68766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699D-9CF1-A62B-4ABD-1F2E75CFEACE}"/>
              </a:ext>
            </a:extLst>
          </p:cNvPr>
          <p:cNvSpPr>
            <a:spLocks noGrp="1"/>
          </p:cNvSpPr>
          <p:nvPr>
            <p:ph type="title"/>
          </p:nvPr>
        </p:nvSpPr>
        <p:spPr/>
        <p:txBody>
          <a:bodyPr>
            <a:normAutofit fontScale="90000"/>
          </a:bodyPr>
          <a:lstStyle/>
          <a:p>
            <a:r>
              <a:rPr lang="en-US" dirty="0"/>
              <a:t>The Architecture of Windows OS &amp; Linux OS</a:t>
            </a:r>
          </a:p>
        </p:txBody>
      </p:sp>
      <p:sp>
        <p:nvSpPr>
          <p:cNvPr id="3" name="Content Placeholder 2">
            <a:extLst>
              <a:ext uri="{FF2B5EF4-FFF2-40B4-BE49-F238E27FC236}">
                <a16:creationId xmlns:a16="http://schemas.microsoft.com/office/drawing/2014/main" id="{785A4604-8939-0A32-18EC-6CEA0095DC91}"/>
              </a:ext>
            </a:extLst>
          </p:cNvPr>
          <p:cNvSpPr>
            <a:spLocks noGrp="1"/>
          </p:cNvSpPr>
          <p:nvPr>
            <p:ph idx="1"/>
          </p:nvPr>
        </p:nvSpPr>
        <p:spPr/>
        <p:txBody>
          <a:bodyPr/>
          <a:lstStyle/>
          <a:p>
            <a:r>
              <a:rPr lang="en-US" dirty="0"/>
              <a:t>Associate operating system could be a program meant to regulate the pc or computer hardware Associate behave as an treater between user and hardware . </a:t>
            </a:r>
          </a:p>
          <a:p>
            <a:r>
              <a:rPr lang="en-US" dirty="0"/>
              <a:t>Linux is a open supply package wherever users will access the ASC11 text file and might improve the code victimization the system on the opposite hand , in windows , users can’t access ASC11 text file , and it’s a authorized OS let’s see the difference between Linux and Windows.  </a:t>
            </a:r>
          </a:p>
        </p:txBody>
      </p:sp>
    </p:spTree>
    <p:extLst>
      <p:ext uri="{BB962C8B-B14F-4D97-AF65-F5344CB8AC3E}">
        <p14:creationId xmlns:p14="http://schemas.microsoft.com/office/powerpoint/2010/main" val="3083829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97F8-8DD3-2360-0D51-4F5AF524A993}"/>
              </a:ext>
            </a:extLst>
          </p:cNvPr>
          <p:cNvSpPr>
            <a:spLocks noGrp="1"/>
          </p:cNvSpPr>
          <p:nvPr>
            <p:ph type="title"/>
          </p:nvPr>
        </p:nvSpPr>
        <p:spPr/>
        <p:txBody>
          <a:bodyPr>
            <a:normAutofit fontScale="90000"/>
          </a:bodyPr>
          <a:lstStyle/>
          <a:p>
            <a:r>
              <a:rPr lang="en-US" dirty="0"/>
              <a:t>The Architecture of Windows OS &amp; Linux OS</a:t>
            </a:r>
          </a:p>
        </p:txBody>
      </p:sp>
      <p:graphicFrame>
        <p:nvGraphicFramePr>
          <p:cNvPr id="6" name="Table 6">
            <a:extLst>
              <a:ext uri="{FF2B5EF4-FFF2-40B4-BE49-F238E27FC236}">
                <a16:creationId xmlns:a16="http://schemas.microsoft.com/office/drawing/2014/main" id="{D05ABB59-8E63-F7FA-B9AB-043D94FE2EE6}"/>
              </a:ext>
            </a:extLst>
          </p:cNvPr>
          <p:cNvGraphicFramePr>
            <a:graphicFrameLocks noGrp="1"/>
          </p:cNvGraphicFramePr>
          <p:nvPr>
            <p:ph idx="1"/>
            <p:extLst>
              <p:ext uri="{D42A27DB-BD31-4B8C-83A1-F6EECF244321}">
                <p14:modId xmlns:p14="http://schemas.microsoft.com/office/powerpoint/2010/main" val="2638010026"/>
              </p:ext>
            </p:extLst>
          </p:nvPr>
        </p:nvGraphicFramePr>
        <p:xfrm>
          <a:off x="1295399" y="2557465"/>
          <a:ext cx="9266853" cy="4023360"/>
        </p:xfrm>
        <a:graphic>
          <a:graphicData uri="http://schemas.openxmlformats.org/drawingml/2006/table">
            <a:tbl>
              <a:tblPr firstRow="1" bandRow="1">
                <a:tableStyleId>{5C22544A-7EE6-4342-B048-85BDC9FD1C3A}</a:tableStyleId>
              </a:tblPr>
              <a:tblGrid>
                <a:gridCol w="1703577">
                  <a:extLst>
                    <a:ext uri="{9D8B030D-6E8A-4147-A177-3AD203B41FA5}">
                      <a16:colId xmlns:a16="http://schemas.microsoft.com/office/drawing/2014/main" val="4279207693"/>
                    </a:ext>
                  </a:extLst>
                </a:gridCol>
                <a:gridCol w="3278071">
                  <a:extLst>
                    <a:ext uri="{9D8B030D-6E8A-4147-A177-3AD203B41FA5}">
                      <a16:colId xmlns:a16="http://schemas.microsoft.com/office/drawing/2014/main" val="1894986827"/>
                    </a:ext>
                  </a:extLst>
                </a:gridCol>
                <a:gridCol w="4285205">
                  <a:extLst>
                    <a:ext uri="{9D8B030D-6E8A-4147-A177-3AD203B41FA5}">
                      <a16:colId xmlns:a16="http://schemas.microsoft.com/office/drawing/2014/main" val="966852599"/>
                    </a:ext>
                  </a:extLst>
                </a:gridCol>
              </a:tblGrid>
              <a:tr h="335822">
                <a:tc>
                  <a:txBody>
                    <a:bodyPr/>
                    <a:lstStyle/>
                    <a:p>
                      <a:r>
                        <a:rPr lang="en-US" baseline="0" dirty="0"/>
                        <a:t>           S.no</a:t>
                      </a:r>
                    </a:p>
                  </a:txBody>
                  <a:tcPr/>
                </a:tc>
                <a:tc>
                  <a:txBody>
                    <a:bodyPr/>
                    <a:lstStyle/>
                    <a:p>
                      <a:r>
                        <a:rPr lang="en-US" dirty="0"/>
                        <a:t>Linux</a:t>
                      </a:r>
                    </a:p>
                  </a:txBody>
                  <a:tcPr/>
                </a:tc>
                <a:tc>
                  <a:txBody>
                    <a:bodyPr/>
                    <a:lstStyle/>
                    <a:p>
                      <a:r>
                        <a:rPr lang="en-US" dirty="0"/>
                        <a:t>Windows</a:t>
                      </a:r>
                    </a:p>
                  </a:txBody>
                  <a:tcPr/>
                </a:tc>
                <a:extLst>
                  <a:ext uri="{0D108BD9-81ED-4DB2-BD59-A6C34878D82A}">
                    <a16:rowId xmlns:a16="http://schemas.microsoft.com/office/drawing/2014/main" val="3495328545"/>
                  </a:ext>
                </a:extLst>
              </a:tr>
              <a:tr h="587689">
                <a:tc>
                  <a:txBody>
                    <a:bodyPr/>
                    <a:lstStyle/>
                    <a:p>
                      <a:r>
                        <a:rPr lang="en-US" dirty="0"/>
                        <a:t>001</a:t>
                      </a:r>
                    </a:p>
                  </a:txBody>
                  <a:tcPr/>
                </a:tc>
                <a:tc>
                  <a:txBody>
                    <a:bodyPr/>
                    <a:lstStyle/>
                    <a:p>
                      <a:r>
                        <a:rPr lang="en-US" dirty="0"/>
                        <a:t>Linux is a open source operating system.</a:t>
                      </a:r>
                    </a:p>
                  </a:txBody>
                  <a:tcPr/>
                </a:tc>
                <a:tc>
                  <a:txBody>
                    <a:bodyPr/>
                    <a:lstStyle/>
                    <a:p>
                      <a:r>
                        <a:rPr lang="en-US" dirty="0"/>
                        <a:t>While Windows are the not the open source operating system </a:t>
                      </a:r>
                    </a:p>
                  </a:txBody>
                  <a:tcPr/>
                </a:tc>
                <a:extLst>
                  <a:ext uri="{0D108BD9-81ED-4DB2-BD59-A6C34878D82A}">
                    <a16:rowId xmlns:a16="http://schemas.microsoft.com/office/drawing/2014/main" val="2218126104"/>
                  </a:ext>
                </a:extLst>
              </a:tr>
              <a:tr h="335822">
                <a:tc>
                  <a:txBody>
                    <a:bodyPr/>
                    <a:lstStyle/>
                    <a:p>
                      <a:r>
                        <a:rPr lang="en-US" dirty="0"/>
                        <a:t>002</a:t>
                      </a:r>
                    </a:p>
                  </a:txBody>
                  <a:tcPr/>
                </a:tc>
                <a:tc>
                  <a:txBody>
                    <a:bodyPr/>
                    <a:lstStyle/>
                    <a:p>
                      <a:r>
                        <a:rPr lang="en-US" dirty="0"/>
                        <a:t>Linux is free of cost </a:t>
                      </a:r>
                    </a:p>
                  </a:txBody>
                  <a:tcPr/>
                </a:tc>
                <a:tc>
                  <a:txBody>
                    <a:bodyPr/>
                    <a:lstStyle/>
                    <a:p>
                      <a:r>
                        <a:rPr lang="en-US" dirty="0"/>
                        <a:t>While it is costly</a:t>
                      </a:r>
                    </a:p>
                  </a:txBody>
                  <a:tcPr/>
                </a:tc>
                <a:extLst>
                  <a:ext uri="{0D108BD9-81ED-4DB2-BD59-A6C34878D82A}">
                    <a16:rowId xmlns:a16="http://schemas.microsoft.com/office/drawing/2014/main" val="56562042"/>
                  </a:ext>
                </a:extLst>
              </a:tr>
              <a:tr h="335822">
                <a:tc>
                  <a:txBody>
                    <a:bodyPr/>
                    <a:lstStyle/>
                    <a:p>
                      <a:r>
                        <a:rPr lang="en-US" dirty="0"/>
                        <a:t>003</a:t>
                      </a:r>
                    </a:p>
                  </a:txBody>
                  <a:tcPr/>
                </a:tc>
                <a:tc>
                  <a:txBody>
                    <a:bodyPr/>
                    <a:lstStyle/>
                    <a:p>
                      <a:r>
                        <a:rPr lang="en-US" dirty="0"/>
                        <a:t>It’s file name case- sensitive</a:t>
                      </a:r>
                    </a:p>
                  </a:txBody>
                  <a:tcPr/>
                </a:tc>
                <a:tc>
                  <a:txBody>
                    <a:bodyPr/>
                    <a:lstStyle/>
                    <a:p>
                      <a:r>
                        <a:rPr lang="en-US" dirty="0"/>
                        <a:t>While it’s file name is case – insensitive</a:t>
                      </a:r>
                    </a:p>
                  </a:txBody>
                  <a:tcPr/>
                </a:tc>
                <a:extLst>
                  <a:ext uri="{0D108BD9-81ED-4DB2-BD59-A6C34878D82A}">
                    <a16:rowId xmlns:a16="http://schemas.microsoft.com/office/drawing/2014/main" val="325778133"/>
                  </a:ext>
                </a:extLst>
              </a:tr>
              <a:tr h="335822">
                <a:tc>
                  <a:txBody>
                    <a:bodyPr/>
                    <a:lstStyle/>
                    <a:p>
                      <a:r>
                        <a:rPr lang="en-US" dirty="0"/>
                        <a:t>004</a:t>
                      </a:r>
                    </a:p>
                  </a:txBody>
                  <a:tcPr/>
                </a:tc>
                <a:tc>
                  <a:txBody>
                    <a:bodyPr/>
                    <a:lstStyle/>
                    <a:p>
                      <a:r>
                        <a:rPr lang="en-US" dirty="0"/>
                        <a:t>In Linux ,monolithic kernel is used</a:t>
                      </a:r>
                    </a:p>
                  </a:txBody>
                  <a:tcPr/>
                </a:tc>
                <a:tc>
                  <a:txBody>
                    <a:bodyPr/>
                    <a:lstStyle/>
                    <a:p>
                      <a:r>
                        <a:rPr lang="en-US" dirty="0"/>
                        <a:t>While int his , micro kernel is used </a:t>
                      </a:r>
                    </a:p>
                  </a:txBody>
                  <a:tcPr/>
                </a:tc>
                <a:extLst>
                  <a:ext uri="{0D108BD9-81ED-4DB2-BD59-A6C34878D82A}">
                    <a16:rowId xmlns:a16="http://schemas.microsoft.com/office/drawing/2014/main" val="3297529874"/>
                  </a:ext>
                </a:extLst>
              </a:tr>
              <a:tr h="587689">
                <a:tc>
                  <a:txBody>
                    <a:bodyPr/>
                    <a:lstStyle/>
                    <a:p>
                      <a:r>
                        <a:rPr lang="en-US" dirty="0"/>
                        <a:t>005</a:t>
                      </a:r>
                    </a:p>
                  </a:txBody>
                  <a:tcPr/>
                </a:tc>
                <a:tc>
                  <a:txBody>
                    <a:bodyPr/>
                    <a:lstStyle/>
                    <a:p>
                      <a:r>
                        <a:rPr lang="en-US" dirty="0"/>
                        <a:t>Linux is more efficient in comparison of Windows </a:t>
                      </a:r>
                    </a:p>
                  </a:txBody>
                  <a:tcPr/>
                </a:tc>
                <a:tc>
                  <a:txBody>
                    <a:bodyPr/>
                    <a:lstStyle/>
                    <a:p>
                      <a:r>
                        <a:rPr lang="en-US" dirty="0"/>
                        <a:t>While windows are less efficient </a:t>
                      </a:r>
                    </a:p>
                  </a:txBody>
                  <a:tcPr/>
                </a:tc>
                <a:extLst>
                  <a:ext uri="{0D108BD9-81ED-4DB2-BD59-A6C34878D82A}">
                    <a16:rowId xmlns:a16="http://schemas.microsoft.com/office/drawing/2014/main" val="65204184"/>
                  </a:ext>
                </a:extLst>
              </a:tr>
              <a:tr h="587689">
                <a:tc>
                  <a:txBody>
                    <a:bodyPr/>
                    <a:lstStyle/>
                    <a:p>
                      <a:r>
                        <a:rPr lang="en-US" dirty="0"/>
                        <a:t>006</a:t>
                      </a:r>
                    </a:p>
                  </a:txBody>
                  <a:tcPr/>
                </a:tc>
                <a:tc>
                  <a:txBody>
                    <a:bodyPr/>
                    <a:lstStyle/>
                    <a:p>
                      <a:r>
                        <a:rPr lang="en-US" dirty="0"/>
                        <a:t>There is forward slash is used for Separating the directories </a:t>
                      </a:r>
                    </a:p>
                  </a:txBody>
                  <a:tcPr/>
                </a:tc>
                <a:tc>
                  <a:txBody>
                    <a:bodyPr/>
                    <a:lstStyle/>
                    <a:p>
                      <a:r>
                        <a:rPr lang="en-US" dirty="0"/>
                        <a:t>While there is back slash is used for separating the directories </a:t>
                      </a:r>
                    </a:p>
                  </a:txBody>
                  <a:tcPr/>
                </a:tc>
                <a:extLst>
                  <a:ext uri="{0D108BD9-81ED-4DB2-BD59-A6C34878D82A}">
                    <a16:rowId xmlns:a16="http://schemas.microsoft.com/office/drawing/2014/main" val="3909339181"/>
                  </a:ext>
                </a:extLst>
              </a:tr>
              <a:tr h="587689">
                <a:tc>
                  <a:txBody>
                    <a:bodyPr/>
                    <a:lstStyle/>
                    <a:p>
                      <a:r>
                        <a:rPr lang="en-US" dirty="0"/>
                        <a:t>007</a:t>
                      </a:r>
                    </a:p>
                  </a:txBody>
                  <a:tcPr/>
                </a:tc>
                <a:tc>
                  <a:txBody>
                    <a:bodyPr/>
                    <a:lstStyle/>
                    <a:p>
                      <a:r>
                        <a:rPr lang="en-US" dirty="0"/>
                        <a:t>Linux provides more security than windows </a:t>
                      </a:r>
                    </a:p>
                  </a:txBody>
                  <a:tcPr/>
                </a:tc>
                <a:tc>
                  <a:txBody>
                    <a:bodyPr/>
                    <a:lstStyle/>
                    <a:p>
                      <a:r>
                        <a:rPr lang="en-US" dirty="0"/>
                        <a:t>While it provides less security than Linux</a:t>
                      </a:r>
                    </a:p>
                  </a:txBody>
                  <a:tcPr/>
                </a:tc>
                <a:extLst>
                  <a:ext uri="{0D108BD9-81ED-4DB2-BD59-A6C34878D82A}">
                    <a16:rowId xmlns:a16="http://schemas.microsoft.com/office/drawing/2014/main" val="2580781326"/>
                  </a:ext>
                </a:extLst>
              </a:tr>
            </a:tbl>
          </a:graphicData>
        </a:graphic>
      </p:graphicFrame>
    </p:spTree>
    <p:extLst>
      <p:ext uri="{BB962C8B-B14F-4D97-AF65-F5344CB8AC3E}">
        <p14:creationId xmlns:p14="http://schemas.microsoft.com/office/powerpoint/2010/main" val="3280271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F79F-C423-4727-C863-F5CAA59DA60B}"/>
              </a:ext>
            </a:extLst>
          </p:cNvPr>
          <p:cNvSpPr>
            <a:spLocks noGrp="1"/>
          </p:cNvSpPr>
          <p:nvPr>
            <p:ph type="title"/>
          </p:nvPr>
        </p:nvSpPr>
        <p:spPr/>
        <p:txBody>
          <a:bodyPr>
            <a:normAutofit fontScale="90000"/>
          </a:bodyPr>
          <a:lstStyle/>
          <a:p>
            <a:r>
              <a:rPr lang="en-US" dirty="0"/>
              <a:t>The Architecture of Windows OS &amp; Linux OS</a:t>
            </a:r>
          </a:p>
        </p:txBody>
      </p:sp>
      <p:graphicFrame>
        <p:nvGraphicFramePr>
          <p:cNvPr id="4" name="Table 4">
            <a:extLst>
              <a:ext uri="{FF2B5EF4-FFF2-40B4-BE49-F238E27FC236}">
                <a16:creationId xmlns:a16="http://schemas.microsoft.com/office/drawing/2014/main" id="{A38F148F-F5AB-6031-6F8D-6E51C59F5C83}"/>
              </a:ext>
            </a:extLst>
          </p:cNvPr>
          <p:cNvGraphicFramePr>
            <a:graphicFrameLocks noGrp="1"/>
          </p:cNvGraphicFramePr>
          <p:nvPr>
            <p:ph idx="1"/>
            <p:extLst>
              <p:ext uri="{D42A27DB-BD31-4B8C-83A1-F6EECF244321}">
                <p14:modId xmlns:p14="http://schemas.microsoft.com/office/powerpoint/2010/main" val="2314145368"/>
              </p:ext>
            </p:extLst>
          </p:nvPr>
        </p:nvGraphicFramePr>
        <p:xfrm>
          <a:off x="1295400" y="2557462"/>
          <a:ext cx="9601197" cy="3585296"/>
        </p:xfrm>
        <a:graphic>
          <a:graphicData uri="http://schemas.openxmlformats.org/drawingml/2006/table">
            <a:tbl>
              <a:tblPr firstRow="1" bandRow="1">
                <a:tableStyleId>{5C22544A-7EE6-4342-B048-85BDC9FD1C3A}</a:tableStyleId>
              </a:tblPr>
              <a:tblGrid>
                <a:gridCol w="1410478">
                  <a:extLst>
                    <a:ext uri="{9D8B030D-6E8A-4147-A177-3AD203B41FA5}">
                      <a16:colId xmlns:a16="http://schemas.microsoft.com/office/drawing/2014/main" val="2156363020"/>
                    </a:ext>
                  </a:extLst>
                </a:gridCol>
                <a:gridCol w="3918857">
                  <a:extLst>
                    <a:ext uri="{9D8B030D-6E8A-4147-A177-3AD203B41FA5}">
                      <a16:colId xmlns:a16="http://schemas.microsoft.com/office/drawing/2014/main" val="712404445"/>
                    </a:ext>
                  </a:extLst>
                </a:gridCol>
                <a:gridCol w="4271862">
                  <a:extLst>
                    <a:ext uri="{9D8B030D-6E8A-4147-A177-3AD203B41FA5}">
                      <a16:colId xmlns:a16="http://schemas.microsoft.com/office/drawing/2014/main" val="2695373990"/>
                    </a:ext>
                  </a:extLst>
                </a:gridCol>
              </a:tblGrid>
              <a:tr h="476336">
                <a:tc>
                  <a:txBody>
                    <a:bodyPr/>
                    <a:lstStyle/>
                    <a:p>
                      <a:r>
                        <a:rPr lang="en-US" baseline="0" dirty="0"/>
                        <a:t>S.no</a:t>
                      </a:r>
                    </a:p>
                  </a:txBody>
                  <a:tcPr/>
                </a:tc>
                <a:tc>
                  <a:txBody>
                    <a:bodyPr/>
                    <a:lstStyle/>
                    <a:p>
                      <a:r>
                        <a:rPr lang="en-US" dirty="0"/>
                        <a:t>Linux</a:t>
                      </a:r>
                    </a:p>
                  </a:txBody>
                  <a:tcPr/>
                </a:tc>
                <a:tc>
                  <a:txBody>
                    <a:bodyPr/>
                    <a:lstStyle/>
                    <a:p>
                      <a:r>
                        <a:rPr lang="en-US" dirty="0"/>
                        <a:t>Windows</a:t>
                      </a:r>
                    </a:p>
                  </a:txBody>
                  <a:tcPr/>
                </a:tc>
                <a:extLst>
                  <a:ext uri="{0D108BD9-81ED-4DB2-BD59-A6C34878D82A}">
                    <a16:rowId xmlns:a16="http://schemas.microsoft.com/office/drawing/2014/main" val="1570027859"/>
                  </a:ext>
                </a:extLst>
              </a:tr>
              <a:tr h="625873">
                <a:tc>
                  <a:txBody>
                    <a:bodyPr/>
                    <a:lstStyle/>
                    <a:p>
                      <a:r>
                        <a:rPr lang="en-US" dirty="0"/>
                        <a:t>008</a:t>
                      </a:r>
                    </a:p>
                  </a:txBody>
                  <a:tcPr/>
                </a:tc>
                <a:tc>
                  <a:txBody>
                    <a:bodyPr/>
                    <a:lstStyle/>
                    <a:p>
                      <a:r>
                        <a:rPr lang="en-US" dirty="0"/>
                        <a:t>Linux is widely used in hacking purpose based systems.</a:t>
                      </a:r>
                    </a:p>
                  </a:txBody>
                  <a:tcPr/>
                </a:tc>
                <a:tc>
                  <a:txBody>
                    <a:bodyPr/>
                    <a:lstStyle/>
                    <a:p>
                      <a:r>
                        <a:rPr lang="en-US" dirty="0"/>
                        <a:t>While windows does not provide much efficiency in hacking</a:t>
                      </a:r>
                    </a:p>
                  </a:txBody>
                  <a:tcPr/>
                </a:tc>
                <a:extLst>
                  <a:ext uri="{0D108BD9-81ED-4DB2-BD59-A6C34878D82A}">
                    <a16:rowId xmlns:a16="http://schemas.microsoft.com/office/drawing/2014/main" val="3677342026"/>
                  </a:ext>
                </a:extLst>
              </a:tr>
              <a:tr h="625873">
                <a:tc>
                  <a:txBody>
                    <a:bodyPr/>
                    <a:lstStyle/>
                    <a:p>
                      <a:r>
                        <a:rPr lang="en-US" dirty="0"/>
                        <a:t>009</a:t>
                      </a:r>
                    </a:p>
                  </a:txBody>
                  <a:tcPr/>
                </a:tc>
                <a:tc>
                  <a:txBody>
                    <a:bodyPr/>
                    <a:lstStyle/>
                    <a:p>
                      <a:r>
                        <a:rPr lang="en-US" dirty="0"/>
                        <a:t>There are 3 types of user account (1) Regular (2) Root (3) Service account</a:t>
                      </a:r>
                    </a:p>
                  </a:txBody>
                  <a:tcPr/>
                </a:tc>
                <a:tc>
                  <a:txBody>
                    <a:bodyPr/>
                    <a:lstStyle/>
                    <a:p>
                      <a:r>
                        <a:rPr lang="en-US" dirty="0"/>
                        <a:t>There are 4 types of user account (1) Administrator (2)standard (3) Child (4) Guest</a:t>
                      </a:r>
                    </a:p>
                  </a:txBody>
                  <a:tcPr/>
                </a:tc>
                <a:extLst>
                  <a:ext uri="{0D108BD9-81ED-4DB2-BD59-A6C34878D82A}">
                    <a16:rowId xmlns:a16="http://schemas.microsoft.com/office/drawing/2014/main" val="3344708215"/>
                  </a:ext>
                </a:extLst>
              </a:tr>
              <a:tr h="625873">
                <a:tc>
                  <a:txBody>
                    <a:bodyPr/>
                    <a:lstStyle/>
                    <a:p>
                      <a:r>
                        <a:rPr lang="en-US" dirty="0"/>
                        <a:t>010</a:t>
                      </a:r>
                    </a:p>
                  </a:txBody>
                  <a:tcPr/>
                </a:tc>
                <a:tc>
                  <a:txBody>
                    <a:bodyPr/>
                    <a:lstStyle/>
                    <a:p>
                      <a:r>
                        <a:rPr lang="en-US" dirty="0"/>
                        <a:t>Root user is the super user and has all administrative privileges</a:t>
                      </a:r>
                    </a:p>
                  </a:txBody>
                  <a:tcPr/>
                </a:tc>
                <a:tc>
                  <a:txBody>
                    <a:bodyPr/>
                    <a:lstStyle/>
                    <a:p>
                      <a:r>
                        <a:rPr lang="en-US" dirty="0"/>
                        <a:t>Administrator user has all administrative privileges of computers</a:t>
                      </a:r>
                    </a:p>
                  </a:txBody>
                  <a:tcPr/>
                </a:tc>
                <a:extLst>
                  <a:ext uri="{0D108BD9-81ED-4DB2-BD59-A6C34878D82A}">
                    <a16:rowId xmlns:a16="http://schemas.microsoft.com/office/drawing/2014/main" val="3413326342"/>
                  </a:ext>
                </a:extLst>
              </a:tr>
              <a:tr h="1162336">
                <a:tc>
                  <a:txBody>
                    <a:bodyPr/>
                    <a:lstStyle/>
                    <a:p>
                      <a:r>
                        <a:rPr lang="en-US" dirty="0"/>
                        <a:t>011</a:t>
                      </a:r>
                    </a:p>
                  </a:txBody>
                  <a:tcPr/>
                </a:tc>
                <a:tc>
                  <a:txBody>
                    <a:bodyPr/>
                    <a:lstStyle/>
                    <a:p>
                      <a:r>
                        <a:rPr lang="en-US" dirty="0"/>
                        <a:t>Linux file naming convention in case sensitive. Thus , Sample and SAMPLE are 2 different files in Linux\Unix operating systems.</a:t>
                      </a:r>
                    </a:p>
                  </a:txBody>
                  <a:tcPr/>
                </a:tc>
                <a:tc>
                  <a:txBody>
                    <a:bodyPr/>
                    <a:lstStyle/>
                    <a:p>
                      <a:r>
                        <a:rPr lang="en-US" dirty="0"/>
                        <a:t>In windows , you cannot have 2 files with the same name in the same folder.</a:t>
                      </a:r>
                    </a:p>
                  </a:txBody>
                  <a:tcPr/>
                </a:tc>
                <a:extLst>
                  <a:ext uri="{0D108BD9-81ED-4DB2-BD59-A6C34878D82A}">
                    <a16:rowId xmlns:a16="http://schemas.microsoft.com/office/drawing/2014/main" val="3376326032"/>
                  </a:ext>
                </a:extLst>
              </a:tr>
            </a:tbl>
          </a:graphicData>
        </a:graphic>
      </p:graphicFrame>
    </p:spTree>
    <p:extLst>
      <p:ext uri="{BB962C8B-B14F-4D97-AF65-F5344CB8AC3E}">
        <p14:creationId xmlns:p14="http://schemas.microsoft.com/office/powerpoint/2010/main" val="342070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76C58-A2E9-8D4F-D9F0-AA8A5845E597}"/>
              </a:ext>
            </a:extLst>
          </p:cNvPr>
          <p:cNvSpPr>
            <a:spLocks noGrp="1"/>
          </p:cNvSpPr>
          <p:nvPr>
            <p:ph type="title"/>
          </p:nvPr>
        </p:nvSpPr>
        <p:spPr/>
        <p:txBody>
          <a:bodyPr>
            <a:normAutofit/>
          </a:bodyPr>
          <a:lstStyle/>
          <a:p>
            <a:r>
              <a:rPr lang="en-US" dirty="0"/>
              <a:t>Mobile OS and Its Comparison</a:t>
            </a:r>
          </a:p>
        </p:txBody>
      </p:sp>
      <p:sp>
        <p:nvSpPr>
          <p:cNvPr id="3" name="Content Placeholder 2">
            <a:extLst>
              <a:ext uri="{FF2B5EF4-FFF2-40B4-BE49-F238E27FC236}">
                <a16:creationId xmlns:a16="http://schemas.microsoft.com/office/drawing/2014/main" id="{1F6F8BC1-C9A2-D1FE-1F6B-E1BE0782F73B}"/>
              </a:ext>
            </a:extLst>
          </p:cNvPr>
          <p:cNvSpPr>
            <a:spLocks noGrp="1"/>
          </p:cNvSpPr>
          <p:nvPr>
            <p:ph idx="1"/>
          </p:nvPr>
        </p:nvSpPr>
        <p:spPr/>
        <p:txBody>
          <a:bodyPr/>
          <a:lstStyle/>
          <a:p>
            <a:r>
              <a:rPr lang="en-US" dirty="0"/>
              <a:t>Mobile and Desktop OS are developed differently and for different purposes. Desktop operating systems are older and have a great spread and penetration among a broader population.</a:t>
            </a:r>
          </a:p>
          <a:p>
            <a:r>
              <a:rPr lang="en-US" dirty="0"/>
              <a:t>Microsoft Windows and Mac OS have emerged as the two most popular OS, including Linux, free BSD, open BSD, and GNU, have also gained popularity.</a:t>
            </a:r>
          </a:p>
          <a:p>
            <a:r>
              <a:rPr lang="en-US" dirty="0"/>
              <a:t>Desktop operating systems are not designed to operate mobile devices via wireless networks.   </a:t>
            </a:r>
          </a:p>
        </p:txBody>
      </p:sp>
    </p:spTree>
    <p:extLst>
      <p:ext uri="{BB962C8B-B14F-4D97-AF65-F5344CB8AC3E}">
        <p14:creationId xmlns:p14="http://schemas.microsoft.com/office/powerpoint/2010/main" val="78048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7B22-9EE1-9AD5-DA0F-18DD60C39068}"/>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804D4753-BE0F-C816-9D24-F6CADC475AE9}"/>
              </a:ext>
            </a:extLst>
          </p:cNvPr>
          <p:cNvSpPr>
            <a:spLocks noGrp="1"/>
          </p:cNvSpPr>
          <p:nvPr>
            <p:ph idx="1"/>
          </p:nvPr>
        </p:nvSpPr>
        <p:spPr/>
        <p:txBody>
          <a:bodyPr/>
          <a:lstStyle/>
          <a:p>
            <a:r>
              <a:rPr lang="en-US" dirty="0"/>
              <a:t>In this article, you will learn the difference between the Mobile OS and Desktop OS . Bur before discussing the difference, you must known about the Mobile Operating System and Desktop Operating System.</a:t>
            </a:r>
          </a:p>
          <a:p>
            <a:r>
              <a:rPr lang="en-US" dirty="0"/>
              <a:t>A mobile OS allows applications software to operate on mobile devices. It is similar to desktop OS in certain ways, but it is simpler and lighter in comparison.</a:t>
            </a:r>
          </a:p>
          <a:p>
            <a:r>
              <a:rPr lang="en-US" dirty="0"/>
              <a:t>Smartphone operating systems include Windows Mobile, palm webOS, Symbian OS, Android, and Memo are all variations on the Linux OS. </a:t>
            </a:r>
          </a:p>
        </p:txBody>
      </p:sp>
    </p:spTree>
    <p:extLst>
      <p:ext uri="{BB962C8B-B14F-4D97-AF65-F5344CB8AC3E}">
        <p14:creationId xmlns:p14="http://schemas.microsoft.com/office/powerpoint/2010/main" val="217892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4A1D-D303-C08F-2E7E-05430E268D9D}"/>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DB29B53C-3E26-53F4-4B83-558E1A130942}"/>
              </a:ext>
            </a:extLst>
          </p:cNvPr>
          <p:cNvSpPr>
            <a:spLocks noGrp="1"/>
          </p:cNvSpPr>
          <p:nvPr>
            <p:ph idx="1"/>
          </p:nvPr>
        </p:nvSpPr>
        <p:spPr>
          <a:xfrm>
            <a:off x="1295401" y="2556932"/>
            <a:ext cx="9601196" cy="3592856"/>
          </a:xfrm>
        </p:spPr>
        <p:txBody>
          <a:bodyPr>
            <a:normAutofit lnSpcReduction="10000"/>
          </a:bodyPr>
          <a:lstStyle/>
          <a:p>
            <a:r>
              <a:rPr lang="en-US" dirty="0"/>
              <a:t>The Second Generation(1955-1965)</a:t>
            </a:r>
          </a:p>
          <a:p>
            <a:r>
              <a:rPr lang="en-US" dirty="0"/>
              <a:t>The first operating system was introduced in the early 1950s, it was introduced in the early by general motors for IBM’s machine the 701. operating systems in the 1950s were called single-stream batch processing systems because the data was submitted in groups.</a:t>
            </a:r>
          </a:p>
          <a:p>
            <a:r>
              <a:rPr lang="en-US" dirty="0"/>
              <a:t>These new machines were called mainframes, and they were used by professional operators in large computer rooms. Since there was such as high price tag on these machines, only government agencies or large corporations were able to afford them. </a:t>
            </a:r>
          </a:p>
        </p:txBody>
      </p:sp>
    </p:spTree>
    <p:extLst>
      <p:ext uri="{BB962C8B-B14F-4D97-AF65-F5344CB8AC3E}">
        <p14:creationId xmlns:p14="http://schemas.microsoft.com/office/powerpoint/2010/main" val="2215899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0229-914C-8FF7-B344-A6803435FD4E}"/>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CE2D9741-4ECF-11A4-EECD-78CCF4700A38}"/>
              </a:ext>
            </a:extLst>
          </p:cNvPr>
          <p:cNvSpPr>
            <a:spLocks noGrp="1"/>
          </p:cNvSpPr>
          <p:nvPr>
            <p:ph idx="1"/>
          </p:nvPr>
        </p:nvSpPr>
        <p:spPr/>
        <p:txBody>
          <a:bodyPr/>
          <a:lstStyle/>
          <a:p>
            <a:r>
              <a:rPr lang="en-US" dirty="0"/>
              <a:t>The iPhone OS is based on BSD and Ne XTSTEP, both of which are UNIX-related. </a:t>
            </a:r>
          </a:p>
          <a:p>
            <a:r>
              <a:rPr lang="en-US" dirty="0"/>
              <a:t>Mobile Operating Systems combine computer and handheld device features. They frequently incorporate a cellular modem and SIM card tray for phone and internet services.</a:t>
            </a:r>
          </a:p>
          <a:p>
            <a:r>
              <a:rPr lang="en-US" dirty="0"/>
              <a:t>When you acquire a mobile device, it comes preinstalled with device-specific operating systems.</a:t>
            </a:r>
          </a:p>
        </p:txBody>
      </p:sp>
    </p:spTree>
    <p:extLst>
      <p:ext uri="{BB962C8B-B14F-4D97-AF65-F5344CB8AC3E}">
        <p14:creationId xmlns:p14="http://schemas.microsoft.com/office/powerpoint/2010/main" val="1905080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AE84-BFEB-2504-9232-98C82B6EAD3F}"/>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C2FC64CA-45BA-5453-B8F5-B7AA5EF7DF82}"/>
              </a:ext>
            </a:extLst>
          </p:cNvPr>
          <p:cNvSpPr>
            <a:spLocks noGrp="1"/>
          </p:cNvSpPr>
          <p:nvPr>
            <p:ph idx="1"/>
          </p:nvPr>
        </p:nvSpPr>
        <p:spPr/>
        <p:txBody>
          <a:bodyPr/>
          <a:lstStyle/>
          <a:p>
            <a:r>
              <a:rPr lang="en-US" dirty="0"/>
              <a:t>Features of The Operating System </a:t>
            </a:r>
          </a:p>
          <a:p>
            <a:r>
              <a:rPr lang="en-US" dirty="0"/>
              <a:t>It is very easy to understand and utilize. The graphics of the mobile operating system is very attractive, and its features are very powerful and easy to use.</a:t>
            </a:r>
          </a:p>
          <a:p>
            <a:r>
              <a:rPr lang="en-US" dirty="0"/>
              <a:t>An OS gives focus on controlling the data and network usages. It also keeps the limit and requirements in focus.</a:t>
            </a:r>
          </a:p>
          <a:p>
            <a:r>
              <a:rPr lang="en-US" dirty="0"/>
              <a:t>It provides better apps to use. The apps should be simple and attractive.</a:t>
            </a:r>
          </a:p>
        </p:txBody>
      </p:sp>
    </p:spTree>
    <p:extLst>
      <p:ext uri="{BB962C8B-B14F-4D97-AF65-F5344CB8AC3E}">
        <p14:creationId xmlns:p14="http://schemas.microsoft.com/office/powerpoint/2010/main" val="4197073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21FE-63B4-415E-CC9F-1A796727CB8A}"/>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D79C8742-34D1-BDF5-1954-820BE838F385}"/>
              </a:ext>
            </a:extLst>
          </p:cNvPr>
          <p:cNvSpPr>
            <a:spLocks noGrp="1"/>
          </p:cNvSpPr>
          <p:nvPr>
            <p:ph idx="1"/>
          </p:nvPr>
        </p:nvSpPr>
        <p:spPr/>
        <p:txBody>
          <a:bodyPr/>
          <a:lstStyle/>
          <a:p>
            <a:r>
              <a:rPr lang="en-US" dirty="0"/>
              <a:t>The desktop OS is the environment in which a user manages a personal computer. It helps in the management of system hardware and software resources.</a:t>
            </a:r>
          </a:p>
          <a:p>
            <a:r>
              <a:rPr lang="en-US" dirty="0"/>
              <a:t>For example , Windows, Mac OS, and various Linus distributions. It supports basic features, including task scheduling, printing, I/O, peripheral control, and memory allocation.</a:t>
            </a:r>
          </a:p>
          <a:p>
            <a:r>
              <a:rPr lang="en-US" dirty="0"/>
              <a:t>On the desktop, the OS user needs an operating system. The OS acts as a bridge between programs and system hardware.</a:t>
            </a:r>
          </a:p>
        </p:txBody>
      </p:sp>
    </p:spTree>
    <p:extLst>
      <p:ext uri="{BB962C8B-B14F-4D97-AF65-F5344CB8AC3E}">
        <p14:creationId xmlns:p14="http://schemas.microsoft.com/office/powerpoint/2010/main" val="2358344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74FF-FF83-8883-19CA-17389440A1A8}"/>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85359557-30F3-A16C-7269-C7C9A8840F2C}"/>
              </a:ext>
            </a:extLst>
          </p:cNvPr>
          <p:cNvSpPr>
            <a:spLocks noGrp="1"/>
          </p:cNvSpPr>
          <p:nvPr>
            <p:ph idx="1"/>
          </p:nvPr>
        </p:nvSpPr>
        <p:spPr/>
        <p:txBody>
          <a:bodyPr>
            <a:normAutofit fontScale="92500"/>
          </a:bodyPr>
          <a:lstStyle/>
          <a:p>
            <a:r>
              <a:rPr lang="en-US" dirty="0"/>
              <a:t>Some OS require installation, while others may come pre-installed with new computers.</a:t>
            </a:r>
          </a:p>
          <a:p>
            <a:r>
              <a:rPr lang="en-US" dirty="0"/>
              <a:t>Microsoft Windows, Mac OS, and Linux are the most popular desktop OS. Graphical user Interface (GUI) is a feature of modern operating systems (GUI).</a:t>
            </a:r>
          </a:p>
          <a:p>
            <a:r>
              <a:rPr lang="en-US" dirty="0"/>
              <a:t>Microsoft Windows OS was introduced in the mid-1980s. There are various versions of Windows, the most recent of which are windows 11 (2021), Windows 10 (2015), Windows 8 (2012), Windows 7 (2009), and Windows Vista (2007). </a:t>
            </a:r>
          </a:p>
        </p:txBody>
      </p:sp>
    </p:spTree>
    <p:extLst>
      <p:ext uri="{BB962C8B-B14F-4D97-AF65-F5344CB8AC3E}">
        <p14:creationId xmlns:p14="http://schemas.microsoft.com/office/powerpoint/2010/main" val="4166192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6CA0-4AD2-35A5-1754-9655AFA1C4F3}"/>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86941375-BD54-5524-FF5F-ACC4721C53B5}"/>
              </a:ext>
            </a:extLst>
          </p:cNvPr>
          <p:cNvSpPr>
            <a:spLocks noGrp="1"/>
          </p:cNvSpPr>
          <p:nvPr>
            <p:ph idx="1"/>
          </p:nvPr>
        </p:nvSpPr>
        <p:spPr/>
        <p:txBody>
          <a:bodyPr/>
          <a:lstStyle/>
          <a:p>
            <a:r>
              <a:rPr lang="en-US" dirty="0"/>
              <a:t>Windows comes pre-installed on most of the new PCs, making it the most common OS in the world.</a:t>
            </a:r>
          </a:p>
          <a:p>
            <a:r>
              <a:rPr lang="en-US" dirty="0"/>
              <a:t>Apple’s Mac OS is another well-known operating system. It is preinstalled on all Macintosh computers.</a:t>
            </a:r>
          </a:p>
          <a:p>
            <a:r>
              <a:rPr lang="en-US" dirty="0"/>
              <a:t>Mo java (2018), High Sierra (2017), and Sierra (2016) are some of the major versions.</a:t>
            </a:r>
          </a:p>
          <a:p>
            <a:endParaRPr lang="en-US" dirty="0"/>
          </a:p>
        </p:txBody>
      </p:sp>
    </p:spTree>
    <p:extLst>
      <p:ext uri="{BB962C8B-B14F-4D97-AF65-F5344CB8AC3E}">
        <p14:creationId xmlns:p14="http://schemas.microsoft.com/office/powerpoint/2010/main" val="1190732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A4C7-A1C7-04F7-CA21-6D5E1A798225}"/>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7E6892B4-D507-4208-7142-EEC2ABB0A357}"/>
              </a:ext>
            </a:extLst>
          </p:cNvPr>
          <p:cNvSpPr>
            <a:spLocks noGrp="1"/>
          </p:cNvSpPr>
          <p:nvPr>
            <p:ph idx="1"/>
          </p:nvPr>
        </p:nvSpPr>
        <p:spPr/>
        <p:txBody>
          <a:bodyPr/>
          <a:lstStyle/>
          <a:p>
            <a:r>
              <a:rPr lang="en-US" dirty="0"/>
              <a:t>Main Differences between the Mobile and Desktop Operating System :</a:t>
            </a:r>
          </a:p>
        </p:txBody>
      </p:sp>
      <p:pic>
        <p:nvPicPr>
          <p:cNvPr id="1026" name="Picture 2" descr="Mobile Operating System vs Desktop Operating System">
            <a:extLst>
              <a:ext uri="{FF2B5EF4-FFF2-40B4-BE49-F238E27FC236}">
                <a16:creationId xmlns:a16="http://schemas.microsoft.com/office/drawing/2014/main" id="{48B4A0E9-8FD8-39B2-4B13-CD588E131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665" y="3069189"/>
            <a:ext cx="5001208" cy="280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824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5CEB-619F-3177-9538-08D5B541EF88}"/>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994C0934-3E71-8D6C-C146-4B6DAFB3A314}"/>
              </a:ext>
            </a:extLst>
          </p:cNvPr>
          <p:cNvSpPr>
            <a:spLocks noGrp="1"/>
          </p:cNvSpPr>
          <p:nvPr>
            <p:ph idx="1"/>
          </p:nvPr>
        </p:nvSpPr>
        <p:spPr/>
        <p:txBody>
          <a:bodyPr/>
          <a:lstStyle/>
          <a:p>
            <a:r>
              <a:rPr lang="en-US" dirty="0"/>
              <a:t>A mobile OS is a type of OS that allows application software to operate on mobile devices. On the other hand, the desktop OS is the environment in which a user handles a personal computer.</a:t>
            </a:r>
          </a:p>
          <a:p>
            <a:r>
              <a:rPr lang="en-US" dirty="0"/>
              <a:t>The mobile operating system uses a flash drive to store the data. On the other hand, the desktop operating system uses hard drives and flash drives to store data.</a:t>
            </a:r>
          </a:p>
          <a:p>
            <a:r>
              <a:rPr lang="en-US" dirty="0"/>
              <a:t>Mobile OS needs minimum RAM to optimize. On the other hand, the desktop OS needs huge memory to operate.  </a:t>
            </a:r>
          </a:p>
        </p:txBody>
      </p:sp>
    </p:spTree>
    <p:extLst>
      <p:ext uri="{BB962C8B-B14F-4D97-AF65-F5344CB8AC3E}">
        <p14:creationId xmlns:p14="http://schemas.microsoft.com/office/powerpoint/2010/main" val="2444905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C683-FEAB-7BB2-CFDA-8CF9C3CD51EB}"/>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13D7DE06-78D7-0A60-9E4E-553E7C7FB0F7}"/>
              </a:ext>
            </a:extLst>
          </p:cNvPr>
          <p:cNvSpPr>
            <a:spLocks noGrp="1"/>
          </p:cNvSpPr>
          <p:nvPr>
            <p:ph idx="1"/>
          </p:nvPr>
        </p:nvSpPr>
        <p:spPr/>
        <p:txBody>
          <a:bodyPr/>
          <a:lstStyle/>
          <a:p>
            <a:r>
              <a:rPr lang="en-US" dirty="0"/>
              <a:t>Mobile OS handles cellular and wireless connectivity and device access. On the other hand, the desktop OS handles the software and hardware resources of the system.</a:t>
            </a:r>
          </a:p>
          <a:p>
            <a:r>
              <a:rPr lang="en-US" dirty="0"/>
              <a:t>Mobile OS runs on touchscreen or touchpad devices. On the other hand, the desktop OS runs through many input devices, including mouse, keyboard.</a:t>
            </a:r>
          </a:p>
          <a:p>
            <a:r>
              <a:rPr lang="en-US" dirty="0"/>
              <a:t>Mobile OS takes less time to boot. On the other hand, the desktop OS boots much slower.</a:t>
            </a:r>
          </a:p>
        </p:txBody>
      </p:sp>
    </p:spTree>
    <p:extLst>
      <p:ext uri="{BB962C8B-B14F-4D97-AF65-F5344CB8AC3E}">
        <p14:creationId xmlns:p14="http://schemas.microsoft.com/office/powerpoint/2010/main" val="2382851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4CF8-3F6C-5038-3C59-F86D0C6FBE90}"/>
              </a:ext>
            </a:extLst>
          </p:cNvPr>
          <p:cNvSpPr>
            <a:spLocks noGrp="1"/>
          </p:cNvSpPr>
          <p:nvPr>
            <p:ph type="title"/>
          </p:nvPr>
        </p:nvSpPr>
        <p:spPr/>
        <p:txBody>
          <a:bodyPr/>
          <a:lstStyle/>
          <a:p>
            <a:r>
              <a:rPr lang="en-US" dirty="0"/>
              <a:t>Mobile OS and Its Comparison</a:t>
            </a:r>
          </a:p>
        </p:txBody>
      </p:sp>
      <p:sp>
        <p:nvSpPr>
          <p:cNvPr id="3" name="Content Placeholder 2">
            <a:extLst>
              <a:ext uri="{FF2B5EF4-FFF2-40B4-BE49-F238E27FC236}">
                <a16:creationId xmlns:a16="http://schemas.microsoft.com/office/drawing/2014/main" id="{F838AF5F-A573-CA65-DC57-9B10397D5739}"/>
              </a:ext>
            </a:extLst>
          </p:cNvPr>
          <p:cNvSpPr>
            <a:spLocks noGrp="1"/>
          </p:cNvSpPr>
          <p:nvPr>
            <p:ph idx="1"/>
          </p:nvPr>
        </p:nvSpPr>
        <p:spPr/>
        <p:txBody>
          <a:bodyPr/>
          <a:lstStyle/>
          <a:p>
            <a:r>
              <a:rPr lang="en-US" dirty="0"/>
              <a:t>Mobile OS is optimized to work under fewer power requirements and has a feature to avoid energy loss. On the other hand, the desktop OS is not readily optimized for energy  loss.</a:t>
            </a:r>
          </a:p>
          <a:p>
            <a:r>
              <a:rPr lang="en-US" dirty="0"/>
              <a:t>Some examples of the mobile OS are Apple iOS, Blackberry OS, iPhone, Google Android, Bada, Symbian OS, palm OS, Windows Mobile OS, Harmony OS, WebOS. In contrast, some examples of the desktop OS are Windows 10, Windows Vista. </a:t>
            </a:r>
          </a:p>
        </p:txBody>
      </p:sp>
    </p:spTree>
    <p:extLst>
      <p:ext uri="{BB962C8B-B14F-4D97-AF65-F5344CB8AC3E}">
        <p14:creationId xmlns:p14="http://schemas.microsoft.com/office/powerpoint/2010/main" val="3465795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B4F2-3D3E-5D9E-C27F-767C5F682C12}"/>
              </a:ext>
            </a:extLst>
          </p:cNvPr>
          <p:cNvSpPr>
            <a:spLocks noGrp="1"/>
          </p:cNvSpPr>
          <p:nvPr>
            <p:ph type="title"/>
          </p:nvPr>
        </p:nvSpPr>
        <p:spPr/>
        <p:txBody>
          <a:bodyPr/>
          <a:lstStyle/>
          <a:p>
            <a:r>
              <a:rPr lang="en-US" dirty="0"/>
              <a:t>Mobile OS and Its Comparison</a:t>
            </a:r>
          </a:p>
        </p:txBody>
      </p:sp>
      <p:graphicFrame>
        <p:nvGraphicFramePr>
          <p:cNvPr id="4" name="Table 4">
            <a:extLst>
              <a:ext uri="{FF2B5EF4-FFF2-40B4-BE49-F238E27FC236}">
                <a16:creationId xmlns:a16="http://schemas.microsoft.com/office/drawing/2014/main" id="{87F4F536-6EDF-316D-B4AF-0180C0ADAD5E}"/>
              </a:ext>
            </a:extLst>
          </p:cNvPr>
          <p:cNvGraphicFramePr>
            <a:graphicFrameLocks noGrp="1"/>
          </p:cNvGraphicFramePr>
          <p:nvPr>
            <p:ph idx="1"/>
            <p:extLst>
              <p:ext uri="{D42A27DB-BD31-4B8C-83A1-F6EECF244321}">
                <p14:modId xmlns:p14="http://schemas.microsoft.com/office/powerpoint/2010/main" val="3649613896"/>
              </p:ext>
            </p:extLst>
          </p:nvPr>
        </p:nvGraphicFramePr>
        <p:xfrm>
          <a:off x="1295400" y="2557463"/>
          <a:ext cx="9601197" cy="3115549"/>
        </p:xfrm>
        <a:graphic>
          <a:graphicData uri="http://schemas.openxmlformats.org/drawingml/2006/table">
            <a:tbl>
              <a:tblPr firstRow="1" bandRow="1">
                <a:tableStyleId>{5C22544A-7EE6-4342-B048-85BDC9FD1C3A}</a:tableStyleId>
              </a:tblPr>
              <a:tblGrid>
                <a:gridCol w="2175588">
                  <a:extLst>
                    <a:ext uri="{9D8B030D-6E8A-4147-A177-3AD203B41FA5}">
                      <a16:colId xmlns:a16="http://schemas.microsoft.com/office/drawing/2014/main" val="3923205606"/>
                    </a:ext>
                  </a:extLst>
                </a:gridCol>
                <a:gridCol w="3564294">
                  <a:extLst>
                    <a:ext uri="{9D8B030D-6E8A-4147-A177-3AD203B41FA5}">
                      <a16:colId xmlns:a16="http://schemas.microsoft.com/office/drawing/2014/main" val="4067859847"/>
                    </a:ext>
                  </a:extLst>
                </a:gridCol>
                <a:gridCol w="3861315">
                  <a:extLst>
                    <a:ext uri="{9D8B030D-6E8A-4147-A177-3AD203B41FA5}">
                      <a16:colId xmlns:a16="http://schemas.microsoft.com/office/drawing/2014/main" val="1175028174"/>
                    </a:ext>
                  </a:extLst>
                </a:gridCol>
              </a:tblGrid>
              <a:tr h="433210">
                <a:tc>
                  <a:txBody>
                    <a:bodyPr/>
                    <a:lstStyle/>
                    <a:p>
                      <a:r>
                        <a:rPr lang="en-US" baseline="0" dirty="0"/>
                        <a:t>          Features </a:t>
                      </a:r>
                    </a:p>
                  </a:txBody>
                  <a:tcPr/>
                </a:tc>
                <a:tc>
                  <a:txBody>
                    <a:bodyPr/>
                    <a:lstStyle/>
                    <a:p>
                      <a:r>
                        <a:rPr lang="en-US" dirty="0"/>
                        <a:t>Mobile Operating System</a:t>
                      </a:r>
                    </a:p>
                  </a:txBody>
                  <a:tcPr/>
                </a:tc>
                <a:tc>
                  <a:txBody>
                    <a:bodyPr/>
                    <a:lstStyle/>
                    <a:p>
                      <a:r>
                        <a:rPr lang="en-US" dirty="0"/>
                        <a:t>Desktop Operating System </a:t>
                      </a:r>
                    </a:p>
                  </a:txBody>
                  <a:tcPr/>
                </a:tc>
                <a:extLst>
                  <a:ext uri="{0D108BD9-81ED-4DB2-BD59-A6C34878D82A}">
                    <a16:rowId xmlns:a16="http://schemas.microsoft.com/office/drawing/2014/main" val="3236290497"/>
                  </a:ext>
                </a:extLst>
              </a:tr>
              <a:tr h="1068188">
                <a:tc>
                  <a:txBody>
                    <a:bodyPr/>
                    <a:lstStyle/>
                    <a:p>
                      <a:r>
                        <a:rPr lang="en-US" dirty="0"/>
                        <a:t>Definition </a:t>
                      </a:r>
                    </a:p>
                  </a:txBody>
                  <a:tcPr/>
                </a:tc>
                <a:tc>
                  <a:txBody>
                    <a:bodyPr/>
                    <a:lstStyle/>
                    <a:p>
                      <a:r>
                        <a:rPr lang="en-US" dirty="0"/>
                        <a:t>It is a type of operating system that allows application software to operate on mobile devices.</a:t>
                      </a:r>
                    </a:p>
                  </a:txBody>
                  <a:tcPr/>
                </a:tc>
                <a:tc>
                  <a:txBody>
                    <a:bodyPr/>
                    <a:lstStyle/>
                    <a:p>
                      <a:r>
                        <a:rPr lang="en-US" dirty="0"/>
                        <a:t>It is the environment in which a user handles a personal computer.</a:t>
                      </a:r>
                    </a:p>
                  </a:txBody>
                  <a:tcPr/>
                </a:tc>
                <a:extLst>
                  <a:ext uri="{0D108BD9-81ED-4DB2-BD59-A6C34878D82A}">
                    <a16:rowId xmlns:a16="http://schemas.microsoft.com/office/drawing/2014/main" val="4192198756"/>
                  </a:ext>
                </a:extLst>
              </a:tr>
              <a:tr h="433210">
                <a:tc>
                  <a:txBody>
                    <a:bodyPr/>
                    <a:lstStyle/>
                    <a:p>
                      <a:r>
                        <a:rPr lang="en-US" dirty="0"/>
                        <a:t>Memory Requirement</a:t>
                      </a:r>
                    </a:p>
                  </a:txBody>
                  <a:tcPr/>
                </a:tc>
                <a:tc>
                  <a:txBody>
                    <a:bodyPr/>
                    <a:lstStyle/>
                    <a:p>
                      <a:r>
                        <a:rPr lang="en-US" dirty="0"/>
                        <a:t>It needs minimum RAM to optimize</a:t>
                      </a:r>
                    </a:p>
                  </a:txBody>
                  <a:tcPr/>
                </a:tc>
                <a:tc>
                  <a:txBody>
                    <a:bodyPr/>
                    <a:lstStyle/>
                    <a:p>
                      <a:r>
                        <a:rPr lang="en-US" dirty="0"/>
                        <a:t>It needs huge memory to operate </a:t>
                      </a:r>
                    </a:p>
                  </a:txBody>
                  <a:tcPr/>
                </a:tc>
                <a:extLst>
                  <a:ext uri="{0D108BD9-81ED-4DB2-BD59-A6C34878D82A}">
                    <a16:rowId xmlns:a16="http://schemas.microsoft.com/office/drawing/2014/main" val="993705208"/>
                  </a:ext>
                </a:extLst>
              </a:tr>
              <a:tr h="747731">
                <a:tc>
                  <a:txBody>
                    <a:bodyPr/>
                    <a:lstStyle/>
                    <a:p>
                      <a:r>
                        <a:rPr lang="en-US" dirty="0"/>
                        <a:t>Storage </a:t>
                      </a:r>
                    </a:p>
                  </a:txBody>
                  <a:tcPr/>
                </a:tc>
                <a:tc>
                  <a:txBody>
                    <a:bodyPr/>
                    <a:lstStyle/>
                    <a:p>
                      <a:r>
                        <a:rPr lang="en-US" dirty="0"/>
                        <a:t>It uses a flash drive to store the data</a:t>
                      </a:r>
                    </a:p>
                  </a:txBody>
                  <a:tcPr/>
                </a:tc>
                <a:tc>
                  <a:txBody>
                    <a:bodyPr/>
                    <a:lstStyle/>
                    <a:p>
                      <a:r>
                        <a:rPr lang="en-US" dirty="0"/>
                        <a:t>It uses hard drives and flash drives to store data</a:t>
                      </a:r>
                    </a:p>
                  </a:txBody>
                  <a:tcPr/>
                </a:tc>
                <a:extLst>
                  <a:ext uri="{0D108BD9-81ED-4DB2-BD59-A6C34878D82A}">
                    <a16:rowId xmlns:a16="http://schemas.microsoft.com/office/drawing/2014/main" val="3863255303"/>
                  </a:ext>
                </a:extLst>
              </a:tr>
              <a:tr h="433210">
                <a:tc>
                  <a:txBody>
                    <a:bodyPr/>
                    <a:lstStyle/>
                    <a:p>
                      <a:r>
                        <a:rPr lang="en-US" dirty="0"/>
                        <a:t>Boot time </a:t>
                      </a:r>
                    </a:p>
                  </a:txBody>
                  <a:tcPr/>
                </a:tc>
                <a:tc>
                  <a:txBody>
                    <a:bodyPr/>
                    <a:lstStyle/>
                    <a:p>
                      <a:r>
                        <a:rPr lang="en-US" dirty="0"/>
                        <a:t>It takes less time to boot </a:t>
                      </a:r>
                    </a:p>
                  </a:txBody>
                  <a:tcPr/>
                </a:tc>
                <a:tc>
                  <a:txBody>
                    <a:bodyPr/>
                    <a:lstStyle/>
                    <a:p>
                      <a:r>
                        <a:rPr lang="en-US" dirty="0"/>
                        <a:t>It takes much time to boot </a:t>
                      </a:r>
                    </a:p>
                  </a:txBody>
                  <a:tcPr/>
                </a:tc>
                <a:extLst>
                  <a:ext uri="{0D108BD9-81ED-4DB2-BD59-A6C34878D82A}">
                    <a16:rowId xmlns:a16="http://schemas.microsoft.com/office/drawing/2014/main" val="1581824033"/>
                  </a:ext>
                </a:extLst>
              </a:tr>
            </a:tbl>
          </a:graphicData>
        </a:graphic>
      </p:graphicFrame>
    </p:spTree>
    <p:extLst>
      <p:ext uri="{BB962C8B-B14F-4D97-AF65-F5344CB8AC3E}">
        <p14:creationId xmlns:p14="http://schemas.microsoft.com/office/powerpoint/2010/main" val="312961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2FC-E951-55E3-354B-0D0CB6240782}"/>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CA9B6634-F2C7-1A06-8D61-AD026C2D2F61}"/>
              </a:ext>
            </a:extLst>
          </p:cNvPr>
          <p:cNvSpPr>
            <a:spLocks noGrp="1"/>
          </p:cNvSpPr>
          <p:nvPr>
            <p:ph idx="1"/>
          </p:nvPr>
        </p:nvSpPr>
        <p:spPr/>
        <p:txBody>
          <a:bodyPr/>
          <a:lstStyle/>
          <a:p>
            <a:r>
              <a:rPr lang="en-US" dirty="0"/>
              <a:t>The Third Generation (1965-1980)</a:t>
            </a:r>
          </a:p>
          <a:p>
            <a:r>
              <a:rPr lang="en-US" dirty="0"/>
              <a:t>By the late 1960s operating systems designers were able to develop a system of multiprogramming in which a computer program  will be able to perform multiple jobs at the same time. The introduction of multiprogramming was a major part in the development of operating systems because it allowed a CPU to be busy nearly 100 percent of the time that it was in operations.</a:t>
            </a:r>
          </a:p>
          <a:p>
            <a:r>
              <a:rPr lang="en-US" dirty="0"/>
              <a:t>Another major development during the phenomenal growth of minicomputers .   </a:t>
            </a:r>
          </a:p>
        </p:txBody>
      </p:sp>
    </p:spTree>
    <p:extLst>
      <p:ext uri="{BB962C8B-B14F-4D97-AF65-F5344CB8AC3E}">
        <p14:creationId xmlns:p14="http://schemas.microsoft.com/office/powerpoint/2010/main" val="1523257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CDCD-1627-FD6A-59D0-687C95EE4B5A}"/>
              </a:ext>
            </a:extLst>
          </p:cNvPr>
          <p:cNvSpPr>
            <a:spLocks noGrp="1"/>
          </p:cNvSpPr>
          <p:nvPr>
            <p:ph type="title"/>
          </p:nvPr>
        </p:nvSpPr>
        <p:spPr/>
        <p:txBody>
          <a:bodyPr/>
          <a:lstStyle/>
          <a:p>
            <a:r>
              <a:rPr lang="en-US" dirty="0"/>
              <a:t>Mobile OS and Its Comparison</a:t>
            </a:r>
          </a:p>
        </p:txBody>
      </p:sp>
      <p:graphicFrame>
        <p:nvGraphicFramePr>
          <p:cNvPr id="4" name="Table 4">
            <a:extLst>
              <a:ext uri="{FF2B5EF4-FFF2-40B4-BE49-F238E27FC236}">
                <a16:creationId xmlns:a16="http://schemas.microsoft.com/office/drawing/2014/main" id="{7D2368EC-5A76-B510-615B-DDEC0DB444FA}"/>
              </a:ext>
            </a:extLst>
          </p:cNvPr>
          <p:cNvGraphicFramePr>
            <a:graphicFrameLocks noGrp="1"/>
          </p:cNvGraphicFramePr>
          <p:nvPr>
            <p:ph idx="1"/>
            <p:extLst>
              <p:ext uri="{D42A27DB-BD31-4B8C-83A1-F6EECF244321}">
                <p14:modId xmlns:p14="http://schemas.microsoft.com/office/powerpoint/2010/main" val="1152885439"/>
              </p:ext>
            </p:extLst>
          </p:nvPr>
        </p:nvGraphicFramePr>
        <p:xfrm>
          <a:off x="1295400" y="2557463"/>
          <a:ext cx="9601197" cy="3754120"/>
        </p:xfrm>
        <a:graphic>
          <a:graphicData uri="http://schemas.openxmlformats.org/drawingml/2006/table">
            <a:tbl>
              <a:tblPr firstRow="1" bandRow="1">
                <a:tableStyleId>{5C22544A-7EE6-4342-B048-85BDC9FD1C3A}</a:tableStyleId>
              </a:tblPr>
              <a:tblGrid>
                <a:gridCol w="2026298">
                  <a:extLst>
                    <a:ext uri="{9D8B030D-6E8A-4147-A177-3AD203B41FA5}">
                      <a16:colId xmlns:a16="http://schemas.microsoft.com/office/drawing/2014/main" val="435160948"/>
                    </a:ext>
                  </a:extLst>
                </a:gridCol>
                <a:gridCol w="3526971">
                  <a:extLst>
                    <a:ext uri="{9D8B030D-6E8A-4147-A177-3AD203B41FA5}">
                      <a16:colId xmlns:a16="http://schemas.microsoft.com/office/drawing/2014/main" val="2504125313"/>
                    </a:ext>
                  </a:extLst>
                </a:gridCol>
                <a:gridCol w="4047928">
                  <a:extLst>
                    <a:ext uri="{9D8B030D-6E8A-4147-A177-3AD203B41FA5}">
                      <a16:colId xmlns:a16="http://schemas.microsoft.com/office/drawing/2014/main" val="2594367190"/>
                    </a:ext>
                  </a:extLst>
                </a:gridCol>
              </a:tblGrid>
              <a:tr h="370840">
                <a:tc>
                  <a:txBody>
                    <a:bodyPr/>
                    <a:lstStyle/>
                    <a:p>
                      <a:r>
                        <a:rPr lang="en-US" baseline="0" dirty="0"/>
                        <a:t>Features</a:t>
                      </a:r>
                    </a:p>
                  </a:txBody>
                  <a:tcPr/>
                </a:tc>
                <a:tc>
                  <a:txBody>
                    <a:bodyPr/>
                    <a:lstStyle/>
                    <a:p>
                      <a:r>
                        <a:rPr lang="en-US" dirty="0"/>
                        <a:t>Mobile Operating System </a:t>
                      </a:r>
                    </a:p>
                  </a:txBody>
                  <a:tcPr/>
                </a:tc>
                <a:tc>
                  <a:txBody>
                    <a:bodyPr/>
                    <a:lstStyle/>
                    <a:p>
                      <a:r>
                        <a:rPr lang="en-US" dirty="0"/>
                        <a:t>Desktop Operating System </a:t>
                      </a:r>
                    </a:p>
                  </a:txBody>
                  <a:tcPr/>
                </a:tc>
                <a:extLst>
                  <a:ext uri="{0D108BD9-81ED-4DB2-BD59-A6C34878D82A}">
                    <a16:rowId xmlns:a16="http://schemas.microsoft.com/office/drawing/2014/main" val="3232629522"/>
                  </a:ext>
                </a:extLst>
              </a:tr>
              <a:tr h="370840">
                <a:tc>
                  <a:txBody>
                    <a:bodyPr/>
                    <a:lstStyle/>
                    <a:p>
                      <a:r>
                        <a:rPr lang="en-US" dirty="0"/>
                        <a:t>Purpose </a:t>
                      </a:r>
                    </a:p>
                  </a:txBody>
                  <a:tcPr/>
                </a:tc>
                <a:tc>
                  <a:txBody>
                    <a:bodyPr/>
                    <a:lstStyle/>
                    <a:p>
                      <a:r>
                        <a:rPr lang="en-US" dirty="0"/>
                        <a:t>It handles cellular and wireless connectivity and device access</a:t>
                      </a:r>
                    </a:p>
                  </a:txBody>
                  <a:tcPr/>
                </a:tc>
                <a:tc>
                  <a:txBody>
                    <a:bodyPr/>
                    <a:lstStyle/>
                    <a:p>
                      <a:r>
                        <a:rPr lang="en-US" dirty="0"/>
                        <a:t>It handles the software and hardware resources of the system</a:t>
                      </a:r>
                    </a:p>
                  </a:txBody>
                  <a:tcPr/>
                </a:tc>
                <a:extLst>
                  <a:ext uri="{0D108BD9-81ED-4DB2-BD59-A6C34878D82A}">
                    <a16:rowId xmlns:a16="http://schemas.microsoft.com/office/drawing/2014/main" val="3576687269"/>
                  </a:ext>
                </a:extLst>
              </a:tr>
              <a:tr h="370840">
                <a:tc>
                  <a:txBody>
                    <a:bodyPr/>
                    <a:lstStyle/>
                    <a:p>
                      <a:r>
                        <a:rPr lang="en-US" dirty="0"/>
                        <a:t>Power </a:t>
                      </a:r>
                    </a:p>
                  </a:txBody>
                  <a:tcPr/>
                </a:tc>
                <a:tc>
                  <a:txBody>
                    <a:bodyPr/>
                    <a:lstStyle/>
                    <a:p>
                      <a:r>
                        <a:rPr lang="en-US" dirty="0"/>
                        <a:t>It is optimized to work under minimal power needs and has a feature to prevent energy loss </a:t>
                      </a:r>
                    </a:p>
                  </a:txBody>
                  <a:tcPr/>
                </a:tc>
                <a:tc>
                  <a:txBody>
                    <a:bodyPr/>
                    <a:lstStyle/>
                    <a:p>
                      <a:r>
                        <a:rPr lang="en-US" dirty="0"/>
                        <a:t>It is readily optimized for energy loss</a:t>
                      </a:r>
                    </a:p>
                  </a:txBody>
                  <a:tcPr/>
                </a:tc>
                <a:extLst>
                  <a:ext uri="{0D108BD9-81ED-4DB2-BD59-A6C34878D82A}">
                    <a16:rowId xmlns:a16="http://schemas.microsoft.com/office/drawing/2014/main" val="1240069209"/>
                  </a:ext>
                </a:extLst>
              </a:tr>
              <a:tr h="370840">
                <a:tc>
                  <a:txBody>
                    <a:bodyPr/>
                    <a:lstStyle/>
                    <a:p>
                      <a:r>
                        <a:rPr lang="en-US" dirty="0"/>
                        <a:t>Interface </a:t>
                      </a:r>
                    </a:p>
                  </a:txBody>
                  <a:tcPr/>
                </a:tc>
                <a:tc>
                  <a:txBody>
                    <a:bodyPr/>
                    <a:lstStyle/>
                    <a:p>
                      <a:r>
                        <a:rPr lang="en-US" dirty="0"/>
                        <a:t>It runs on touchscreen or touchpad device </a:t>
                      </a:r>
                    </a:p>
                  </a:txBody>
                  <a:tcPr/>
                </a:tc>
                <a:tc>
                  <a:txBody>
                    <a:bodyPr/>
                    <a:lstStyle/>
                    <a:p>
                      <a:r>
                        <a:rPr lang="en-US" dirty="0"/>
                        <a:t>It runs through many input device, including mouse, keyboard. </a:t>
                      </a:r>
                    </a:p>
                  </a:txBody>
                  <a:tcPr/>
                </a:tc>
                <a:extLst>
                  <a:ext uri="{0D108BD9-81ED-4DB2-BD59-A6C34878D82A}">
                    <a16:rowId xmlns:a16="http://schemas.microsoft.com/office/drawing/2014/main" val="117059950"/>
                  </a:ext>
                </a:extLst>
              </a:tr>
              <a:tr h="370840">
                <a:tc>
                  <a:txBody>
                    <a:bodyPr/>
                    <a:lstStyle/>
                    <a:p>
                      <a:r>
                        <a:rPr lang="en-US" dirty="0"/>
                        <a:t>Example </a:t>
                      </a:r>
                    </a:p>
                  </a:txBody>
                  <a:tcPr/>
                </a:tc>
                <a:tc>
                  <a:txBody>
                    <a:bodyPr/>
                    <a:lstStyle/>
                    <a:p>
                      <a:r>
                        <a:rPr lang="en-US" dirty="0"/>
                        <a:t>Some examples of the mobile OS are Apple iOS, Google Android, Bada, Palm OS, Symbian OS, Windows Mobile OS, WebOS.</a:t>
                      </a:r>
                    </a:p>
                  </a:txBody>
                  <a:tcPr/>
                </a:tc>
                <a:tc>
                  <a:txBody>
                    <a:bodyPr/>
                    <a:lstStyle/>
                    <a:p>
                      <a:r>
                        <a:rPr lang="en-US" dirty="0"/>
                        <a:t>Some examples of the desktop OS are Windows 10, MacOS, Windows Vista.</a:t>
                      </a:r>
                    </a:p>
                  </a:txBody>
                  <a:tcPr/>
                </a:tc>
                <a:extLst>
                  <a:ext uri="{0D108BD9-81ED-4DB2-BD59-A6C34878D82A}">
                    <a16:rowId xmlns:a16="http://schemas.microsoft.com/office/drawing/2014/main" val="3503077822"/>
                  </a:ext>
                </a:extLst>
              </a:tr>
            </a:tbl>
          </a:graphicData>
        </a:graphic>
      </p:graphicFrame>
    </p:spTree>
    <p:extLst>
      <p:ext uri="{BB962C8B-B14F-4D97-AF65-F5344CB8AC3E}">
        <p14:creationId xmlns:p14="http://schemas.microsoft.com/office/powerpoint/2010/main" val="2383361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A653-3D6D-7B7C-810E-17E46C713D64}"/>
              </a:ext>
            </a:extLst>
          </p:cNvPr>
          <p:cNvSpPr>
            <a:spLocks noGrp="1"/>
          </p:cNvSpPr>
          <p:nvPr>
            <p:ph type="title"/>
          </p:nvPr>
        </p:nvSpPr>
        <p:spPr/>
        <p:txBody>
          <a:bodyPr/>
          <a:lstStyle/>
          <a:p>
            <a:r>
              <a:rPr lang="en-US" dirty="0"/>
              <a:t> </a:t>
            </a:r>
          </a:p>
        </p:txBody>
      </p:sp>
      <p:sp>
        <p:nvSpPr>
          <p:cNvPr id="4" name="Content Placeholder 3">
            <a:extLst>
              <a:ext uri="{FF2B5EF4-FFF2-40B4-BE49-F238E27FC236}">
                <a16:creationId xmlns:a16="http://schemas.microsoft.com/office/drawing/2014/main" id="{F26CDA4C-840E-1428-A332-33F36035AC56}"/>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736AFC5C-34A0-DBBD-D9D4-8E645346797E}"/>
              </a:ext>
            </a:extLst>
          </p:cNvPr>
          <p:cNvPicPr>
            <a:picLocks noChangeAspect="1"/>
          </p:cNvPicPr>
          <p:nvPr/>
        </p:nvPicPr>
        <p:blipFill>
          <a:blip r:embed="rId2"/>
          <a:stretch>
            <a:fillRect/>
          </a:stretch>
        </p:blipFill>
        <p:spPr>
          <a:xfrm>
            <a:off x="3657600" y="2992920"/>
            <a:ext cx="4611757" cy="2652506"/>
          </a:xfrm>
          <a:prstGeom prst="rect">
            <a:avLst/>
          </a:prstGeom>
        </p:spPr>
      </p:pic>
    </p:spTree>
    <p:extLst>
      <p:ext uri="{BB962C8B-B14F-4D97-AF65-F5344CB8AC3E}">
        <p14:creationId xmlns:p14="http://schemas.microsoft.com/office/powerpoint/2010/main" val="373312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8F82-9F04-D918-8A7A-E76EA3F267E6}"/>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1AAFD62E-C7AA-1337-782C-4DC9CCF804EC}"/>
              </a:ext>
            </a:extLst>
          </p:cNvPr>
          <p:cNvSpPr>
            <a:spLocks noGrp="1"/>
          </p:cNvSpPr>
          <p:nvPr>
            <p:ph idx="1"/>
          </p:nvPr>
        </p:nvSpPr>
        <p:spPr/>
        <p:txBody>
          <a:bodyPr/>
          <a:lstStyle/>
          <a:p>
            <a:r>
              <a:rPr lang="en-US" dirty="0"/>
              <a:t>Starting with the DEC PDP-1 in 1961. The PDP -1 had only 4K of 18-bit words , but at $120.000 per machine (less than 5 percent of the price of a 7094), it sold like hotcakes . </a:t>
            </a:r>
          </a:p>
          <a:p>
            <a:r>
              <a:rPr lang="en-US" dirty="0"/>
              <a:t>The microcomputers help create a whole new industry and the development of more PDP’s  helped lead to the creation of personal computers which are created in the fourth generation. </a:t>
            </a:r>
          </a:p>
        </p:txBody>
      </p:sp>
    </p:spTree>
    <p:extLst>
      <p:ext uri="{BB962C8B-B14F-4D97-AF65-F5344CB8AC3E}">
        <p14:creationId xmlns:p14="http://schemas.microsoft.com/office/powerpoint/2010/main" val="220748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659F-4BD7-9990-74D7-6F4AEBDC054A}"/>
              </a:ext>
            </a:extLst>
          </p:cNvPr>
          <p:cNvSpPr>
            <a:spLocks noGrp="1"/>
          </p:cNvSpPr>
          <p:nvPr>
            <p:ph type="title"/>
          </p:nvPr>
        </p:nvSpPr>
        <p:spPr/>
        <p:txBody>
          <a:bodyPr/>
          <a:lstStyle/>
          <a:p>
            <a:r>
              <a:rPr lang="en-US" dirty="0"/>
              <a:t>About The OS(History)</a:t>
            </a:r>
          </a:p>
        </p:txBody>
      </p:sp>
      <p:sp>
        <p:nvSpPr>
          <p:cNvPr id="4" name="Content Placeholder 3">
            <a:extLst>
              <a:ext uri="{FF2B5EF4-FFF2-40B4-BE49-F238E27FC236}">
                <a16:creationId xmlns:a16="http://schemas.microsoft.com/office/drawing/2014/main" id="{19C244AF-058B-5A30-6A4C-FF34738C501D}"/>
              </a:ext>
            </a:extLst>
          </p:cNvPr>
          <p:cNvSpPr>
            <a:spLocks noGrp="1"/>
          </p:cNvSpPr>
          <p:nvPr>
            <p:ph idx="1"/>
          </p:nvPr>
        </p:nvSpPr>
        <p:spPr>
          <a:xfrm>
            <a:off x="1295401" y="2532882"/>
            <a:ext cx="9601196" cy="3342986"/>
          </a:xfrm>
        </p:spPr>
        <p:txBody>
          <a:bodyPr/>
          <a:lstStyle/>
          <a:p>
            <a:r>
              <a:rPr lang="en-US" dirty="0"/>
              <a:t>The Third Generation Image</a:t>
            </a:r>
          </a:p>
          <a:p>
            <a:pPr marL="0" indent="0">
              <a:buNone/>
            </a:pPr>
            <a:endParaRPr lang="en-US" dirty="0"/>
          </a:p>
        </p:txBody>
      </p:sp>
      <p:pic>
        <p:nvPicPr>
          <p:cNvPr id="2052" name="Picture 4">
            <a:extLst>
              <a:ext uri="{FF2B5EF4-FFF2-40B4-BE49-F238E27FC236}">
                <a16:creationId xmlns:a16="http://schemas.microsoft.com/office/drawing/2014/main" id="{4D3AB783-35E4-C157-9FCC-9055EACF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2" y="3260034"/>
            <a:ext cx="3074504" cy="272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5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B994-0C1F-6ED4-6B41-6DB54549AE9C}"/>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594C2EC7-F8F8-D368-0D4D-C0B9BC643693}"/>
              </a:ext>
            </a:extLst>
          </p:cNvPr>
          <p:cNvSpPr>
            <a:spLocks noGrp="1"/>
          </p:cNvSpPr>
          <p:nvPr>
            <p:ph idx="1"/>
          </p:nvPr>
        </p:nvSpPr>
        <p:spPr/>
        <p:txBody>
          <a:bodyPr>
            <a:normAutofit/>
          </a:bodyPr>
          <a:lstStyle/>
          <a:p>
            <a:r>
              <a:rPr lang="en-US" dirty="0"/>
              <a:t>The Fourth Generation (1980-Present day)</a:t>
            </a:r>
          </a:p>
          <a:p>
            <a:r>
              <a:rPr lang="en-US" dirty="0"/>
              <a:t>The fourth generation of operating systems saw the creation of personal computing. Although these computers were very similar to the minicomputers developed in the third generation, personal computers cost a very small fraction of what minicomputers cost. A personal computer was so affordable that it made it possible for a single individual could be able to own one for personal use while minicomputers where still at such a high price that only corporations could afford to have them. </a:t>
            </a:r>
          </a:p>
        </p:txBody>
      </p:sp>
    </p:spTree>
    <p:extLst>
      <p:ext uri="{BB962C8B-B14F-4D97-AF65-F5344CB8AC3E}">
        <p14:creationId xmlns:p14="http://schemas.microsoft.com/office/powerpoint/2010/main" val="303715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B1CB-4F48-BEA3-D0D3-5841D5D20099}"/>
              </a:ext>
            </a:extLst>
          </p:cNvPr>
          <p:cNvSpPr>
            <a:spLocks noGrp="1"/>
          </p:cNvSpPr>
          <p:nvPr>
            <p:ph type="title"/>
          </p:nvPr>
        </p:nvSpPr>
        <p:spPr/>
        <p:txBody>
          <a:bodyPr/>
          <a:lstStyle/>
          <a:p>
            <a:r>
              <a:rPr lang="en-US" dirty="0"/>
              <a:t>About The OS(History)</a:t>
            </a:r>
          </a:p>
        </p:txBody>
      </p:sp>
      <p:sp>
        <p:nvSpPr>
          <p:cNvPr id="3" name="Content Placeholder 2">
            <a:extLst>
              <a:ext uri="{FF2B5EF4-FFF2-40B4-BE49-F238E27FC236}">
                <a16:creationId xmlns:a16="http://schemas.microsoft.com/office/drawing/2014/main" id="{30A125B2-785C-DFE4-9516-BE67791D49FF}"/>
              </a:ext>
            </a:extLst>
          </p:cNvPr>
          <p:cNvSpPr>
            <a:spLocks noGrp="1"/>
          </p:cNvSpPr>
          <p:nvPr>
            <p:ph idx="1"/>
          </p:nvPr>
        </p:nvSpPr>
        <p:spPr/>
        <p:txBody>
          <a:bodyPr>
            <a:normAutofit/>
          </a:bodyPr>
          <a:lstStyle/>
          <a:p>
            <a:r>
              <a:rPr lang="en-US" dirty="0"/>
              <a:t>One of the major factors in the windows Operating System was created in 1975 when Paul Allen and Bill Gates had a vision to take personal computing  to the next level . They introduced the MS-DOS in 1981 although it was effective it created much difficulty for people who tried to understand its cryptic commands . Windows went on to become the largest operating system used in technology today with releases of Windows 95, Windows 98, Windows XP(Which is currently the most used operating system to this day), and their newest operating system Windows 7. </a:t>
            </a:r>
          </a:p>
        </p:txBody>
      </p:sp>
    </p:spTree>
    <p:extLst>
      <p:ext uri="{BB962C8B-B14F-4D97-AF65-F5344CB8AC3E}">
        <p14:creationId xmlns:p14="http://schemas.microsoft.com/office/powerpoint/2010/main" val="2984988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276</TotalTime>
  <Words>3341</Words>
  <Application>Microsoft Office PowerPoint</Application>
  <PresentationFormat>Widescreen</PresentationFormat>
  <Paragraphs>291</Paragraphs>
  <Slides>51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Garamond</vt:lpstr>
      <vt:lpstr>Organic</vt:lpstr>
      <vt:lpstr>WELCOME</vt:lpstr>
      <vt:lpstr>About The OS(History)</vt:lpstr>
      <vt:lpstr>About The OS(History)</vt:lpstr>
      <vt:lpstr>About The OS(History)</vt:lpstr>
      <vt:lpstr>About The OS(History)</vt:lpstr>
      <vt:lpstr>About The OS(History)</vt:lpstr>
      <vt:lpstr>About The OS(History)</vt:lpstr>
      <vt:lpstr>About The OS(History)</vt:lpstr>
      <vt:lpstr>About The OS(History)</vt:lpstr>
      <vt:lpstr>About The OS(History)</vt:lpstr>
      <vt:lpstr>About The OS(History)</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Various Types OS</vt:lpstr>
      <vt:lpstr>Comparison between OS</vt:lpstr>
      <vt:lpstr>Comparison between OS</vt:lpstr>
      <vt:lpstr>Comparison between OS</vt:lpstr>
      <vt:lpstr>Comparison between OS</vt:lpstr>
      <vt:lpstr>The Architecture of Windows OS &amp; Linux OS</vt:lpstr>
      <vt:lpstr>The Architecture of Windows OS &amp; Linux OS</vt:lpstr>
      <vt:lpstr>The Architecture of Windows OS &amp; Linux OS</vt:lpstr>
      <vt:lpstr>The Architecture of Windows OS &amp; Linux OS</vt:lpstr>
      <vt:lpstr>The Architecture of Windows OS &amp; Linux OS</vt:lpstr>
      <vt:lpstr>Mobile OS and Its Comparison</vt:lpstr>
      <vt:lpstr>Mobile OS and Its Comparison</vt:lpstr>
      <vt:lpstr>Mobile OS and Its Comparison</vt:lpstr>
      <vt:lpstr>Mobile OS and Its Comparison</vt:lpstr>
      <vt:lpstr>Mobile OS and Its Comparison</vt:lpstr>
      <vt:lpstr>Mobile OS and Its Comparison</vt:lpstr>
      <vt:lpstr>Mobile OS and Its Comparison</vt:lpstr>
      <vt:lpstr>Mobile OS and Its Comparison</vt:lpstr>
      <vt:lpstr>Mobile OS and Its Comparison</vt:lpstr>
      <vt:lpstr>Mobile OS and Its Comparison</vt:lpstr>
      <vt:lpstr>Mobile OS and Its Comparison</vt:lpstr>
      <vt:lpstr>Mobile OS and Its Comparison</vt:lpstr>
      <vt:lpstr>Mobile OS and Its Comparison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Shanmugavel B</dc:creator>
  <cp:lastModifiedBy>Shanmugavel B</cp:lastModifiedBy>
  <cp:revision>6</cp:revision>
  <dcterms:created xsi:type="dcterms:W3CDTF">2022-10-31T09:07:57Z</dcterms:created>
  <dcterms:modified xsi:type="dcterms:W3CDTF">2022-11-01T05:35:17Z</dcterms:modified>
</cp:coreProperties>
</file>