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49" autoAdjust="0"/>
    <p:restoredTop sz="94660"/>
  </p:normalViewPr>
  <p:slideViewPr>
    <p:cSldViewPr snapToGrid="0">
      <p:cViewPr varScale="1">
        <p:scale>
          <a:sx n="72" d="100"/>
          <a:sy n="72" d="100"/>
        </p:scale>
        <p:origin x="5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4FF85-518D-485B-A0F9-964DD9EC52F4}"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BF9D1-1A80-49D6-97D5-9D9446064CCE}" type="slidenum">
              <a:rPr lang="en-US" smtClean="0"/>
              <a:t>‹#›</a:t>
            </a:fld>
            <a:endParaRPr lang="en-US"/>
          </a:p>
        </p:txBody>
      </p:sp>
    </p:spTree>
    <p:extLst>
      <p:ext uri="{BB962C8B-B14F-4D97-AF65-F5344CB8AC3E}">
        <p14:creationId xmlns:p14="http://schemas.microsoft.com/office/powerpoint/2010/main" val="338992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4FF85-518D-485B-A0F9-964DD9EC52F4}"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BF9D1-1A80-49D6-97D5-9D9446064CCE}" type="slidenum">
              <a:rPr lang="en-US" smtClean="0"/>
              <a:t>‹#›</a:t>
            </a:fld>
            <a:endParaRPr lang="en-US"/>
          </a:p>
        </p:txBody>
      </p:sp>
    </p:spTree>
    <p:extLst>
      <p:ext uri="{BB962C8B-B14F-4D97-AF65-F5344CB8AC3E}">
        <p14:creationId xmlns:p14="http://schemas.microsoft.com/office/powerpoint/2010/main" val="361355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4FF85-518D-485B-A0F9-964DD9EC52F4}"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BF9D1-1A80-49D6-97D5-9D9446064CCE}" type="slidenum">
              <a:rPr lang="en-US" smtClean="0"/>
              <a:t>‹#›</a:t>
            </a:fld>
            <a:endParaRPr lang="en-US"/>
          </a:p>
        </p:txBody>
      </p:sp>
    </p:spTree>
    <p:extLst>
      <p:ext uri="{BB962C8B-B14F-4D97-AF65-F5344CB8AC3E}">
        <p14:creationId xmlns:p14="http://schemas.microsoft.com/office/powerpoint/2010/main" val="2949364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4FF85-518D-485B-A0F9-964DD9EC52F4}"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BF9D1-1A80-49D6-97D5-9D9446064CC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5051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4FF85-518D-485B-A0F9-964DD9EC52F4}"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BF9D1-1A80-49D6-97D5-9D9446064CCE}" type="slidenum">
              <a:rPr lang="en-US" smtClean="0"/>
              <a:t>‹#›</a:t>
            </a:fld>
            <a:endParaRPr lang="en-US"/>
          </a:p>
        </p:txBody>
      </p:sp>
    </p:spTree>
    <p:extLst>
      <p:ext uri="{BB962C8B-B14F-4D97-AF65-F5344CB8AC3E}">
        <p14:creationId xmlns:p14="http://schemas.microsoft.com/office/powerpoint/2010/main" val="3113774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34FF85-518D-485B-A0F9-964DD9EC52F4}"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2BF9D1-1A80-49D6-97D5-9D9446064CCE}" type="slidenum">
              <a:rPr lang="en-US" smtClean="0"/>
              <a:t>‹#›</a:t>
            </a:fld>
            <a:endParaRPr lang="en-US"/>
          </a:p>
        </p:txBody>
      </p:sp>
    </p:spTree>
    <p:extLst>
      <p:ext uri="{BB962C8B-B14F-4D97-AF65-F5344CB8AC3E}">
        <p14:creationId xmlns:p14="http://schemas.microsoft.com/office/powerpoint/2010/main" val="912168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34FF85-518D-485B-A0F9-964DD9EC52F4}"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2BF9D1-1A80-49D6-97D5-9D9446064CCE}" type="slidenum">
              <a:rPr lang="en-US" smtClean="0"/>
              <a:t>‹#›</a:t>
            </a:fld>
            <a:endParaRPr lang="en-US"/>
          </a:p>
        </p:txBody>
      </p:sp>
    </p:spTree>
    <p:extLst>
      <p:ext uri="{BB962C8B-B14F-4D97-AF65-F5344CB8AC3E}">
        <p14:creationId xmlns:p14="http://schemas.microsoft.com/office/powerpoint/2010/main" val="3338274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4FF85-518D-485B-A0F9-964DD9EC52F4}"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BF9D1-1A80-49D6-97D5-9D9446064CCE}" type="slidenum">
              <a:rPr lang="en-US" smtClean="0"/>
              <a:t>‹#›</a:t>
            </a:fld>
            <a:endParaRPr lang="en-US"/>
          </a:p>
        </p:txBody>
      </p:sp>
    </p:spTree>
    <p:extLst>
      <p:ext uri="{BB962C8B-B14F-4D97-AF65-F5344CB8AC3E}">
        <p14:creationId xmlns:p14="http://schemas.microsoft.com/office/powerpoint/2010/main" val="1411660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4FF85-518D-485B-A0F9-964DD9EC52F4}"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BF9D1-1A80-49D6-97D5-9D9446064CCE}" type="slidenum">
              <a:rPr lang="en-US" smtClean="0"/>
              <a:t>‹#›</a:t>
            </a:fld>
            <a:endParaRPr lang="en-US"/>
          </a:p>
        </p:txBody>
      </p:sp>
    </p:spTree>
    <p:extLst>
      <p:ext uri="{BB962C8B-B14F-4D97-AF65-F5344CB8AC3E}">
        <p14:creationId xmlns:p14="http://schemas.microsoft.com/office/powerpoint/2010/main" val="222291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4FF85-518D-485B-A0F9-964DD9EC52F4}"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BF9D1-1A80-49D6-97D5-9D9446064CCE}" type="slidenum">
              <a:rPr lang="en-US" smtClean="0"/>
              <a:t>‹#›</a:t>
            </a:fld>
            <a:endParaRPr lang="en-US"/>
          </a:p>
        </p:txBody>
      </p:sp>
    </p:spTree>
    <p:extLst>
      <p:ext uri="{BB962C8B-B14F-4D97-AF65-F5344CB8AC3E}">
        <p14:creationId xmlns:p14="http://schemas.microsoft.com/office/powerpoint/2010/main" val="76255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4FF85-518D-485B-A0F9-964DD9EC52F4}"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BF9D1-1A80-49D6-97D5-9D9446064CCE}" type="slidenum">
              <a:rPr lang="en-US" smtClean="0"/>
              <a:t>‹#›</a:t>
            </a:fld>
            <a:endParaRPr lang="en-US"/>
          </a:p>
        </p:txBody>
      </p:sp>
    </p:spTree>
    <p:extLst>
      <p:ext uri="{BB962C8B-B14F-4D97-AF65-F5344CB8AC3E}">
        <p14:creationId xmlns:p14="http://schemas.microsoft.com/office/powerpoint/2010/main" val="427754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4FF85-518D-485B-A0F9-964DD9EC52F4}"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BF9D1-1A80-49D6-97D5-9D9446064CCE}" type="slidenum">
              <a:rPr lang="en-US" smtClean="0"/>
              <a:t>‹#›</a:t>
            </a:fld>
            <a:endParaRPr lang="en-US"/>
          </a:p>
        </p:txBody>
      </p:sp>
    </p:spTree>
    <p:extLst>
      <p:ext uri="{BB962C8B-B14F-4D97-AF65-F5344CB8AC3E}">
        <p14:creationId xmlns:p14="http://schemas.microsoft.com/office/powerpoint/2010/main" val="155701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4FF85-518D-485B-A0F9-964DD9EC52F4}"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2BF9D1-1A80-49D6-97D5-9D9446064CCE}" type="slidenum">
              <a:rPr lang="en-US" smtClean="0"/>
              <a:t>‹#›</a:t>
            </a:fld>
            <a:endParaRPr lang="en-US"/>
          </a:p>
        </p:txBody>
      </p:sp>
    </p:spTree>
    <p:extLst>
      <p:ext uri="{BB962C8B-B14F-4D97-AF65-F5344CB8AC3E}">
        <p14:creationId xmlns:p14="http://schemas.microsoft.com/office/powerpoint/2010/main" val="2358692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34FF85-518D-485B-A0F9-964DD9EC52F4}"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2BF9D1-1A80-49D6-97D5-9D9446064CCE}" type="slidenum">
              <a:rPr lang="en-US" smtClean="0"/>
              <a:t>‹#›</a:t>
            </a:fld>
            <a:endParaRPr lang="en-US"/>
          </a:p>
        </p:txBody>
      </p:sp>
    </p:spTree>
    <p:extLst>
      <p:ext uri="{BB962C8B-B14F-4D97-AF65-F5344CB8AC3E}">
        <p14:creationId xmlns:p14="http://schemas.microsoft.com/office/powerpoint/2010/main" val="1112592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334FF85-518D-485B-A0F9-964DD9EC52F4}"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2BF9D1-1A80-49D6-97D5-9D9446064CCE}" type="slidenum">
              <a:rPr lang="en-US" smtClean="0"/>
              <a:t>‹#›</a:t>
            </a:fld>
            <a:endParaRPr lang="en-US"/>
          </a:p>
        </p:txBody>
      </p:sp>
    </p:spTree>
    <p:extLst>
      <p:ext uri="{BB962C8B-B14F-4D97-AF65-F5344CB8AC3E}">
        <p14:creationId xmlns:p14="http://schemas.microsoft.com/office/powerpoint/2010/main" val="348116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4FF85-518D-485B-A0F9-964DD9EC52F4}"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BF9D1-1A80-49D6-97D5-9D9446064CCE}" type="slidenum">
              <a:rPr lang="en-US" smtClean="0"/>
              <a:t>‹#›</a:t>
            </a:fld>
            <a:endParaRPr lang="en-US"/>
          </a:p>
        </p:txBody>
      </p:sp>
    </p:spTree>
    <p:extLst>
      <p:ext uri="{BB962C8B-B14F-4D97-AF65-F5344CB8AC3E}">
        <p14:creationId xmlns:p14="http://schemas.microsoft.com/office/powerpoint/2010/main" val="398842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4FF85-518D-485B-A0F9-964DD9EC52F4}"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BF9D1-1A80-49D6-97D5-9D9446064CCE}" type="slidenum">
              <a:rPr lang="en-US" smtClean="0"/>
              <a:t>‹#›</a:t>
            </a:fld>
            <a:endParaRPr lang="en-US"/>
          </a:p>
        </p:txBody>
      </p:sp>
    </p:spTree>
    <p:extLst>
      <p:ext uri="{BB962C8B-B14F-4D97-AF65-F5344CB8AC3E}">
        <p14:creationId xmlns:p14="http://schemas.microsoft.com/office/powerpoint/2010/main" val="107053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334FF85-518D-485B-A0F9-964DD9EC52F4}" type="datetimeFigureOut">
              <a:rPr lang="en-US" smtClean="0"/>
              <a:t>11/3/2022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F2BF9D1-1A80-49D6-97D5-9D9446064CCE}" type="slidenum">
              <a:rPr lang="en-US" smtClean="0"/>
              <a:t>‹#›</a:t>
            </a:fld>
            <a:endParaRPr lang="en-US"/>
          </a:p>
        </p:txBody>
      </p:sp>
    </p:spTree>
    <p:extLst>
      <p:ext uri="{BB962C8B-B14F-4D97-AF65-F5344CB8AC3E}">
        <p14:creationId xmlns:p14="http://schemas.microsoft.com/office/powerpoint/2010/main" val="25385418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4336-D653-BC1D-3239-B39238276106}"/>
              </a:ext>
            </a:extLst>
          </p:cNvPr>
          <p:cNvSpPr>
            <a:spLocks noGrp="1"/>
          </p:cNvSpPr>
          <p:nvPr>
            <p:ph type="ctrTitle"/>
          </p:nvPr>
        </p:nvSpPr>
        <p:spPr/>
        <p:txBody>
          <a:bodyPr/>
          <a:lstStyle/>
          <a:p>
            <a:r>
              <a:rPr lang="en-US" dirty="0"/>
              <a:t>Welcome </a:t>
            </a:r>
          </a:p>
        </p:txBody>
      </p:sp>
      <p:sp>
        <p:nvSpPr>
          <p:cNvPr id="3" name="Subtitle 2">
            <a:extLst>
              <a:ext uri="{FF2B5EF4-FFF2-40B4-BE49-F238E27FC236}">
                <a16:creationId xmlns:a16="http://schemas.microsoft.com/office/drawing/2014/main" id="{22BB1539-833C-B742-2732-46C4E7FF9927}"/>
              </a:ext>
            </a:extLst>
          </p:cNvPr>
          <p:cNvSpPr>
            <a:spLocks noGrp="1"/>
          </p:cNvSpPr>
          <p:nvPr>
            <p:ph type="subTitle" idx="1"/>
          </p:nvPr>
        </p:nvSpPr>
        <p:spPr/>
        <p:txBody>
          <a:bodyPr/>
          <a:lstStyle/>
          <a:p>
            <a:r>
              <a:rPr lang="en-US" dirty="0"/>
              <a:t>           </a:t>
            </a:r>
          </a:p>
          <a:p>
            <a:r>
              <a:rPr lang="en-US" dirty="0"/>
              <a:t>                                                               Python programming</a:t>
            </a:r>
          </a:p>
        </p:txBody>
      </p:sp>
    </p:spTree>
    <p:extLst>
      <p:ext uri="{BB962C8B-B14F-4D97-AF65-F5344CB8AC3E}">
        <p14:creationId xmlns:p14="http://schemas.microsoft.com/office/powerpoint/2010/main" val="4248485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E966-D32F-02D6-AC00-66D8D1690C4A}"/>
              </a:ext>
            </a:extLst>
          </p:cNvPr>
          <p:cNvSpPr>
            <a:spLocks noGrp="1"/>
          </p:cNvSpPr>
          <p:nvPr>
            <p:ph type="title"/>
          </p:nvPr>
        </p:nvSpPr>
        <p:spPr/>
        <p:txBody>
          <a:bodyPr/>
          <a:lstStyle/>
          <a:p>
            <a:r>
              <a:rPr lang="en-US" dirty="0"/>
              <a:t>Python basics (python main functions, variables)</a:t>
            </a:r>
          </a:p>
        </p:txBody>
      </p:sp>
      <p:sp>
        <p:nvSpPr>
          <p:cNvPr id="3" name="Content Placeholder 2">
            <a:extLst>
              <a:ext uri="{FF2B5EF4-FFF2-40B4-BE49-F238E27FC236}">
                <a16:creationId xmlns:a16="http://schemas.microsoft.com/office/drawing/2014/main" id="{8D387039-9168-72A5-CB8B-22CD6620A3E7}"/>
              </a:ext>
            </a:extLst>
          </p:cNvPr>
          <p:cNvSpPr>
            <a:spLocks noGrp="1"/>
          </p:cNvSpPr>
          <p:nvPr>
            <p:ph sz="quarter" idx="13"/>
          </p:nvPr>
        </p:nvSpPr>
        <p:spPr/>
        <p:txBody>
          <a:bodyPr/>
          <a:lstStyle/>
          <a:p>
            <a:r>
              <a:rPr lang="en-US" dirty="0"/>
              <a:t>#using the special variable </a:t>
            </a:r>
          </a:p>
          <a:p>
            <a:r>
              <a:rPr lang="en-US" dirty="0"/>
              <a:t>#___ name ___</a:t>
            </a:r>
          </a:p>
          <a:p>
            <a:r>
              <a:rPr lang="en-US" dirty="0"/>
              <a:t>If ___ name ___==“ ___name___”:</a:t>
            </a:r>
          </a:p>
          <a:p>
            <a:r>
              <a:rPr lang="en-US" dirty="0"/>
              <a:t>   main()</a:t>
            </a:r>
          </a:p>
        </p:txBody>
      </p:sp>
    </p:spTree>
    <p:extLst>
      <p:ext uri="{BB962C8B-B14F-4D97-AF65-F5344CB8AC3E}">
        <p14:creationId xmlns:p14="http://schemas.microsoft.com/office/powerpoint/2010/main" val="7943155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DEC1-4AB9-93F3-BCC6-FC0646A9E033}"/>
              </a:ext>
            </a:extLst>
          </p:cNvPr>
          <p:cNvSpPr>
            <a:spLocks noGrp="1"/>
          </p:cNvSpPr>
          <p:nvPr>
            <p:ph type="title"/>
          </p:nvPr>
        </p:nvSpPr>
        <p:spPr/>
        <p:txBody>
          <a:bodyPr/>
          <a:lstStyle/>
          <a:p>
            <a:r>
              <a:rPr lang="en-US" dirty="0"/>
              <a:t>Python oops : class, object, inheritance, and constructor with example </a:t>
            </a:r>
          </a:p>
        </p:txBody>
      </p:sp>
      <p:sp>
        <p:nvSpPr>
          <p:cNvPr id="3" name="Content Placeholder 2">
            <a:extLst>
              <a:ext uri="{FF2B5EF4-FFF2-40B4-BE49-F238E27FC236}">
                <a16:creationId xmlns:a16="http://schemas.microsoft.com/office/drawing/2014/main" id="{401938EB-2767-4C6D-37A3-156F6A81B3D9}"/>
              </a:ext>
            </a:extLst>
          </p:cNvPr>
          <p:cNvSpPr>
            <a:spLocks noGrp="1"/>
          </p:cNvSpPr>
          <p:nvPr>
            <p:ph sz="quarter" idx="13"/>
          </p:nvPr>
        </p:nvSpPr>
        <p:spPr/>
        <p:txBody>
          <a:bodyPr>
            <a:normAutofit/>
          </a:bodyPr>
          <a:lstStyle/>
          <a:p>
            <a:r>
              <a:rPr lang="en-US" dirty="0"/>
              <a:t>Constructors in python :</a:t>
            </a:r>
          </a:p>
          <a:p>
            <a:r>
              <a:rPr lang="en-US" dirty="0"/>
              <a:t>Prerequisites : object – oriented programming in python , object – oriented programming in python set 2constructors are generally used for instantiating an object.</a:t>
            </a:r>
          </a:p>
          <a:p>
            <a:r>
              <a:rPr lang="en-US" dirty="0"/>
              <a:t>The task of constructors is to initialize (assign values) to the data members of the class when an object of the class is created .</a:t>
            </a:r>
          </a:p>
          <a:p>
            <a:r>
              <a:rPr lang="en-US" dirty="0"/>
              <a:t>In python the _ int _ () method is called the constructor and is always called when an object is created . </a:t>
            </a:r>
          </a:p>
        </p:txBody>
      </p:sp>
    </p:spTree>
    <p:extLst>
      <p:ext uri="{BB962C8B-B14F-4D97-AF65-F5344CB8AC3E}">
        <p14:creationId xmlns:p14="http://schemas.microsoft.com/office/powerpoint/2010/main" val="32705815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BFF5-A696-36D3-02A9-608DA573F78E}"/>
              </a:ext>
            </a:extLst>
          </p:cNvPr>
          <p:cNvSpPr>
            <a:spLocks noGrp="1"/>
          </p:cNvSpPr>
          <p:nvPr>
            <p:ph type="title"/>
          </p:nvPr>
        </p:nvSpPr>
        <p:spPr/>
        <p:txBody>
          <a:bodyPr/>
          <a:lstStyle/>
          <a:p>
            <a:r>
              <a:rPr lang="en-US" dirty="0"/>
              <a:t>Python oops : class, object, inheritance, and constructor with example </a:t>
            </a:r>
          </a:p>
        </p:txBody>
      </p:sp>
      <p:sp>
        <p:nvSpPr>
          <p:cNvPr id="3" name="Content Placeholder 2">
            <a:extLst>
              <a:ext uri="{FF2B5EF4-FFF2-40B4-BE49-F238E27FC236}">
                <a16:creationId xmlns:a16="http://schemas.microsoft.com/office/drawing/2014/main" id="{8614AEB5-E44C-32CC-DB0F-87C5745E0533}"/>
              </a:ext>
            </a:extLst>
          </p:cNvPr>
          <p:cNvSpPr>
            <a:spLocks noGrp="1"/>
          </p:cNvSpPr>
          <p:nvPr>
            <p:ph sz="quarter" idx="13"/>
          </p:nvPr>
        </p:nvSpPr>
        <p:spPr/>
        <p:txBody>
          <a:bodyPr/>
          <a:lstStyle/>
          <a:p>
            <a:r>
              <a:rPr lang="en-US" dirty="0"/>
              <a:t>Syntax to constructor declaration :</a:t>
            </a:r>
          </a:p>
          <a:p>
            <a:r>
              <a:rPr lang="en-US" dirty="0"/>
              <a:t>Def __ int  __ (self):</a:t>
            </a:r>
          </a:p>
          <a:p>
            <a:r>
              <a:rPr lang="en-US" dirty="0"/>
              <a:t>#body of the constructor </a:t>
            </a:r>
          </a:p>
        </p:txBody>
      </p:sp>
    </p:spTree>
    <p:extLst>
      <p:ext uri="{BB962C8B-B14F-4D97-AF65-F5344CB8AC3E}">
        <p14:creationId xmlns:p14="http://schemas.microsoft.com/office/powerpoint/2010/main" val="38726864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16AA-9ACE-9339-98CD-EA8F127407D2}"/>
              </a:ext>
            </a:extLst>
          </p:cNvPr>
          <p:cNvSpPr>
            <a:spLocks noGrp="1"/>
          </p:cNvSpPr>
          <p:nvPr>
            <p:ph type="title"/>
          </p:nvPr>
        </p:nvSpPr>
        <p:spPr/>
        <p:txBody>
          <a:bodyPr/>
          <a:lstStyle/>
          <a:p>
            <a:r>
              <a:rPr lang="en-US" dirty="0"/>
              <a:t>comparison between python vs java vs php vs Perl vs ruby vs java script vs c ++ vs tcl </a:t>
            </a:r>
          </a:p>
        </p:txBody>
      </p:sp>
      <p:sp>
        <p:nvSpPr>
          <p:cNvPr id="3" name="Content Placeholder 2">
            <a:extLst>
              <a:ext uri="{FF2B5EF4-FFF2-40B4-BE49-F238E27FC236}">
                <a16:creationId xmlns:a16="http://schemas.microsoft.com/office/drawing/2014/main" id="{6136DAC9-7E8B-FF2F-55D5-6C29BA4D0250}"/>
              </a:ext>
            </a:extLst>
          </p:cNvPr>
          <p:cNvSpPr>
            <a:spLocks noGrp="1"/>
          </p:cNvSpPr>
          <p:nvPr>
            <p:ph sz="quarter" idx="13"/>
          </p:nvPr>
        </p:nvSpPr>
        <p:spPr/>
        <p:txBody>
          <a:bodyPr>
            <a:normAutofit lnSpcReduction="10000"/>
          </a:bodyPr>
          <a:lstStyle/>
          <a:p>
            <a:r>
              <a:rPr lang="en-US" dirty="0"/>
              <a:t>Ruby :</a:t>
            </a:r>
          </a:p>
          <a:p>
            <a:r>
              <a:rPr lang="en-US" dirty="0"/>
              <a:t>Compare to ruby , python has a rich set of data structures , internal functions, beater namespace handling and use of modules and iterators.</a:t>
            </a:r>
          </a:p>
          <a:p>
            <a:r>
              <a:rPr lang="en-US" dirty="0"/>
              <a:t>Ruby does not support multiple inheritance while python supports multiple inheritance </a:t>
            </a:r>
          </a:p>
          <a:p>
            <a:r>
              <a:rPr lang="en-US" dirty="0"/>
              <a:t>Python uses while space for handling scopes but ruby uses “end” or”}</a:t>
            </a:r>
          </a:p>
          <a:p>
            <a:r>
              <a:rPr lang="en-US" dirty="0"/>
              <a:t>Ruby is preferred for web development and functional programming while python for academic and scientific programming.</a:t>
            </a:r>
          </a:p>
        </p:txBody>
      </p:sp>
    </p:spTree>
    <p:extLst>
      <p:ext uri="{BB962C8B-B14F-4D97-AF65-F5344CB8AC3E}">
        <p14:creationId xmlns:p14="http://schemas.microsoft.com/office/powerpoint/2010/main" val="42920417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2A55-0F62-B026-18EA-4EB11E2D9E8F}"/>
              </a:ext>
            </a:extLst>
          </p:cNvPr>
          <p:cNvSpPr>
            <a:spLocks noGrp="1"/>
          </p:cNvSpPr>
          <p:nvPr>
            <p:ph type="title"/>
          </p:nvPr>
        </p:nvSpPr>
        <p:spPr/>
        <p:txBody>
          <a:bodyPr/>
          <a:lstStyle/>
          <a:p>
            <a:r>
              <a:rPr lang="en-US" dirty="0"/>
              <a:t>comparison  between python vs java vs php vs Perl vs ruby vs java script vs c ++ vs tcl </a:t>
            </a:r>
          </a:p>
        </p:txBody>
      </p:sp>
      <p:sp>
        <p:nvSpPr>
          <p:cNvPr id="3" name="Content Placeholder 2">
            <a:extLst>
              <a:ext uri="{FF2B5EF4-FFF2-40B4-BE49-F238E27FC236}">
                <a16:creationId xmlns:a16="http://schemas.microsoft.com/office/drawing/2014/main" id="{CD306EF2-16A7-08CA-8852-510CAB75B267}"/>
              </a:ext>
            </a:extLst>
          </p:cNvPr>
          <p:cNvSpPr>
            <a:spLocks noGrp="1"/>
          </p:cNvSpPr>
          <p:nvPr>
            <p:ph sz="quarter" idx="13"/>
          </p:nvPr>
        </p:nvSpPr>
        <p:spPr/>
        <p:txBody>
          <a:bodyPr/>
          <a:lstStyle/>
          <a:p>
            <a:r>
              <a:rPr lang="en-US" dirty="0"/>
              <a:t>Ruby work on “do more with less.” philosophy while python “one right way to do things”.</a:t>
            </a:r>
          </a:p>
          <a:p>
            <a:r>
              <a:rPr lang="en-US" dirty="0"/>
              <a:t>Java :</a:t>
            </a:r>
          </a:p>
          <a:p>
            <a:r>
              <a:rPr lang="en-US" dirty="0"/>
              <a:t>Python is more human readable than java </a:t>
            </a:r>
          </a:p>
          <a:p>
            <a:r>
              <a:rPr lang="en-US" dirty="0"/>
              <a:t>Python has a high – level data types and its dynamic typing programs are shorter than java programs.</a:t>
            </a:r>
          </a:p>
        </p:txBody>
      </p:sp>
    </p:spTree>
    <p:extLst>
      <p:ext uri="{BB962C8B-B14F-4D97-AF65-F5344CB8AC3E}">
        <p14:creationId xmlns:p14="http://schemas.microsoft.com/office/powerpoint/2010/main" val="11415138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9AFD-7DC8-3BFD-F783-A4AA8AB8C6E2}"/>
              </a:ext>
            </a:extLst>
          </p:cNvPr>
          <p:cNvSpPr>
            <a:spLocks noGrp="1"/>
          </p:cNvSpPr>
          <p:nvPr>
            <p:ph type="title"/>
          </p:nvPr>
        </p:nvSpPr>
        <p:spPr/>
        <p:txBody>
          <a:bodyPr/>
          <a:lstStyle/>
          <a:p>
            <a:r>
              <a:rPr lang="en-US" dirty="0"/>
              <a:t>comparison  between python vs java vs php vs Perl vs ruby vs java script vs c ++ vs tcl </a:t>
            </a:r>
          </a:p>
        </p:txBody>
      </p:sp>
      <p:sp>
        <p:nvSpPr>
          <p:cNvPr id="3" name="Content Placeholder 2">
            <a:extLst>
              <a:ext uri="{FF2B5EF4-FFF2-40B4-BE49-F238E27FC236}">
                <a16:creationId xmlns:a16="http://schemas.microsoft.com/office/drawing/2014/main" id="{9DAD2975-4113-C398-5F7C-65E9B26A3E28}"/>
              </a:ext>
            </a:extLst>
          </p:cNvPr>
          <p:cNvSpPr>
            <a:spLocks noGrp="1"/>
          </p:cNvSpPr>
          <p:nvPr>
            <p:ph sz="quarter" idx="13"/>
          </p:nvPr>
        </p:nvSpPr>
        <p:spPr/>
        <p:txBody>
          <a:bodyPr/>
          <a:lstStyle/>
          <a:p>
            <a:r>
              <a:rPr lang="en-US" dirty="0"/>
              <a:t>C ++ :</a:t>
            </a:r>
          </a:p>
          <a:p>
            <a:r>
              <a:rPr lang="en-US" dirty="0"/>
              <a:t>Python code is quite shorter than most other programming languages like c or c ++.</a:t>
            </a:r>
          </a:p>
          <a:p>
            <a:r>
              <a:rPr lang="en-US" dirty="0"/>
              <a:t>Python is a dynamically typed language, while c ++ is a statically typed language </a:t>
            </a:r>
          </a:p>
          <a:p>
            <a:r>
              <a:rPr lang="en-US" dirty="0"/>
              <a:t>Python has a large support for built – in functions as compared to c ++</a:t>
            </a:r>
          </a:p>
          <a:p>
            <a:endParaRPr lang="en-US" dirty="0"/>
          </a:p>
        </p:txBody>
      </p:sp>
    </p:spTree>
    <p:extLst>
      <p:ext uri="{BB962C8B-B14F-4D97-AF65-F5344CB8AC3E}">
        <p14:creationId xmlns:p14="http://schemas.microsoft.com/office/powerpoint/2010/main" val="41294349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2A58-F27A-30F0-A455-FCA7543D4AF8}"/>
              </a:ext>
            </a:extLst>
          </p:cNvPr>
          <p:cNvSpPr>
            <a:spLocks noGrp="1"/>
          </p:cNvSpPr>
          <p:nvPr>
            <p:ph type="title"/>
          </p:nvPr>
        </p:nvSpPr>
        <p:spPr/>
        <p:txBody>
          <a:bodyPr/>
          <a:lstStyle/>
          <a:p>
            <a:r>
              <a:rPr lang="en-US" dirty="0"/>
              <a:t>comparison  between python vs java vs php vs Perl vs ruby vs java script vs c ++ vs tcl </a:t>
            </a:r>
          </a:p>
        </p:txBody>
      </p:sp>
      <p:sp>
        <p:nvSpPr>
          <p:cNvPr id="3" name="Content Placeholder 2">
            <a:extLst>
              <a:ext uri="{FF2B5EF4-FFF2-40B4-BE49-F238E27FC236}">
                <a16:creationId xmlns:a16="http://schemas.microsoft.com/office/drawing/2014/main" id="{9A8CFD5D-1ECC-DCEA-DB7D-53F07E2F5BF6}"/>
              </a:ext>
            </a:extLst>
          </p:cNvPr>
          <p:cNvSpPr>
            <a:spLocks noGrp="1"/>
          </p:cNvSpPr>
          <p:nvPr>
            <p:ph sz="quarter" idx="13"/>
          </p:nvPr>
        </p:nvSpPr>
        <p:spPr/>
        <p:txBody>
          <a:bodyPr/>
          <a:lstStyle/>
          <a:p>
            <a:r>
              <a:rPr lang="en-US" dirty="0"/>
              <a:t>Php :</a:t>
            </a:r>
          </a:p>
          <a:p>
            <a:r>
              <a:rPr lang="en-US" dirty="0"/>
              <a:t>Python is more readable while php has more syntax from c/c ++ and </a:t>
            </a:r>
            <a:r>
              <a:rPr lang="en-US" dirty="0" err="1"/>
              <a:t>perl</a:t>
            </a:r>
            <a:r>
              <a:rPr lang="en-US" dirty="0"/>
              <a:t>.</a:t>
            </a:r>
          </a:p>
          <a:p>
            <a:r>
              <a:rPr lang="en-US" dirty="0"/>
              <a:t>Python is easy to install as compared to php </a:t>
            </a:r>
          </a:p>
          <a:p>
            <a:r>
              <a:rPr lang="en-US" dirty="0"/>
              <a:t>Python is slow as compared to php</a:t>
            </a:r>
          </a:p>
          <a:p>
            <a:r>
              <a:rPr lang="en-US" dirty="0"/>
              <a:t>Debugging is easy in python as compared to php </a:t>
            </a:r>
          </a:p>
          <a:p>
            <a:r>
              <a:rPr lang="en-US" dirty="0"/>
              <a:t>Python supports major </a:t>
            </a:r>
            <a:r>
              <a:rPr lang="en-US" dirty="0" err="1"/>
              <a:t>gui</a:t>
            </a:r>
            <a:r>
              <a:rPr lang="en-US" dirty="0"/>
              <a:t> frameworks.</a:t>
            </a:r>
          </a:p>
        </p:txBody>
      </p:sp>
    </p:spTree>
    <p:extLst>
      <p:ext uri="{BB962C8B-B14F-4D97-AF65-F5344CB8AC3E}">
        <p14:creationId xmlns:p14="http://schemas.microsoft.com/office/powerpoint/2010/main" val="15371583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B083-A15E-C4F9-6611-D821EF98AAF8}"/>
              </a:ext>
            </a:extLst>
          </p:cNvPr>
          <p:cNvSpPr>
            <a:spLocks noGrp="1"/>
          </p:cNvSpPr>
          <p:nvPr>
            <p:ph type="title"/>
          </p:nvPr>
        </p:nvSpPr>
        <p:spPr/>
        <p:txBody>
          <a:bodyPr/>
          <a:lstStyle/>
          <a:p>
            <a:r>
              <a:rPr lang="en-US" dirty="0"/>
              <a:t>comparison  between python vs java vs php vs Perl vs ruby vs java script vs c ++ vs tcl </a:t>
            </a:r>
          </a:p>
        </p:txBody>
      </p:sp>
      <p:sp>
        <p:nvSpPr>
          <p:cNvPr id="3" name="Content Placeholder 2">
            <a:extLst>
              <a:ext uri="{FF2B5EF4-FFF2-40B4-BE49-F238E27FC236}">
                <a16:creationId xmlns:a16="http://schemas.microsoft.com/office/drawing/2014/main" id="{E4754DB5-1F4B-5027-881B-795E709ED9CF}"/>
              </a:ext>
            </a:extLst>
          </p:cNvPr>
          <p:cNvSpPr>
            <a:spLocks noGrp="1"/>
          </p:cNvSpPr>
          <p:nvPr>
            <p:ph sz="quarter" idx="13"/>
          </p:nvPr>
        </p:nvSpPr>
        <p:spPr/>
        <p:txBody>
          <a:bodyPr>
            <a:normAutofit fontScale="92500" lnSpcReduction="10000"/>
          </a:bodyPr>
          <a:lstStyle/>
          <a:p>
            <a:r>
              <a:rPr lang="en-US" dirty="0"/>
              <a:t>Tcl :</a:t>
            </a:r>
          </a:p>
          <a:p>
            <a:r>
              <a:rPr lang="en-US" dirty="0"/>
              <a:t>Tcl is a week on data structures standalone programming language </a:t>
            </a:r>
          </a:p>
          <a:p>
            <a:r>
              <a:rPr lang="en-US" dirty="0"/>
              <a:t>Tcl is slow as compared to python .</a:t>
            </a:r>
          </a:p>
          <a:p>
            <a:r>
              <a:rPr lang="en-US" dirty="0"/>
              <a:t>Perl :</a:t>
            </a:r>
          </a:p>
          <a:p>
            <a:r>
              <a:rPr lang="en-US" dirty="0"/>
              <a:t>Perl is application oriented while python is object oriented .</a:t>
            </a:r>
          </a:p>
          <a:p>
            <a:r>
              <a:rPr lang="en-US" dirty="0"/>
              <a:t>Perl supports tasks like report generation, file scanning while python focus on data structures and general programming language .</a:t>
            </a:r>
          </a:p>
          <a:p>
            <a:r>
              <a:rPr lang="en-US" dirty="0"/>
              <a:t>Python is more readable than  </a:t>
            </a:r>
            <a:r>
              <a:rPr lang="en-US" dirty="0" err="1"/>
              <a:t>perl</a:t>
            </a:r>
            <a:r>
              <a:rPr lang="en-US" dirty="0"/>
              <a:t>  .</a:t>
            </a:r>
          </a:p>
        </p:txBody>
      </p:sp>
    </p:spTree>
    <p:extLst>
      <p:ext uri="{BB962C8B-B14F-4D97-AF65-F5344CB8AC3E}">
        <p14:creationId xmlns:p14="http://schemas.microsoft.com/office/powerpoint/2010/main" val="37513164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E239-E782-A58F-FCAB-A1E5328993B3}"/>
              </a:ext>
            </a:extLst>
          </p:cNvPr>
          <p:cNvSpPr>
            <a:spLocks noGrp="1"/>
          </p:cNvSpPr>
          <p:nvPr>
            <p:ph type="title"/>
          </p:nvPr>
        </p:nvSpPr>
        <p:spPr/>
        <p:txBody>
          <a:bodyPr/>
          <a:lstStyle/>
          <a:p>
            <a:r>
              <a:rPr lang="en-US" dirty="0"/>
              <a:t>comparison  between python vs java vs php vs Perl vs ruby vs java script vs c ++ vs tcl </a:t>
            </a:r>
          </a:p>
        </p:txBody>
      </p:sp>
      <p:sp>
        <p:nvSpPr>
          <p:cNvPr id="3" name="Content Placeholder 2">
            <a:extLst>
              <a:ext uri="{FF2B5EF4-FFF2-40B4-BE49-F238E27FC236}">
                <a16:creationId xmlns:a16="http://schemas.microsoft.com/office/drawing/2014/main" id="{D2DA3A7E-BF32-AD01-AEF4-0183C3415541}"/>
              </a:ext>
            </a:extLst>
          </p:cNvPr>
          <p:cNvSpPr>
            <a:spLocks noGrp="1"/>
          </p:cNvSpPr>
          <p:nvPr>
            <p:ph sz="quarter" idx="13"/>
          </p:nvPr>
        </p:nvSpPr>
        <p:spPr/>
        <p:txBody>
          <a:bodyPr/>
          <a:lstStyle/>
          <a:p>
            <a:r>
              <a:rPr lang="en-US" dirty="0"/>
              <a:t>Java script :</a:t>
            </a:r>
          </a:p>
          <a:p>
            <a:r>
              <a:rPr lang="en-US" dirty="0"/>
              <a:t>Python is server side . Java script is client side.</a:t>
            </a:r>
          </a:p>
          <a:p>
            <a:r>
              <a:rPr lang="en-US" dirty="0"/>
              <a:t>Python is extensively used in ai and machine learning while java script lag in this property .</a:t>
            </a:r>
          </a:p>
          <a:p>
            <a:r>
              <a:rPr lang="en-US" dirty="0"/>
              <a:t>Python uses indentation and whitespace. Java script uses curly brackets to designate blocks of code.</a:t>
            </a:r>
          </a:p>
          <a:p>
            <a:endParaRPr lang="en-US" dirty="0"/>
          </a:p>
        </p:txBody>
      </p:sp>
    </p:spTree>
    <p:extLst>
      <p:ext uri="{BB962C8B-B14F-4D97-AF65-F5344CB8AC3E}">
        <p14:creationId xmlns:p14="http://schemas.microsoft.com/office/powerpoint/2010/main" val="28976661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CCE7-83BF-FD10-6EE2-E72B8D334BA6}"/>
              </a:ext>
            </a:extLst>
          </p:cNvPr>
          <p:cNvSpPr>
            <a:spLocks noGrp="1"/>
          </p:cNvSpPr>
          <p:nvPr>
            <p:ph type="title"/>
          </p:nvPr>
        </p:nvSpPr>
        <p:spPr>
          <a:xfrm>
            <a:off x="913775" y="618517"/>
            <a:ext cx="10364451" cy="1634353"/>
          </a:xfrm>
        </p:spPr>
        <p:txBody>
          <a:bodyPr/>
          <a:lstStyle/>
          <a:p>
            <a:r>
              <a:rPr lang="en-US"/>
              <a:t>.</a:t>
            </a:r>
            <a:endParaRPr lang="en-US" dirty="0"/>
          </a:p>
        </p:txBody>
      </p:sp>
      <p:pic>
        <p:nvPicPr>
          <p:cNvPr id="6" name="Content Placeholder 5">
            <a:extLst>
              <a:ext uri="{FF2B5EF4-FFF2-40B4-BE49-F238E27FC236}">
                <a16:creationId xmlns:a16="http://schemas.microsoft.com/office/drawing/2014/main" id="{8B8E8B63-A018-EFE3-64EA-59C9A9ED9499}"/>
              </a:ext>
            </a:extLst>
          </p:cNvPr>
          <p:cNvPicPr>
            <a:picLocks noGrp="1" noChangeAspect="1"/>
          </p:cNvPicPr>
          <p:nvPr>
            <p:ph sz="quarter" idx="13"/>
          </p:nvPr>
        </p:nvPicPr>
        <p:blipFill>
          <a:blip r:embed="rId2"/>
          <a:stretch>
            <a:fillRect/>
          </a:stretch>
        </p:blipFill>
        <p:spPr>
          <a:xfrm>
            <a:off x="1577009" y="2983706"/>
            <a:ext cx="9223513" cy="2780990"/>
          </a:xfrm>
        </p:spPr>
      </p:pic>
    </p:spTree>
    <p:extLst>
      <p:ext uri="{BB962C8B-B14F-4D97-AF65-F5344CB8AC3E}">
        <p14:creationId xmlns:p14="http://schemas.microsoft.com/office/powerpoint/2010/main" val="749307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08AE-33EB-2BF4-C990-A792B9638F7E}"/>
              </a:ext>
            </a:extLst>
          </p:cNvPr>
          <p:cNvSpPr>
            <a:spLocks noGrp="1"/>
          </p:cNvSpPr>
          <p:nvPr>
            <p:ph type="title"/>
          </p:nvPr>
        </p:nvSpPr>
        <p:spPr/>
        <p:txBody>
          <a:bodyPr/>
          <a:lstStyle/>
          <a:p>
            <a:r>
              <a:rPr lang="en-US" dirty="0"/>
              <a:t>Python basics (python main functions, variables)</a:t>
            </a:r>
          </a:p>
        </p:txBody>
      </p:sp>
      <p:sp>
        <p:nvSpPr>
          <p:cNvPr id="3" name="Content Placeholder 2">
            <a:extLst>
              <a:ext uri="{FF2B5EF4-FFF2-40B4-BE49-F238E27FC236}">
                <a16:creationId xmlns:a16="http://schemas.microsoft.com/office/drawing/2014/main" id="{82B2D8D7-6459-2F2C-DB7D-5C04FA95B154}"/>
              </a:ext>
            </a:extLst>
          </p:cNvPr>
          <p:cNvSpPr>
            <a:spLocks noGrp="1"/>
          </p:cNvSpPr>
          <p:nvPr>
            <p:ph sz="quarter" idx="13"/>
          </p:nvPr>
        </p:nvSpPr>
        <p:spPr/>
        <p:txBody>
          <a:bodyPr>
            <a:normAutofit lnSpcReduction="10000"/>
          </a:bodyPr>
          <a:lstStyle/>
          <a:p>
            <a:r>
              <a:rPr lang="en-US" dirty="0"/>
              <a:t>Output</a:t>
            </a:r>
          </a:p>
          <a:p>
            <a:r>
              <a:rPr lang="en-US" dirty="0"/>
              <a:t>Hello</a:t>
            </a:r>
          </a:p>
          <a:p>
            <a:r>
              <a:rPr lang="en-US" dirty="0"/>
              <a:t>Hey there</a:t>
            </a:r>
          </a:p>
          <a:p>
            <a:r>
              <a:rPr lang="en-US" dirty="0"/>
              <a:t>When above program is executed, the interpreter declares the initial value of name as “main”.</a:t>
            </a:r>
          </a:p>
          <a:p>
            <a:r>
              <a:rPr lang="en-US" dirty="0"/>
              <a:t>When the interpreter reaches the if statement it checks for the value of name and when the value of if is true it runs the main function else the main function in not executed.</a:t>
            </a:r>
          </a:p>
          <a:p>
            <a:endParaRPr lang="en-US" dirty="0"/>
          </a:p>
        </p:txBody>
      </p:sp>
    </p:spTree>
    <p:extLst>
      <p:ext uri="{BB962C8B-B14F-4D97-AF65-F5344CB8AC3E}">
        <p14:creationId xmlns:p14="http://schemas.microsoft.com/office/powerpoint/2010/main" val="1611240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A98F-CAC0-86E3-5C91-33E736BE9C9F}"/>
              </a:ext>
            </a:extLst>
          </p:cNvPr>
          <p:cNvSpPr>
            <a:spLocks noGrp="1"/>
          </p:cNvSpPr>
          <p:nvPr>
            <p:ph type="title"/>
          </p:nvPr>
        </p:nvSpPr>
        <p:spPr/>
        <p:txBody>
          <a:bodyPr/>
          <a:lstStyle/>
          <a:p>
            <a:r>
              <a:rPr lang="en-US" dirty="0"/>
              <a:t>Python basics (python main functions, variables)</a:t>
            </a:r>
          </a:p>
        </p:txBody>
      </p:sp>
      <p:sp>
        <p:nvSpPr>
          <p:cNvPr id="3" name="Content Placeholder 2">
            <a:extLst>
              <a:ext uri="{FF2B5EF4-FFF2-40B4-BE49-F238E27FC236}">
                <a16:creationId xmlns:a16="http://schemas.microsoft.com/office/drawing/2014/main" id="{EB01D815-6774-1716-A199-23666A4E0726}"/>
              </a:ext>
            </a:extLst>
          </p:cNvPr>
          <p:cNvSpPr>
            <a:spLocks noGrp="1"/>
          </p:cNvSpPr>
          <p:nvPr>
            <p:ph sz="quarter" idx="13"/>
          </p:nvPr>
        </p:nvSpPr>
        <p:spPr/>
        <p:txBody>
          <a:bodyPr/>
          <a:lstStyle/>
          <a:p>
            <a:r>
              <a:rPr lang="en-US" dirty="0"/>
              <a:t>Main function as module </a:t>
            </a:r>
          </a:p>
          <a:p>
            <a:r>
              <a:rPr lang="en-US" dirty="0"/>
              <a:t>Now when we import a python script as module the ___ name ___ variable gets the value same as the name of the python script imported.</a:t>
            </a:r>
          </a:p>
          <a:p>
            <a:endParaRPr lang="en-US" dirty="0"/>
          </a:p>
        </p:txBody>
      </p:sp>
    </p:spTree>
    <p:extLst>
      <p:ext uri="{BB962C8B-B14F-4D97-AF65-F5344CB8AC3E}">
        <p14:creationId xmlns:p14="http://schemas.microsoft.com/office/powerpoint/2010/main" val="188464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AD8D-D936-4B7B-BBD5-4AB260BE973A}"/>
              </a:ext>
            </a:extLst>
          </p:cNvPr>
          <p:cNvSpPr>
            <a:spLocks noGrp="1"/>
          </p:cNvSpPr>
          <p:nvPr>
            <p:ph type="title"/>
          </p:nvPr>
        </p:nvSpPr>
        <p:spPr/>
        <p:txBody>
          <a:bodyPr/>
          <a:lstStyle/>
          <a:p>
            <a:r>
              <a:rPr lang="en-US" dirty="0"/>
              <a:t>Python basics (python main functions, variables)</a:t>
            </a:r>
          </a:p>
        </p:txBody>
      </p:sp>
      <p:sp>
        <p:nvSpPr>
          <p:cNvPr id="3" name="Content Placeholder 2">
            <a:extLst>
              <a:ext uri="{FF2B5EF4-FFF2-40B4-BE49-F238E27FC236}">
                <a16:creationId xmlns:a16="http://schemas.microsoft.com/office/drawing/2014/main" id="{E5A0CD62-66CA-368D-A3DB-0991972F02E9}"/>
              </a:ext>
            </a:extLst>
          </p:cNvPr>
          <p:cNvSpPr>
            <a:spLocks noGrp="1"/>
          </p:cNvSpPr>
          <p:nvPr>
            <p:ph sz="quarter" idx="13"/>
          </p:nvPr>
        </p:nvSpPr>
        <p:spPr/>
        <p:txBody>
          <a:bodyPr/>
          <a:lstStyle/>
          <a:p>
            <a:r>
              <a:rPr lang="en-US" dirty="0"/>
              <a:t>Variables</a:t>
            </a:r>
          </a:p>
          <a:p>
            <a:r>
              <a:rPr lang="en-US" dirty="0"/>
              <a:t>Think of a variable as a name attached to a particular object. In python variables need not be declared or defined in advance, as is the case in many other programming languages.</a:t>
            </a:r>
          </a:p>
          <a:p>
            <a:r>
              <a:rPr lang="en-US" dirty="0"/>
              <a:t>To create a variable, you just assign it a value and then start using it . Assignment is done with a single equals sign(=):</a:t>
            </a:r>
          </a:p>
        </p:txBody>
      </p:sp>
    </p:spTree>
    <p:extLst>
      <p:ext uri="{BB962C8B-B14F-4D97-AF65-F5344CB8AC3E}">
        <p14:creationId xmlns:p14="http://schemas.microsoft.com/office/powerpoint/2010/main" val="103650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9E51-B245-66B2-5082-B78A1B90D8FF}"/>
              </a:ext>
            </a:extLst>
          </p:cNvPr>
          <p:cNvSpPr>
            <a:spLocks noGrp="1"/>
          </p:cNvSpPr>
          <p:nvPr>
            <p:ph type="title"/>
          </p:nvPr>
        </p:nvSpPr>
        <p:spPr/>
        <p:txBody>
          <a:bodyPr/>
          <a:lstStyle/>
          <a:p>
            <a:r>
              <a:rPr lang="en-US" dirty="0"/>
              <a:t>Python basics (python main functions, variables)</a:t>
            </a:r>
          </a:p>
        </p:txBody>
      </p:sp>
      <p:sp>
        <p:nvSpPr>
          <p:cNvPr id="3" name="Content Placeholder 2">
            <a:extLst>
              <a:ext uri="{FF2B5EF4-FFF2-40B4-BE49-F238E27FC236}">
                <a16:creationId xmlns:a16="http://schemas.microsoft.com/office/drawing/2014/main" id="{96BC034E-857E-D2D5-EB4B-80D68CF2850A}"/>
              </a:ext>
            </a:extLst>
          </p:cNvPr>
          <p:cNvSpPr>
            <a:spLocks noGrp="1"/>
          </p:cNvSpPr>
          <p:nvPr>
            <p:ph sz="quarter" idx="13"/>
          </p:nvPr>
        </p:nvSpPr>
        <p:spPr/>
        <p:txBody>
          <a:bodyPr/>
          <a:lstStyle/>
          <a:p>
            <a:r>
              <a:rPr lang="en-US" dirty="0"/>
              <a:t>&gt;&gt;&gt; n =300</a:t>
            </a:r>
          </a:p>
          <a:p>
            <a:r>
              <a:rPr lang="en-US" dirty="0"/>
              <a:t>This is read or interpreted as “ n is assigned the value 300.” once this is done, n can be used in a statement or expression, and its value will be substituted.</a:t>
            </a:r>
          </a:p>
          <a:p>
            <a:r>
              <a:rPr lang="en-US" dirty="0"/>
              <a:t>&gt;&gt;&gt; print(n)</a:t>
            </a:r>
          </a:p>
          <a:p>
            <a:r>
              <a:rPr lang="en-US" dirty="0"/>
              <a:t>300</a:t>
            </a:r>
          </a:p>
          <a:p>
            <a:r>
              <a:rPr lang="en-US" dirty="0"/>
              <a:t>Just as a literal value can be displayed directly from the interpreter prompt in a </a:t>
            </a:r>
            <a:r>
              <a:rPr lang="en-US" dirty="0" err="1"/>
              <a:t>repl</a:t>
            </a:r>
            <a:r>
              <a:rPr lang="en-US" dirty="0"/>
              <a:t> session without the need for a print(), so can a variable.</a:t>
            </a:r>
          </a:p>
        </p:txBody>
      </p:sp>
    </p:spTree>
    <p:extLst>
      <p:ext uri="{BB962C8B-B14F-4D97-AF65-F5344CB8AC3E}">
        <p14:creationId xmlns:p14="http://schemas.microsoft.com/office/powerpoint/2010/main" val="100681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DF13-EADE-0751-BC1A-5F163A0E5FB4}"/>
              </a:ext>
            </a:extLst>
          </p:cNvPr>
          <p:cNvSpPr>
            <a:spLocks noGrp="1"/>
          </p:cNvSpPr>
          <p:nvPr>
            <p:ph type="title"/>
          </p:nvPr>
        </p:nvSpPr>
        <p:spPr/>
        <p:txBody>
          <a:bodyPr/>
          <a:lstStyle/>
          <a:p>
            <a:r>
              <a:rPr lang="en-US" dirty="0"/>
              <a:t>Python basics (python main functions, variables)</a:t>
            </a:r>
          </a:p>
        </p:txBody>
      </p:sp>
      <p:sp>
        <p:nvSpPr>
          <p:cNvPr id="3" name="Content Placeholder 2">
            <a:extLst>
              <a:ext uri="{FF2B5EF4-FFF2-40B4-BE49-F238E27FC236}">
                <a16:creationId xmlns:a16="http://schemas.microsoft.com/office/drawing/2014/main" id="{E9E14E1A-1297-88D0-3352-321AF5CC3F50}"/>
              </a:ext>
            </a:extLst>
          </p:cNvPr>
          <p:cNvSpPr>
            <a:spLocks noGrp="1"/>
          </p:cNvSpPr>
          <p:nvPr>
            <p:ph sz="quarter" idx="13"/>
          </p:nvPr>
        </p:nvSpPr>
        <p:spPr/>
        <p:txBody>
          <a:bodyPr>
            <a:normAutofit fontScale="85000" lnSpcReduction="10000"/>
          </a:bodyPr>
          <a:lstStyle/>
          <a:p>
            <a:r>
              <a:rPr lang="en-US" dirty="0"/>
              <a:t>&gt;&gt;&gt; n</a:t>
            </a:r>
          </a:p>
          <a:p>
            <a:r>
              <a:rPr lang="en-US" dirty="0"/>
              <a:t>300</a:t>
            </a:r>
          </a:p>
          <a:p>
            <a:r>
              <a:rPr lang="en-US" dirty="0"/>
              <a:t>Later if you change the value of n and use it again, the new value will be substituted instead.</a:t>
            </a:r>
          </a:p>
          <a:p>
            <a:r>
              <a:rPr lang="en-US" dirty="0"/>
              <a:t>&gt;&gt;&gt; n = 1000</a:t>
            </a:r>
          </a:p>
          <a:p>
            <a:r>
              <a:rPr lang="en-US" dirty="0"/>
              <a:t>&gt;&gt;&gt; print(n)</a:t>
            </a:r>
          </a:p>
          <a:p>
            <a:r>
              <a:rPr lang="en-US" dirty="0"/>
              <a:t>1000</a:t>
            </a:r>
          </a:p>
          <a:p>
            <a:r>
              <a:rPr lang="en-US" dirty="0"/>
              <a:t>&gt;&gt;&gt; n</a:t>
            </a:r>
          </a:p>
          <a:p>
            <a:r>
              <a:rPr lang="en-US" dirty="0"/>
              <a:t>1000</a:t>
            </a:r>
          </a:p>
        </p:txBody>
      </p:sp>
    </p:spTree>
    <p:extLst>
      <p:ext uri="{BB962C8B-B14F-4D97-AF65-F5344CB8AC3E}">
        <p14:creationId xmlns:p14="http://schemas.microsoft.com/office/powerpoint/2010/main" val="2477962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4D71-1B51-247C-ABF1-5E8FC78C8F4E}"/>
              </a:ext>
            </a:extLst>
          </p:cNvPr>
          <p:cNvSpPr>
            <a:spLocks noGrp="1"/>
          </p:cNvSpPr>
          <p:nvPr>
            <p:ph type="title"/>
          </p:nvPr>
        </p:nvSpPr>
        <p:spPr/>
        <p:txBody>
          <a:bodyPr/>
          <a:lstStyle/>
          <a:p>
            <a:r>
              <a:rPr lang="en-US" dirty="0"/>
              <a:t>Python basics (python main functions, variables)</a:t>
            </a:r>
          </a:p>
        </p:txBody>
      </p:sp>
      <p:sp>
        <p:nvSpPr>
          <p:cNvPr id="3" name="Content Placeholder 2">
            <a:extLst>
              <a:ext uri="{FF2B5EF4-FFF2-40B4-BE49-F238E27FC236}">
                <a16:creationId xmlns:a16="http://schemas.microsoft.com/office/drawing/2014/main" id="{CE17340B-8637-B5C5-AE53-F9879599B6F0}"/>
              </a:ext>
            </a:extLst>
          </p:cNvPr>
          <p:cNvSpPr>
            <a:spLocks noGrp="1"/>
          </p:cNvSpPr>
          <p:nvPr>
            <p:ph sz="quarter" idx="13"/>
          </p:nvPr>
        </p:nvSpPr>
        <p:spPr/>
        <p:txBody>
          <a:bodyPr/>
          <a:lstStyle/>
          <a:p>
            <a:r>
              <a:rPr lang="en-US" dirty="0"/>
              <a:t>Python also allows chained assignment, which makes it possible to assign the same value to several variables simultaneously.</a:t>
            </a:r>
          </a:p>
          <a:p>
            <a:r>
              <a:rPr lang="en-US" dirty="0"/>
              <a:t>&gt;&gt;&gt; a = b = c = 300</a:t>
            </a:r>
          </a:p>
          <a:p>
            <a:r>
              <a:rPr lang="en-US" dirty="0"/>
              <a:t>&gt;&gt;&gt; print(a , b , c)</a:t>
            </a:r>
          </a:p>
          <a:p>
            <a:r>
              <a:rPr lang="en-US" dirty="0"/>
              <a:t>300 300 300</a:t>
            </a:r>
          </a:p>
          <a:p>
            <a:r>
              <a:rPr lang="en-US" dirty="0"/>
              <a:t>The chained assignment above assigns 300 to the variables a , b , and c simultaneously.</a:t>
            </a:r>
          </a:p>
        </p:txBody>
      </p:sp>
    </p:spTree>
    <p:extLst>
      <p:ext uri="{BB962C8B-B14F-4D97-AF65-F5344CB8AC3E}">
        <p14:creationId xmlns:p14="http://schemas.microsoft.com/office/powerpoint/2010/main" val="507896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7758-1926-42AB-0EEF-D3E35018C870}"/>
              </a:ext>
            </a:extLst>
          </p:cNvPr>
          <p:cNvSpPr>
            <a:spLocks noGrp="1"/>
          </p:cNvSpPr>
          <p:nvPr>
            <p:ph type="title"/>
          </p:nvPr>
        </p:nvSpPr>
        <p:spPr/>
        <p:txBody>
          <a:bodyPr/>
          <a:lstStyle/>
          <a:p>
            <a:r>
              <a:rPr lang="en-US" dirty="0"/>
              <a:t>Python strings</a:t>
            </a:r>
          </a:p>
        </p:txBody>
      </p:sp>
      <p:sp>
        <p:nvSpPr>
          <p:cNvPr id="3" name="Content Placeholder 2">
            <a:extLst>
              <a:ext uri="{FF2B5EF4-FFF2-40B4-BE49-F238E27FC236}">
                <a16:creationId xmlns:a16="http://schemas.microsoft.com/office/drawing/2014/main" id="{214E4DDA-F43B-0791-5CD6-BE912E277A25}"/>
              </a:ext>
            </a:extLst>
          </p:cNvPr>
          <p:cNvSpPr>
            <a:spLocks noGrp="1"/>
          </p:cNvSpPr>
          <p:nvPr>
            <p:ph sz="quarter" idx="13"/>
          </p:nvPr>
        </p:nvSpPr>
        <p:spPr/>
        <p:txBody>
          <a:bodyPr/>
          <a:lstStyle/>
          <a:p>
            <a:r>
              <a:rPr lang="en-US" dirty="0"/>
              <a:t>Data types are the classification or categorization of data items. It represents the kind of value that tells what operations can be performed on a particular data.</a:t>
            </a:r>
          </a:p>
          <a:p>
            <a:r>
              <a:rPr lang="en-US" dirty="0"/>
              <a:t>Since everything is an object in python programming, data types are actually classes and variables are instance(object) of these classes.</a:t>
            </a:r>
          </a:p>
        </p:txBody>
      </p:sp>
    </p:spTree>
    <p:extLst>
      <p:ext uri="{BB962C8B-B14F-4D97-AF65-F5344CB8AC3E}">
        <p14:creationId xmlns:p14="http://schemas.microsoft.com/office/powerpoint/2010/main" val="961689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3BBE-FBF8-E27D-E78F-8DBC227CFDBF}"/>
              </a:ext>
            </a:extLst>
          </p:cNvPr>
          <p:cNvSpPr>
            <a:spLocks noGrp="1"/>
          </p:cNvSpPr>
          <p:nvPr>
            <p:ph type="title"/>
          </p:nvPr>
        </p:nvSpPr>
        <p:spPr/>
        <p:txBody>
          <a:bodyPr/>
          <a:lstStyle/>
          <a:p>
            <a:r>
              <a:rPr lang="en-US" dirty="0"/>
              <a:t>Python strings</a:t>
            </a:r>
          </a:p>
        </p:txBody>
      </p:sp>
      <p:sp>
        <p:nvSpPr>
          <p:cNvPr id="3" name="Content Placeholder 2">
            <a:extLst>
              <a:ext uri="{FF2B5EF4-FFF2-40B4-BE49-F238E27FC236}">
                <a16:creationId xmlns:a16="http://schemas.microsoft.com/office/drawing/2014/main" id="{1163990C-6FC1-3268-F9AF-B3BC1FC2BA3D}"/>
              </a:ext>
            </a:extLst>
          </p:cNvPr>
          <p:cNvSpPr>
            <a:spLocks noGrp="1"/>
          </p:cNvSpPr>
          <p:nvPr>
            <p:ph sz="quarter" idx="13"/>
          </p:nvPr>
        </p:nvSpPr>
        <p:spPr/>
        <p:txBody>
          <a:bodyPr/>
          <a:lstStyle/>
          <a:p>
            <a:r>
              <a:rPr lang="en-US" dirty="0"/>
              <a:t>Standard or build-in data type of python:</a:t>
            </a:r>
          </a:p>
          <a:p>
            <a:r>
              <a:rPr lang="en-US" dirty="0"/>
              <a:t>Numeric</a:t>
            </a:r>
          </a:p>
          <a:p>
            <a:r>
              <a:rPr lang="en-US" dirty="0"/>
              <a:t>Sequence type</a:t>
            </a:r>
          </a:p>
          <a:p>
            <a:r>
              <a:rPr lang="en-US" dirty="0"/>
              <a:t>Boolean</a:t>
            </a:r>
          </a:p>
          <a:p>
            <a:r>
              <a:rPr lang="en-US" dirty="0"/>
              <a:t>Set</a:t>
            </a:r>
          </a:p>
          <a:p>
            <a:r>
              <a:rPr lang="en-US" dirty="0"/>
              <a:t>dictionary</a:t>
            </a:r>
          </a:p>
          <a:p>
            <a:endParaRPr lang="en-US" dirty="0"/>
          </a:p>
        </p:txBody>
      </p:sp>
    </p:spTree>
    <p:extLst>
      <p:ext uri="{BB962C8B-B14F-4D97-AF65-F5344CB8AC3E}">
        <p14:creationId xmlns:p14="http://schemas.microsoft.com/office/powerpoint/2010/main" val="2668535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0161-CB22-31AC-FC12-07AF66B01A51}"/>
              </a:ext>
            </a:extLst>
          </p:cNvPr>
          <p:cNvSpPr>
            <a:spLocks noGrp="1"/>
          </p:cNvSpPr>
          <p:nvPr>
            <p:ph type="title"/>
          </p:nvPr>
        </p:nvSpPr>
        <p:spPr/>
        <p:txBody>
          <a:bodyPr/>
          <a:lstStyle/>
          <a:p>
            <a:r>
              <a:rPr lang="en-US" dirty="0"/>
              <a:t>Python strings</a:t>
            </a:r>
          </a:p>
        </p:txBody>
      </p:sp>
      <p:sp>
        <p:nvSpPr>
          <p:cNvPr id="3" name="Content Placeholder 2">
            <a:extLst>
              <a:ext uri="{FF2B5EF4-FFF2-40B4-BE49-F238E27FC236}">
                <a16:creationId xmlns:a16="http://schemas.microsoft.com/office/drawing/2014/main" id="{162F6D95-D8C3-4D17-4D79-B93F6F1A74A2}"/>
              </a:ext>
            </a:extLst>
          </p:cNvPr>
          <p:cNvSpPr>
            <a:spLocks noGrp="1"/>
          </p:cNvSpPr>
          <p:nvPr>
            <p:ph sz="quarter" idx="13"/>
          </p:nvPr>
        </p:nvSpPr>
        <p:spPr/>
        <p:txBody>
          <a:bodyPr/>
          <a:lstStyle/>
          <a:p>
            <a:r>
              <a:rPr lang="en-US" dirty="0"/>
              <a:t> </a:t>
            </a:r>
          </a:p>
        </p:txBody>
      </p:sp>
      <p:pic>
        <p:nvPicPr>
          <p:cNvPr id="1026" name="Picture 2" descr="Python-data-type">
            <a:extLst>
              <a:ext uri="{FF2B5EF4-FFF2-40B4-BE49-F238E27FC236}">
                <a16:creationId xmlns:a16="http://schemas.microsoft.com/office/drawing/2014/main" id="{8F81C2A0-66F7-9286-E04B-05CB338AB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231" y="2575249"/>
            <a:ext cx="6120883" cy="321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80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521D-7916-865A-2560-F31BD59AEF49}"/>
              </a:ext>
            </a:extLst>
          </p:cNvPr>
          <p:cNvSpPr>
            <a:spLocks noGrp="1"/>
          </p:cNvSpPr>
          <p:nvPr>
            <p:ph type="title"/>
          </p:nvPr>
        </p:nvSpPr>
        <p:spPr/>
        <p:txBody>
          <a:bodyPr/>
          <a:lstStyle/>
          <a:p>
            <a:r>
              <a:rPr lang="en-US" dirty="0"/>
              <a:t>Introduction to python</a:t>
            </a:r>
          </a:p>
        </p:txBody>
      </p:sp>
      <p:sp>
        <p:nvSpPr>
          <p:cNvPr id="3" name="Content Placeholder 2">
            <a:extLst>
              <a:ext uri="{FF2B5EF4-FFF2-40B4-BE49-F238E27FC236}">
                <a16:creationId xmlns:a16="http://schemas.microsoft.com/office/drawing/2014/main" id="{E3F0C9C7-304D-9252-74A5-95EEA5853C1B}"/>
              </a:ext>
            </a:extLst>
          </p:cNvPr>
          <p:cNvSpPr>
            <a:spLocks noGrp="1"/>
          </p:cNvSpPr>
          <p:nvPr>
            <p:ph sz="quarter" idx="13"/>
          </p:nvPr>
        </p:nvSpPr>
        <p:spPr/>
        <p:txBody>
          <a:bodyPr/>
          <a:lstStyle/>
          <a:p>
            <a:r>
              <a:rPr lang="en-US" dirty="0"/>
              <a:t>Python is a high-level scripting language which can be used for a wide variety of text processing, system administration and internet-related tasks. Unlike many similar languages, its core language is very small and easy to master, while allowing the addition of models to perform a virtually limit less variety of tasks. </a:t>
            </a:r>
          </a:p>
          <a:p>
            <a:r>
              <a:rPr lang="en-US" dirty="0"/>
              <a:t>Python is a true object-oriented language, and is available on a wide variety of platforms. There’s even a python interpreter written  entirely in java, further enhancing python’s position as an excellent for internet-based problems.</a:t>
            </a:r>
          </a:p>
        </p:txBody>
      </p:sp>
    </p:spTree>
    <p:extLst>
      <p:ext uri="{BB962C8B-B14F-4D97-AF65-F5344CB8AC3E}">
        <p14:creationId xmlns:p14="http://schemas.microsoft.com/office/powerpoint/2010/main" val="1103652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BD63-E95C-4AFA-8C0B-AACC29245D58}"/>
              </a:ext>
            </a:extLst>
          </p:cNvPr>
          <p:cNvSpPr>
            <a:spLocks noGrp="1"/>
          </p:cNvSpPr>
          <p:nvPr>
            <p:ph type="title"/>
          </p:nvPr>
        </p:nvSpPr>
        <p:spPr/>
        <p:txBody>
          <a:bodyPr/>
          <a:lstStyle/>
          <a:p>
            <a:r>
              <a:rPr lang="en-US" dirty="0"/>
              <a:t>Python strings</a:t>
            </a:r>
          </a:p>
        </p:txBody>
      </p:sp>
      <p:sp>
        <p:nvSpPr>
          <p:cNvPr id="3" name="Content Placeholder 2">
            <a:extLst>
              <a:ext uri="{FF2B5EF4-FFF2-40B4-BE49-F238E27FC236}">
                <a16:creationId xmlns:a16="http://schemas.microsoft.com/office/drawing/2014/main" id="{97F40207-096C-3E41-377D-F1523EAB14DA}"/>
              </a:ext>
            </a:extLst>
          </p:cNvPr>
          <p:cNvSpPr>
            <a:spLocks noGrp="1"/>
          </p:cNvSpPr>
          <p:nvPr>
            <p:ph sz="quarter" idx="13"/>
          </p:nvPr>
        </p:nvSpPr>
        <p:spPr/>
        <p:txBody>
          <a:bodyPr/>
          <a:lstStyle/>
          <a:p>
            <a:r>
              <a:rPr lang="en-US" dirty="0"/>
              <a:t>String</a:t>
            </a:r>
          </a:p>
          <a:p>
            <a:r>
              <a:rPr lang="en-US" dirty="0"/>
              <a:t>In python strings are arrays of bytes representing Unicode characters. A string is a collection of one or more characters put in a single quote, double-quote or triple quote.</a:t>
            </a:r>
          </a:p>
          <a:p>
            <a:r>
              <a:rPr lang="en-US" dirty="0"/>
              <a:t>In python there is no character data type, a character is a string of length one it is represented by str class.</a:t>
            </a:r>
          </a:p>
        </p:txBody>
      </p:sp>
    </p:spTree>
    <p:extLst>
      <p:ext uri="{BB962C8B-B14F-4D97-AF65-F5344CB8AC3E}">
        <p14:creationId xmlns:p14="http://schemas.microsoft.com/office/powerpoint/2010/main" val="1991136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3854C-771C-2F80-B257-411B83850978}"/>
              </a:ext>
            </a:extLst>
          </p:cNvPr>
          <p:cNvSpPr>
            <a:spLocks noGrp="1"/>
          </p:cNvSpPr>
          <p:nvPr>
            <p:ph type="title"/>
          </p:nvPr>
        </p:nvSpPr>
        <p:spPr/>
        <p:txBody>
          <a:bodyPr/>
          <a:lstStyle/>
          <a:p>
            <a:r>
              <a:rPr lang="en-US" dirty="0"/>
              <a:t>Python strings</a:t>
            </a:r>
          </a:p>
        </p:txBody>
      </p:sp>
      <p:sp>
        <p:nvSpPr>
          <p:cNvPr id="3" name="Content Placeholder 2">
            <a:extLst>
              <a:ext uri="{FF2B5EF4-FFF2-40B4-BE49-F238E27FC236}">
                <a16:creationId xmlns:a16="http://schemas.microsoft.com/office/drawing/2014/main" id="{6222BD5D-16E4-46C0-56B2-E83160745911}"/>
              </a:ext>
            </a:extLst>
          </p:cNvPr>
          <p:cNvSpPr>
            <a:spLocks noGrp="1"/>
          </p:cNvSpPr>
          <p:nvPr>
            <p:ph sz="quarter" idx="13"/>
          </p:nvPr>
        </p:nvSpPr>
        <p:spPr/>
        <p:txBody>
          <a:bodyPr/>
          <a:lstStyle/>
          <a:p>
            <a:pPr marL="0" indent="0">
              <a:buNone/>
            </a:pPr>
            <a:r>
              <a:rPr lang="en-US" dirty="0"/>
              <a:t>Accessing elements of string</a:t>
            </a:r>
          </a:p>
          <a:p>
            <a:pPr marL="0" indent="0">
              <a:buNone/>
            </a:pPr>
            <a:r>
              <a:rPr lang="en-US" dirty="0"/>
              <a:t>If python, individual characters of a string can be accessed by using the method of indexing.</a:t>
            </a:r>
          </a:p>
          <a:p>
            <a:pPr marL="0" indent="0">
              <a:buNone/>
            </a:pPr>
            <a:r>
              <a:rPr lang="en-US" dirty="0"/>
              <a:t>Indexing allows negative  address references to access characters from the back of the string, example -1 refers to the last character,  -2 refers to the second last character and so on.</a:t>
            </a:r>
          </a:p>
          <a:p>
            <a:pPr marL="0" indent="0">
              <a:buNone/>
            </a:pPr>
            <a:r>
              <a:rPr lang="en-US" dirty="0"/>
              <a:t> </a:t>
            </a:r>
          </a:p>
          <a:p>
            <a:endParaRPr lang="en-US" dirty="0"/>
          </a:p>
        </p:txBody>
      </p:sp>
    </p:spTree>
    <p:extLst>
      <p:ext uri="{BB962C8B-B14F-4D97-AF65-F5344CB8AC3E}">
        <p14:creationId xmlns:p14="http://schemas.microsoft.com/office/powerpoint/2010/main" val="2550971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BF0E-B953-2398-9BAC-54574BD2233C}"/>
              </a:ext>
            </a:extLst>
          </p:cNvPr>
          <p:cNvSpPr>
            <a:spLocks noGrp="1"/>
          </p:cNvSpPr>
          <p:nvPr>
            <p:ph type="title"/>
          </p:nvPr>
        </p:nvSpPr>
        <p:spPr/>
        <p:txBody>
          <a:bodyPr/>
          <a:lstStyle/>
          <a:p>
            <a:r>
              <a:rPr lang="en-US" dirty="0"/>
              <a:t>Python strings</a:t>
            </a:r>
          </a:p>
        </p:txBody>
      </p:sp>
      <p:pic>
        <p:nvPicPr>
          <p:cNvPr id="3074" name="Picture 2" descr="Python string indexing">
            <a:extLst>
              <a:ext uri="{FF2B5EF4-FFF2-40B4-BE49-F238E27FC236}">
                <a16:creationId xmlns:a16="http://schemas.microsoft.com/office/drawing/2014/main" id="{7D65BA77-2573-3891-4B86-CF96D00C4633}"/>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892490" y="3074194"/>
            <a:ext cx="6531428" cy="2337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14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1CA3-375F-FE33-4DA0-F483D362E7C6}"/>
              </a:ext>
            </a:extLst>
          </p:cNvPr>
          <p:cNvSpPr>
            <a:spLocks noGrp="1"/>
          </p:cNvSpPr>
          <p:nvPr>
            <p:ph type="title"/>
          </p:nvPr>
        </p:nvSpPr>
        <p:spPr/>
        <p:txBody>
          <a:bodyPr/>
          <a:lstStyle/>
          <a:p>
            <a:r>
              <a:rPr lang="en-US" dirty="0"/>
              <a:t>Python strings</a:t>
            </a:r>
          </a:p>
        </p:txBody>
      </p:sp>
      <p:sp>
        <p:nvSpPr>
          <p:cNvPr id="3" name="Content Placeholder 2">
            <a:extLst>
              <a:ext uri="{FF2B5EF4-FFF2-40B4-BE49-F238E27FC236}">
                <a16:creationId xmlns:a16="http://schemas.microsoft.com/office/drawing/2014/main" id="{C8D8F4D7-D7BF-52DC-E4DE-F8680F0B6DD3}"/>
              </a:ext>
            </a:extLst>
          </p:cNvPr>
          <p:cNvSpPr>
            <a:spLocks noGrp="1"/>
          </p:cNvSpPr>
          <p:nvPr>
            <p:ph sz="quarter" idx="13"/>
          </p:nvPr>
        </p:nvSpPr>
        <p:spPr/>
        <p:txBody>
          <a:bodyPr>
            <a:normAutofit lnSpcReduction="10000"/>
          </a:bodyPr>
          <a:lstStyle/>
          <a:p>
            <a:r>
              <a:rPr lang="en-US" dirty="0"/>
              <a:t>Deleting  and updating from a string </a:t>
            </a:r>
          </a:p>
          <a:p>
            <a:r>
              <a:rPr lang="en-US" dirty="0"/>
              <a:t>In python  </a:t>
            </a:r>
            <a:r>
              <a:rPr lang="en-US" dirty="0" err="1"/>
              <a:t>updation</a:t>
            </a:r>
            <a:r>
              <a:rPr lang="en-US" dirty="0"/>
              <a:t> or deletion of characters from a string  is not allowed. </a:t>
            </a:r>
          </a:p>
          <a:p>
            <a:r>
              <a:rPr lang="en-US" dirty="0"/>
              <a:t>This will cause an error because item assignment or item deletion from a string is not supported .</a:t>
            </a:r>
          </a:p>
          <a:p>
            <a:r>
              <a:rPr lang="en-US" dirty="0"/>
              <a:t>Although deletion of the entire string is possible with the use of a build – in del keyword.</a:t>
            </a:r>
          </a:p>
          <a:p>
            <a:r>
              <a:rPr lang="en-US" dirty="0"/>
              <a:t>This is because strings are immutable, hence elements of a string cannot be changed once it has been assigned.</a:t>
            </a:r>
          </a:p>
        </p:txBody>
      </p:sp>
    </p:spTree>
    <p:extLst>
      <p:ext uri="{BB962C8B-B14F-4D97-AF65-F5344CB8AC3E}">
        <p14:creationId xmlns:p14="http://schemas.microsoft.com/office/powerpoint/2010/main" val="2436795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1754-6FA3-C342-87D7-1850BC5B3B70}"/>
              </a:ext>
            </a:extLst>
          </p:cNvPr>
          <p:cNvSpPr>
            <a:spLocks noGrp="1"/>
          </p:cNvSpPr>
          <p:nvPr>
            <p:ph type="title"/>
          </p:nvPr>
        </p:nvSpPr>
        <p:spPr/>
        <p:txBody>
          <a:bodyPr/>
          <a:lstStyle/>
          <a:p>
            <a:r>
              <a:rPr lang="en-US" dirty="0"/>
              <a:t>Python strings</a:t>
            </a:r>
          </a:p>
        </p:txBody>
      </p:sp>
      <p:sp>
        <p:nvSpPr>
          <p:cNvPr id="3" name="Content Placeholder 2">
            <a:extLst>
              <a:ext uri="{FF2B5EF4-FFF2-40B4-BE49-F238E27FC236}">
                <a16:creationId xmlns:a16="http://schemas.microsoft.com/office/drawing/2014/main" id="{95051A1E-0EC4-E371-FC2D-11C3567645A4}"/>
              </a:ext>
            </a:extLst>
          </p:cNvPr>
          <p:cNvSpPr>
            <a:spLocks noGrp="1"/>
          </p:cNvSpPr>
          <p:nvPr>
            <p:ph sz="quarter" idx="13"/>
          </p:nvPr>
        </p:nvSpPr>
        <p:spPr/>
        <p:txBody>
          <a:bodyPr/>
          <a:lstStyle/>
          <a:p>
            <a:r>
              <a:rPr lang="en-US" dirty="0"/>
              <a:t>Deleting entire string </a:t>
            </a:r>
          </a:p>
          <a:p>
            <a:r>
              <a:rPr lang="en-US" dirty="0"/>
              <a:t>Deletion of the entire string is possible with the use of del keyword. </a:t>
            </a:r>
          </a:p>
          <a:p>
            <a:r>
              <a:rPr lang="en-US" dirty="0"/>
              <a:t>Further, if we try to print the string, this will produce an error because string is deleted and is unavailable to be printed.</a:t>
            </a:r>
          </a:p>
        </p:txBody>
      </p:sp>
    </p:spTree>
    <p:extLst>
      <p:ext uri="{BB962C8B-B14F-4D97-AF65-F5344CB8AC3E}">
        <p14:creationId xmlns:p14="http://schemas.microsoft.com/office/powerpoint/2010/main" val="1961388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AC58-5B54-C5F7-4255-65C25CEE3652}"/>
              </a:ext>
            </a:extLst>
          </p:cNvPr>
          <p:cNvSpPr>
            <a:spLocks noGrp="1"/>
          </p:cNvSpPr>
          <p:nvPr>
            <p:ph type="title"/>
          </p:nvPr>
        </p:nvSpPr>
        <p:spPr/>
        <p:txBody>
          <a:bodyPr/>
          <a:lstStyle/>
          <a:p>
            <a:r>
              <a:rPr lang="en-US" dirty="0"/>
              <a:t>Python tuple</a:t>
            </a:r>
          </a:p>
        </p:txBody>
      </p:sp>
      <p:sp>
        <p:nvSpPr>
          <p:cNvPr id="3" name="Content Placeholder 2">
            <a:extLst>
              <a:ext uri="{FF2B5EF4-FFF2-40B4-BE49-F238E27FC236}">
                <a16:creationId xmlns:a16="http://schemas.microsoft.com/office/drawing/2014/main" id="{48B9E4D5-78BD-7430-359F-0A95C0260626}"/>
              </a:ext>
            </a:extLst>
          </p:cNvPr>
          <p:cNvSpPr>
            <a:spLocks noGrp="1"/>
          </p:cNvSpPr>
          <p:nvPr>
            <p:ph sz="quarter" idx="13"/>
          </p:nvPr>
        </p:nvSpPr>
        <p:spPr/>
        <p:txBody>
          <a:bodyPr/>
          <a:lstStyle/>
          <a:p>
            <a:r>
              <a:rPr lang="en-US" dirty="0"/>
              <a:t>Python tuples is an immutable collection of that are more like lists. Python provides a couple of methods to work with tuples. </a:t>
            </a:r>
          </a:p>
          <a:p>
            <a:r>
              <a:rPr lang="en-US" dirty="0"/>
              <a:t>In this article, we will discuss these two methods in detail with the help some </a:t>
            </a:r>
            <a:r>
              <a:rPr lang="en-US" dirty="0" err="1"/>
              <a:t>emamples</a:t>
            </a:r>
            <a:r>
              <a:rPr lang="en-US" dirty="0"/>
              <a:t>.</a:t>
            </a:r>
          </a:p>
          <a:p>
            <a:r>
              <a:rPr lang="en-US" dirty="0"/>
              <a:t>Count () method</a:t>
            </a:r>
          </a:p>
          <a:p>
            <a:r>
              <a:rPr lang="en-US" dirty="0"/>
              <a:t>The count() method of tuple returns the number of times the given element appears in the tuple. </a:t>
            </a:r>
          </a:p>
          <a:p>
            <a:endParaRPr lang="en-US" dirty="0"/>
          </a:p>
        </p:txBody>
      </p:sp>
    </p:spTree>
    <p:extLst>
      <p:ext uri="{BB962C8B-B14F-4D97-AF65-F5344CB8AC3E}">
        <p14:creationId xmlns:p14="http://schemas.microsoft.com/office/powerpoint/2010/main" val="3288731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B836-05E9-DD09-E130-1D92935F5655}"/>
              </a:ext>
            </a:extLst>
          </p:cNvPr>
          <p:cNvSpPr>
            <a:spLocks noGrp="1"/>
          </p:cNvSpPr>
          <p:nvPr>
            <p:ph type="title"/>
          </p:nvPr>
        </p:nvSpPr>
        <p:spPr/>
        <p:txBody>
          <a:bodyPr/>
          <a:lstStyle/>
          <a:p>
            <a:r>
              <a:rPr lang="en-US" dirty="0"/>
              <a:t>Python tuple</a:t>
            </a:r>
          </a:p>
        </p:txBody>
      </p:sp>
      <p:sp>
        <p:nvSpPr>
          <p:cNvPr id="3" name="Content Placeholder 2">
            <a:extLst>
              <a:ext uri="{FF2B5EF4-FFF2-40B4-BE49-F238E27FC236}">
                <a16:creationId xmlns:a16="http://schemas.microsoft.com/office/drawing/2014/main" id="{D0E6F425-BA43-BA32-C47F-CB71BF2DFCDC}"/>
              </a:ext>
            </a:extLst>
          </p:cNvPr>
          <p:cNvSpPr>
            <a:spLocks noGrp="1"/>
          </p:cNvSpPr>
          <p:nvPr>
            <p:ph sz="quarter" idx="13"/>
          </p:nvPr>
        </p:nvSpPr>
        <p:spPr/>
        <p:txBody>
          <a:bodyPr/>
          <a:lstStyle/>
          <a:p>
            <a:r>
              <a:rPr lang="en-US" dirty="0"/>
              <a:t>Syntax:</a:t>
            </a:r>
          </a:p>
          <a:p>
            <a:r>
              <a:rPr lang="en-US" dirty="0"/>
              <a:t>Tuple. count(element)</a:t>
            </a:r>
          </a:p>
          <a:p>
            <a:r>
              <a:rPr lang="en-US" dirty="0"/>
              <a:t>Where the element is the element that is to be counted.</a:t>
            </a:r>
          </a:p>
          <a:p>
            <a:r>
              <a:rPr lang="en-US" dirty="0"/>
              <a:t>Example 1: using the tuple count() method</a:t>
            </a:r>
          </a:p>
          <a:p>
            <a:r>
              <a:rPr lang="en-US" dirty="0"/>
              <a:t>Tuple 1 = (0, 1, 2, 3, 2, 3, 1, 3, 2)</a:t>
            </a:r>
          </a:p>
          <a:p>
            <a:r>
              <a:rPr lang="en-US" dirty="0"/>
              <a:t>Tuple 2 = (‘python’, ‘geek’, ‘python’ , ‘for’, ‘java’, ‘python’)</a:t>
            </a:r>
          </a:p>
          <a:p>
            <a:r>
              <a:rPr lang="en-US" dirty="0"/>
              <a:t># count the appearance of 3</a:t>
            </a:r>
          </a:p>
        </p:txBody>
      </p:sp>
    </p:spTree>
    <p:extLst>
      <p:ext uri="{BB962C8B-B14F-4D97-AF65-F5344CB8AC3E}">
        <p14:creationId xmlns:p14="http://schemas.microsoft.com/office/powerpoint/2010/main" val="1936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5F8E-8D9C-1F12-3E4C-E86F0EF8262F}"/>
              </a:ext>
            </a:extLst>
          </p:cNvPr>
          <p:cNvSpPr>
            <a:spLocks noGrp="1"/>
          </p:cNvSpPr>
          <p:nvPr>
            <p:ph type="title"/>
          </p:nvPr>
        </p:nvSpPr>
        <p:spPr/>
        <p:txBody>
          <a:bodyPr/>
          <a:lstStyle/>
          <a:p>
            <a:r>
              <a:rPr lang="en-US" dirty="0"/>
              <a:t>Python tuple</a:t>
            </a:r>
          </a:p>
        </p:txBody>
      </p:sp>
      <p:sp>
        <p:nvSpPr>
          <p:cNvPr id="3" name="Content Placeholder 2">
            <a:extLst>
              <a:ext uri="{FF2B5EF4-FFF2-40B4-BE49-F238E27FC236}">
                <a16:creationId xmlns:a16="http://schemas.microsoft.com/office/drawing/2014/main" id="{4E82A329-6EE5-E7ED-1966-F80DB59F618A}"/>
              </a:ext>
            </a:extLst>
          </p:cNvPr>
          <p:cNvSpPr>
            <a:spLocks noGrp="1"/>
          </p:cNvSpPr>
          <p:nvPr>
            <p:ph sz="quarter" idx="13"/>
          </p:nvPr>
        </p:nvSpPr>
        <p:spPr/>
        <p:txBody>
          <a:bodyPr/>
          <a:lstStyle/>
          <a:p>
            <a:r>
              <a:rPr lang="en-US" dirty="0"/>
              <a:t>Res = tuple 1. count(3)</a:t>
            </a:r>
          </a:p>
          <a:p>
            <a:r>
              <a:rPr lang="en-US" dirty="0"/>
              <a:t>Print(‘count of 3 in tuple is : ‘,res)</a:t>
            </a:r>
          </a:p>
          <a:p>
            <a:r>
              <a:rPr lang="en-US" dirty="0"/>
              <a:t># count the appearance of python </a:t>
            </a:r>
          </a:p>
          <a:p>
            <a:r>
              <a:rPr lang="en-US" dirty="0"/>
              <a:t>Res = tuple 2 . Count(‘python’)</a:t>
            </a:r>
          </a:p>
          <a:p>
            <a:r>
              <a:rPr lang="en-US" dirty="0"/>
              <a:t>Print(‘count of python in tuple2 is :’,res)</a:t>
            </a:r>
          </a:p>
        </p:txBody>
      </p:sp>
    </p:spTree>
    <p:extLst>
      <p:ext uri="{BB962C8B-B14F-4D97-AF65-F5344CB8AC3E}">
        <p14:creationId xmlns:p14="http://schemas.microsoft.com/office/powerpoint/2010/main" val="624039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A562-2AC1-257B-A228-815A4739545F}"/>
              </a:ext>
            </a:extLst>
          </p:cNvPr>
          <p:cNvSpPr>
            <a:spLocks noGrp="1"/>
          </p:cNvSpPr>
          <p:nvPr>
            <p:ph type="title"/>
          </p:nvPr>
        </p:nvSpPr>
        <p:spPr/>
        <p:txBody>
          <a:bodyPr/>
          <a:lstStyle/>
          <a:p>
            <a:r>
              <a:rPr lang="en-US" dirty="0"/>
              <a:t>Python tuple</a:t>
            </a:r>
          </a:p>
        </p:txBody>
      </p:sp>
      <p:sp>
        <p:nvSpPr>
          <p:cNvPr id="3" name="Content Placeholder 2">
            <a:extLst>
              <a:ext uri="{FF2B5EF4-FFF2-40B4-BE49-F238E27FC236}">
                <a16:creationId xmlns:a16="http://schemas.microsoft.com/office/drawing/2014/main" id="{9A0229FE-EDB3-CBA5-D22D-DD8618E382C7}"/>
              </a:ext>
            </a:extLst>
          </p:cNvPr>
          <p:cNvSpPr>
            <a:spLocks noGrp="1"/>
          </p:cNvSpPr>
          <p:nvPr>
            <p:ph sz="quarter" idx="13"/>
          </p:nvPr>
        </p:nvSpPr>
        <p:spPr/>
        <p:txBody>
          <a:bodyPr/>
          <a:lstStyle/>
          <a:p>
            <a:r>
              <a:rPr lang="en-US" dirty="0"/>
              <a:t>Output:</a:t>
            </a:r>
          </a:p>
          <a:p>
            <a:r>
              <a:rPr lang="en-US" dirty="0"/>
              <a:t>Count of 3 in tuple is : 3</a:t>
            </a:r>
          </a:p>
          <a:p>
            <a:r>
              <a:rPr lang="en-US" dirty="0"/>
              <a:t>Count of python in tuple is : 3</a:t>
            </a:r>
          </a:p>
          <a:p>
            <a:r>
              <a:rPr lang="en-US" dirty="0"/>
              <a:t>Index () method </a:t>
            </a:r>
          </a:p>
          <a:p>
            <a:r>
              <a:rPr lang="en-US" dirty="0"/>
              <a:t>The index() method returns the first occurrence of the given element from the tuple </a:t>
            </a:r>
          </a:p>
        </p:txBody>
      </p:sp>
    </p:spTree>
    <p:extLst>
      <p:ext uri="{BB962C8B-B14F-4D97-AF65-F5344CB8AC3E}">
        <p14:creationId xmlns:p14="http://schemas.microsoft.com/office/powerpoint/2010/main" val="1929570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285C-6278-CFB0-62F1-EE402A21EFEB}"/>
              </a:ext>
            </a:extLst>
          </p:cNvPr>
          <p:cNvSpPr>
            <a:spLocks noGrp="1"/>
          </p:cNvSpPr>
          <p:nvPr>
            <p:ph type="title"/>
          </p:nvPr>
        </p:nvSpPr>
        <p:spPr/>
        <p:txBody>
          <a:bodyPr/>
          <a:lstStyle/>
          <a:p>
            <a:r>
              <a:rPr lang="en-US" dirty="0"/>
              <a:t>Python tuple</a:t>
            </a:r>
          </a:p>
        </p:txBody>
      </p:sp>
      <p:sp>
        <p:nvSpPr>
          <p:cNvPr id="3" name="Content Placeholder 2">
            <a:extLst>
              <a:ext uri="{FF2B5EF4-FFF2-40B4-BE49-F238E27FC236}">
                <a16:creationId xmlns:a16="http://schemas.microsoft.com/office/drawing/2014/main" id="{4F7DDBC4-FE37-3FD9-A96A-1678B1B39BF3}"/>
              </a:ext>
            </a:extLst>
          </p:cNvPr>
          <p:cNvSpPr>
            <a:spLocks noGrp="1"/>
          </p:cNvSpPr>
          <p:nvPr>
            <p:ph sz="quarter" idx="13"/>
          </p:nvPr>
        </p:nvSpPr>
        <p:spPr/>
        <p:txBody>
          <a:bodyPr/>
          <a:lstStyle/>
          <a:p>
            <a:r>
              <a:rPr lang="en-US" dirty="0"/>
              <a:t>Syntax:</a:t>
            </a:r>
          </a:p>
          <a:p>
            <a:r>
              <a:rPr lang="en-US" dirty="0"/>
              <a:t>Tuple . index(element, start, end)</a:t>
            </a:r>
          </a:p>
          <a:p>
            <a:r>
              <a:rPr lang="en-US" dirty="0"/>
              <a:t>Parameters :</a:t>
            </a:r>
          </a:p>
          <a:p>
            <a:r>
              <a:rPr lang="en-US" dirty="0"/>
              <a:t>Element : the element to be searched.</a:t>
            </a:r>
          </a:p>
          <a:p>
            <a:r>
              <a:rPr lang="en-US" dirty="0"/>
              <a:t>Start(optional) : the starting index from where the searching is started .</a:t>
            </a:r>
          </a:p>
          <a:p>
            <a:r>
              <a:rPr lang="en-US" dirty="0"/>
              <a:t>End(optional) : the ending index till where the searching is done. </a:t>
            </a:r>
          </a:p>
        </p:txBody>
      </p:sp>
    </p:spTree>
    <p:extLst>
      <p:ext uri="{BB962C8B-B14F-4D97-AF65-F5344CB8AC3E}">
        <p14:creationId xmlns:p14="http://schemas.microsoft.com/office/powerpoint/2010/main" val="2325851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8F4D-5A76-7360-0056-FB25E66E8A14}"/>
              </a:ext>
            </a:extLst>
          </p:cNvPr>
          <p:cNvSpPr>
            <a:spLocks noGrp="1"/>
          </p:cNvSpPr>
          <p:nvPr>
            <p:ph type="title"/>
          </p:nvPr>
        </p:nvSpPr>
        <p:spPr/>
        <p:txBody>
          <a:bodyPr/>
          <a:lstStyle/>
          <a:p>
            <a:r>
              <a:rPr lang="en-US" dirty="0"/>
              <a:t>Introduction to python</a:t>
            </a:r>
          </a:p>
        </p:txBody>
      </p:sp>
      <p:sp>
        <p:nvSpPr>
          <p:cNvPr id="3" name="Content Placeholder 2">
            <a:extLst>
              <a:ext uri="{FF2B5EF4-FFF2-40B4-BE49-F238E27FC236}">
                <a16:creationId xmlns:a16="http://schemas.microsoft.com/office/drawing/2014/main" id="{773B44F8-C295-47DE-0EA9-A1A9BBE05D41}"/>
              </a:ext>
            </a:extLst>
          </p:cNvPr>
          <p:cNvSpPr>
            <a:spLocks noGrp="1"/>
          </p:cNvSpPr>
          <p:nvPr>
            <p:ph sz="quarter" idx="13"/>
          </p:nvPr>
        </p:nvSpPr>
        <p:spPr/>
        <p:txBody>
          <a:bodyPr/>
          <a:lstStyle/>
          <a:p>
            <a:r>
              <a:rPr lang="en-US" dirty="0"/>
              <a:t>Python was developed in the early 1990’s by Guido van </a:t>
            </a:r>
            <a:r>
              <a:rPr lang="en-US" dirty="0" err="1"/>
              <a:t>rOSSum</a:t>
            </a:r>
            <a:r>
              <a:rPr lang="en-US" dirty="0"/>
              <a:t>, then at </a:t>
            </a:r>
            <a:r>
              <a:rPr lang="en-US" dirty="0" err="1"/>
              <a:t>cwi</a:t>
            </a:r>
            <a:r>
              <a:rPr lang="en-US" dirty="0"/>
              <a:t> in Amsterdam, and currently at </a:t>
            </a:r>
            <a:r>
              <a:rPr lang="en-US" dirty="0" err="1"/>
              <a:t>cnri</a:t>
            </a:r>
            <a:r>
              <a:rPr lang="en-US" dirty="0"/>
              <a:t> in </a:t>
            </a:r>
            <a:r>
              <a:rPr lang="en-US" dirty="0" err="1"/>
              <a:t>virginia</a:t>
            </a:r>
            <a:r>
              <a:rPr lang="en-US" dirty="0"/>
              <a:t>. </a:t>
            </a:r>
          </a:p>
          <a:p>
            <a:r>
              <a:rPr lang="en-US" dirty="0"/>
              <a:t>In some ways, python  grew out of a project to design a computer language which would be easy for beginners to learn, yet would be powerful enough for even advantage users. </a:t>
            </a:r>
          </a:p>
          <a:p>
            <a:r>
              <a:rPr lang="en-US" dirty="0"/>
              <a:t>This heritages is reflected in python’s small, clean syntax and the thoroughness of the implementation of ideas like object-oriented  programming, without eliminating the ability to program in a more traditional  style. </a:t>
            </a:r>
          </a:p>
        </p:txBody>
      </p:sp>
    </p:spTree>
    <p:extLst>
      <p:ext uri="{BB962C8B-B14F-4D97-AF65-F5344CB8AC3E}">
        <p14:creationId xmlns:p14="http://schemas.microsoft.com/office/powerpoint/2010/main" val="2491765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281E-8C2C-8367-8AF6-3970C3C183ED}"/>
              </a:ext>
            </a:extLst>
          </p:cNvPr>
          <p:cNvSpPr>
            <a:spLocks noGrp="1"/>
          </p:cNvSpPr>
          <p:nvPr>
            <p:ph type="title"/>
          </p:nvPr>
        </p:nvSpPr>
        <p:spPr/>
        <p:txBody>
          <a:bodyPr/>
          <a:lstStyle/>
          <a:p>
            <a:r>
              <a:rPr lang="en-US" dirty="0"/>
              <a:t>Python tuple</a:t>
            </a:r>
          </a:p>
        </p:txBody>
      </p:sp>
      <p:sp>
        <p:nvSpPr>
          <p:cNvPr id="3" name="Content Placeholder 2">
            <a:extLst>
              <a:ext uri="{FF2B5EF4-FFF2-40B4-BE49-F238E27FC236}">
                <a16:creationId xmlns:a16="http://schemas.microsoft.com/office/drawing/2014/main" id="{A5DDCE86-4EEA-8FC6-22EC-19E3A1FB0231}"/>
              </a:ext>
            </a:extLst>
          </p:cNvPr>
          <p:cNvSpPr>
            <a:spLocks noGrp="1"/>
          </p:cNvSpPr>
          <p:nvPr>
            <p:ph sz="quarter" idx="13"/>
          </p:nvPr>
        </p:nvSpPr>
        <p:spPr/>
        <p:txBody>
          <a:bodyPr/>
          <a:lstStyle/>
          <a:p>
            <a:r>
              <a:rPr lang="en-US" dirty="0"/>
              <a:t>This method raises a value error if the element is not found in the tuple.</a:t>
            </a:r>
          </a:p>
          <a:p>
            <a:r>
              <a:rPr lang="en-US" dirty="0"/>
              <a:t>Example : using tuple index()method</a:t>
            </a:r>
          </a:p>
          <a:p>
            <a:r>
              <a:rPr lang="en-US" dirty="0"/>
              <a:t>#creating tuples </a:t>
            </a:r>
          </a:p>
          <a:p>
            <a:r>
              <a:rPr lang="en-US" dirty="0"/>
              <a:t>Tuple = (0, 1, 2, 3, 2, 3, 1, 3, 2)</a:t>
            </a:r>
          </a:p>
          <a:p>
            <a:r>
              <a:rPr lang="en-US" dirty="0"/>
              <a:t>#getting the index of 3 </a:t>
            </a:r>
          </a:p>
          <a:p>
            <a:r>
              <a:rPr lang="en-US" dirty="0"/>
              <a:t>Res = tuple. . Index (3)</a:t>
            </a:r>
          </a:p>
        </p:txBody>
      </p:sp>
    </p:spTree>
    <p:extLst>
      <p:ext uri="{BB962C8B-B14F-4D97-AF65-F5344CB8AC3E}">
        <p14:creationId xmlns:p14="http://schemas.microsoft.com/office/powerpoint/2010/main" val="523195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3947-BF33-FC54-98BC-8E8E0ED5ECD9}"/>
              </a:ext>
            </a:extLst>
          </p:cNvPr>
          <p:cNvSpPr>
            <a:spLocks noGrp="1"/>
          </p:cNvSpPr>
          <p:nvPr>
            <p:ph type="title"/>
          </p:nvPr>
        </p:nvSpPr>
        <p:spPr/>
        <p:txBody>
          <a:bodyPr/>
          <a:lstStyle/>
          <a:p>
            <a:r>
              <a:rPr lang="en-US" dirty="0"/>
              <a:t>Python tuple</a:t>
            </a:r>
          </a:p>
        </p:txBody>
      </p:sp>
      <p:sp>
        <p:nvSpPr>
          <p:cNvPr id="3" name="Content Placeholder 2">
            <a:extLst>
              <a:ext uri="{FF2B5EF4-FFF2-40B4-BE49-F238E27FC236}">
                <a16:creationId xmlns:a16="http://schemas.microsoft.com/office/drawing/2014/main" id="{B4643451-B14C-BBC9-0E51-D77C72409CBA}"/>
              </a:ext>
            </a:extLst>
          </p:cNvPr>
          <p:cNvSpPr>
            <a:spLocks noGrp="1"/>
          </p:cNvSpPr>
          <p:nvPr>
            <p:ph sz="quarter" idx="13"/>
          </p:nvPr>
        </p:nvSpPr>
        <p:spPr/>
        <p:txBody>
          <a:bodyPr/>
          <a:lstStyle/>
          <a:p>
            <a:r>
              <a:rPr lang="en-US" dirty="0"/>
              <a:t>Print (‘first occurrence of 3 is’, res)</a:t>
            </a:r>
          </a:p>
          <a:p>
            <a:r>
              <a:rPr lang="en-US" dirty="0"/>
              <a:t>#getting the index of 3 after 4</a:t>
            </a:r>
            <a:r>
              <a:rPr lang="en-US" baseline="30000" dirty="0"/>
              <a:t>th</a:t>
            </a:r>
            <a:r>
              <a:rPr lang="en-US" dirty="0"/>
              <a:t> </a:t>
            </a:r>
          </a:p>
          <a:p>
            <a:r>
              <a:rPr lang="en-US" dirty="0"/>
              <a:t>Index </a:t>
            </a:r>
          </a:p>
          <a:p>
            <a:r>
              <a:rPr lang="en-US" dirty="0"/>
              <a:t>Res = tuple . Index(3,4)</a:t>
            </a:r>
          </a:p>
          <a:p>
            <a:r>
              <a:rPr lang="en-US" dirty="0"/>
              <a:t>Print(‘first occurrence of 3 after 4</a:t>
            </a:r>
            <a:r>
              <a:rPr lang="en-US" baseline="30000" dirty="0"/>
              <a:t>th</a:t>
            </a:r>
            <a:r>
              <a:rPr lang="en-US" dirty="0"/>
              <a:t> index is :’, res) </a:t>
            </a:r>
          </a:p>
        </p:txBody>
      </p:sp>
    </p:spTree>
    <p:extLst>
      <p:ext uri="{BB962C8B-B14F-4D97-AF65-F5344CB8AC3E}">
        <p14:creationId xmlns:p14="http://schemas.microsoft.com/office/powerpoint/2010/main" val="1695522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0D3A-F4D8-A638-B980-01CBBA2002EA}"/>
              </a:ext>
            </a:extLst>
          </p:cNvPr>
          <p:cNvSpPr>
            <a:spLocks noGrp="1"/>
          </p:cNvSpPr>
          <p:nvPr>
            <p:ph type="title"/>
          </p:nvPr>
        </p:nvSpPr>
        <p:spPr/>
        <p:txBody>
          <a:bodyPr/>
          <a:lstStyle/>
          <a:p>
            <a:r>
              <a:rPr lang="en-US" dirty="0"/>
              <a:t>Python tuple</a:t>
            </a:r>
          </a:p>
        </p:txBody>
      </p:sp>
      <p:sp>
        <p:nvSpPr>
          <p:cNvPr id="3" name="Content Placeholder 2">
            <a:extLst>
              <a:ext uri="{FF2B5EF4-FFF2-40B4-BE49-F238E27FC236}">
                <a16:creationId xmlns:a16="http://schemas.microsoft.com/office/drawing/2014/main" id="{ECD8785A-E72D-8996-B4AD-B7C4A2B1A20C}"/>
              </a:ext>
            </a:extLst>
          </p:cNvPr>
          <p:cNvSpPr>
            <a:spLocks noGrp="1"/>
          </p:cNvSpPr>
          <p:nvPr>
            <p:ph sz="quarter" idx="13"/>
          </p:nvPr>
        </p:nvSpPr>
        <p:spPr/>
        <p:txBody>
          <a:bodyPr/>
          <a:lstStyle/>
          <a:p>
            <a:r>
              <a:rPr lang="en-US" dirty="0"/>
              <a:t>Output :</a:t>
            </a:r>
          </a:p>
          <a:p>
            <a:r>
              <a:rPr lang="en-US" dirty="0"/>
              <a:t>First occurrence of 3 is 3</a:t>
            </a:r>
          </a:p>
          <a:p>
            <a:r>
              <a:rPr lang="en-US" dirty="0"/>
              <a:t>First occurrence of 3 after 4</a:t>
            </a:r>
            <a:r>
              <a:rPr lang="en-US" baseline="30000" dirty="0"/>
              <a:t>th</a:t>
            </a:r>
            <a:r>
              <a:rPr lang="en-US" dirty="0"/>
              <a:t> index is : 5</a:t>
            </a:r>
          </a:p>
          <a:p>
            <a:r>
              <a:rPr lang="en-US" dirty="0"/>
              <a:t>Complexities for creating tuples:</a:t>
            </a:r>
          </a:p>
          <a:p>
            <a:r>
              <a:rPr lang="en-US" dirty="0"/>
              <a:t>Time complexity : 0(1)</a:t>
            </a:r>
          </a:p>
          <a:p>
            <a:r>
              <a:rPr lang="en-US" dirty="0"/>
              <a:t>Auxiliary space : 0(n)</a:t>
            </a:r>
          </a:p>
        </p:txBody>
      </p:sp>
    </p:spTree>
    <p:extLst>
      <p:ext uri="{BB962C8B-B14F-4D97-AF65-F5344CB8AC3E}">
        <p14:creationId xmlns:p14="http://schemas.microsoft.com/office/powerpoint/2010/main" val="3867091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1F2B-52B3-2D78-F401-8257A9788450}"/>
              </a:ext>
            </a:extLst>
          </p:cNvPr>
          <p:cNvSpPr>
            <a:spLocks noGrp="1"/>
          </p:cNvSpPr>
          <p:nvPr>
            <p:ph type="title"/>
          </p:nvPr>
        </p:nvSpPr>
        <p:spPr/>
        <p:txBody>
          <a:bodyPr/>
          <a:lstStyle/>
          <a:p>
            <a:r>
              <a:rPr lang="en-US" dirty="0"/>
              <a:t>Python tuple</a:t>
            </a:r>
          </a:p>
        </p:txBody>
      </p:sp>
      <p:sp>
        <p:nvSpPr>
          <p:cNvPr id="3" name="Content Placeholder 2">
            <a:extLst>
              <a:ext uri="{FF2B5EF4-FFF2-40B4-BE49-F238E27FC236}">
                <a16:creationId xmlns:a16="http://schemas.microsoft.com/office/drawing/2014/main" id="{8443C08A-8F64-5E46-207F-5AD782332D62}"/>
              </a:ext>
            </a:extLst>
          </p:cNvPr>
          <p:cNvSpPr>
            <a:spLocks noGrp="1"/>
          </p:cNvSpPr>
          <p:nvPr>
            <p:ph sz="quarter" idx="13"/>
          </p:nvPr>
        </p:nvSpPr>
        <p:spPr/>
        <p:txBody>
          <a:bodyPr>
            <a:normAutofit/>
          </a:bodyPr>
          <a:lstStyle/>
          <a:p>
            <a:r>
              <a:rPr lang="en-US" dirty="0"/>
              <a:t>Accessing of tuples</a:t>
            </a:r>
          </a:p>
          <a:p>
            <a:r>
              <a:rPr lang="en-US" dirty="0"/>
              <a:t>Tuples are immutable , and usually, they contain a sequence of heterogeneous elements that are accessed via unpacking.</a:t>
            </a:r>
          </a:p>
          <a:p>
            <a:r>
              <a:rPr lang="en-US" dirty="0"/>
              <a:t>Indexing or even by attribute in the case of named tuples. Lists are mutable, and their elements are usually homogeneous and are accessed by iterating over the list.</a:t>
            </a:r>
          </a:p>
          <a:p>
            <a:r>
              <a:rPr lang="en-US" dirty="0"/>
              <a:t>In unpacking of tuple number of variables on the left-hand side should be equal to a number of values in given tuple .</a:t>
            </a:r>
          </a:p>
        </p:txBody>
      </p:sp>
    </p:spTree>
    <p:extLst>
      <p:ext uri="{BB962C8B-B14F-4D97-AF65-F5344CB8AC3E}">
        <p14:creationId xmlns:p14="http://schemas.microsoft.com/office/powerpoint/2010/main" val="830929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63A6-52B3-0A97-94C0-4567ADFD2A03}"/>
              </a:ext>
            </a:extLst>
          </p:cNvPr>
          <p:cNvSpPr>
            <a:spLocks noGrp="1"/>
          </p:cNvSpPr>
          <p:nvPr>
            <p:ph type="title"/>
          </p:nvPr>
        </p:nvSpPr>
        <p:spPr/>
        <p:txBody>
          <a:bodyPr/>
          <a:lstStyle/>
          <a:p>
            <a:r>
              <a:rPr lang="en-US" dirty="0"/>
              <a:t>Python tuple</a:t>
            </a:r>
          </a:p>
        </p:txBody>
      </p:sp>
      <p:sp>
        <p:nvSpPr>
          <p:cNvPr id="3" name="Content Placeholder 2">
            <a:extLst>
              <a:ext uri="{FF2B5EF4-FFF2-40B4-BE49-F238E27FC236}">
                <a16:creationId xmlns:a16="http://schemas.microsoft.com/office/drawing/2014/main" id="{B753527F-32FF-1A2A-3F8C-0C59909BC3D0}"/>
              </a:ext>
            </a:extLst>
          </p:cNvPr>
          <p:cNvSpPr>
            <a:spLocks noGrp="1"/>
          </p:cNvSpPr>
          <p:nvPr>
            <p:ph sz="quarter" idx="13"/>
          </p:nvPr>
        </p:nvSpPr>
        <p:spPr/>
        <p:txBody>
          <a:bodyPr/>
          <a:lstStyle/>
          <a:p>
            <a:r>
              <a:rPr lang="en-US" dirty="0"/>
              <a:t>Concatenation of tuples</a:t>
            </a:r>
          </a:p>
          <a:p>
            <a:r>
              <a:rPr lang="en-US" dirty="0"/>
              <a:t>Concatenation of tuple is the process of joining two or more tuples. Concatenation is done by the use of ‘+’ operator.</a:t>
            </a:r>
          </a:p>
          <a:p>
            <a:r>
              <a:rPr lang="en-US" dirty="0"/>
              <a:t>Concatenation of tuples is done always from the end of the </a:t>
            </a:r>
            <a:r>
              <a:rPr lang="en-US" dirty="0" err="1"/>
              <a:t>oriqinal</a:t>
            </a:r>
            <a:r>
              <a:rPr lang="en-US" dirty="0"/>
              <a:t> tuple.</a:t>
            </a:r>
          </a:p>
          <a:p>
            <a:r>
              <a:rPr lang="en-US" dirty="0"/>
              <a:t>Other  arithmetic operations do note apply on tuples .</a:t>
            </a:r>
          </a:p>
          <a:p>
            <a:r>
              <a:rPr lang="en-US" dirty="0"/>
              <a:t>Only the same datatype can be combined with concatenation, an error arises if a list and tuple are combined.</a:t>
            </a:r>
          </a:p>
        </p:txBody>
      </p:sp>
    </p:spTree>
    <p:extLst>
      <p:ext uri="{BB962C8B-B14F-4D97-AF65-F5344CB8AC3E}">
        <p14:creationId xmlns:p14="http://schemas.microsoft.com/office/powerpoint/2010/main" val="169549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C855-CAA6-B293-CB09-6A9CCCB037EB}"/>
              </a:ext>
            </a:extLst>
          </p:cNvPr>
          <p:cNvSpPr>
            <a:spLocks noGrp="1"/>
          </p:cNvSpPr>
          <p:nvPr>
            <p:ph type="title"/>
          </p:nvPr>
        </p:nvSpPr>
        <p:spPr/>
        <p:txBody>
          <a:bodyPr/>
          <a:lstStyle/>
          <a:p>
            <a:r>
              <a:rPr lang="en-US" dirty="0"/>
              <a:t>Python tuple </a:t>
            </a:r>
          </a:p>
        </p:txBody>
      </p:sp>
      <p:pic>
        <p:nvPicPr>
          <p:cNvPr id="1026" name="Picture 2">
            <a:extLst>
              <a:ext uri="{FF2B5EF4-FFF2-40B4-BE49-F238E27FC236}">
                <a16:creationId xmlns:a16="http://schemas.microsoft.com/office/drawing/2014/main" id="{B374DE0B-8A28-B28F-EA9B-AF285C938379}"/>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09800" y="3026569"/>
            <a:ext cx="7505700" cy="2955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48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9762-14B4-5525-2E0B-E1A4DA91080D}"/>
              </a:ext>
            </a:extLst>
          </p:cNvPr>
          <p:cNvSpPr>
            <a:spLocks noGrp="1"/>
          </p:cNvSpPr>
          <p:nvPr>
            <p:ph type="title"/>
          </p:nvPr>
        </p:nvSpPr>
        <p:spPr/>
        <p:txBody>
          <a:bodyPr/>
          <a:lstStyle/>
          <a:p>
            <a:r>
              <a:rPr lang="en-US" dirty="0"/>
              <a:t>Phyton dictionary </a:t>
            </a:r>
          </a:p>
        </p:txBody>
      </p:sp>
      <p:sp>
        <p:nvSpPr>
          <p:cNvPr id="3" name="Content Placeholder 2">
            <a:extLst>
              <a:ext uri="{FF2B5EF4-FFF2-40B4-BE49-F238E27FC236}">
                <a16:creationId xmlns:a16="http://schemas.microsoft.com/office/drawing/2014/main" id="{8880642C-3189-692E-9B75-476F057C18A7}"/>
              </a:ext>
            </a:extLst>
          </p:cNvPr>
          <p:cNvSpPr>
            <a:spLocks noGrp="1"/>
          </p:cNvSpPr>
          <p:nvPr>
            <p:ph sz="quarter" idx="13"/>
          </p:nvPr>
        </p:nvSpPr>
        <p:spPr/>
        <p:txBody>
          <a:bodyPr/>
          <a:lstStyle/>
          <a:p>
            <a:r>
              <a:rPr lang="en-US" dirty="0"/>
              <a:t>Python dictionary is like a map that is used to store data in the from of a key: value pair .</a:t>
            </a:r>
          </a:p>
          <a:p>
            <a:r>
              <a:rPr lang="en-US" dirty="0"/>
              <a:t>Python provides various in built functions to deal with dictionaries. In this article, we will see a list of all the functions provided by python to work with dictionaries. </a:t>
            </a:r>
          </a:p>
          <a:p>
            <a:r>
              <a:rPr lang="en-US" dirty="0"/>
              <a:t>Table of python dictionary methods </a:t>
            </a:r>
          </a:p>
        </p:txBody>
      </p:sp>
    </p:spTree>
    <p:extLst>
      <p:ext uri="{BB962C8B-B14F-4D97-AF65-F5344CB8AC3E}">
        <p14:creationId xmlns:p14="http://schemas.microsoft.com/office/powerpoint/2010/main" val="1693232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E4DA7-39E7-9F73-61A4-DE4B5BCD5E7A}"/>
              </a:ext>
            </a:extLst>
          </p:cNvPr>
          <p:cNvSpPr>
            <a:spLocks noGrp="1"/>
          </p:cNvSpPr>
          <p:nvPr>
            <p:ph type="title"/>
          </p:nvPr>
        </p:nvSpPr>
        <p:spPr/>
        <p:txBody>
          <a:bodyPr/>
          <a:lstStyle/>
          <a:p>
            <a:r>
              <a:rPr lang="en-US" dirty="0"/>
              <a:t>Phyton dictionary </a:t>
            </a:r>
          </a:p>
        </p:txBody>
      </p:sp>
      <p:graphicFrame>
        <p:nvGraphicFramePr>
          <p:cNvPr id="4" name="Table 4">
            <a:extLst>
              <a:ext uri="{FF2B5EF4-FFF2-40B4-BE49-F238E27FC236}">
                <a16:creationId xmlns:a16="http://schemas.microsoft.com/office/drawing/2014/main" id="{55CE9A3F-3728-88C5-B473-70695A239BEE}"/>
              </a:ext>
            </a:extLst>
          </p:cNvPr>
          <p:cNvGraphicFramePr>
            <a:graphicFrameLocks noGrp="1"/>
          </p:cNvGraphicFramePr>
          <p:nvPr>
            <p:ph sz="quarter" idx="13"/>
            <p:extLst>
              <p:ext uri="{D42A27DB-BD31-4B8C-83A1-F6EECF244321}">
                <p14:modId xmlns:p14="http://schemas.microsoft.com/office/powerpoint/2010/main" val="426988818"/>
              </p:ext>
            </p:extLst>
          </p:nvPr>
        </p:nvGraphicFramePr>
        <p:xfrm>
          <a:off x="914400" y="2366962"/>
          <a:ext cx="9505950" cy="4176712"/>
        </p:xfrm>
        <a:graphic>
          <a:graphicData uri="http://schemas.openxmlformats.org/drawingml/2006/table">
            <a:tbl>
              <a:tblPr firstRow="1" bandRow="1">
                <a:tableStyleId>{5C22544A-7EE6-4342-B048-85BDC9FD1C3A}</a:tableStyleId>
              </a:tblPr>
              <a:tblGrid>
                <a:gridCol w="2425088">
                  <a:extLst>
                    <a:ext uri="{9D8B030D-6E8A-4147-A177-3AD203B41FA5}">
                      <a16:colId xmlns:a16="http://schemas.microsoft.com/office/drawing/2014/main" val="2089392984"/>
                    </a:ext>
                  </a:extLst>
                </a:gridCol>
                <a:gridCol w="7080862">
                  <a:extLst>
                    <a:ext uri="{9D8B030D-6E8A-4147-A177-3AD203B41FA5}">
                      <a16:colId xmlns:a16="http://schemas.microsoft.com/office/drawing/2014/main" val="4084462835"/>
                    </a:ext>
                  </a:extLst>
                </a:gridCol>
              </a:tblGrid>
              <a:tr h="669131">
                <a:tc>
                  <a:txBody>
                    <a:bodyPr/>
                    <a:lstStyle/>
                    <a:p>
                      <a:r>
                        <a:rPr lang="en-US" dirty="0"/>
                        <a:t>Functions name </a:t>
                      </a:r>
                    </a:p>
                  </a:txBody>
                  <a:tcPr/>
                </a:tc>
                <a:tc>
                  <a:txBody>
                    <a:bodyPr/>
                    <a:lstStyle/>
                    <a:p>
                      <a:r>
                        <a:rPr lang="en-US" dirty="0"/>
                        <a:t>Description </a:t>
                      </a:r>
                    </a:p>
                  </a:txBody>
                  <a:tcPr/>
                </a:tc>
                <a:extLst>
                  <a:ext uri="{0D108BD9-81ED-4DB2-BD59-A6C34878D82A}">
                    <a16:rowId xmlns:a16="http://schemas.microsoft.com/office/drawing/2014/main" val="3172415510"/>
                  </a:ext>
                </a:extLst>
              </a:tr>
              <a:tr h="831057">
                <a:tc>
                  <a:txBody>
                    <a:bodyPr/>
                    <a:lstStyle/>
                    <a:p>
                      <a:r>
                        <a:rPr lang="en-US" dirty="0"/>
                        <a:t>Clear ()</a:t>
                      </a:r>
                    </a:p>
                  </a:txBody>
                  <a:tcPr/>
                </a:tc>
                <a:tc>
                  <a:txBody>
                    <a:bodyPr/>
                    <a:lstStyle/>
                    <a:p>
                      <a:r>
                        <a:rPr lang="en-US" dirty="0"/>
                        <a:t>Removes all items from the dictionary</a:t>
                      </a:r>
                    </a:p>
                  </a:txBody>
                  <a:tcPr/>
                </a:tc>
                <a:extLst>
                  <a:ext uri="{0D108BD9-81ED-4DB2-BD59-A6C34878D82A}">
                    <a16:rowId xmlns:a16="http://schemas.microsoft.com/office/drawing/2014/main" val="3467586525"/>
                  </a:ext>
                </a:extLst>
              </a:tr>
              <a:tr h="669131">
                <a:tc>
                  <a:txBody>
                    <a:bodyPr/>
                    <a:lstStyle/>
                    <a:p>
                      <a:r>
                        <a:rPr lang="en-US" dirty="0"/>
                        <a:t>Copy () </a:t>
                      </a:r>
                    </a:p>
                  </a:txBody>
                  <a:tcPr/>
                </a:tc>
                <a:tc>
                  <a:txBody>
                    <a:bodyPr/>
                    <a:lstStyle/>
                    <a:p>
                      <a:r>
                        <a:rPr lang="en-US" dirty="0"/>
                        <a:t>Returns a shallow copy of the dictionary</a:t>
                      </a:r>
                    </a:p>
                  </a:txBody>
                  <a:tcPr/>
                </a:tc>
                <a:extLst>
                  <a:ext uri="{0D108BD9-81ED-4DB2-BD59-A6C34878D82A}">
                    <a16:rowId xmlns:a16="http://schemas.microsoft.com/office/drawing/2014/main" val="3495943834"/>
                  </a:ext>
                </a:extLst>
              </a:tr>
              <a:tr h="669131">
                <a:tc>
                  <a:txBody>
                    <a:bodyPr/>
                    <a:lstStyle/>
                    <a:p>
                      <a:r>
                        <a:rPr lang="en-US" dirty="0"/>
                        <a:t>From keys()</a:t>
                      </a:r>
                    </a:p>
                  </a:txBody>
                  <a:tcPr/>
                </a:tc>
                <a:tc>
                  <a:txBody>
                    <a:bodyPr/>
                    <a:lstStyle/>
                    <a:p>
                      <a:r>
                        <a:rPr lang="en-US" dirty="0"/>
                        <a:t>Creates a dictionary from the given sequence </a:t>
                      </a:r>
                    </a:p>
                  </a:txBody>
                  <a:tcPr/>
                </a:tc>
                <a:extLst>
                  <a:ext uri="{0D108BD9-81ED-4DB2-BD59-A6C34878D82A}">
                    <a16:rowId xmlns:a16="http://schemas.microsoft.com/office/drawing/2014/main" val="3843904865"/>
                  </a:ext>
                </a:extLst>
              </a:tr>
              <a:tr h="669131">
                <a:tc>
                  <a:txBody>
                    <a:bodyPr/>
                    <a:lstStyle/>
                    <a:p>
                      <a:r>
                        <a:rPr lang="en-US" dirty="0"/>
                        <a:t>Get ()</a:t>
                      </a:r>
                    </a:p>
                  </a:txBody>
                  <a:tcPr/>
                </a:tc>
                <a:tc>
                  <a:txBody>
                    <a:bodyPr/>
                    <a:lstStyle/>
                    <a:p>
                      <a:r>
                        <a:rPr lang="en-US" dirty="0"/>
                        <a:t>Returns the value for the given key </a:t>
                      </a:r>
                    </a:p>
                  </a:txBody>
                  <a:tcPr/>
                </a:tc>
                <a:extLst>
                  <a:ext uri="{0D108BD9-81ED-4DB2-BD59-A6C34878D82A}">
                    <a16:rowId xmlns:a16="http://schemas.microsoft.com/office/drawing/2014/main" val="3478449609"/>
                  </a:ext>
                </a:extLst>
              </a:tr>
              <a:tr h="669131">
                <a:tc>
                  <a:txBody>
                    <a:bodyPr/>
                    <a:lstStyle/>
                    <a:p>
                      <a:r>
                        <a:rPr lang="en-US" dirty="0"/>
                        <a:t>Items ()</a:t>
                      </a:r>
                    </a:p>
                  </a:txBody>
                  <a:tcPr/>
                </a:tc>
                <a:tc>
                  <a:txBody>
                    <a:bodyPr/>
                    <a:lstStyle/>
                    <a:p>
                      <a:r>
                        <a:rPr lang="en-US" dirty="0"/>
                        <a:t>Return the list with all dictionary keys with values</a:t>
                      </a:r>
                    </a:p>
                  </a:txBody>
                  <a:tcPr/>
                </a:tc>
                <a:extLst>
                  <a:ext uri="{0D108BD9-81ED-4DB2-BD59-A6C34878D82A}">
                    <a16:rowId xmlns:a16="http://schemas.microsoft.com/office/drawing/2014/main" val="987940513"/>
                  </a:ext>
                </a:extLst>
              </a:tr>
            </a:tbl>
          </a:graphicData>
        </a:graphic>
      </p:graphicFrame>
    </p:spTree>
    <p:extLst>
      <p:ext uri="{BB962C8B-B14F-4D97-AF65-F5344CB8AC3E}">
        <p14:creationId xmlns:p14="http://schemas.microsoft.com/office/powerpoint/2010/main" val="2947050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2C6C-E2D3-DF17-E731-734DBD6C10E2}"/>
              </a:ext>
            </a:extLst>
          </p:cNvPr>
          <p:cNvSpPr>
            <a:spLocks noGrp="1"/>
          </p:cNvSpPr>
          <p:nvPr>
            <p:ph type="title"/>
          </p:nvPr>
        </p:nvSpPr>
        <p:spPr/>
        <p:txBody>
          <a:bodyPr/>
          <a:lstStyle/>
          <a:p>
            <a:r>
              <a:rPr lang="en-US" dirty="0"/>
              <a:t>Phyton dictionary </a:t>
            </a:r>
          </a:p>
        </p:txBody>
      </p:sp>
      <p:graphicFrame>
        <p:nvGraphicFramePr>
          <p:cNvPr id="4" name="Table 4">
            <a:extLst>
              <a:ext uri="{FF2B5EF4-FFF2-40B4-BE49-F238E27FC236}">
                <a16:creationId xmlns:a16="http://schemas.microsoft.com/office/drawing/2014/main" id="{B09073EC-2BE1-088C-DE0E-5302EB6A434E}"/>
              </a:ext>
            </a:extLst>
          </p:cNvPr>
          <p:cNvGraphicFramePr>
            <a:graphicFrameLocks noGrp="1"/>
          </p:cNvGraphicFramePr>
          <p:nvPr>
            <p:ph sz="quarter" idx="13"/>
            <p:extLst>
              <p:ext uri="{D42A27DB-BD31-4B8C-83A1-F6EECF244321}">
                <p14:modId xmlns:p14="http://schemas.microsoft.com/office/powerpoint/2010/main" val="1694969474"/>
              </p:ext>
            </p:extLst>
          </p:nvPr>
        </p:nvGraphicFramePr>
        <p:xfrm>
          <a:off x="914400" y="2366961"/>
          <a:ext cx="10363200" cy="4046245"/>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661023336"/>
                    </a:ext>
                  </a:extLst>
                </a:gridCol>
                <a:gridCol w="7315200">
                  <a:extLst>
                    <a:ext uri="{9D8B030D-6E8A-4147-A177-3AD203B41FA5}">
                      <a16:colId xmlns:a16="http://schemas.microsoft.com/office/drawing/2014/main" val="4216802694"/>
                    </a:ext>
                  </a:extLst>
                </a:gridCol>
              </a:tblGrid>
              <a:tr h="553217">
                <a:tc>
                  <a:txBody>
                    <a:bodyPr/>
                    <a:lstStyle/>
                    <a:p>
                      <a:r>
                        <a:rPr lang="en-US" dirty="0"/>
                        <a:t>Functions name </a:t>
                      </a:r>
                    </a:p>
                  </a:txBody>
                  <a:tcPr/>
                </a:tc>
                <a:tc>
                  <a:txBody>
                    <a:bodyPr/>
                    <a:lstStyle/>
                    <a:p>
                      <a:r>
                        <a:rPr lang="en-US" dirty="0"/>
                        <a:t>Description </a:t>
                      </a:r>
                    </a:p>
                  </a:txBody>
                  <a:tcPr/>
                </a:tc>
                <a:extLst>
                  <a:ext uri="{0D108BD9-81ED-4DB2-BD59-A6C34878D82A}">
                    <a16:rowId xmlns:a16="http://schemas.microsoft.com/office/drawing/2014/main" val="2281564273"/>
                  </a:ext>
                </a:extLst>
              </a:tr>
              <a:tr h="553217">
                <a:tc>
                  <a:txBody>
                    <a:bodyPr/>
                    <a:lstStyle/>
                    <a:p>
                      <a:r>
                        <a:rPr lang="en-US" dirty="0"/>
                        <a:t>Keys ()</a:t>
                      </a:r>
                    </a:p>
                  </a:txBody>
                  <a:tcPr/>
                </a:tc>
                <a:tc>
                  <a:txBody>
                    <a:bodyPr/>
                    <a:lstStyle/>
                    <a:p>
                      <a:r>
                        <a:rPr lang="en-US" dirty="0"/>
                        <a:t>Returns a view object that displays a list of all the keys in the dictionary in order of insertion </a:t>
                      </a:r>
                    </a:p>
                  </a:txBody>
                  <a:tcPr/>
                </a:tc>
                <a:extLst>
                  <a:ext uri="{0D108BD9-81ED-4DB2-BD59-A6C34878D82A}">
                    <a16:rowId xmlns:a16="http://schemas.microsoft.com/office/drawing/2014/main" val="1957380768"/>
                  </a:ext>
                </a:extLst>
              </a:tr>
              <a:tr h="553217">
                <a:tc>
                  <a:txBody>
                    <a:bodyPr/>
                    <a:lstStyle/>
                    <a:p>
                      <a:r>
                        <a:rPr lang="en-US" dirty="0"/>
                        <a:t>Pop ()</a:t>
                      </a:r>
                    </a:p>
                  </a:txBody>
                  <a:tcPr/>
                </a:tc>
                <a:tc>
                  <a:txBody>
                    <a:bodyPr/>
                    <a:lstStyle/>
                    <a:p>
                      <a:r>
                        <a:rPr lang="en-US" dirty="0"/>
                        <a:t>Returns and removes the element with the given key </a:t>
                      </a:r>
                    </a:p>
                  </a:txBody>
                  <a:tcPr/>
                </a:tc>
                <a:extLst>
                  <a:ext uri="{0D108BD9-81ED-4DB2-BD59-A6C34878D82A}">
                    <a16:rowId xmlns:a16="http://schemas.microsoft.com/office/drawing/2014/main" val="2350211702"/>
                  </a:ext>
                </a:extLst>
              </a:tr>
              <a:tr h="553217">
                <a:tc>
                  <a:txBody>
                    <a:bodyPr/>
                    <a:lstStyle/>
                    <a:p>
                      <a:r>
                        <a:rPr lang="en-US" dirty="0"/>
                        <a:t>Pop item  ()</a:t>
                      </a:r>
                    </a:p>
                  </a:txBody>
                  <a:tcPr/>
                </a:tc>
                <a:tc>
                  <a:txBody>
                    <a:bodyPr/>
                    <a:lstStyle/>
                    <a:p>
                      <a:r>
                        <a:rPr lang="en-US" dirty="0"/>
                        <a:t>Returns and removes the key- vale pair from the dictionary  </a:t>
                      </a:r>
                    </a:p>
                  </a:txBody>
                  <a:tcPr/>
                </a:tc>
                <a:extLst>
                  <a:ext uri="{0D108BD9-81ED-4DB2-BD59-A6C34878D82A}">
                    <a16:rowId xmlns:a16="http://schemas.microsoft.com/office/drawing/2014/main" val="3110794041"/>
                  </a:ext>
                </a:extLst>
              </a:tr>
              <a:tr h="553217">
                <a:tc>
                  <a:txBody>
                    <a:bodyPr/>
                    <a:lstStyle/>
                    <a:p>
                      <a:r>
                        <a:rPr lang="en-US" dirty="0" err="1"/>
                        <a:t>Setdefault</a:t>
                      </a:r>
                      <a:r>
                        <a:rPr lang="en-US" dirty="0"/>
                        <a:t> () </a:t>
                      </a:r>
                    </a:p>
                  </a:txBody>
                  <a:tcPr/>
                </a:tc>
                <a:tc>
                  <a:txBody>
                    <a:bodyPr/>
                    <a:lstStyle/>
                    <a:p>
                      <a:r>
                        <a:rPr lang="en-US" dirty="0"/>
                        <a:t>Returns the value of a key if the key is in the dictionary else inserts the key with a value to the dictionary </a:t>
                      </a:r>
                    </a:p>
                  </a:txBody>
                  <a:tcPr/>
                </a:tc>
                <a:extLst>
                  <a:ext uri="{0D108BD9-81ED-4DB2-BD59-A6C34878D82A}">
                    <a16:rowId xmlns:a16="http://schemas.microsoft.com/office/drawing/2014/main" val="3724817812"/>
                  </a:ext>
                </a:extLst>
              </a:tr>
              <a:tr h="553217">
                <a:tc>
                  <a:txBody>
                    <a:bodyPr/>
                    <a:lstStyle/>
                    <a:p>
                      <a:r>
                        <a:rPr lang="en-US" dirty="0"/>
                        <a:t>Update () </a:t>
                      </a:r>
                    </a:p>
                  </a:txBody>
                  <a:tcPr/>
                </a:tc>
                <a:tc>
                  <a:txBody>
                    <a:bodyPr/>
                    <a:lstStyle/>
                    <a:p>
                      <a:r>
                        <a:rPr lang="en-US" dirty="0"/>
                        <a:t>Updates the dictionary with the elements from another dictionary  </a:t>
                      </a:r>
                    </a:p>
                  </a:txBody>
                  <a:tcPr/>
                </a:tc>
                <a:extLst>
                  <a:ext uri="{0D108BD9-81ED-4DB2-BD59-A6C34878D82A}">
                    <a16:rowId xmlns:a16="http://schemas.microsoft.com/office/drawing/2014/main" val="1208108687"/>
                  </a:ext>
                </a:extLst>
              </a:tr>
              <a:tr h="553217">
                <a:tc>
                  <a:txBody>
                    <a:bodyPr/>
                    <a:lstStyle/>
                    <a:p>
                      <a:r>
                        <a:rPr lang="en-US" dirty="0"/>
                        <a:t>Values ()</a:t>
                      </a:r>
                    </a:p>
                  </a:txBody>
                  <a:tcPr/>
                </a:tc>
                <a:tc>
                  <a:txBody>
                    <a:bodyPr/>
                    <a:lstStyle/>
                    <a:p>
                      <a:r>
                        <a:rPr lang="en-US" dirty="0"/>
                        <a:t>Returns a list of all the values available in a given dictionary .</a:t>
                      </a:r>
                    </a:p>
                  </a:txBody>
                  <a:tcPr/>
                </a:tc>
                <a:extLst>
                  <a:ext uri="{0D108BD9-81ED-4DB2-BD59-A6C34878D82A}">
                    <a16:rowId xmlns:a16="http://schemas.microsoft.com/office/drawing/2014/main" val="388403211"/>
                  </a:ext>
                </a:extLst>
              </a:tr>
            </a:tbl>
          </a:graphicData>
        </a:graphic>
      </p:graphicFrame>
    </p:spTree>
    <p:extLst>
      <p:ext uri="{BB962C8B-B14F-4D97-AF65-F5344CB8AC3E}">
        <p14:creationId xmlns:p14="http://schemas.microsoft.com/office/powerpoint/2010/main" val="2515021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0D3A-CDB8-81FB-931C-0F74D74CEA11}"/>
              </a:ext>
            </a:extLst>
          </p:cNvPr>
          <p:cNvSpPr>
            <a:spLocks noGrp="1"/>
          </p:cNvSpPr>
          <p:nvPr>
            <p:ph type="title"/>
          </p:nvPr>
        </p:nvSpPr>
        <p:spPr/>
        <p:txBody>
          <a:bodyPr/>
          <a:lstStyle/>
          <a:p>
            <a:r>
              <a:rPr lang="en-US" dirty="0"/>
              <a:t>Phyton dictionary </a:t>
            </a:r>
          </a:p>
        </p:txBody>
      </p:sp>
      <p:sp>
        <p:nvSpPr>
          <p:cNvPr id="3" name="Content Placeholder 2">
            <a:extLst>
              <a:ext uri="{FF2B5EF4-FFF2-40B4-BE49-F238E27FC236}">
                <a16:creationId xmlns:a16="http://schemas.microsoft.com/office/drawing/2014/main" id="{F7598E80-93BC-C902-F213-7088F56B2B00}"/>
              </a:ext>
            </a:extLst>
          </p:cNvPr>
          <p:cNvSpPr>
            <a:spLocks noGrp="1"/>
          </p:cNvSpPr>
          <p:nvPr>
            <p:ph sz="quarter" idx="13"/>
          </p:nvPr>
        </p:nvSpPr>
        <p:spPr/>
        <p:txBody>
          <a:bodyPr/>
          <a:lstStyle/>
          <a:p>
            <a:r>
              <a:rPr lang="en-US" dirty="0"/>
              <a:t>Dictionary in python is a collection of keys values, used to store data values like a map, which, unlike other data types which hold only a single value as an element .</a:t>
            </a:r>
          </a:p>
          <a:p>
            <a:r>
              <a:rPr lang="en-US" dirty="0"/>
              <a:t>Example of dictionary in python </a:t>
            </a:r>
          </a:p>
          <a:p>
            <a:r>
              <a:rPr lang="en-US" dirty="0"/>
              <a:t>Dictionary holds key : value pair. Key – value is provided in the dictionary to make it more optimized .</a:t>
            </a:r>
          </a:p>
        </p:txBody>
      </p:sp>
    </p:spTree>
    <p:extLst>
      <p:ext uri="{BB962C8B-B14F-4D97-AF65-F5344CB8AC3E}">
        <p14:creationId xmlns:p14="http://schemas.microsoft.com/office/powerpoint/2010/main" val="92372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CE11-3DBB-4158-5B6F-0986B102ABAB}"/>
              </a:ext>
            </a:extLst>
          </p:cNvPr>
          <p:cNvSpPr>
            <a:spLocks noGrp="1"/>
          </p:cNvSpPr>
          <p:nvPr>
            <p:ph type="title"/>
          </p:nvPr>
        </p:nvSpPr>
        <p:spPr/>
        <p:txBody>
          <a:bodyPr/>
          <a:lstStyle/>
          <a:p>
            <a:r>
              <a:rPr lang="en-US" dirty="0"/>
              <a:t>Introduction to python</a:t>
            </a:r>
          </a:p>
        </p:txBody>
      </p:sp>
      <p:sp>
        <p:nvSpPr>
          <p:cNvPr id="3" name="Content Placeholder 2">
            <a:extLst>
              <a:ext uri="{FF2B5EF4-FFF2-40B4-BE49-F238E27FC236}">
                <a16:creationId xmlns:a16="http://schemas.microsoft.com/office/drawing/2014/main" id="{702E7E84-C689-0442-8220-942C61B67568}"/>
              </a:ext>
            </a:extLst>
          </p:cNvPr>
          <p:cNvSpPr>
            <a:spLocks noGrp="1"/>
          </p:cNvSpPr>
          <p:nvPr>
            <p:ph sz="quarter" idx="13"/>
          </p:nvPr>
        </p:nvSpPr>
        <p:spPr/>
        <p:txBody>
          <a:bodyPr/>
          <a:lstStyle/>
          <a:p>
            <a:r>
              <a:rPr lang="en-US" dirty="0"/>
              <a:t>So python is an excellent choice as a first programming  language without sacrificing the power and advanced capabilities that users will eventually need.</a:t>
            </a:r>
          </a:p>
          <a:p>
            <a:r>
              <a:rPr lang="en-US" dirty="0"/>
              <a:t>Al though pictures of snakes often appear on python books and websites, the name is derived from </a:t>
            </a:r>
            <a:r>
              <a:rPr lang="en-US" dirty="0" err="1"/>
              <a:t>guido</a:t>
            </a:r>
            <a:r>
              <a:rPr lang="en-US" dirty="0"/>
              <a:t> van Rossum’s favorite  tv show.</a:t>
            </a:r>
          </a:p>
          <a:p>
            <a:r>
              <a:rPr lang="en-US" dirty="0"/>
              <a:t>Monty python’s flying circus. For this reason, lots of online and print documentation for the language has a light and humorous touch.</a:t>
            </a:r>
          </a:p>
          <a:p>
            <a:r>
              <a:rPr lang="en-US" dirty="0"/>
              <a:t>Interestingly, many experienced programmers report that python has brought back a lot of the fun they used to have programming .</a:t>
            </a:r>
          </a:p>
        </p:txBody>
      </p:sp>
    </p:spTree>
    <p:extLst>
      <p:ext uri="{BB962C8B-B14F-4D97-AF65-F5344CB8AC3E}">
        <p14:creationId xmlns:p14="http://schemas.microsoft.com/office/powerpoint/2010/main" val="1177651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A576-181A-47D5-1F5A-24DD7CB4EAAC}"/>
              </a:ext>
            </a:extLst>
          </p:cNvPr>
          <p:cNvSpPr>
            <a:spLocks noGrp="1"/>
          </p:cNvSpPr>
          <p:nvPr>
            <p:ph type="title"/>
          </p:nvPr>
        </p:nvSpPr>
        <p:spPr/>
        <p:txBody>
          <a:bodyPr/>
          <a:lstStyle/>
          <a:p>
            <a:r>
              <a:rPr lang="en-US" dirty="0"/>
              <a:t>Phyton dictionary </a:t>
            </a:r>
          </a:p>
        </p:txBody>
      </p:sp>
      <p:sp>
        <p:nvSpPr>
          <p:cNvPr id="3" name="Content Placeholder 2">
            <a:extLst>
              <a:ext uri="{FF2B5EF4-FFF2-40B4-BE49-F238E27FC236}">
                <a16:creationId xmlns:a16="http://schemas.microsoft.com/office/drawing/2014/main" id="{55004851-3FE6-6423-EC5F-9CBEEEA23F85}"/>
              </a:ext>
            </a:extLst>
          </p:cNvPr>
          <p:cNvSpPr>
            <a:spLocks noGrp="1"/>
          </p:cNvSpPr>
          <p:nvPr>
            <p:ph sz="quarter" idx="13"/>
          </p:nvPr>
        </p:nvSpPr>
        <p:spPr/>
        <p:txBody>
          <a:bodyPr/>
          <a:lstStyle/>
          <a:p>
            <a:r>
              <a:rPr lang="en-US" dirty="0" err="1"/>
              <a:t>Dict</a:t>
            </a:r>
            <a:r>
              <a:rPr lang="en-US" dirty="0"/>
              <a:t> = {1: ‘geeks’, 2: ‘for’, 3: ‘geeks’}</a:t>
            </a:r>
          </a:p>
          <a:p>
            <a:r>
              <a:rPr lang="en-US" dirty="0"/>
              <a:t>Print (</a:t>
            </a:r>
            <a:r>
              <a:rPr lang="en-US" dirty="0" err="1"/>
              <a:t>dict</a:t>
            </a:r>
            <a:r>
              <a:rPr lang="en-US" dirty="0"/>
              <a:t>)</a:t>
            </a:r>
          </a:p>
          <a:p>
            <a:r>
              <a:rPr lang="en-US" dirty="0"/>
              <a:t>Output :</a:t>
            </a:r>
          </a:p>
          <a:p>
            <a:r>
              <a:rPr lang="en-US" dirty="0"/>
              <a:t>{1: ‘geeks’, 2: ‘for’, 3: ‘geeks’}</a:t>
            </a:r>
          </a:p>
          <a:p>
            <a:r>
              <a:rPr lang="en-US" dirty="0"/>
              <a:t>Creating a dictionary </a:t>
            </a:r>
          </a:p>
          <a:p>
            <a:r>
              <a:rPr lang="en-US" dirty="0"/>
              <a:t>In python , a dictionary can be created by placing a sequence of elements within curly {} braces.</a:t>
            </a:r>
          </a:p>
          <a:p>
            <a:endParaRPr lang="en-US" dirty="0"/>
          </a:p>
        </p:txBody>
      </p:sp>
    </p:spTree>
    <p:extLst>
      <p:ext uri="{BB962C8B-B14F-4D97-AF65-F5344CB8AC3E}">
        <p14:creationId xmlns:p14="http://schemas.microsoft.com/office/powerpoint/2010/main" val="2116796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13EE-563A-1215-F057-7347DBC84F0C}"/>
              </a:ext>
            </a:extLst>
          </p:cNvPr>
          <p:cNvSpPr>
            <a:spLocks noGrp="1"/>
          </p:cNvSpPr>
          <p:nvPr>
            <p:ph type="title"/>
          </p:nvPr>
        </p:nvSpPr>
        <p:spPr/>
        <p:txBody>
          <a:bodyPr/>
          <a:lstStyle/>
          <a:p>
            <a:r>
              <a:rPr lang="en-US" dirty="0"/>
              <a:t>Phyton dictionary </a:t>
            </a:r>
          </a:p>
        </p:txBody>
      </p:sp>
      <p:sp>
        <p:nvSpPr>
          <p:cNvPr id="3" name="Content Placeholder 2">
            <a:extLst>
              <a:ext uri="{FF2B5EF4-FFF2-40B4-BE49-F238E27FC236}">
                <a16:creationId xmlns:a16="http://schemas.microsoft.com/office/drawing/2014/main" id="{5C34DE08-77E4-DB28-34AF-BFCB69301D38}"/>
              </a:ext>
            </a:extLst>
          </p:cNvPr>
          <p:cNvSpPr>
            <a:spLocks noGrp="1"/>
          </p:cNvSpPr>
          <p:nvPr>
            <p:ph sz="quarter" idx="13"/>
          </p:nvPr>
        </p:nvSpPr>
        <p:spPr/>
        <p:txBody>
          <a:bodyPr/>
          <a:lstStyle/>
          <a:p>
            <a:r>
              <a:rPr lang="en-US" dirty="0"/>
              <a:t>Separated by ‘comma’. Dictionary holds pairs of values, one being the key and the other corresponding pair element being its key value.</a:t>
            </a:r>
          </a:p>
          <a:p>
            <a:r>
              <a:rPr lang="en-US" dirty="0"/>
              <a:t>Values in a dictionary can be of any data type and can be duplicated, where as leys can’t be repeated and must be immutable.</a:t>
            </a:r>
          </a:p>
          <a:p>
            <a:r>
              <a:rPr lang="en-US" dirty="0"/>
              <a:t>Dictionary keys are case sensitive, the same name but different cases of key will be treated distinctly .</a:t>
            </a:r>
          </a:p>
          <a:p>
            <a:r>
              <a:rPr lang="en-US" dirty="0"/>
              <a:t>Dictionary can also be created by the built – in function </a:t>
            </a:r>
            <a:r>
              <a:rPr lang="en-US" dirty="0" err="1"/>
              <a:t>dict</a:t>
            </a:r>
            <a:r>
              <a:rPr lang="en-US" dirty="0"/>
              <a:t> ). An empty dictionary can be created by just placing to curly braces{}.</a:t>
            </a:r>
          </a:p>
        </p:txBody>
      </p:sp>
    </p:spTree>
    <p:extLst>
      <p:ext uri="{BB962C8B-B14F-4D97-AF65-F5344CB8AC3E}">
        <p14:creationId xmlns:p14="http://schemas.microsoft.com/office/powerpoint/2010/main" val="3934314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60EC-D471-DA03-F56B-48A1F4A43D27}"/>
              </a:ext>
            </a:extLst>
          </p:cNvPr>
          <p:cNvSpPr>
            <a:spLocks noGrp="1"/>
          </p:cNvSpPr>
          <p:nvPr>
            <p:ph type="title"/>
          </p:nvPr>
        </p:nvSpPr>
        <p:spPr/>
        <p:txBody>
          <a:bodyPr/>
          <a:lstStyle/>
          <a:p>
            <a:r>
              <a:rPr lang="en-US" dirty="0"/>
              <a:t>Phyton dictionary </a:t>
            </a:r>
          </a:p>
        </p:txBody>
      </p:sp>
      <p:sp>
        <p:nvSpPr>
          <p:cNvPr id="3" name="Content Placeholder 2">
            <a:extLst>
              <a:ext uri="{FF2B5EF4-FFF2-40B4-BE49-F238E27FC236}">
                <a16:creationId xmlns:a16="http://schemas.microsoft.com/office/drawing/2014/main" id="{E4F437C3-8C5F-250E-5102-A934FF65F264}"/>
              </a:ext>
            </a:extLst>
          </p:cNvPr>
          <p:cNvSpPr>
            <a:spLocks noGrp="1"/>
          </p:cNvSpPr>
          <p:nvPr>
            <p:ph sz="quarter" idx="13"/>
          </p:nvPr>
        </p:nvSpPr>
        <p:spPr/>
        <p:txBody>
          <a:bodyPr/>
          <a:lstStyle/>
          <a:p>
            <a:r>
              <a:rPr lang="en-US" dirty="0"/>
              <a:t>Complexities for creating a dictionary :</a:t>
            </a:r>
          </a:p>
          <a:p>
            <a:r>
              <a:rPr lang="en-US" dirty="0"/>
              <a:t>Time complexity : 0(</a:t>
            </a:r>
            <a:r>
              <a:rPr lang="en-US" dirty="0" err="1"/>
              <a:t>len</a:t>
            </a:r>
            <a:r>
              <a:rPr lang="en-US" dirty="0"/>
              <a:t>(</a:t>
            </a:r>
            <a:r>
              <a:rPr lang="en-US" dirty="0" err="1"/>
              <a:t>dict</a:t>
            </a:r>
            <a:r>
              <a:rPr lang="en-US" dirty="0"/>
              <a:t>))</a:t>
            </a:r>
          </a:p>
          <a:p>
            <a:r>
              <a:rPr lang="en-US" dirty="0"/>
              <a:t>Space complexity : 0(n)</a:t>
            </a:r>
          </a:p>
          <a:p>
            <a:r>
              <a:rPr lang="en-US" dirty="0"/>
              <a:t>Nested dictionary </a:t>
            </a:r>
          </a:p>
          <a:p>
            <a:endParaRPr lang="en-US" dirty="0"/>
          </a:p>
        </p:txBody>
      </p:sp>
    </p:spTree>
    <p:extLst>
      <p:ext uri="{BB962C8B-B14F-4D97-AF65-F5344CB8AC3E}">
        <p14:creationId xmlns:p14="http://schemas.microsoft.com/office/powerpoint/2010/main" val="1396544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7FDD-9999-30B8-DCD9-10A775D8B131}"/>
              </a:ext>
            </a:extLst>
          </p:cNvPr>
          <p:cNvSpPr>
            <a:spLocks noGrp="1"/>
          </p:cNvSpPr>
          <p:nvPr>
            <p:ph type="title"/>
          </p:nvPr>
        </p:nvSpPr>
        <p:spPr/>
        <p:txBody>
          <a:bodyPr/>
          <a:lstStyle/>
          <a:p>
            <a:r>
              <a:rPr lang="en-US" dirty="0"/>
              <a:t>Python dictionary </a:t>
            </a:r>
          </a:p>
        </p:txBody>
      </p:sp>
      <p:pic>
        <p:nvPicPr>
          <p:cNvPr id="2050" name="Picture 2">
            <a:extLst>
              <a:ext uri="{FF2B5EF4-FFF2-40B4-BE49-F238E27FC236}">
                <a16:creationId xmlns:a16="http://schemas.microsoft.com/office/drawing/2014/main" id="{B8307149-0842-42CE-76BA-F1AE6A01A999}"/>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914650" y="2674621"/>
            <a:ext cx="6362700" cy="3564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708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31C4-7D94-4F34-97B4-645122555C39}"/>
              </a:ext>
            </a:extLst>
          </p:cNvPr>
          <p:cNvSpPr>
            <a:spLocks noGrp="1"/>
          </p:cNvSpPr>
          <p:nvPr>
            <p:ph type="title"/>
          </p:nvPr>
        </p:nvSpPr>
        <p:spPr/>
        <p:txBody>
          <a:bodyPr/>
          <a:lstStyle/>
          <a:p>
            <a:r>
              <a:rPr lang="en-US" dirty="0"/>
              <a:t>Python operators </a:t>
            </a:r>
          </a:p>
        </p:txBody>
      </p:sp>
      <p:sp>
        <p:nvSpPr>
          <p:cNvPr id="3" name="Content Placeholder 2">
            <a:extLst>
              <a:ext uri="{FF2B5EF4-FFF2-40B4-BE49-F238E27FC236}">
                <a16:creationId xmlns:a16="http://schemas.microsoft.com/office/drawing/2014/main" id="{28B191BD-02A5-B42F-8734-8113FD6CC283}"/>
              </a:ext>
            </a:extLst>
          </p:cNvPr>
          <p:cNvSpPr>
            <a:spLocks noGrp="1"/>
          </p:cNvSpPr>
          <p:nvPr>
            <p:ph sz="quarter" idx="13"/>
          </p:nvPr>
        </p:nvSpPr>
        <p:spPr/>
        <p:txBody>
          <a:bodyPr/>
          <a:lstStyle/>
          <a:p>
            <a:r>
              <a:rPr lang="en-US" dirty="0"/>
              <a:t>Python operators in general are used to perform operations on values and variables.</a:t>
            </a:r>
          </a:p>
          <a:p>
            <a:r>
              <a:rPr lang="en-US" dirty="0"/>
              <a:t>These are standard symbols used for the purpose of logical and arithmetic operations.</a:t>
            </a:r>
          </a:p>
          <a:p>
            <a:r>
              <a:rPr lang="en-US" dirty="0"/>
              <a:t>In this article, we will look into different types of python operators.</a:t>
            </a:r>
          </a:p>
          <a:p>
            <a:r>
              <a:rPr lang="en-US" dirty="0"/>
              <a:t>Operators : are the special symbols. Example -+, *, /,.</a:t>
            </a:r>
          </a:p>
          <a:p>
            <a:r>
              <a:rPr lang="en-US" dirty="0"/>
              <a:t>Operand : it is the value on which the operator is applied .</a:t>
            </a:r>
          </a:p>
        </p:txBody>
      </p:sp>
    </p:spTree>
    <p:extLst>
      <p:ext uri="{BB962C8B-B14F-4D97-AF65-F5344CB8AC3E}">
        <p14:creationId xmlns:p14="http://schemas.microsoft.com/office/powerpoint/2010/main" val="876269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B9C6-DB9E-F04D-2005-E55232D833DB}"/>
              </a:ext>
            </a:extLst>
          </p:cNvPr>
          <p:cNvSpPr>
            <a:spLocks noGrp="1"/>
          </p:cNvSpPr>
          <p:nvPr>
            <p:ph type="title"/>
          </p:nvPr>
        </p:nvSpPr>
        <p:spPr/>
        <p:txBody>
          <a:bodyPr/>
          <a:lstStyle/>
          <a:p>
            <a:r>
              <a:rPr lang="en-US" dirty="0"/>
              <a:t>Python operators</a:t>
            </a:r>
          </a:p>
        </p:txBody>
      </p:sp>
      <p:sp>
        <p:nvSpPr>
          <p:cNvPr id="3" name="Content Placeholder 2">
            <a:extLst>
              <a:ext uri="{FF2B5EF4-FFF2-40B4-BE49-F238E27FC236}">
                <a16:creationId xmlns:a16="http://schemas.microsoft.com/office/drawing/2014/main" id="{2D44C822-FE8B-D8D7-C98C-0C3F81281CB9}"/>
              </a:ext>
            </a:extLst>
          </p:cNvPr>
          <p:cNvSpPr>
            <a:spLocks noGrp="1"/>
          </p:cNvSpPr>
          <p:nvPr>
            <p:ph sz="quarter" idx="13"/>
          </p:nvPr>
        </p:nvSpPr>
        <p:spPr/>
        <p:txBody>
          <a:bodyPr/>
          <a:lstStyle/>
          <a:p>
            <a:r>
              <a:rPr lang="en-US" dirty="0"/>
              <a:t>Arithmetic operators :</a:t>
            </a:r>
          </a:p>
          <a:p>
            <a:r>
              <a:rPr lang="en-US" dirty="0"/>
              <a:t>Arithmetic operators are used to performed mathematical operations like addition, subtraction, multiplication, and division.</a:t>
            </a:r>
          </a:p>
          <a:p>
            <a:r>
              <a:rPr lang="en-US" dirty="0"/>
              <a:t>In python 3.x the result of division is a floating – point while in python 2.x division of 2 integer was an integer and to obtain an integer result in python 3.x floored (// integer) is used . </a:t>
            </a:r>
          </a:p>
        </p:txBody>
      </p:sp>
    </p:spTree>
    <p:extLst>
      <p:ext uri="{BB962C8B-B14F-4D97-AF65-F5344CB8AC3E}">
        <p14:creationId xmlns:p14="http://schemas.microsoft.com/office/powerpoint/2010/main" val="4269633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50FC-F929-7E20-7FD4-D41054DF5793}"/>
              </a:ext>
            </a:extLst>
          </p:cNvPr>
          <p:cNvSpPr>
            <a:spLocks noGrp="1"/>
          </p:cNvSpPr>
          <p:nvPr>
            <p:ph type="title"/>
          </p:nvPr>
        </p:nvSpPr>
        <p:spPr/>
        <p:txBody>
          <a:bodyPr/>
          <a:lstStyle/>
          <a:p>
            <a:r>
              <a:rPr lang="en-US" dirty="0"/>
              <a:t>Python operators</a:t>
            </a:r>
          </a:p>
        </p:txBody>
      </p:sp>
      <p:graphicFrame>
        <p:nvGraphicFramePr>
          <p:cNvPr id="4" name="Table 4">
            <a:extLst>
              <a:ext uri="{FF2B5EF4-FFF2-40B4-BE49-F238E27FC236}">
                <a16:creationId xmlns:a16="http://schemas.microsoft.com/office/drawing/2014/main" id="{A56AE6A1-3947-696D-EEC0-83A547372E5F}"/>
              </a:ext>
            </a:extLst>
          </p:cNvPr>
          <p:cNvGraphicFramePr>
            <a:graphicFrameLocks noGrp="1"/>
          </p:cNvGraphicFramePr>
          <p:nvPr>
            <p:ph sz="quarter" idx="13"/>
            <p:extLst>
              <p:ext uri="{D42A27DB-BD31-4B8C-83A1-F6EECF244321}">
                <p14:modId xmlns:p14="http://schemas.microsoft.com/office/powerpoint/2010/main" val="985923786"/>
              </p:ext>
            </p:extLst>
          </p:nvPr>
        </p:nvGraphicFramePr>
        <p:xfrm>
          <a:off x="914400" y="2366962"/>
          <a:ext cx="10363200" cy="4276488"/>
        </p:xfrm>
        <a:graphic>
          <a:graphicData uri="http://schemas.openxmlformats.org/drawingml/2006/table">
            <a:tbl>
              <a:tblPr firstRow="1" bandRow="1">
                <a:tableStyleId>{5C22544A-7EE6-4342-B048-85BDC9FD1C3A}</a:tableStyleId>
              </a:tblPr>
              <a:tblGrid>
                <a:gridCol w="2305050">
                  <a:extLst>
                    <a:ext uri="{9D8B030D-6E8A-4147-A177-3AD203B41FA5}">
                      <a16:colId xmlns:a16="http://schemas.microsoft.com/office/drawing/2014/main" val="2436302953"/>
                    </a:ext>
                  </a:extLst>
                </a:gridCol>
                <a:gridCol w="5105400">
                  <a:extLst>
                    <a:ext uri="{9D8B030D-6E8A-4147-A177-3AD203B41FA5}">
                      <a16:colId xmlns:a16="http://schemas.microsoft.com/office/drawing/2014/main" val="3810184076"/>
                    </a:ext>
                  </a:extLst>
                </a:gridCol>
                <a:gridCol w="2952750">
                  <a:extLst>
                    <a:ext uri="{9D8B030D-6E8A-4147-A177-3AD203B41FA5}">
                      <a16:colId xmlns:a16="http://schemas.microsoft.com/office/drawing/2014/main" val="2620951989"/>
                    </a:ext>
                  </a:extLst>
                </a:gridCol>
              </a:tblGrid>
              <a:tr h="466130">
                <a:tc>
                  <a:txBody>
                    <a:bodyPr/>
                    <a:lstStyle/>
                    <a:p>
                      <a:r>
                        <a:rPr lang="en-US" dirty="0"/>
                        <a:t>Operator </a:t>
                      </a:r>
                    </a:p>
                  </a:txBody>
                  <a:tcPr/>
                </a:tc>
                <a:tc>
                  <a:txBody>
                    <a:bodyPr/>
                    <a:lstStyle/>
                    <a:p>
                      <a:r>
                        <a:rPr lang="en-US" dirty="0"/>
                        <a:t>Description  </a:t>
                      </a:r>
                    </a:p>
                  </a:txBody>
                  <a:tcPr/>
                </a:tc>
                <a:tc>
                  <a:txBody>
                    <a:bodyPr/>
                    <a:lstStyle/>
                    <a:p>
                      <a:r>
                        <a:rPr lang="en-US" dirty="0"/>
                        <a:t>Syntax </a:t>
                      </a:r>
                    </a:p>
                  </a:txBody>
                  <a:tcPr/>
                </a:tc>
                <a:extLst>
                  <a:ext uri="{0D108BD9-81ED-4DB2-BD59-A6C34878D82A}">
                    <a16:rowId xmlns:a16="http://schemas.microsoft.com/office/drawing/2014/main" val="4221263344"/>
                  </a:ext>
                </a:extLst>
              </a:tr>
              <a:tr h="466130">
                <a:tc>
                  <a:txBody>
                    <a:bodyPr/>
                    <a:lstStyle/>
                    <a:p>
                      <a:r>
                        <a:rPr lang="en-US" dirty="0"/>
                        <a:t>+</a:t>
                      </a:r>
                    </a:p>
                  </a:txBody>
                  <a:tcPr/>
                </a:tc>
                <a:tc>
                  <a:txBody>
                    <a:bodyPr/>
                    <a:lstStyle/>
                    <a:p>
                      <a:r>
                        <a:rPr lang="en-US" dirty="0"/>
                        <a:t>Addition: adds two operands </a:t>
                      </a:r>
                    </a:p>
                  </a:txBody>
                  <a:tcPr/>
                </a:tc>
                <a:tc>
                  <a:txBody>
                    <a:bodyPr/>
                    <a:lstStyle/>
                    <a:p>
                      <a:r>
                        <a:rPr lang="en-US" dirty="0"/>
                        <a:t>x + y</a:t>
                      </a:r>
                    </a:p>
                  </a:txBody>
                  <a:tcPr/>
                </a:tc>
                <a:extLst>
                  <a:ext uri="{0D108BD9-81ED-4DB2-BD59-A6C34878D82A}">
                    <a16:rowId xmlns:a16="http://schemas.microsoft.com/office/drawing/2014/main" val="2108746873"/>
                  </a:ext>
                </a:extLst>
              </a:tr>
              <a:tr h="491728">
                <a:tc>
                  <a:txBody>
                    <a:bodyPr/>
                    <a:lstStyle/>
                    <a:p>
                      <a:r>
                        <a:rPr lang="en-US" dirty="0"/>
                        <a:t>-</a:t>
                      </a:r>
                    </a:p>
                  </a:txBody>
                  <a:tcPr/>
                </a:tc>
                <a:tc>
                  <a:txBody>
                    <a:bodyPr/>
                    <a:lstStyle/>
                    <a:p>
                      <a:r>
                        <a:rPr lang="en-US" dirty="0"/>
                        <a:t>Subtraction : subtracts two operands </a:t>
                      </a:r>
                    </a:p>
                  </a:txBody>
                  <a:tcPr/>
                </a:tc>
                <a:tc>
                  <a:txBody>
                    <a:bodyPr/>
                    <a:lstStyle/>
                    <a:p>
                      <a:r>
                        <a:rPr lang="en-US" dirty="0"/>
                        <a:t>x - y</a:t>
                      </a:r>
                    </a:p>
                  </a:txBody>
                  <a:tcPr/>
                </a:tc>
                <a:extLst>
                  <a:ext uri="{0D108BD9-81ED-4DB2-BD59-A6C34878D82A}">
                    <a16:rowId xmlns:a16="http://schemas.microsoft.com/office/drawing/2014/main" val="1365060144"/>
                  </a:ext>
                </a:extLst>
              </a:tr>
              <a:tr h="466130">
                <a:tc>
                  <a:txBody>
                    <a:bodyPr/>
                    <a:lstStyle/>
                    <a:p>
                      <a:r>
                        <a:rPr lang="en-US" dirty="0"/>
                        <a:t>*</a:t>
                      </a:r>
                    </a:p>
                  </a:txBody>
                  <a:tcPr/>
                </a:tc>
                <a:tc>
                  <a:txBody>
                    <a:bodyPr/>
                    <a:lstStyle/>
                    <a:p>
                      <a:r>
                        <a:rPr lang="en-US" dirty="0"/>
                        <a:t>Multiplication : multiplies two </a:t>
                      </a:r>
                    </a:p>
                  </a:txBody>
                  <a:tcPr/>
                </a:tc>
                <a:tc>
                  <a:txBody>
                    <a:bodyPr/>
                    <a:lstStyle/>
                    <a:p>
                      <a:r>
                        <a:rPr lang="en-US" dirty="0"/>
                        <a:t>x * y </a:t>
                      </a:r>
                    </a:p>
                  </a:txBody>
                  <a:tcPr/>
                </a:tc>
                <a:extLst>
                  <a:ext uri="{0D108BD9-81ED-4DB2-BD59-A6C34878D82A}">
                    <a16:rowId xmlns:a16="http://schemas.microsoft.com/office/drawing/2014/main" val="1218709932"/>
                  </a:ext>
                </a:extLst>
              </a:tr>
              <a:tr h="466130">
                <a:tc>
                  <a:txBody>
                    <a:bodyPr/>
                    <a:lstStyle/>
                    <a:p>
                      <a:r>
                        <a:rPr lang="en-US" dirty="0"/>
                        <a:t>/</a:t>
                      </a:r>
                    </a:p>
                  </a:txBody>
                  <a:tcPr/>
                </a:tc>
                <a:tc>
                  <a:txBody>
                    <a:bodyPr/>
                    <a:lstStyle/>
                    <a:p>
                      <a:r>
                        <a:rPr lang="en-US" dirty="0"/>
                        <a:t>Division (float) : divides the first operand by the second </a:t>
                      </a:r>
                    </a:p>
                  </a:txBody>
                  <a:tcPr/>
                </a:tc>
                <a:tc>
                  <a:txBody>
                    <a:bodyPr/>
                    <a:lstStyle/>
                    <a:p>
                      <a:r>
                        <a:rPr lang="en-US" dirty="0"/>
                        <a:t>X / y </a:t>
                      </a:r>
                    </a:p>
                  </a:txBody>
                  <a:tcPr/>
                </a:tc>
                <a:extLst>
                  <a:ext uri="{0D108BD9-81ED-4DB2-BD59-A6C34878D82A}">
                    <a16:rowId xmlns:a16="http://schemas.microsoft.com/office/drawing/2014/main" val="896585555"/>
                  </a:ext>
                </a:extLst>
              </a:tr>
              <a:tr h="466130">
                <a:tc>
                  <a:txBody>
                    <a:bodyPr/>
                    <a:lstStyle/>
                    <a:p>
                      <a:r>
                        <a:rPr lang="en-US" dirty="0"/>
                        <a:t>//</a:t>
                      </a:r>
                    </a:p>
                  </a:txBody>
                  <a:tcPr/>
                </a:tc>
                <a:tc>
                  <a:txBody>
                    <a:bodyPr/>
                    <a:lstStyle/>
                    <a:p>
                      <a:r>
                        <a:rPr lang="en-US" dirty="0"/>
                        <a:t>Division(floor) : divides the first operand by the second </a:t>
                      </a:r>
                    </a:p>
                  </a:txBody>
                  <a:tcPr/>
                </a:tc>
                <a:tc>
                  <a:txBody>
                    <a:bodyPr/>
                    <a:lstStyle/>
                    <a:p>
                      <a:r>
                        <a:rPr lang="en-US" dirty="0"/>
                        <a:t>X // y</a:t>
                      </a:r>
                    </a:p>
                  </a:txBody>
                  <a:tcPr/>
                </a:tc>
                <a:extLst>
                  <a:ext uri="{0D108BD9-81ED-4DB2-BD59-A6C34878D82A}">
                    <a16:rowId xmlns:a16="http://schemas.microsoft.com/office/drawing/2014/main" val="964532987"/>
                  </a:ext>
                </a:extLst>
              </a:tr>
              <a:tr h="466130">
                <a:tc>
                  <a:txBody>
                    <a:bodyPr/>
                    <a:lstStyle/>
                    <a:p>
                      <a:r>
                        <a:rPr lang="en-US" dirty="0"/>
                        <a:t>%</a:t>
                      </a:r>
                    </a:p>
                  </a:txBody>
                  <a:tcPr/>
                </a:tc>
                <a:tc>
                  <a:txBody>
                    <a:bodyPr/>
                    <a:lstStyle/>
                    <a:p>
                      <a:r>
                        <a:rPr lang="en-US" dirty="0"/>
                        <a:t>Modulus : returns the remainder when the first operand is divided by the second </a:t>
                      </a:r>
                    </a:p>
                  </a:txBody>
                  <a:tcPr/>
                </a:tc>
                <a:tc>
                  <a:txBody>
                    <a:bodyPr/>
                    <a:lstStyle/>
                    <a:p>
                      <a:r>
                        <a:rPr lang="en-US" dirty="0"/>
                        <a:t>X % y</a:t>
                      </a:r>
                    </a:p>
                  </a:txBody>
                  <a:tcPr/>
                </a:tc>
                <a:extLst>
                  <a:ext uri="{0D108BD9-81ED-4DB2-BD59-A6C34878D82A}">
                    <a16:rowId xmlns:a16="http://schemas.microsoft.com/office/drawing/2014/main" val="3312159468"/>
                  </a:ext>
                </a:extLst>
              </a:tr>
              <a:tr h="466130">
                <a:tc>
                  <a:txBody>
                    <a:bodyPr/>
                    <a:lstStyle/>
                    <a:p>
                      <a:r>
                        <a:rPr lang="en-US" dirty="0"/>
                        <a:t>**</a:t>
                      </a:r>
                    </a:p>
                  </a:txBody>
                  <a:tcPr/>
                </a:tc>
                <a:tc>
                  <a:txBody>
                    <a:bodyPr/>
                    <a:lstStyle/>
                    <a:p>
                      <a:r>
                        <a:rPr lang="en-US" dirty="0"/>
                        <a:t>Power : returns first raised to power second </a:t>
                      </a:r>
                    </a:p>
                  </a:txBody>
                  <a:tcPr/>
                </a:tc>
                <a:tc>
                  <a:txBody>
                    <a:bodyPr/>
                    <a:lstStyle/>
                    <a:p>
                      <a:r>
                        <a:rPr lang="en-US" dirty="0"/>
                        <a:t>X ** </a:t>
                      </a:r>
                      <a:r>
                        <a:rPr lang="en-US" dirty="0" err="1"/>
                        <a:t>yt</a:t>
                      </a:r>
                      <a:endParaRPr lang="en-US" dirty="0"/>
                    </a:p>
                  </a:txBody>
                  <a:tcPr/>
                </a:tc>
                <a:extLst>
                  <a:ext uri="{0D108BD9-81ED-4DB2-BD59-A6C34878D82A}">
                    <a16:rowId xmlns:a16="http://schemas.microsoft.com/office/drawing/2014/main" val="1289192633"/>
                  </a:ext>
                </a:extLst>
              </a:tr>
            </a:tbl>
          </a:graphicData>
        </a:graphic>
      </p:graphicFrame>
    </p:spTree>
    <p:extLst>
      <p:ext uri="{BB962C8B-B14F-4D97-AF65-F5344CB8AC3E}">
        <p14:creationId xmlns:p14="http://schemas.microsoft.com/office/powerpoint/2010/main" val="2375128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08FC-C7D1-F13E-B11C-BA0E9E19AF24}"/>
              </a:ext>
            </a:extLst>
          </p:cNvPr>
          <p:cNvSpPr>
            <a:spLocks noGrp="1"/>
          </p:cNvSpPr>
          <p:nvPr>
            <p:ph type="title"/>
          </p:nvPr>
        </p:nvSpPr>
        <p:spPr/>
        <p:txBody>
          <a:bodyPr/>
          <a:lstStyle/>
          <a:p>
            <a:r>
              <a:rPr lang="en-US" dirty="0"/>
              <a:t>Python operators</a:t>
            </a:r>
          </a:p>
        </p:txBody>
      </p:sp>
      <p:sp>
        <p:nvSpPr>
          <p:cNvPr id="3" name="Content Placeholder 2">
            <a:extLst>
              <a:ext uri="{FF2B5EF4-FFF2-40B4-BE49-F238E27FC236}">
                <a16:creationId xmlns:a16="http://schemas.microsoft.com/office/drawing/2014/main" id="{E7A70529-F689-5E3E-C791-5A0362F77803}"/>
              </a:ext>
            </a:extLst>
          </p:cNvPr>
          <p:cNvSpPr>
            <a:spLocks noGrp="1"/>
          </p:cNvSpPr>
          <p:nvPr>
            <p:ph sz="quarter" idx="13"/>
          </p:nvPr>
        </p:nvSpPr>
        <p:spPr/>
        <p:txBody>
          <a:bodyPr/>
          <a:lstStyle/>
          <a:p>
            <a:r>
              <a:rPr lang="en-US" dirty="0"/>
              <a:t>Precedence :</a:t>
            </a:r>
          </a:p>
          <a:p>
            <a:r>
              <a:rPr lang="en-US" dirty="0"/>
              <a:t>P – parentheses </a:t>
            </a:r>
          </a:p>
          <a:p>
            <a:r>
              <a:rPr lang="en-US" dirty="0"/>
              <a:t>E – exponentiation </a:t>
            </a:r>
          </a:p>
          <a:p>
            <a:r>
              <a:rPr lang="en-US" dirty="0"/>
              <a:t>M – multiplication (multiplication and have the same precedence)</a:t>
            </a:r>
          </a:p>
          <a:p>
            <a:r>
              <a:rPr lang="en-US" dirty="0"/>
              <a:t>D -  division </a:t>
            </a:r>
          </a:p>
          <a:p>
            <a:r>
              <a:rPr lang="en-US" dirty="0"/>
              <a:t>A – addition (addition and subtraction have the same precedence)</a:t>
            </a:r>
          </a:p>
        </p:txBody>
      </p:sp>
    </p:spTree>
    <p:extLst>
      <p:ext uri="{BB962C8B-B14F-4D97-AF65-F5344CB8AC3E}">
        <p14:creationId xmlns:p14="http://schemas.microsoft.com/office/powerpoint/2010/main" val="14076790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BB-2A14-A342-826C-FC842EDFF4EC}"/>
              </a:ext>
            </a:extLst>
          </p:cNvPr>
          <p:cNvSpPr>
            <a:spLocks noGrp="1"/>
          </p:cNvSpPr>
          <p:nvPr>
            <p:ph type="title"/>
          </p:nvPr>
        </p:nvSpPr>
        <p:spPr/>
        <p:txBody>
          <a:bodyPr/>
          <a:lstStyle/>
          <a:p>
            <a:r>
              <a:rPr lang="en-US" dirty="0"/>
              <a:t>Python operators</a:t>
            </a:r>
          </a:p>
        </p:txBody>
      </p:sp>
      <p:sp>
        <p:nvSpPr>
          <p:cNvPr id="3" name="Content Placeholder 2">
            <a:extLst>
              <a:ext uri="{FF2B5EF4-FFF2-40B4-BE49-F238E27FC236}">
                <a16:creationId xmlns:a16="http://schemas.microsoft.com/office/drawing/2014/main" id="{CCD8B6B3-0A9B-E758-D3AE-207620634636}"/>
              </a:ext>
            </a:extLst>
          </p:cNvPr>
          <p:cNvSpPr>
            <a:spLocks noGrp="1"/>
          </p:cNvSpPr>
          <p:nvPr>
            <p:ph sz="quarter" idx="13"/>
          </p:nvPr>
        </p:nvSpPr>
        <p:spPr/>
        <p:txBody>
          <a:bodyPr/>
          <a:lstStyle/>
          <a:p>
            <a:r>
              <a:rPr lang="en-US" dirty="0"/>
              <a:t>The modulus operator helps us extract the last digit/s of a number. For example .</a:t>
            </a:r>
          </a:p>
          <a:p>
            <a:r>
              <a:rPr lang="en-US" dirty="0"/>
              <a:t>X % 10 -&gt; yields the last digit </a:t>
            </a:r>
          </a:p>
          <a:p>
            <a:r>
              <a:rPr lang="en-US" dirty="0"/>
              <a:t>X % 100 -&gt; yield last two digits</a:t>
            </a:r>
          </a:p>
          <a:p>
            <a:r>
              <a:rPr lang="en-US" dirty="0"/>
              <a:t>Example : arithmetic operators in python </a:t>
            </a:r>
          </a:p>
          <a:p>
            <a:r>
              <a:rPr lang="en-US" dirty="0"/>
              <a:t>a = 9</a:t>
            </a:r>
          </a:p>
          <a:p>
            <a:r>
              <a:rPr lang="en-US" dirty="0"/>
              <a:t>B = 4</a:t>
            </a:r>
          </a:p>
        </p:txBody>
      </p:sp>
    </p:spTree>
    <p:extLst>
      <p:ext uri="{BB962C8B-B14F-4D97-AF65-F5344CB8AC3E}">
        <p14:creationId xmlns:p14="http://schemas.microsoft.com/office/powerpoint/2010/main" val="2787433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9CE2-FB7B-C984-716C-E3E9A10E57C2}"/>
              </a:ext>
            </a:extLst>
          </p:cNvPr>
          <p:cNvSpPr>
            <a:spLocks noGrp="1"/>
          </p:cNvSpPr>
          <p:nvPr>
            <p:ph type="title"/>
          </p:nvPr>
        </p:nvSpPr>
        <p:spPr/>
        <p:txBody>
          <a:bodyPr/>
          <a:lstStyle/>
          <a:p>
            <a:r>
              <a:rPr lang="en-US" dirty="0"/>
              <a:t>Python operators</a:t>
            </a:r>
          </a:p>
        </p:txBody>
      </p:sp>
      <p:sp>
        <p:nvSpPr>
          <p:cNvPr id="3" name="Content Placeholder 2">
            <a:extLst>
              <a:ext uri="{FF2B5EF4-FFF2-40B4-BE49-F238E27FC236}">
                <a16:creationId xmlns:a16="http://schemas.microsoft.com/office/drawing/2014/main" id="{67199A45-0612-CBF8-BFAC-E8FDDCF83718}"/>
              </a:ext>
            </a:extLst>
          </p:cNvPr>
          <p:cNvSpPr>
            <a:spLocks noGrp="1"/>
          </p:cNvSpPr>
          <p:nvPr>
            <p:ph sz="quarter" idx="13"/>
          </p:nvPr>
        </p:nvSpPr>
        <p:spPr/>
        <p:txBody>
          <a:bodyPr/>
          <a:lstStyle/>
          <a:p>
            <a:r>
              <a:rPr lang="en-US" dirty="0"/>
              <a:t># addition of number </a:t>
            </a:r>
          </a:p>
          <a:p>
            <a:r>
              <a:rPr lang="en-US" dirty="0"/>
              <a:t>Add = a + b</a:t>
            </a:r>
          </a:p>
          <a:p>
            <a:r>
              <a:rPr lang="en-US" dirty="0"/>
              <a:t>Sub = a – b</a:t>
            </a:r>
          </a:p>
          <a:p>
            <a:r>
              <a:rPr lang="en-US" dirty="0"/>
              <a:t>Mul = a * b</a:t>
            </a:r>
          </a:p>
          <a:p>
            <a:r>
              <a:rPr lang="en-US" dirty="0" err="1"/>
              <a:t>Div</a:t>
            </a:r>
            <a:r>
              <a:rPr lang="en-US" dirty="0"/>
              <a:t> = a / b</a:t>
            </a:r>
          </a:p>
          <a:p>
            <a:r>
              <a:rPr lang="en-US" dirty="0"/>
              <a:t>Mod = a % b</a:t>
            </a:r>
          </a:p>
          <a:p>
            <a:r>
              <a:rPr lang="en-US" dirty="0"/>
              <a:t>P = a ** b</a:t>
            </a:r>
          </a:p>
        </p:txBody>
      </p:sp>
    </p:spTree>
    <p:extLst>
      <p:ext uri="{BB962C8B-B14F-4D97-AF65-F5344CB8AC3E}">
        <p14:creationId xmlns:p14="http://schemas.microsoft.com/office/powerpoint/2010/main" val="1451277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04DA-2560-BAB1-E4B4-CF3AC4026B5C}"/>
              </a:ext>
            </a:extLst>
          </p:cNvPr>
          <p:cNvSpPr>
            <a:spLocks noGrp="1"/>
          </p:cNvSpPr>
          <p:nvPr>
            <p:ph type="title"/>
          </p:nvPr>
        </p:nvSpPr>
        <p:spPr/>
        <p:txBody>
          <a:bodyPr/>
          <a:lstStyle/>
          <a:p>
            <a:r>
              <a:rPr lang="en-US" dirty="0"/>
              <a:t>Introduction to python</a:t>
            </a:r>
          </a:p>
        </p:txBody>
      </p:sp>
      <p:sp>
        <p:nvSpPr>
          <p:cNvPr id="3" name="Content Placeholder 2">
            <a:extLst>
              <a:ext uri="{FF2B5EF4-FFF2-40B4-BE49-F238E27FC236}">
                <a16:creationId xmlns:a16="http://schemas.microsoft.com/office/drawing/2014/main" id="{CD727536-1070-251E-6FB3-C1078D22DBCD}"/>
              </a:ext>
            </a:extLst>
          </p:cNvPr>
          <p:cNvSpPr>
            <a:spLocks noGrp="1"/>
          </p:cNvSpPr>
          <p:nvPr>
            <p:ph sz="quarter" idx="13"/>
          </p:nvPr>
        </p:nvSpPr>
        <p:spPr/>
        <p:txBody>
          <a:bodyPr/>
          <a:lstStyle/>
          <a:p>
            <a:r>
              <a:rPr lang="en-US" dirty="0"/>
              <a:t>So van  Rossum’s inspiration may be well expressed in the language itself.</a:t>
            </a:r>
          </a:p>
          <a:p>
            <a:r>
              <a:rPr lang="en-US" dirty="0"/>
              <a:t>There are few features of python which are different than other programming languages and which should be mentioned early on so that subsequent examples don’t seem confusing.</a:t>
            </a:r>
          </a:p>
          <a:p>
            <a:r>
              <a:rPr lang="en-US" dirty="0"/>
              <a:t>Further information on all these  features  will be provided later, when the topics are covered in depth.</a:t>
            </a:r>
          </a:p>
        </p:txBody>
      </p:sp>
    </p:spTree>
    <p:extLst>
      <p:ext uri="{BB962C8B-B14F-4D97-AF65-F5344CB8AC3E}">
        <p14:creationId xmlns:p14="http://schemas.microsoft.com/office/powerpoint/2010/main" val="2102272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688C-24C6-8A4C-4D95-1F82A8104448}"/>
              </a:ext>
            </a:extLst>
          </p:cNvPr>
          <p:cNvSpPr>
            <a:spLocks noGrp="1"/>
          </p:cNvSpPr>
          <p:nvPr>
            <p:ph type="title"/>
          </p:nvPr>
        </p:nvSpPr>
        <p:spPr/>
        <p:txBody>
          <a:bodyPr/>
          <a:lstStyle/>
          <a:p>
            <a:r>
              <a:rPr lang="en-US" dirty="0"/>
              <a:t>Python operators</a:t>
            </a:r>
          </a:p>
        </p:txBody>
      </p:sp>
      <p:sp>
        <p:nvSpPr>
          <p:cNvPr id="3" name="Content Placeholder 2">
            <a:extLst>
              <a:ext uri="{FF2B5EF4-FFF2-40B4-BE49-F238E27FC236}">
                <a16:creationId xmlns:a16="http://schemas.microsoft.com/office/drawing/2014/main" id="{A96179A3-4296-AAAF-5CA9-EA734B007546}"/>
              </a:ext>
            </a:extLst>
          </p:cNvPr>
          <p:cNvSpPr>
            <a:spLocks noGrp="1"/>
          </p:cNvSpPr>
          <p:nvPr>
            <p:ph sz="quarter" idx="13"/>
          </p:nvPr>
        </p:nvSpPr>
        <p:spPr/>
        <p:txBody>
          <a:bodyPr/>
          <a:lstStyle/>
          <a:p>
            <a:r>
              <a:rPr lang="en-US" dirty="0"/>
              <a:t># print results </a:t>
            </a:r>
          </a:p>
          <a:p>
            <a:r>
              <a:rPr lang="en-US" dirty="0"/>
              <a:t>Print(add)</a:t>
            </a:r>
          </a:p>
          <a:p>
            <a:r>
              <a:rPr lang="en-US" dirty="0"/>
              <a:t>Print(sub0</a:t>
            </a:r>
          </a:p>
          <a:p>
            <a:r>
              <a:rPr lang="en-US" dirty="0"/>
              <a:t>Print(mul0</a:t>
            </a:r>
          </a:p>
          <a:p>
            <a:r>
              <a:rPr lang="en-US" dirty="0"/>
              <a:t>Print(sub)</a:t>
            </a:r>
          </a:p>
          <a:p>
            <a:r>
              <a:rPr lang="en-US" dirty="0"/>
              <a:t>Print(div)</a:t>
            </a:r>
          </a:p>
          <a:p>
            <a:r>
              <a:rPr lang="en-US" dirty="0"/>
              <a:t>Print(div1) , print (mod), print(p)</a:t>
            </a:r>
          </a:p>
          <a:p>
            <a:pPr marL="0" indent="0">
              <a:buNone/>
            </a:pPr>
            <a:endParaRPr lang="en-US" dirty="0"/>
          </a:p>
        </p:txBody>
      </p:sp>
    </p:spTree>
    <p:extLst>
      <p:ext uri="{BB962C8B-B14F-4D97-AF65-F5344CB8AC3E}">
        <p14:creationId xmlns:p14="http://schemas.microsoft.com/office/powerpoint/2010/main" val="2592145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F792-15D0-93C1-74FB-6F8124DEB432}"/>
              </a:ext>
            </a:extLst>
          </p:cNvPr>
          <p:cNvSpPr>
            <a:spLocks noGrp="1"/>
          </p:cNvSpPr>
          <p:nvPr>
            <p:ph type="title"/>
          </p:nvPr>
        </p:nvSpPr>
        <p:spPr/>
        <p:txBody>
          <a:bodyPr/>
          <a:lstStyle/>
          <a:p>
            <a:r>
              <a:rPr lang="en-US" dirty="0"/>
              <a:t>Python operators</a:t>
            </a:r>
          </a:p>
        </p:txBody>
      </p:sp>
      <p:sp>
        <p:nvSpPr>
          <p:cNvPr id="3" name="Content Placeholder 2">
            <a:extLst>
              <a:ext uri="{FF2B5EF4-FFF2-40B4-BE49-F238E27FC236}">
                <a16:creationId xmlns:a16="http://schemas.microsoft.com/office/drawing/2014/main" id="{A99BCD15-E29F-D33A-0772-892B6AA8B71A}"/>
              </a:ext>
            </a:extLst>
          </p:cNvPr>
          <p:cNvSpPr>
            <a:spLocks noGrp="1"/>
          </p:cNvSpPr>
          <p:nvPr>
            <p:ph sz="quarter" idx="13"/>
          </p:nvPr>
        </p:nvSpPr>
        <p:spPr/>
        <p:txBody>
          <a:bodyPr/>
          <a:lstStyle/>
          <a:p>
            <a:r>
              <a:rPr lang="en-US" dirty="0"/>
              <a:t>Output :</a:t>
            </a:r>
          </a:p>
          <a:p>
            <a:r>
              <a:rPr lang="en-US" dirty="0"/>
              <a:t>13 , 5, 36, 2.25, 2, 1, 6561</a:t>
            </a:r>
          </a:p>
          <a:p>
            <a:r>
              <a:rPr lang="en-US" dirty="0"/>
              <a:t>Refer to difference between / and // for same interesting facts about these two operators .</a:t>
            </a:r>
          </a:p>
          <a:p>
            <a:r>
              <a:rPr lang="en-US" dirty="0"/>
              <a:t>Comparison operators :</a:t>
            </a:r>
          </a:p>
          <a:p>
            <a:r>
              <a:rPr lang="en-US" dirty="0"/>
              <a:t>Comparison of relational operators compares the values. It either returns true or false according to the condition .</a:t>
            </a:r>
          </a:p>
        </p:txBody>
      </p:sp>
    </p:spTree>
    <p:extLst>
      <p:ext uri="{BB962C8B-B14F-4D97-AF65-F5344CB8AC3E}">
        <p14:creationId xmlns:p14="http://schemas.microsoft.com/office/powerpoint/2010/main" val="2765586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DBFE-5C0E-504A-3FB8-6AC31EEF7BD0}"/>
              </a:ext>
            </a:extLst>
          </p:cNvPr>
          <p:cNvSpPr>
            <a:spLocks noGrp="1"/>
          </p:cNvSpPr>
          <p:nvPr>
            <p:ph type="title"/>
          </p:nvPr>
        </p:nvSpPr>
        <p:spPr/>
        <p:txBody>
          <a:bodyPr/>
          <a:lstStyle/>
          <a:p>
            <a:r>
              <a:rPr lang="en-US" dirty="0"/>
              <a:t>Python operators</a:t>
            </a:r>
          </a:p>
        </p:txBody>
      </p:sp>
      <p:graphicFrame>
        <p:nvGraphicFramePr>
          <p:cNvPr id="4" name="Content Placeholder 3">
            <a:extLst>
              <a:ext uri="{FF2B5EF4-FFF2-40B4-BE49-F238E27FC236}">
                <a16:creationId xmlns:a16="http://schemas.microsoft.com/office/drawing/2014/main" id="{D6A8DF31-1DF7-03A6-85EB-3895F489C877}"/>
              </a:ext>
            </a:extLst>
          </p:cNvPr>
          <p:cNvGraphicFramePr>
            <a:graphicFrameLocks noGrp="1"/>
          </p:cNvGraphicFramePr>
          <p:nvPr>
            <p:ph sz="quarter" idx="13"/>
            <p:extLst>
              <p:ext uri="{D42A27DB-BD31-4B8C-83A1-F6EECF244321}">
                <p14:modId xmlns:p14="http://schemas.microsoft.com/office/powerpoint/2010/main" val="1595645183"/>
              </p:ext>
            </p:extLst>
          </p:nvPr>
        </p:nvGraphicFramePr>
        <p:xfrm>
          <a:off x="2081377" y="2214694"/>
          <a:ext cx="8605674" cy="4024788"/>
        </p:xfrm>
        <a:graphic>
          <a:graphicData uri="http://schemas.openxmlformats.org/drawingml/2006/table">
            <a:tbl>
              <a:tblPr/>
              <a:tblGrid>
                <a:gridCol w="2868558">
                  <a:extLst>
                    <a:ext uri="{9D8B030D-6E8A-4147-A177-3AD203B41FA5}">
                      <a16:colId xmlns:a16="http://schemas.microsoft.com/office/drawing/2014/main" val="3288787990"/>
                    </a:ext>
                  </a:extLst>
                </a:gridCol>
                <a:gridCol w="2868558">
                  <a:extLst>
                    <a:ext uri="{9D8B030D-6E8A-4147-A177-3AD203B41FA5}">
                      <a16:colId xmlns:a16="http://schemas.microsoft.com/office/drawing/2014/main" val="2778242536"/>
                    </a:ext>
                  </a:extLst>
                </a:gridCol>
                <a:gridCol w="2868558">
                  <a:extLst>
                    <a:ext uri="{9D8B030D-6E8A-4147-A177-3AD203B41FA5}">
                      <a16:colId xmlns:a16="http://schemas.microsoft.com/office/drawing/2014/main" val="2708934267"/>
                    </a:ext>
                  </a:extLst>
                </a:gridCol>
              </a:tblGrid>
              <a:tr h="591180">
                <a:tc>
                  <a:txBody>
                    <a:bodyPr/>
                    <a:lstStyle/>
                    <a:p>
                      <a:pPr algn="l" fontAlgn="base"/>
                      <a:r>
                        <a:rPr lang="en-US" sz="1000" b="0" dirty="0">
                          <a:effectLst/>
                        </a:rPr>
                        <a:t>&gt;</a:t>
                      </a:r>
                    </a:p>
                  </a:txBody>
                  <a:tcPr marL="73798" marR="73798" marT="103317" marB="103317" anchor="ctr">
                    <a:lnL>
                      <a:noFill/>
                    </a:lnL>
                    <a:lnR>
                      <a:noFill/>
                    </a:lnR>
                    <a:lnT>
                      <a:noFill/>
                    </a:lnT>
                    <a:lnB>
                      <a:noFill/>
                    </a:lnB>
                    <a:solidFill>
                      <a:srgbClr val="FFFFFF"/>
                    </a:solidFill>
                  </a:tcPr>
                </a:tc>
                <a:tc>
                  <a:txBody>
                    <a:bodyPr/>
                    <a:lstStyle/>
                    <a:p>
                      <a:pPr algn="l" fontAlgn="base"/>
                      <a:r>
                        <a:rPr lang="en-US" sz="1000" b="0">
                          <a:effectLst/>
                        </a:rPr>
                        <a:t>Greater than: True if the left operand is greater than the right</a:t>
                      </a:r>
                    </a:p>
                  </a:txBody>
                  <a:tcPr marL="73798" marR="73798" marT="103317" marB="103317" anchor="ctr">
                    <a:lnL>
                      <a:noFill/>
                    </a:lnL>
                    <a:lnR>
                      <a:noFill/>
                    </a:lnR>
                    <a:lnT>
                      <a:noFill/>
                    </a:lnT>
                    <a:lnB>
                      <a:noFill/>
                    </a:lnB>
                    <a:solidFill>
                      <a:srgbClr val="FFFFFF"/>
                    </a:solidFill>
                  </a:tcPr>
                </a:tc>
                <a:tc>
                  <a:txBody>
                    <a:bodyPr/>
                    <a:lstStyle/>
                    <a:p>
                      <a:pPr algn="l" fontAlgn="base"/>
                      <a:r>
                        <a:rPr lang="en-US" sz="1000" b="0">
                          <a:effectLst/>
                        </a:rPr>
                        <a:t>x &gt; y</a:t>
                      </a:r>
                    </a:p>
                  </a:txBody>
                  <a:tcPr marL="73798" marR="73798" marT="103317" marB="103317" anchor="ctr">
                    <a:lnL>
                      <a:noFill/>
                    </a:lnL>
                    <a:lnR>
                      <a:noFill/>
                    </a:lnR>
                    <a:lnT>
                      <a:noFill/>
                    </a:lnT>
                    <a:lnB>
                      <a:noFill/>
                    </a:lnB>
                    <a:solidFill>
                      <a:srgbClr val="FFFFFF"/>
                    </a:solidFill>
                  </a:tcPr>
                </a:tc>
                <a:extLst>
                  <a:ext uri="{0D108BD9-81ED-4DB2-BD59-A6C34878D82A}">
                    <a16:rowId xmlns:a16="http://schemas.microsoft.com/office/drawing/2014/main" val="2230238904"/>
                  </a:ext>
                </a:extLst>
              </a:tr>
              <a:tr h="591180">
                <a:tc>
                  <a:txBody>
                    <a:bodyPr/>
                    <a:lstStyle/>
                    <a:p>
                      <a:pPr algn="l" fontAlgn="base"/>
                      <a:r>
                        <a:rPr lang="en-US" sz="1000" b="0">
                          <a:effectLst/>
                        </a:rPr>
                        <a:t>&lt;</a:t>
                      </a:r>
                    </a:p>
                  </a:txBody>
                  <a:tcPr marL="73798" marR="73798" marT="103317" marB="103317" anchor="ctr">
                    <a:lnL>
                      <a:noFill/>
                    </a:lnL>
                    <a:lnR>
                      <a:noFill/>
                    </a:lnR>
                    <a:lnT>
                      <a:noFill/>
                    </a:lnT>
                    <a:lnB>
                      <a:noFill/>
                    </a:lnB>
                    <a:solidFill>
                      <a:srgbClr val="FFFFFF"/>
                    </a:solidFill>
                  </a:tcPr>
                </a:tc>
                <a:tc>
                  <a:txBody>
                    <a:bodyPr/>
                    <a:lstStyle/>
                    <a:p>
                      <a:pPr algn="l" fontAlgn="base"/>
                      <a:r>
                        <a:rPr lang="en-US" sz="1000" b="0">
                          <a:effectLst/>
                        </a:rPr>
                        <a:t>Less than: True if the left operand is less than the right</a:t>
                      </a:r>
                    </a:p>
                  </a:txBody>
                  <a:tcPr marL="73798" marR="73798" marT="103317" marB="103317" anchor="ctr">
                    <a:lnL>
                      <a:noFill/>
                    </a:lnL>
                    <a:lnR>
                      <a:noFill/>
                    </a:lnR>
                    <a:lnT>
                      <a:noFill/>
                    </a:lnT>
                    <a:lnB>
                      <a:noFill/>
                    </a:lnB>
                    <a:solidFill>
                      <a:srgbClr val="FFFFFF"/>
                    </a:solidFill>
                  </a:tcPr>
                </a:tc>
                <a:tc>
                  <a:txBody>
                    <a:bodyPr/>
                    <a:lstStyle/>
                    <a:p>
                      <a:pPr algn="l" fontAlgn="base"/>
                      <a:r>
                        <a:rPr lang="en-US" sz="1000" b="0">
                          <a:effectLst/>
                        </a:rPr>
                        <a:t>x &lt; y</a:t>
                      </a:r>
                    </a:p>
                  </a:txBody>
                  <a:tcPr marL="73798" marR="73798" marT="103317" marB="103317" anchor="ctr">
                    <a:lnL>
                      <a:noFill/>
                    </a:lnL>
                    <a:lnR>
                      <a:noFill/>
                    </a:lnR>
                    <a:lnT>
                      <a:noFill/>
                    </a:lnT>
                    <a:lnB>
                      <a:noFill/>
                    </a:lnB>
                    <a:solidFill>
                      <a:srgbClr val="FFFFFF"/>
                    </a:solidFill>
                  </a:tcPr>
                </a:tc>
                <a:extLst>
                  <a:ext uri="{0D108BD9-81ED-4DB2-BD59-A6C34878D82A}">
                    <a16:rowId xmlns:a16="http://schemas.microsoft.com/office/drawing/2014/main" val="1464713363"/>
                  </a:ext>
                </a:extLst>
              </a:tr>
              <a:tr h="415017">
                <a:tc>
                  <a:txBody>
                    <a:bodyPr/>
                    <a:lstStyle/>
                    <a:p>
                      <a:pPr algn="l" fontAlgn="base"/>
                      <a:r>
                        <a:rPr lang="en-US" sz="1000" b="0">
                          <a:effectLst/>
                        </a:rPr>
                        <a:t>==</a:t>
                      </a:r>
                    </a:p>
                  </a:txBody>
                  <a:tcPr marL="73798" marR="73798" marT="103317" marB="103317" anchor="ctr">
                    <a:lnL>
                      <a:noFill/>
                    </a:lnL>
                    <a:lnR>
                      <a:noFill/>
                    </a:lnR>
                    <a:lnT>
                      <a:noFill/>
                    </a:lnT>
                    <a:lnB>
                      <a:noFill/>
                    </a:lnB>
                    <a:solidFill>
                      <a:srgbClr val="FFFFFF"/>
                    </a:solidFill>
                  </a:tcPr>
                </a:tc>
                <a:tc>
                  <a:txBody>
                    <a:bodyPr/>
                    <a:lstStyle/>
                    <a:p>
                      <a:pPr algn="l" fontAlgn="base"/>
                      <a:r>
                        <a:rPr lang="en-US" sz="1000" b="0">
                          <a:effectLst/>
                        </a:rPr>
                        <a:t>Equal to: True if both operands are equal</a:t>
                      </a:r>
                    </a:p>
                  </a:txBody>
                  <a:tcPr marL="73798" marR="73798" marT="103317" marB="103317" anchor="ctr">
                    <a:lnL>
                      <a:noFill/>
                    </a:lnL>
                    <a:lnR>
                      <a:noFill/>
                    </a:lnR>
                    <a:lnT>
                      <a:noFill/>
                    </a:lnT>
                    <a:lnB>
                      <a:noFill/>
                    </a:lnB>
                    <a:solidFill>
                      <a:srgbClr val="FFFFFF"/>
                    </a:solidFill>
                  </a:tcPr>
                </a:tc>
                <a:tc>
                  <a:txBody>
                    <a:bodyPr/>
                    <a:lstStyle/>
                    <a:p>
                      <a:pPr algn="l" fontAlgn="base"/>
                      <a:r>
                        <a:rPr lang="en-US" sz="1000" b="0">
                          <a:effectLst/>
                        </a:rPr>
                        <a:t>x == y</a:t>
                      </a:r>
                    </a:p>
                  </a:txBody>
                  <a:tcPr marL="73798" marR="73798" marT="103317" marB="103317" anchor="ctr">
                    <a:lnL>
                      <a:noFill/>
                    </a:lnL>
                    <a:lnR>
                      <a:noFill/>
                    </a:lnR>
                    <a:lnT>
                      <a:noFill/>
                    </a:lnT>
                    <a:lnB>
                      <a:noFill/>
                    </a:lnB>
                    <a:solidFill>
                      <a:srgbClr val="FFFFFF"/>
                    </a:solidFill>
                  </a:tcPr>
                </a:tc>
                <a:extLst>
                  <a:ext uri="{0D108BD9-81ED-4DB2-BD59-A6C34878D82A}">
                    <a16:rowId xmlns:a16="http://schemas.microsoft.com/office/drawing/2014/main" val="3982408240"/>
                  </a:ext>
                </a:extLst>
              </a:tr>
              <a:tr h="415017">
                <a:tc>
                  <a:txBody>
                    <a:bodyPr/>
                    <a:lstStyle/>
                    <a:p>
                      <a:pPr algn="l" fontAlgn="base"/>
                      <a:r>
                        <a:rPr lang="en-US" sz="1000" b="0">
                          <a:effectLst/>
                        </a:rPr>
                        <a:t>!=</a:t>
                      </a:r>
                    </a:p>
                  </a:txBody>
                  <a:tcPr marL="73798" marR="73798" marT="103317" marB="103317" anchor="ctr">
                    <a:lnL>
                      <a:noFill/>
                    </a:lnL>
                    <a:lnR>
                      <a:noFill/>
                    </a:lnR>
                    <a:lnT>
                      <a:noFill/>
                    </a:lnT>
                    <a:lnB>
                      <a:noFill/>
                    </a:lnB>
                    <a:solidFill>
                      <a:srgbClr val="FFFFFF"/>
                    </a:solidFill>
                  </a:tcPr>
                </a:tc>
                <a:tc>
                  <a:txBody>
                    <a:bodyPr/>
                    <a:lstStyle/>
                    <a:p>
                      <a:pPr algn="l" fontAlgn="base"/>
                      <a:r>
                        <a:rPr lang="en-US" sz="1000" b="0">
                          <a:effectLst/>
                        </a:rPr>
                        <a:t>Not equal to – True if operands are not equal</a:t>
                      </a:r>
                    </a:p>
                  </a:txBody>
                  <a:tcPr marL="73798" marR="73798" marT="103317" marB="103317" anchor="ctr">
                    <a:lnL>
                      <a:noFill/>
                    </a:lnL>
                    <a:lnR>
                      <a:noFill/>
                    </a:lnR>
                    <a:lnT>
                      <a:noFill/>
                    </a:lnT>
                    <a:lnB>
                      <a:noFill/>
                    </a:lnB>
                    <a:solidFill>
                      <a:srgbClr val="FFFFFF"/>
                    </a:solidFill>
                  </a:tcPr>
                </a:tc>
                <a:tc>
                  <a:txBody>
                    <a:bodyPr/>
                    <a:lstStyle/>
                    <a:p>
                      <a:pPr algn="l" fontAlgn="base"/>
                      <a:r>
                        <a:rPr lang="en-US" sz="1000" b="0">
                          <a:effectLst/>
                        </a:rPr>
                        <a:t>x != y</a:t>
                      </a:r>
                    </a:p>
                  </a:txBody>
                  <a:tcPr marL="73798" marR="73798" marT="103317" marB="103317" anchor="ctr">
                    <a:lnL>
                      <a:noFill/>
                    </a:lnL>
                    <a:lnR>
                      <a:noFill/>
                    </a:lnR>
                    <a:lnT>
                      <a:noFill/>
                    </a:lnT>
                    <a:lnB>
                      <a:noFill/>
                    </a:lnB>
                    <a:solidFill>
                      <a:srgbClr val="FFFFFF"/>
                    </a:solidFill>
                  </a:tcPr>
                </a:tc>
                <a:extLst>
                  <a:ext uri="{0D108BD9-81ED-4DB2-BD59-A6C34878D82A}">
                    <a16:rowId xmlns:a16="http://schemas.microsoft.com/office/drawing/2014/main" val="1980563664"/>
                  </a:ext>
                </a:extLst>
              </a:tr>
              <a:tr h="591180">
                <a:tc>
                  <a:txBody>
                    <a:bodyPr/>
                    <a:lstStyle/>
                    <a:p>
                      <a:pPr algn="l" fontAlgn="base"/>
                      <a:r>
                        <a:rPr lang="en-US" sz="1000" b="0">
                          <a:effectLst/>
                        </a:rPr>
                        <a:t>&gt;=</a:t>
                      </a:r>
                    </a:p>
                  </a:txBody>
                  <a:tcPr marL="73798" marR="73798" marT="103317" marB="103317" anchor="ctr">
                    <a:lnL>
                      <a:noFill/>
                    </a:lnL>
                    <a:lnR>
                      <a:noFill/>
                    </a:lnR>
                    <a:lnT>
                      <a:noFill/>
                    </a:lnT>
                    <a:lnB>
                      <a:noFill/>
                    </a:lnB>
                    <a:solidFill>
                      <a:srgbClr val="FFFFFF"/>
                    </a:solidFill>
                  </a:tcPr>
                </a:tc>
                <a:tc>
                  <a:txBody>
                    <a:bodyPr/>
                    <a:lstStyle/>
                    <a:p>
                      <a:pPr algn="l" fontAlgn="base"/>
                      <a:r>
                        <a:rPr lang="en-US" sz="1000" b="0">
                          <a:effectLst/>
                        </a:rPr>
                        <a:t>Greater than or equal to True if the left operand is greater than or equal to the right</a:t>
                      </a:r>
                    </a:p>
                  </a:txBody>
                  <a:tcPr marL="73798" marR="73798" marT="103317" marB="103317" anchor="ctr">
                    <a:lnL>
                      <a:noFill/>
                    </a:lnL>
                    <a:lnR>
                      <a:noFill/>
                    </a:lnR>
                    <a:lnT>
                      <a:noFill/>
                    </a:lnT>
                    <a:lnB>
                      <a:noFill/>
                    </a:lnB>
                    <a:solidFill>
                      <a:srgbClr val="FFFFFF"/>
                    </a:solidFill>
                  </a:tcPr>
                </a:tc>
                <a:tc>
                  <a:txBody>
                    <a:bodyPr/>
                    <a:lstStyle/>
                    <a:p>
                      <a:pPr algn="l" fontAlgn="base"/>
                      <a:r>
                        <a:rPr lang="en-US" sz="1000" b="0">
                          <a:effectLst/>
                        </a:rPr>
                        <a:t>x &gt;= y</a:t>
                      </a:r>
                    </a:p>
                  </a:txBody>
                  <a:tcPr marL="73798" marR="73798" marT="103317" marB="103317" anchor="ctr">
                    <a:lnL>
                      <a:noFill/>
                    </a:lnL>
                    <a:lnR>
                      <a:noFill/>
                    </a:lnR>
                    <a:lnT>
                      <a:noFill/>
                    </a:lnT>
                    <a:lnB>
                      <a:noFill/>
                    </a:lnB>
                    <a:solidFill>
                      <a:srgbClr val="FFFFFF"/>
                    </a:solidFill>
                  </a:tcPr>
                </a:tc>
                <a:extLst>
                  <a:ext uri="{0D108BD9-81ED-4DB2-BD59-A6C34878D82A}">
                    <a16:rowId xmlns:a16="http://schemas.microsoft.com/office/drawing/2014/main" val="2482098706"/>
                  </a:ext>
                </a:extLst>
              </a:tr>
              <a:tr h="591180">
                <a:tc>
                  <a:txBody>
                    <a:bodyPr/>
                    <a:lstStyle/>
                    <a:p>
                      <a:pPr algn="l" fontAlgn="base"/>
                      <a:r>
                        <a:rPr lang="en-US" sz="1000" b="0">
                          <a:effectLst/>
                        </a:rPr>
                        <a:t>&lt;=</a:t>
                      </a:r>
                    </a:p>
                  </a:txBody>
                  <a:tcPr marL="73798" marR="73798" marT="103317" marB="103317" anchor="ctr">
                    <a:lnL>
                      <a:noFill/>
                    </a:lnL>
                    <a:lnR>
                      <a:noFill/>
                    </a:lnR>
                    <a:lnT>
                      <a:noFill/>
                    </a:lnT>
                    <a:lnB>
                      <a:noFill/>
                    </a:lnB>
                    <a:solidFill>
                      <a:srgbClr val="FFFFFF"/>
                    </a:solidFill>
                  </a:tcPr>
                </a:tc>
                <a:tc>
                  <a:txBody>
                    <a:bodyPr/>
                    <a:lstStyle/>
                    <a:p>
                      <a:pPr algn="l" fontAlgn="base"/>
                      <a:r>
                        <a:rPr lang="en-US" sz="1000" b="0">
                          <a:effectLst/>
                        </a:rPr>
                        <a:t>Less than or equal to True if the left operand is less than or equal to the right</a:t>
                      </a:r>
                    </a:p>
                  </a:txBody>
                  <a:tcPr marL="73798" marR="73798" marT="103317" marB="103317" anchor="ctr">
                    <a:lnL>
                      <a:noFill/>
                    </a:lnL>
                    <a:lnR>
                      <a:noFill/>
                    </a:lnR>
                    <a:lnT>
                      <a:noFill/>
                    </a:lnT>
                    <a:lnB>
                      <a:noFill/>
                    </a:lnB>
                    <a:solidFill>
                      <a:srgbClr val="FFFFFF"/>
                    </a:solidFill>
                  </a:tcPr>
                </a:tc>
                <a:tc>
                  <a:txBody>
                    <a:bodyPr/>
                    <a:lstStyle/>
                    <a:p>
                      <a:pPr algn="l" fontAlgn="base"/>
                      <a:r>
                        <a:rPr lang="en-US" sz="1000" b="0">
                          <a:effectLst/>
                        </a:rPr>
                        <a:t>x &lt;= y</a:t>
                      </a:r>
                    </a:p>
                  </a:txBody>
                  <a:tcPr marL="73798" marR="73798" marT="103317" marB="103317" anchor="ctr">
                    <a:lnL>
                      <a:noFill/>
                    </a:lnL>
                    <a:lnR>
                      <a:noFill/>
                    </a:lnR>
                    <a:lnT>
                      <a:noFill/>
                    </a:lnT>
                    <a:lnB>
                      <a:noFill/>
                    </a:lnB>
                    <a:solidFill>
                      <a:srgbClr val="FFFFFF"/>
                    </a:solidFill>
                  </a:tcPr>
                </a:tc>
                <a:extLst>
                  <a:ext uri="{0D108BD9-81ED-4DB2-BD59-A6C34878D82A}">
                    <a16:rowId xmlns:a16="http://schemas.microsoft.com/office/drawing/2014/main" val="2450418040"/>
                  </a:ext>
                </a:extLst>
              </a:tr>
              <a:tr h="415017">
                <a:tc>
                  <a:txBody>
                    <a:bodyPr/>
                    <a:lstStyle/>
                    <a:p>
                      <a:pPr algn="l" fontAlgn="base"/>
                      <a:r>
                        <a:rPr lang="en-US" sz="1000" b="0">
                          <a:effectLst/>
                        </a:rPr>
                        <a:t>is </a:t>
                      </a:r>
                    </a:p>
                  </a:txBody>
                  <a:tcPr marL="73798" marR="73798" marT="103317" marB="103317" anchor="ctr">
                    <a:lnL>
                      <a:noFill/>
                    </a:lnL>
                    <a:lnR>
                      <a:noFill/>
                    </a:lnR>
                    <a:lnT>
                      <a:noFill/>
                    </a:lnT>
                    <a:lnB>
                      <a:noFill/>
                    </a:lnB>
                    <a:solidFill>
                      <a:srgbClr val="FFFFFF"/>
                    </a:solidFill>
                  </a:tcPr>
                </a:tc>
                <a:tc>
                  <a:txBody>
                    <a:bodyPr/>
                    <a:lstStyle/>
                    <a:p>
                      <a:pPr algn="l" fontAlgn="base"/>
                      <a:r>
                        <a:rPr lang="en-US" sz="1000" b="0">
                          <a:effectLst/>
                        </a:rPr>
                        <a:t>x is the same as y</a:t>
                      </a:r>
                    </a:p>
                  </a:txBody>
                  <a:tcPr marL="73798" marR="73798" marT="103317" marB="103317" anchor="ctr">
                    <a:lnL>
                      <a:noFill/>
                    </a:lnL>
                    <a:lnR>
                      <a:noFill/>
                    </a:lnR>
                    <a:lnT>
                      <a:noFill/>
                    </a:lnT>
                    <a:lnB>
                      <a:noFill/>
                    </a:lnB>
                    <a:solidFill>
                      <a:srgbClr val="FFFFFF"/>
                    </a:solidFill>
                  </a:tcPr>
                </a:tc>
                <a:tc>
                  <a:txBody>
                    <a:bodyPr/>
                    <a:lstStyle/>
                    <a:p>
                      <a:pPr algn="l" fontAlgn="base"/>
                      <a:r>
                        <a:rPr lang="en-US" sz="1000" b="0">
                          <a:effectLst/>
                        </a:rPr>
                        <a:t>x is y</a:t>
                      </a:r>
                    </a:p>
                  </a:txBody>
                  <a:tcPr marL="73798" marR="73798" marT="103317" marB="103317" anchor="ctr">
                    <a:lnL>
                      <a:noFill/>
                    </a:lnL>
                    <a:lnR>
                      <a:noFill/>
                    </a:lnR>
                    <a:lnT>
                      <a:noFill/>
                    </a:lnT>
                    <a:lnB>
                      <a:noFill/>
                    </a:lnB>
                    <a:solidFill>
                      <a:srgbClr val="FFFFFF"/>
                    </a:solidFill>
                  </a:tcPr>
                </a:tc>
                <a:extLst>
                  <a:ext uri="{0D108BD9-81ED-4DB2-BD59-A6C34878D82A}">
                    <a16:rowId xmlns:a16="http://schemas.microsoft.com/office/drawing/2014/main" val="2552137340"/>
                  </a:ext>
                </a:extLst>
              </a:tr>
              <a:tr h="415017">
                <a:tc>
                  <a:txBody>
                    <a:bodyPr/>
                    <a:lstStyle/>
                    <a:p>
                      <a:pPr algn="l" fontAlgn="base"/>
                      <a:r>
                        <a:rPr lang="en-US" sz="1000" b="0">
                          <a:effectLst/>
                        </a:rPr>
                        <a:t>is not</a:t>
                      </a:r>
                    </a:p>
                  </a:txBody>
                  <a:tcPr marL="73798" marR="73798" marT="103317" marB="103317" anchor="ctr">
                    <a:lnL>
                      <a:noFill/>
                    </a:lnL>
                    <a:lnR>
                      <a:noFill/>
                    </a:lnR>
                    <a:lnT>
                      <a:noFill/>
                    </a:lnT>
                    <a:lnB>
                      <a:noFill/>
                    </a:lnB>
                    <a:solidFill>
                      <a:srgbClr val="FFFFFF"/>
                    </a:solidFill>
                  </a:tcPr>
                </a:tc>
                <a:tc>
                  <a:txBody>
                    <a:bodyPr/>
                    <a:lstStyle/>
                    <a:p>
                      <a:pPr algn="l" fontAlgn="base"/>
                      <a:r>
                        <a:rPr lang="en-US" sz="1000" b="0" dirty="0">
                          <a:effectLst/>
                        </a:rPr>
                        <a:t>x is not the same as y</a:t>
                      </a:r>
                    </a:p>
                  </a:txBody>
                  <a:tcPr marL="73798" marR="73798" marT="103317" marB="103317" anchor="ctr">
                    <a:lnL>
                      <a:noFill/>
                    </a:lnL>
                    <a:lnR>
                      <a:noFill/>
                    </a:lnR>
                    <a:lnT>
                      <a:noFill/>
                    </a:lnT>
                    <a:lnB>
                      <a:noFill/>
                    </a:lnB>
                    <a:solidFill>
                      <a:srgbClr val="FFFFFF"/>
                    </a:solidFill>
                  </a:tcPr>
                </a:tc>
                <a:tc>
                  <a:txBody>
                    <a:bodyPr/>
                    <a:lstStyle/>
                    <a:p>
                      <a:pPr algn="l" fontAlgn="base"/>
                      <a:r>
                        <a:rPr lang="en-US" sz="1000" b="0" dirty="0">
                          <a:effectLst/>
                        </a:rPr>
                        <a:t>x is not y</a:t>
                      </a:r>
                    </a:p>
                  </a:txBody>
                  <a:tcPr marL="73798" marR="73798" marT="103317" marB="103317" anchor="ctr">
                    <a:lnL>
                      <a:noFill/>
                    </a:lnL>
                    <a:lnR>
                      <a:noFill/>
                    </a:lnR>
                    <a:lnT>
                      <a:noFill/>
                    </a:lnT>
                    <a:lnB>
                      <a:noFill/>
                    </a:lnB>
                    <a:solidFill>
                      <a:srgbClr val="FFFFFF"/>
                    </a:solidFill>
                  </a:tcPr>
                </a:tc>
                <a:extLst>
                  <a:ext uri="{0D108BD9-81ED-4DB2-BD59-A6C34878D82A}">
                    <a16:rowId xmlns:a16="http://schemas.microsoft.com/office/drawing/2014/main" val="2342003905"/>
                  </a:ext>
                </a:extLst>
              </a:tr>
            </a:tbl>
          </a:graphicData>
        </a:graphic>
      </p:graphicFrame>
    </p:spTree>
    <p:extLst>
      <p:ext uri="{BB962C8B-B14F-4D97-AF65-F5344CB8AC3E}">
        <p14:creationId xmlns:p14="http://schemas.microsoft.com/office/powerpoint/2010/main" val="2140083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5D72-687D-9660-B8EB-FD1175C511E5}"/>
              </a:ext>
            </a:extLst>
          </p:cNvPr>
          <p:cNvSpPr>
            <a:spLocks noGrp="1"/>
          </p:cNvSpPr>
          <p:nvPr>
            <p:ph type="title"/>
          </p:nvPr>
        </p:nvSpPr>
        <p:spPr/>
        <p:txBody>
          <a:bodyPr/>
          <a:lstStyle/>
          <a:p>
            <a:r>
              <a:rPr lang="en-US" dirty="0"/>
              <a:t>Python operators</a:t>
            </a:r>
          </a:p>
        </p:txBody>
      </p:sp>
      <p:sp>
        <p:nvSpPr>
          <p:cNvPr id="3" name="Content Placeholder 2">
            <a:extLst>
              <a:ext uri="{FF2B5EF4-FFF2-40B4-BE49-F238E27FC236}">
                <a16:creationId xmlns:a16="http://schemas.microsoft.com/office/drawing/2014/main" id="{C1E4ECA0-8907-072A-09DA-D57E2D82CC99}"/>
              </a:ext>
            </a:extLst>
          </p:cNvPr>
          <p:cNvSpPr>
            <a:spLocks noGrp="1"/>
          </p:cNvSpPr>
          <p:nvPr>
            <p:ph sz="quarter" idx="13"/>
          </p:nvPr>
        </p:nvSpPr>
        <p:spPr/>
        <p:txBody>
          <a:bodyPr/>
          <a:lstStyle/>
          <a:p>
            <a:r>
              <a:rPr lang="en-US" dirty="0"/>
              <a:t>=is an assignment operator and == comparison operator.</a:t>
            </a:r>
          </a:p>
          <a:p>
            <a:r>
              <a:rPr lang="en-US" dirty="0"/>
              <a:t>Example : comparison operators in python </a:t>
            </a:r>
          </a:p>
          <a:p>
            <a:r>
              <a:rPr lang="en-US" dirty="0"/>
              <a:t>a = 13</a:t>
            </a:r>
          </a:p>
          <a:p>
            <a:r>
              <a:rPr lang="en-US" dirty="0"/>
              <a:t>B = 33</a:t>
            </a:r>
          </a:p>
          <a:p>
            <a:r>
              <a:rPr lang="en-US" dirty="0"/>
              <a:t>Print(a&gt;b)</a:t>
            </a:r>
          </a:p>
          <a:p>
            <a:r>
              <a:rPr lang="en-US" dirty="0"/>
              <a:t>Output :</a:t>
            </a:r>
          </a:p>
          <a:p>
            <a:r>
              <a:rPr lang="en-US" dirty="0"/>
              <a:t>False </a:t>
            </a:r>
          </a:p>
        </p:txBody>
      </p:sp>
    </p:spTree>
    <p:extLst>
      <p:ext uri="{BB962C8B-B14F-4D97-AF65-F5344CB8AC3E}">
        <p14:creationId xmlns:p14="http://schemas.microsoft.com/office/powerpoint/2010/main" val="3188974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F0FC-AD1D-932B-58E5-C897F8D32123}"/>
              </a:ext>
            </a:extLst>
          </p:cNvPr>
          <p:cNvSpPr>
            <a:spLocks noGrp="1"/>
          </p:cNvSpPr>
          <p:nvPr>
            <p:ph type="title"/>
          </p:nvPr>
        </p:nvSpPr>
        <p:spPr/>
        <p:txBody>
          <a:bodyPr/>
          <a:lstStyle/>
          <a:p>
            <a:r>
              <a:rPr lang="en-US" dirty="0"/>
              <a:t>Python functions with example </a:t>
            </a:r>
          </a:p>
        </p:txBody>
      </p:sp>
      <p:sp>
        <p:nvSpPr>
          <p:cNvPr id="3" name="Content Placeholder 2">
            <a:extLst>
              <a:ext uri="{FF2B5EF4-FFF2-40B4-BE49-F238E27FC236}">
                <a16:creationId xmlns:a16="http://schemas.microsoft.com/office/drawing/2014/main" id="{6930EB94-9832-B527-5DCB-98C0CD13E650}"/>
              </a:ext>
            </a:extLst>
          </p:cNvPr>
          <p:cNvSpPr>
            <a:spLocks noGrp="1"/>
          </p:cNvSpPr>
          <p:nvPr>
            <p:ph sz="quarter" idx="13"/>
          </p:nvPr>
        </p:nvSpPr>
        <p:spPr/>
        <p:txBody>
          <a:bodyPr/>
          <a:lstStyle/>
          <a:p>
            <a:r>
              <a:rPr lang="en-US" dirty="0"/>
              <a:t>Python functions is a block of statements that returns the specific task.</a:t>
            </a:r>
          </a:p>
          <a:p>
            <a:r>
              <a:rPr lang="en-US" dirty="0"/>
              <a:t>The idea is to put some commonly or repeatedly done tasks together and make a function so that instead of writing the same code again and again for different inputs, we can do the function calls to reuse code contained in it over and over again. </a:t>
            </a:r>
          </a:p>
          <a:p>
            <a:r>
              <a:rPr lang="en-US" dirty="0"/>
              <a:t>Syntax : python functions </a:t>
            </a:r>
          </a:p>
        </p:txBody>
      </p:sp>
    </p:spTree>
    <p:extLst>
      <p:ext uri="{BB962C8B-B14F-4D97-AF65-F5344CB8AC3E}">
        <p14:creationId xmlns:p14="http://schemas.microsoft.com/office/powerpoint/2010/main" val="3996237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FA6B-A879-DF7B-934B-9500C844F62A}"/>
              </a:ext>
            </a:extLst>
          </p:cNvPr>
          <p:cNvSpPr>
            <a:spLocks noGrp="1"/>
          </p:cNvSpPr>
          <p:nvPr>
            <p:ph type="title"/>
          </p:nvPr>
        </p:nvSpPr>
        <p:spPr/>
        <p:txBody>
          <a:bodyPr/>
          <a:lstStyle/>
          <a:p>
            <a:r>
              <a:rPr lang="en-US" dirty="0"/>
              <a:t>Python functions with example </a:t>
            </a:r>
          </a:p>
        </p:txBody>
      </p:sp>
      <p:pic>
        <p:nvPicPr>
          <p:cNvPr id="5124" name="Picture 4" descr="Python Functions">
            <a:extLst>
              <a:ext uri="{FF2B5EF4-FFF2-40B4-BE49-F238E27FC236}">
                <a16:creationId xmlns:a16="http://schemas.microsoft.com/office/drawing/2014/main" id="{F17E2EE4-4A1D-275F-1010-DBDE48C4A727}"/>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316489" y="2443163"/>
            <a:ext cx="7559022"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8804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A0561-38ED-0F66-1442-8FFEAEA1E90A}"/>
              </a:ext>
            </a:extLst>
          </p:cNvPr>
          <p:cNvSpPr>
            <a:spLocks noGrp="1"/>
          </p:cNvSpPr>
          <p:nvPr>
            <p:ph type="title"/>
          </p:nvPr>
        </p:nvSpPr>
        <p:spPr/>
        <p:txBody>
          <a:bodyPr/>
          <a:lstStyle/>
          <a:p>
            <a:r>
              <a:rPr lang="en-US" dirty="0"/>
              <a:t>Python functions with example </a:t>
            </a:r>
          </a:p>
        </p:txBody>
      </p:sp>
      <p:sp>
        <p:nvSpPr>
          <p:cNvPr id="3" name="Content Placeholder 2">
            <a:extLst>
              <a:ext uri="{FF2B5EF4-FFF2-40B4-BE49-F238E27FC236}">
                <a16:creationId xmlns:a16="http://schemas.microsoft.com/office/drawing/2014/main" id="{3287B367-4AEE-0BCD-FCC7-AFAA49D4EF47}"/>
              </a:ext>
            </a:extLst>
          </p:cNvPr>
          <p:cNvSpPr>
            <a:spLocks noGrp="1"/>
          </p:cNvSpPr>
          <p:nvPr>
            <p:ph sz="quarter" idx="13"/>
          </p:nvPr>
        </p:nvSpPr>
        <p:spPr/>
        <p:txBody>
          <a:bodyPr/>
          <a:lstStyle/>
          <a:p>
            <a:r>
              <a:rPr lang="en-US" dirty="0"/>
              <a:t>Creating a python function</a:t>
            </a:r>
          </a:p>
          <a:p>
            <a:r>
              <a:rPr lang="en-US" dirty="0"/>
              <a:t>A simple python function </a:t>
            </a:r>
          </a:p>
          <a:p>
            <a:r>
              <a:rPr lang="en-US" dirty="0"/>
              <a:t>Def fun()</a:t>
            </a:r>
          </a:p>
          <a:p>
            <a:r>
              <a:rPr lang="en-US" dirty="0"/>
              <a:t> print(“welcome to GITS”)</a:t>
            </a:r>
          </a:p>
          <a:p>
            <a:r>
              <a:rPr lang="en-US" dirty="0"/>
              <a:t>Calling a python function </a:t>
            </a:r>
          </a:p>
          <a:p>
            <a:r>
              <a:rPr lang="en-US" dirty="0"/>
              <a:t>After creating a function we can call it by using the name of the function followed by parenthesis containing .</a:t>
            </a:r>
          </a:p>
        </p:txBody>
      </p:sp>
    </p:spTree>
    <p:extLst>
      <p:ext uri="{BB962C8B-B14F-4D97-AF65-F5344CB8AC3E}">
        <p14:creationId xmlns:p14="http://schemas.microsoft.com/office/powerpoint/2010/main" val="36620015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432F-A6FE-A0C3-FD31-0B84EE5A0CAF}"/>
              </a:ext>
            </a:extLst>
          </p:cNvPr>
          <p:cNvSpPr>
            <a:spLocks noGrp="1"/>
          </p:cNvSpPr>
          <p:nvPr>
            <p:ph type="title"/>
          </p:nvPr>
        </p:nvSpPr>
        <p:spPr/>
        <p:txBody>
          <a:bodyPr/>
          <a:lstStyle/>
          <a:p>
            <a:r>
              <a:rPr lang="en-US" dirty="0"/>
              <a:t>Python functions with example </a:t>
            </a:r>
          </a:p>
        </p:txBody>
      </p:sp>
      <p:sp>
        <p:nvSpPr>
          <p:cNvPr id="3" name="Content Placeholder 2">
            <a:extLst>
              <a:ext uri="{FF2B5EF4-FFF2-40B4-BE49-F238E27FC236}">
                <a16:creationId xmlns:a16="http://schemas.microsoft.com/office/drawing/2014/main" id="{FBE05512-C204-A4ED-05F6-2B46538DE213}"/>
              </a:ext>
            </a:extLst>
          </p:cNvPr>
          <p:cNvSpPr>
            <a:spLocks noGrp="1"/>
          </p:cNvSpPr>
          <p:nvPr>
            <p:ph sz="quarter" idx="13"/>
          </p:nvPr>
        </p:nvSpPr>
        <p:spPr/>
        <p:txBody>
          <a:bodyPr/>
          <a:lstStyle/>
          <a:p>
            <a:r>
              <a:rPr lang="en-US" dirty="0"/>
              <a:t>Parameters of that particular function </a:t>
            </a:r>
          </a:p>
          <a:p>
            <a:r>
              <a:rPr lang="en-US" dirty="0"/>
              <a:t>Driver code to call a function </a:t>
            </a:r>
          </a:p>
          <a:p>
            <a:r>
              <a:rPr lang="en-US" dirty="0"/>
              <a:t>Fun()</a:t>
            </a:r>
          </a:p>
          <a:p>
            <a:r>
              <a:rPr lang="en-US" dirty="0"/>
              <a:t>output: :</a:t>
            </a:r>
          </a:p>
          <a:p>
            <a:r>
              <a:rPr lang="en-US" dirty="0"/>
              <a:t>Welcome to GITS</a:t>
            </a:r>
          </a:p>
          <a:p>
            <a:endParaRPr lang="en-US" dirty="0"/>
          </a:p>
        </p:txBody>
      </p:sp>
    </p:spTree>
    <p:extLst>
      <p:ext uri="{BB962C8B-B14F-4D97-AF65-F5344CB8AC3E}">
        <p14:creationId xmlns:p14="http://schemas.microsoft.com/office/powerpoint/2010/main" val="1871705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9C8B-83C9-A540-0CDD-A2AD3EB24120}"/>
              </a:ext>
            </a:extLst>
          </p:cNvPr>
          <p:cNvSpPr>
            <a:spLocks noGrp="1"/>
          </p:cNvSpPr>
          <p:nvPr>
            <p:ph type="title"/>
          </p:nvPr>
        </p:nvSpPr>
        <p:spPr/>
        <p:txBody>
          <a:bodyPr/>
          <a:lstStyle/>
          <a:p>
            <a:r>
              <a:rPr lang="en-US" dirty="0"/>
              <a:t>Python functions with example </a:t>
            </a:r>
          </a:p>
        </p:txBody>
      </p:sp>
      <p:sp>
        <p:nvSpPr>
          <p:cNvPr id="3" name="Content Placeholder 2">
            <a:extLst>
              <a:ext uri="{FF2B5EF4-FFF2-40B4-BE49-F238E27FC236}">
                <a16:creationId xmlns:a16="http://schemas.microsoft.com/office/drawing/2014/main" id="{96DF800A-B77A-AE1C-BBC7-EAD3807763F4}"/>
              </a:ext>
            </a:extLst>
          </p:cNvPr>
          <p:cNvSpPr>
            <a:spLocks noGrp="1"/>
          </p:cNvSpPr>
          <p:nvPr>
            <p:ph sz="quarter" idx="13"/>
          </p:nvPr>
        </p:nvSpPr>
        <p:spPr/>
        <p:txBody>
          <a:bodyPr/>
          <a:lstStyle/>
          <a:p>
            <a:r>
              <a:rPr lang="en-US" dirty="0"/>
              <a:t>Defining and calling a function with parameters </a:t>
            </a:r>
          </a:p>
          <a:p>
            <a:r>
              <a:rPr lang="en-US" dirty="0"/>
              <a:t> if you have experience in c/</a:t>
            </a:r>
            <a:r>
              <a:rPr lang="en-US" dirty="0" err="1"/>
              <a:t>c++</a:t>
            </a:r>
            <a:r>
              <a:rPr lang="en-US" dirty="0"/>
              <a:t> or java then you must be thinking about the return type of the function and data type of arguments.</a:t>
            </a:r>
            <a:br>
              <a:rPr lang="en-US" dirty="0"/>
            </a:br>
            <a:r>
              <a:rPr lang="en-US" dirty="0"/>
              <a:t>That is possible in python as wee (specifically for python 3.5 and above).</a:t>
            </a:r>
          </a:p>
          <a:p>
            <a:r>
              <a:rPr lang="en-US" dirty="0"/>
              <a:t>Syntax : python function with parameters </a:t>
            </a:r>
          </a:p>
          <a:p>
            <a:endParaRPr lang="en-US" dirty="0"/>
          </a:p>
        </p:txBody>
      </p:sp>
    </p:spTree>
    <p:extLst>
      <p:ext uri="{BB962C8B-B14F-4D97-AF65-F5344CB8AC3E}">
        <p14:creationId xmlns:p14="http://schemas.microsoft.com/office/powerpoint/2010/main" val="3894244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FC14-17B0-DED4-CB83-B383AA446B90}"/>
              </a:ext>
            </a:extLst>
          </p:cNvPr>
          <p:cNvSpPr>
            <a:spLocks noGrp="1"/>
          </p:cNvSpPr>
          <p:nvPr>
            <p:ph type="title"/>
          </p:nvPr>
        </p:nvSpPr>
        <p:spPr/>
        <p:txBody>
          <a:bodyPr/>
          <a:lstStyle/>
          <a:p>
            <a:r>
              <a:rPr lang="en-US" dirty="0"/>
              <a:t>Python functions with example </a:t>
            </a:r>
          </a:p>
        </p:txBody>
      </p:sp>
      <p:sp>
        <p:nvSpPr>
          <p:cNvPr id="3" name="Content Placeholder 2">
            <a:extLst>
              <a:ext uri="{FF2B5EF4-FFF2-40B4-BE49-F238E27FC236}">
                <a16:creationId xmlns:a16="http://schemas.microsoft.com/office/drawing/2014/main" id="{0718F917-EBE7-EAB1-4B40-0D03F33982BD}"/>
              </a:ext>
            </a:extLst>
          </p:cNvPr>
          <p:cNvSpPr>
            <a:spLocks noGrp="1"/>
          </p:cNvSpPr>
          <p:nvPr>
            <p:ph sz="quarter" idx="13"/>
          </p:nvPr>
        </p:nvSpPr>
        <p:spPr/>
        <p:txBody>
          <a:bodyPr/>
          <a:lstStyle/>
          <a:p>
            <a:r>
              <a:rPr lang="en-US" dirty="0"/>
              <a:t>Def function  name (parameter : data _ type) -&gt;return  _ type :</a:t>
            </a:r>
          </a:p>
          <a:p>
            <a:r>
              <a:rPr lang="en-US" dirty="0"/>
              <a:t>“””</a:t>
            </a:r>
            <a:r>
              <a:rPr lang="en-US" dirty="0" err="1"/>
              <a:t>doctring</a:t>
            </a:r>
            <a:r>
              <a:rPr lang="en-US" dirty="0"/>
              <a:t>”””</a:t>
            </a:r>
          </a:p>
          <a:p>
            <a:r>
              <a:rPr lang="en-US" dirty="0"/>
              <a:t># body of the function </a:t>
            </a:r>
          </a:p>
          <a:p>
            <a:r>
              <a:rPr lang="en-US" dirty="0"/>
              <a:t>Return expression </a:t>
            </a:r>
          </a:p>
          <a:p>
            <a:r>
              <a:rPr lang="en-US" dirty="0"/>
              <a:t>The following example uses arguments that you will learn later in this article so you can come back on it again if not understood.</a:t>
            </a:r>
          </a:p>
        </p:txBody>
      </p:sp>
    </p:spTree>
    <p:extLst>
      <p:ext uri="{BB962C8B-B14F-4D97-AF65-F5344CB8AC3E}">
        <p14:creationId xmlns:p14="http://schemas.microsoft.com/office/powerpoint/2010/main" val="365377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1D4F-36C2-B0D8-3E0F-6679B343A3B6}"/>
              </a:ext>
            </a:extLst>
          </p:cNvPr>
          <p:cNvSpPr>
            <a:spLocks noGrp="1"/>
          </p:cNvSpPr>
          <p:nvPr>
            <p:ph type="title"/>
          </p:nvPr>
        </p:nvSpPr>
        <p:spPr/>
        <p:txBody>
          <a:bodyPr/>
          <a:lstStyle/>
          <a:p>
            <a:r>
              <a:rPr lang="en-US" dirty="0"/>
              <a:t>Introduction to python</a:t>
            </a:r>
          </a:p>
        </p:txBody>
      </p:sp>
      <p:sp>
        <p:nvSpPr>
          <p:cNvPr id="3" name="Content Placeholder 2">
            <a:extLst>
              <a:ext uri="{FF2B5EF4-FFF2-40B4-BE49-F238E27FC236}">
                <a16:creationId xmlns:a16="http://schemas.microsoft.com/office/drawing/2014/main" id="{279BDCFB-8CCD-8D0E-4C9A-9BED6DF93308}"/>
              </a:ext>
            </a:extLst>
          </p:cNvPr>
          <p:cNvSpPr>
            <a:spLocks noGrp="1"/>
          </p:cNvSpPr>
          <p:nvPr>
            <p:ph sz="quarter" idx="13"/>
          </p:nvPr>
        </p:nvSpPr>
        <p:spPr/>
        <p:txBody>
          <a:bodyPr/>
          <a:lstStyle/>
          <a:p>
            <a:r>
              <a:rPr lang="en-US" dirty="0"/>
              <a:t>Python statements do not need to end with a special character  the python interpreter knows that you are done with an individual statement by the presence of a newline, which will be generated when you  press the “return” key of your keyboard.</a:t>
            </a:r>
          </a:p>
          <a:p>
            <a:r>
              <a:rPr lang="en-US" dirty="0"/>
              <a:t>If a statement spans more than one line the safest course of action is to use a backslash( /) at the end of the line  to let python know that you can continue using backslashes on additional continuation lines.</a:t>
            </a:r>
          </a:p>
          <a:p>
            <a:endParaRPr lang="en-US" dirty="0"/>
          </a:p>
        </p:txBody>
      </p:sp>
    </p:spTree>
    <p:extLst>
      <p:ext uri="{BB962C8B-B14F-4D97-AF65-F5344CB8AC3E}">
        <p14:creationId xmlns:p14="http://schemas.microsoft.com/office/powerpoint/2010/main" val="31360653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15FB-B7C5-233A-8CC6-27DEF582EABA}"/>
              </a:ext>
            </a:extLst>
          </p:cNvPr>
          <p:cNvSpPr>
            <a:spLocks noGrp="1"/>
          </p:cNvSpPr>
          <p:nvPr>
            <p:ph type="title"/>
          </p:nvPr>
        </p:nvSpPr>
        <p:spPr/>
        <p:txBody>
          <a:bodyPr/>
          <a:lstStyle/>
          <a:p>
            <a:r>
              <a:rPr lang="en-US" dirty="0"/>
              <a:t>Python functions with example </a:t>
            </a:r>
          </a:p>
        </p:txBody>
      </p:sp>
      <p:sp>
        <p:nvSpPr>
          <p:cNvPr id="3" name="Content Placeholder 2">
            <a:extLst>
              <a:ext uri="{FF2B5EF4-FFF2-40B4-BE49-F238E27FC236}">
                <a16:creationId xmlns:a16="http://schemas.microsoft.com/office/drawing/2014/main" id="{A24169A0-A79C-B806-DFA1-18D0961E7DD5}"/>
              </a:ext>
            </a:extLst>
          </p:cNvPr>
          <p:cNvSpPr>
            <a:spLocks noGrp="1"/>
          </p:cNvSpPr>
          <p:nvPr>
            <p:ph sz="quarter" idx="13"/>
          </p:nvPr>
        </p:nvSpPr>
        <p:spPr/>
        <p:txBody>
          <a:bodyPr/>
          <a:lstStyle/>
          <a:p>
            <a:r>
              <a:rPr lang="en-US" dirty="0"/>
              <a:t>It is defined here for people with prior experience in languages like c/</a:t>
            </a:r>
            <a:r>
              <a:rPr lang="en-US" dirty="0" err="1"/>
              <a:t>c++</a:t>
            </a:r>
            <a:r>
              <a:rPr lang="en-US" dirty="0"/>
              <a:t> of </a:t>
            </a:r>
            <a:r>
              <a:rPr lang="en-US" dirty="0" err="1"/>
              <a:t>jav</a:t>
            </a:r>
            <a:r>
              <a:rPr lang="en-US" dirty="0"/>
              <a:t> </a:t>
            </a:r>
          </a:p>
          <a:p>
            <a:r>
              <a:rPr lang="en-US" dirty="0"/>
              <a:t>The following are defined using syntax 1, try to convert them in syntax 2 for practice .</a:t>
            </a:r>
          </a:p>
          <a:p>
            <a:r>
              <a:rPr lang="en-US" dirty="0"/>
              <a:t>Arguments of a python function :</a:t>
            </a:r>
          </a:p>
          <a:p>
            <a:r>
              <a:rPr lang="en-US" dirty="0"/>
              <a:t>Arguments are the values passed inside the parenthesis of the function. </a:t>
            </a:r>
          </a:p>
          <a:p>
            <a:r>
              <a:rPr lang="en-US" dirty="0"/>
              <a:t>A function can have any number of arguments separated by a comma.</a:t>
            </a:r>
          </a:p>
        </p:txBody>
      </p:sp>
    </p:spTree>
    <p:extLst>
      <p:ext uri="{BB962C8B-B14F-4D97-AF65-F5344CB8AC3E}">
        <p14:creationId xmlns:p14="http://schemas.microsoft.com/office/powerpoint/2010/main" val="647901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0D2B-E1DE-5057-1F18-CAD087E49ECF}"/>
              </a:ext>
            </a:extLst>
          </p:cNvPr>
          <p:cNvSpPr>
            <a:spLocks noGrp="1"/>
          </p:cNvSpPr>
          <p:nvPr>
            <p:ph type="title"/>
          </p:nvPr>
        </p:nvSpPr>
        <p:spPr/>
        <p:txBody>
          <a:bodyPr/>
          <a:lstStyle/>
          <a:p>
            <a:r>
              <a:rPr lang="en-US" dirty="0"/>
              <a:t>Python functions with example </a:t>
            </a:r>
          </a:p>
        </p:txBody>
      </p:sp>
      <p:sp>
        <p:nvSpPr>
          <p:cNvPr id="3" name="Content Placeholder 2">
            <a:extLst>
              <a:ext uri="{FF2B5EF4-FFF2-40B4-BE49-F238E27FC236}">
                <a16:creationId xmlns:a16="http://schemas.microsoft.com/office/drawing/2014/main" id="{E3F39922-31AA-6101-E1F4-3909C9133CC9}"/>
              </a:ext>
            </a:extLst>
          </p:cNvPr>
          <p:cNvSpPr>
            <a:spLocks noGrp="1"/>
          </p:cNvSpPr>
          <p:nvPr>
            <p:ph sz="quarter" idx="13"/>
          </p:nvPr>
        </p:nvSpPr>
        <p:spPr/>
        <p:txBody>
          <a:bodyPr/>
          <a:lstStyle/>
          <a:p>
            <a:r>
              <a:rPr lang="en-US" dirty="0"/>
              <a:t>In this example , we will create a simple function to check whether the number passed as an argument to the function is even or odd..</a:t>
            </a:r>
          </a:p>
          <a:p>
            <a:r>
              <a:rPr lang="en-US" dirty="0"/>
              <a:t>Def even odd (x):</a:t>
            </a:r>
          </a:p>
          <a:p>
            <a:r>
              <a:rPr lang="en-US" dirty="0"/>
              <a:t>If (x % 2 == 0):</a:t>
            </a:r>
          </a:p>
          <a:p>
            <a:r>
              <a:rPr lang="en-US" dirty="0"/>
              <a:t>Print(“even”)</a:t>
            </a:r>
          </a:p>
          <a:p>
            <a:r>
              <a:rPr lang="en-US" dirty="0"/>
              <a:t>Else:</a:t>
            </a:r>
          </a:p>
          <a:p>
            <a:r>
              <a:rPr lang="en-US" dirty="0"/>
              <a:t>Print(“add”)</a:t>
            </a:r>
          </a:p>
          <a:p>
            <a:endParaRPr lang="en-US" dirty="0"/>
          </a:p>
        </p:txBody>
      </p:sp>
    </p:spTree>
    <p:extLst>
      <p:ext uri="{BB962C8B-B14F-4D97-AF65-F5344CB8AC3E}">
        <p14:creationId xmlns:p14="http://schemas.microsoft.com/office/powerpoint/2010/main" val="39688752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42AB-F869-EDF3-02B1-32D9AAF187ED}"/>
              </a:ext>
            </a:extLst>
          </p:cNvPr>
          <p:cNvSpPr>
            <a:spLocks noGrp="1"/>
          </p:cNvSpPr>
          <p:nvPr>
            <p:ph type="title"/>
          </p:nvPr>
        </p:nvSpPr>
        <p:spPr/>
        <p:txBody>
          <a:bodyPr/>
          <a:lstStyle/>
          <a:p>
            <a:r>
              <a:rPr lang="en-US" dirty="0"/>
              <a:t>Python functions with example </a:t>
            </a:r>
          </a:p>
        </p:txBody>
      </p:sp>
      <p:sp>
        <p:nvSpPr>
          <p:cNvPr id="3" name="Content Placeholder 2">
            <a:extLst>
              <a:ext uri="{FF2B5EF4-FFF2-40B4-BE49-F238E27FC236}">
                <a16:creationId xmlns:a16="http://schemas.microsoft.com/office/drawing/2014/main" id="{C7F8AA33-44E2-59F5-97E5-EF9EC4838194}"/>
              </a:ext>
            </a:extLst>
          </p:cNvPr>
          <p:cNvSpPr>
            <a:spLocks noGrp="1"/>
          </p:cNvSpPr>
          <p:nvPr>
            <p:ph sz="quarter" idx="13"/>
          </p:nvPr>
        </p:nvSpPr>
        <p:spPr/>
        <p:txBody>
          <a:bodyPr/>
          <a:lstStyle/>
          <a:p>
            <a:r>
              <a:rPr lang="en-US" dirty="0"/>
              <a:t>Output :</a:t>
            </a:r>
          </a:p>
          <a:p>
            <a:r>
              <a:rPr lang="en-US" dirty="0"/>
              <a:t>Even </a:t>
            </a:r>
            <a:br>
              <a:rPr lang="en-US" dirty="0"/>
            </a:br>
            <a:r>
              <a:rPr lang="en-US" dirty="0"/>
              <a:t>odd </a:t>
            </a:r>
          </a:p>
          <a:p>
            <a:endParaRPr lang="en-US" dirty="0"/>
          </a:p>
        </p:txBody>
      </p:sp>
    </p:spTree>
    <p:extLst>
      <p:ext uri="{BB962C8B-B14F-4D97-AF65-F5344CB8AC3E}">
        <p14:creationId xmlns:p14="http://schemas.microsoft.com/office/powerpoint/2010/main" val="33059251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6A52-560A-9F55-1039-EF15EA37020A}"/>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sp>
        <p:nvSpPr>
          <p:cNvPr id="3" name="Content Placeholder 2">
            <a:extLst>
              <a:ext uri="{FF2B5EF4-FFF2-40B4-BE49-F238E27FC236}">
                <a16:creationId xmlns:a16="http://schemas.microsoft.com/office/drawing/2014/main" id="{E0C6D02A-384B-1158-3CE6-3BAF32EC3388}"/>
              </a:ext>
            </a:extLst>
          </p:cNvPr>
          <p:cNvSpPr>
            <a:spLocks noGrp="1"/>
          </p:cNvSpPr>
          <p:nvPr>
            <p:ph sz="quarter" idx="13"/>
          </p:nvPr>
        </p:nvSpPr>
        <p:spPr/>
        <p:txBody>
          <a:bodyPr/>
          <a:lstStyle/>
          <a:p>
            <a:r>
              <a:rPr lang="en-US" dirty="0"/>
              <a:t>Conditional statement :</a:t>
            </a:r>
          </a:p>
          <a:p>
            <a:r>
              <a:rPr lang="en-US" dirty="0"/>
              <a:t>Conditional statement in python perform different computations or actions depending on whether a specific </a:t>
            </a:r>
            <a:r>
              <a:rPr lang="en-US" dirty="0" err="1"/>
              <a:t>boolean</a:t>
            </a:r>
            <a:r>
              <a:rPr lang="en-US" dirty="0"/>
              <a:t> constraint evaluates to true or false .</a:t>
            </a:r>
          </a:p>
          <a:p>
            <a:r>
              <a:rPr lang="en-US" dirty="0"/>
              <a:t>Conditional statements are handled by if statement in python. In this tutorial , we will see how to apply conditional statements in python .</a:t>
            </a:r>
          </a:p>
        </p:txBody>
      </p:sp>
    </p:spTree>
    <p:extLst>
      <p:ext uri="{BB962C8B-B14F-4D97-AF65-F5344CB8AC3E}">
        <p14:creationId xmlns:p14="http://schemas.microsoft.com/office/powerpoint/2010/main" val="37346496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3919-14C8-6C33-7F9C-45AA4E03E365}"/>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sp>
        <p:nvSpPr>
          <p:cNvPr id="3" name="Content Placeholder 2">
            <a:extLst>
              <a:ext uri="{FF2B5EF4-FFF2-40B4-BE49-F238E27FC236}">
                <a16:creationId xmlns:a16="http://schemas.microsoft.com/office/drawing/2014/main" id="{AFF267D1-01D9-2EBA-F8EB-089F40A4E495}"/>
              </a:ext>
            </a:extLst>
          </p:cNvPr>
          <p:cNvSpPr>
            <a:spLocks noGrp="1"/>
          </p:cNvSpPr>
          <p:nvPr>
            <p:ph sz="quarter" idx="13"/>
          </p:nvPr>
        </p:nvSpPr>
        <p:spPr/>
        <p:txBody>
          <a:bodyPr/>
          <a:lstStyle/>
          <a:p>
            <a:r>
              <a:rPr lang="en-US" dirty="0"/>
              <a:t>If statement </a:t>
            </a:r>
          </a:p>
          <a:p>
            <a:r>
              <a:rPr lang="en-US" dirty="0"/>
              <a:t>The if statement is used for decision-making operations. It contains a body of code which runs only when the condition given in the if statement is true.</a:t>
            </a:r>
          </a:p>
          <a:p>
            <a:r>
              <a:rPr lang="en-US" dirty="0"/>
              <a:t>If the condition is false, then the optional else statement runs which contains some for the else condition .</a:t>
            </a:r>
          </a:p>
          <a:p>
            <a:r>
              <a:rPr lang="en-US" dirty="0"/>
              <a:t>When you want to justify one condition while the other condition in nor true, then you use python if else statement .</a:t>
            </a:r>
          </a:p>
        </p:txBody>
      </p:sp>
    </p:spTree>
    <p:extLst>
      <p:ext uri="{BB962C8B-B14F-4D97-AF65-F5344CB8AC3E}">
        <p14:creationId xmlns:p14="http://schemas.microsoft.com/office/powerpoint/2010/main" val="5300314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A09E-A13B-35AA-B080-0F393EF029E7}"/>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sp>
        <p:nvSpPr>
          <p:cNvPr id="3" name="Content Placeholder 2">
            <a:extLst>
              <a:ext uri="{FF2B5EF4-FFF2-40B4-BE49-F238E27FC236}">
                <a16:creationId xmlns:a16="http://schemas.microsoft.com/office/drawing/2014/main" id="{7225DA6F-0E07-36D7-AD90-95BD9F4FAE1E}"/>
              </a:ext>
            </a:extLst>
          </p:cNvPr>
          <p:cNvSpPr>
            <a:spLocks noGrp="1"/>
          </p:cNvSpPr>
          <p:nvPr>
            <p:ph sz="quarter" idx="13"/>
          </p:nvPr>
        </p:nvSpPr>
        <p:spPr/>
        <p:txBody>
          <a:bodyPr/>
          <a:lstStyle/>
          <a:p>
            <a:r>
              <a:rPr lang="en-US" dirty="0"/>
              <a:t>If statement syntax :</a:t>
            </a:r>
          </a:p>
          <a:p>
            <a:r>
              <a:rPr lang="en-US" dirty="0"/>
              <a:t>If expression </a:t>
            </a:r>
          </a:p>
          <a:p>
            <a:r>
              <a:rPr lang="en-US" dirty="0"/>
              <a:t> statement </a:t>
            </a:r>
          </a:p>
          <a:p>
            <a:r>
              <a:rPr lang="en-US" dirty="0"/>
              <a:t>Else </a:t>
            </a:r>
          </a:p>
          <a:p>
            <a:r>
              <a:rPr lang="en-US" dirty="0"/>
              <a:t> statement </a:t>
            </a:r>
          </a:p>
          <a:p>
            <a:r>
              <a:rPr lang="en-US" dirty="0"/>
              <a:t>Python if else flowchart </a:t>
            </a:r>
          </a:p>
        </p:txBody>
      </p:sp>
    </p:spTree>
    <p:extLst>
      <p:ext uri="{BB962C8B-B14F-4D97-AF65-F5344CB8AC3E}">
        <p14:creationId xmlns:p14="http://schemas.microsoft.com/office/powerpoint/2010/main" val="16125520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20CF-8103-9A67-7FD3-7D4CB8AB7A1F}"/>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pic>
        <p:nvPicPr>
          <p:cNvPr id="6146" name="Picture 2" descr="Python if..else Flowchart">
            <a:extLst>
              <a:ext uri="{FF2B5EF4-FFF2-40B4-BE49-F238E27FC236}">
                <a16:creationId xmlns:a16="http://schemas.microsoft.com/office/drawing/2014/main" id="{098BB41B-82F3-5570-7936-D2B7B1D05E99}"/>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971800" y="2462213"/>
            <a:ext cx="5905500" cy="403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3843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C3A4-A8B0-BB8D-860B-B3C24BA0B4ED}"/>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sp>
        <p:nvSpPr>
          <p:cNvPr id="3" name="Content Placeholder 2">
            <a:extLst>
              <a:ext uri="{FF2B5EF4-FFF2-40B4-BE49-F238E27FC236}">
                <a16:creationId xmlns:a16="http://schemas.microsoft.com/office/drawing/2014/main" id="{166CF44F-D4F4-A376-D61B-6F53DC0CBCD7}"/>
              </a:ext>
            </a:extLst>
          </p:cNvPr>
          <p:cNvSpPr>
            <a:spLocks noGrp="1"/>
          </p:cNvSpPr>
          <p:nvPr>
            <p:ph sz="quarter" idx="13"/>
          </p:nvPr>
        </p:nvSpPr>
        <p:spPr/>
        <p:txBody>
          <a:bodyPr>
            <a:normAutofit fontScale="92500" lnSpcReduction="20000"/>
          </a:bodyPr>
          <a:lstStyle/>
          <a:p>
            <a:r>
              <a:rPr lang="en-US" dirty="0"/>
              <a:t>Example of if else statement :</a:t>
            </a:r>
          </a:p>
          <a:p>
            <a:r>
              <a:rPr lang="en-US" dirty="0"/>
              <a:t>Def main():</a:t>
            </a:r>
          </a:p>
          <a:p>
            <a:r>
              <a:rPr lang="en-US" dirty="0"/>
              <a:t> x , y = 2, 8</a:t>
            </a:r>
          </a:p>
          <a:p>
            <a:r>
              <a:rPr lang="en-US" dirty="0"/>
              <a:t> if (x &lt; y):</a:t>
            </a:r>
          </a:p>
          <a:p>
            <a:r>
              <a:rPr lang="en-US" dirty="0"/>
              <a:t>     </a:t>
            </a:r>
            <a:r>
              <a:rPr lang="en-US" dirty="0" err="1"/>
              <a:t>st</a:t>
            </a:r>
            <a:r>
              <a:rPr lang="en-US" dirty="0"/>
              <a:t> = “x is less than y”</a:t>
            </a:r>
          </a:p>
          <a:p>
            <a:r>
              <a:rPr lang="en-US" dirty="0"/>
              <a:t> print(</a:t>
            </a:r>
            <a:r>
              <a:rPr lang="en-US" dirty="0" err="1"/>
              <a:t>st</a:t>
            </a:r>
            <a:r>
              <a:rPr lang="en-US" dirty="0"/>
              <a:t>)</a:t>
            </a:r>
          </a:p>
          <a:p>
            <a:endParaRPr lang="en-US" dirty="0"/>
          </a:p>
          <a:p>
            <a:r>
              <a:rPr lang="en-US" dirty="0"/>
              <a:t>Output : x is less than y </a:t>
            </a:r>
          </a:p>
        </p:txBody>
      </p:sp>
    </p:spTree>
    <p:extLst>
      <p:ext uri="{BB962C8B-B14F-4D97-AF65-F5344CB8AC3E}">
        <p14:creationId xmlns:p14="http://schemas.microsoft.com/office/powerpoint/2010/main" val="28597884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77D0-C738-CBA9-9200-3BAF39BEF870}"/>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sp>
        <p:nvSpPr>
          <p:cNvPr id="3" name="Content Placeholder 2">
            <a:extLst>
              <a:ext uri="{FF2B5EF4-FFF2-40B4-BE49-F238E27FC236}">
                <a16:creationId xmlns:a16="http://schemas.microsoft.com/office/drawing/2014/main" id="{E53350C3-8685-3A43-C866-93D399248FEE}"/>
              </a:ext>
            </a:extLst>
          </p:cNvPr>
          <p:cNvSpPr>
            <a:spLocks noGrp="1"/>
          </p:cNvSpPr>
          <p:nvPr>
            <p:ph sz="quarter" idx="13"/>
          </p:nvPr>
        </p:nvSpPr>
        <p:spPr/>
        <p:txBody>
          <a:bodyPr/>
          <a:lstStyle/>
          <a:p>
            <a:r>
              <a:rPr lang="en-US" dirty="0"/>
              <a:t>Else condition :</a:t>
            </a:r>
          </a:p>
          <a:p>
            <a:r>
              <a:rPr lang="en-US" dirty="0"/>
              <a:t>The “else </a:t>
            </a:r>
            <a:r>
              <a:rPr lang="en-US" dirty="0" err="1"/>
              <a:t>condation</a:t>
            </a:r>
            <a:r>
              <a:rPr lang="en-US" dirty="0"/>
              <a:t>” is usually used when you have to judge one statement on the basis of other. </a:t>
            </a:r>
          </a:p>
          <a:p>
            <a:r>
              <a:rPr lang="en-US" dirty="0"/>
              <a:t>If one condition goes wrong, then there should be another condition that should justify the statement or logic .</a:t>
            </a:r>
          </a:p>
          <a:p>
            <a:r>
              <a:rPr lang="en-US" dirty="0"/>
              <a:t>There might be many instances when your “ else condition “ won’t give you the desired result. </a:t>
            </a:r>
          </a:p>
        </p:txBody>
      </p:sp>
    </p:spTree>
    <p:extLst>
      <p:ext uri="{BB962C8B-B14F-4D97-AF65-F5344CB8AC3E}">
        <p14:creationId xmlns:p14="http://schemas.microsoft.com/office/powerpoint/2010/main" val="16751630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086F-A9EB-D79E-75FC-5ACB17E12034}"/>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sp>
        <p:nvSpPr>
          <p:cNvPr id="3" name="Content Placeholder 2">
            <a:extLst>
              <a:ext uri="{FF2B5EF4-FFF2-40B4-BE49-F238E27FC236}">
                <a16:creationId xmlns:a16="http://schemas.microsoft.com/office/drawing/2014/main" id="{B2A8A893-D16F-C95F-D6EB-B83DF2C743A6}"/>
              </a:ext>
            </a:extLst>
          </p:cNvPr>
          <p:cNvSpPr>
            <a:spLocks noGrp="1"/>
          </p:cNvSpPr>
          <p:nvPr>
            <p:ph sz="quarter" idx="13"/>
          </p:nvPr>
        </p:nvSpPr>
        <p:spPr/>
        <p:txBody>
          <a:bodyPr/>
          <a:lstStyle/>
          <a:p>
            <a:r>
              <a:rPr lang="en-US" dirty="0"/>
              <a:t>It will print out the wrong result as there is a mistake in program logic. In most cases, this happens when you have to justify more than two statement or condition in a program .</a:t>
            </a:r>
          </a:p>
          <a:p>
            <a:r>
              <a:rPr lang="en-US" dirty="0"/>
              <a:t>Here both the variables are same (8,8) and the program output is “x is greater than y” , which is wrong. </a:t>
            </a:r>
          </a:p>
          <a:p>
            <a:r>
              <a:rPr lang="en-US" dirty="0"/>
              <a:t>This is because it checks the first condition (if condition in python), and if fails, then it prints out the second condition (else condition) as default. </a:t>
            </a:r>
          </a:p>
          <a:p>
            <a:endParaRPr lang="en-US" dirty="0"/>
          </a:p>
        </p:txBody>
      </p:sp>
    </p:spTree>
    <p:extLst>
      <p:ext uri="{BB962C8B-B14F-4D97-AF65-F5344CB8AC3E}">
        <p14:creationId xmlns:p14="http://schemas.microsoft.com/office/powerpoint/2010/main" val="369862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CEC1-029A-E692-FC70-7B3678BF325E}"/>
              </a:ext>
            </a:extLst>
          </p:cNvPr>
          <p:cNvSpPr>
            <a:spLocks noGrp="1"/>
          </p:cNvSpPr>
          <p:nvPr>
            <p:ph type="title"/>
          </p:nvPr>
        </p:nvSpPr>
        <p:spPr/>
        <p:txBody>
          <a:bodyPr/>
          <a:lstStyle/>
          <a:p>
            <a:r>
              <a:rPr lang="en-US" dirty="0"/>
              <a:t>Python basics (python main functions, variables)</a:t>
            </a:r>
          </a:p>
        </p:txBody>
      </p:sp>
      <p:sp>
        <p:nvSpPr>
          <p:cNvPr id="3" name="Content Placeholder 2">
            <a:extLst>
              <a:ext uri="{FF2B5EF4-FFF2-40B4-BE49-F238E27FC236}">
                <a16:creationId xmlns:a16="http://schemas.microsoft.com/office/drawing/2014/main" id="{CCF5D2A5-A7E7-892C-764D-D51380094B61}"/>
              </a:ext>
            </a:extLst>
          </p:cNvPr>
          <p:cNvSpPr>
            <a:spLocks noGrp="1"/>
          </p:cNvSpPr>
          <p:nvPr>
            <p:ph sz="quarter" idx="13"/>
          </p:nvPr>
        </p:nvSpPr>
        <p:spPr/>
        <p:txBody>
          <a:bodyPr/>
          <a:lstStyle/>
          <a:p>
            <a:r>
              <a:rPr lang="en-US" dirty="0"/>
              <a:t>Python main function :</a:t>
            </a:r>
          </a:p>
          <a:p>
            <a:r>
              <a:rPr lang="en-US" dirty="0"/>
              <a:t>Main function is like the entry point of a program. However, python interpreter runs the code right from the first line.</a:t>
            </a:r>
          </a:p>
          <a:p>
            <a:r>
              <a:rPr lang="en-US" dirty="0"/>
              <a:t>The execution of the code starts from the starting line and goes line by line . It does not matter where the main function is present or it is present or not </a:t>
            </a:r>
          </a:p>
          <a:p>
            <a:r>
              <a:rPr lang="en-US" dirty="0"/>
              <a:t>Since there is no main() function in python,  when the command to run a python program is given to the interpreter, the code that is at level 0 indentation is to be executed.</a:t>
            </a:r>
          </a:p>
        </p:txBody>
      </p:sp>
    </p:spTree>
    <p:extLst>
      <p:ext uri="{BB962C8B-B14F-4D97-AF65-F5344CB8AC3E}">
        <p14:creationId xmlns:p14="http://schemas.microsoft.com/office/powerpoint/2010/main" val="1592646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5C9C-F98C-31B9-DDCC-50EB01A57A5F}"/>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sp>
        <p:nvSpPr>
          <p:cNvPr id="3" name="Content Placeholder 2">
            <a:extLst>
              <a:ext uri="{FF2B5EF4-FFF2-40B4-BE49-F238E27FC236}">
                <a16:creationId xmlns:a16="http://schemas.microsoft.com/office/drawing/2014/main" id="{6274B4CA-0A97-4374-381F-B965411E2BC3}"/>
              </a:ext>
            </a:extLst>
          </p:cNvPr>
          <p:cNvSpPr>
            <a:spLocks noGrp="1"/>
          </p:cNvSpPr>
          <p:nvPr>
            <p:ph sz="quarter" idx="13"/>
          </p:nvPr>
        </p:nvSpPr>
        <p:spPr/>
        <p:txBody>
          <a:bodyPr/>
          <a:lstStyle/>
          <a:p>
            <a:r>
              <a:rPr lang="en-US" dirty="0" err="1"/>
              <a:t>Elif</a:t>
            </a:r>
            <a:r>
              <a:rPr lang="en-US" dirty="0"/>
              <a:t> condition :</a:t>
            </a:r>
          </a:p>
          <a:p>
            <a:r>
              <a:rPr lang="en-US" dirty="0"/>
              <a:t>To correct the previous error made by “ else condition” , we can use “ </a:t>
            </a:r>
            <a:r>
              <a:rPr lang="en-US" dirty="0" err="1"/>
              <a:t>elif</a:t>
            </a:r>
            <a:r>
              <a:rPr lang="en-US" dirty="0"/>
              <a:t> “ statement. </a:t>
            </a:r>
          </a:p>
          <a:p>
            <a:r>
              <a:rPr lang="en-US" dirty="0"/>
              <a:t>By using “ </a:t>
            </a:r>
            <a:r>
              <a:rPr lang="en-US" dirty="0" err="1"/>
              <a:t>elsif</a:t>
            </a:r>
            <a:r>
              <a:rPr lang="en-US" dirty="0"/>
              <a:t> “ condition , you are telling the program to print out the third condition or possibility when the other condition goes wrong or incorrect.</a:t>
            </a:r>
          </a:p>
        </p:txBody>
      </p:sp>
    </p:spTree>
    <p:extLst>
      <p:ext uri="{BB962C8B-B14F-4D97-AF65-F5344CB8AC3E}">
        <p14:creationId xmlns:p14="http://schemas.microsoft.com/office/powerpoint/2010/main" val="10654104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A460-05DD-497A-6213-796DE0E8CEAC}"/>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sp>
        <p:nvSpPr>
          <p:cNvPr id="3" name="Content Placeholder 2">
            <a:extLst>
              <a:ext uri="{FF2B5EF4-FFF2-40B4-BE49-F238E27FC236}">
                <a16:creationId xmlns:a16="http://schemas.microsoft.com/office/drawing/2014/main" id="{9DFE1D6C-79A5-19DD-E2D2-2381A92FF890}"/>
              </a:ext>
            </a:extLst>
          </p:cNvPr>
          <p:cNvSpPr>
            <a:spLocks noGrp="1"/>
          </p:cNvSpPr>
          <p:nvPr>
            <p:ph sz="quarter" idx="13"/>
          </p:nvPr>
        </p:nvSpPr>
        <p:spPr/>
        <p:txBody>
          <a:bodyPr/>
          <a:lstStyle/>
          <a:p>
            <a:r>
              <a:rPr lang="en-US" dirty="0"/>
              <a:t>Nested If statement :</a:t>
            </a:r>
          </a:p>
          <a:p>
            <a:r>
              <a:rPr lang="en-US" dirty="0"/>
              <a:t>There come situations in real life when we need to make some decisions and based on these decisions, we decide  what should we do next.</a:t>
            </a:r>
          </a:p>
          <a:p>
            <a:r>
              <a:rPr lang="en-US" dirty="0"/>
              <a:t>Similar situations arise in programming also where we need to make some decisions and based on these decisions we will execute the next block of code.</a:t>
            </a:r>
          </a:p>
          <a:p>
            <a:r>
              <a:rPr lang="en-US" dirty="0"/>
              <a:t>This is done with the help of decision-making statements in python .</a:t>
            </a:r>
          </a:p>
          <a:p>
            <a:endParaRPr lang="en-US" dirty="0"/>
          </a:p>
        </p:txBody>
      </p:sp>
    </p:spTree>
    <p:extLst>
      <p:ext uri="{BB962C8B-B14F-4D97-AF65-F5344CB8AC3E}">
        <p14:creationId xmlns:p14="http://schemas.microsoft.com/office/powerpoint/2010/main" val="11202618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0396-D299-5DAC-65A5-8A7DA7BA4FF8}"/>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sp>
        <p:nvSpPr>
          <p:cNvPr id="3" name="Content Placeholder 2">
            <a:extLst>
              <a:ext uri="{FF2B5EF4-FFF2-40B4-BE49-F238E27FC236}">
                <a16:creationId xmlns:a16="http://schemas.microsoft.com/office/drawing/2014/main" id="{43A7BEC3-E877-CF86-57F5-B86847CB0359}"/>
              </a:ext>
            </a:extLst>
          </p:cNvPr>
          <p:cNvSpPr>
            <a:spLocks noGrp="1"/>
          </p:cNvSpPr>
          <p:nvPr>
            <p:ph sz="quarter" idx="13"/>
          </p:nvPr>
        </p:nvSpPr>
        <p:spPr/>
        <p:txBody>
          <a:bodyPr/>
          <a:lstStyle/>
          <a:p>
            <a:r>
              <a:rPr lang="en-US" dirty="0"/>
              <a:t>We can have an if… </a:t>
            </a:r>
            <a:r>
              <a:rPr lang="en-US" dirty="0" err="1"/>
              <a:t>elif</a:t>
            </a:r>
            <a:r>
              <a:rPr lang="en-US" dirty="0"/>
              <a:t>… else statement inside another if… </a:t>
            </a:r>
            <a:r>
              <a:rPr lang="en-US" dirty="0" err="1"/>
              <a:t>elif</a:t>
            </a:r>
            <a:r>
              <a:rPr lang="en-US" dirty="0"/>
              <a:t>… else statement this is called nesting in computer programming.</a:t>
            </a:r>
          </a:p>
          <a:p>
            <a:r>
              <a:rPr lang="en-US" dirty="0"/>
              <a:t>Any number of these statements can be nested inside one another. Indentation is the only way to figure out the level of nesting.</a:t>
            </a:r>
          </a:p>
          <a:p>
            <a:r>
              <a:rPr lang="en-US" dirty="0"/>
              <a:t>This can get confusing, so it must be avoided if we can.</a:t>
            </a:r>
          </a:p>
        </p:txBody>
      </p:sp>
    </p:spTree>
    <p:extLst>
      <p:ext uri="{BB962C8B-B14F-4D97-AF65-F5344CB8AC3E}">
        <p14:creationId xmlns:p14="http://schemas.microsoft.com/office/powerpoint/2010/main" val="18546458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7683-6F54-6D05-F3A3-D4F494DC7DBF}"/>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sp>
        <p:nvSpPr>
          <p:cNvPr id="3" name="Content Placeholder 2">
            <a:extLst>
              <a:ext uri="{FF2B5EF4-FFF2-40B4-BE49-F238E27FC236}">
                <a16:creationId xmlns:a16="http://schemas.microsoft.com/office/drawing/2014/main" id="{CCFB5AB1-8CDE-DC74-0F31-7520AF0B21F3}"/>
              </a:ext>
            </a:extLst>
          </p:cNvPr>
          <p:cNvSpPr>
            <a:spLocks noGrp="1"/>
          </p:cNvSpPr>
          <p:nvPr>
            <p:ph sz="quarter" idx="13"/>
          </p:nvPr>
        </p:nvSpPr>
        <p:spPr/>
        <p:txBody>
          <a:bodyPr/>
          <a:lstStyle/>
          <a:p>
            <a:r>
              <a:rPr lang="en-US" dirty="0"/>
              <a:t>Syntax ;</a:t>
            </a:r>
          </a:p>
          <a:p>
            <a:r>
              <a:rPr lang="en-US" dirty="0"/>
              <a:t>If(condition 1):</a:t>
            </a:r>
          </a:p>
          <a:p>
            <a:r>
              <a:rPr lang="en-US" dirty="0"/>
              <a:t># executes when condition 1 is true</a:t>
            </a:r>
          </a:p>
          <a:p>
            <a:r>
              <a:rPr lang="en-US" dirty="0"/>
              <a:t>If(condition 2):</a:t>
            </a:r>
          </a:p>
          <a:p>
            <a:r>
              <a:rPr lang="en-US" dirty="0"/>
              <a:t># executes when condition 2 in true </a:t>
            </a:r>
          </a:p>
          <a:p>
            <a:r>
              <a:rPr lang="en-US" dirty="0"/>
              <a:t># if block is end here </a:t>
            </a:r>
          </a:p>
          <a:p>
            <a:r>
              <a:rPr lang="en-US" dirty="0"/>
              <a:t>#if block is end here</a:t>
            </a:r>
          </a:p>
        </p:txBody>
      </p:sp>
    </p:spTree>
    <p:extLst>
      <p:ext uri="{BB962C8B-B14F-4D97-AF65-F5344CB8AC3E}">
        <p14:creationId xmlns:p14="http://schemas.microsoft.com/office/powerpoint/2010/main" val="4539343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5DD2A-275E-991D-FD93-8A0C95108AB7}"/>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pic>
        <p:nvPicPr>
          <p:cNvPr id="1026" name="Picture 2" descr="nested-if1">
            <a:extLst>
              <a:ext uri="{FF2B5EF4-FFF2-40B4-BE49-F238E27FC236}">
                <a16:creationId xmlns:a16="http://schemas.microsoft.com/office/drawing/2014/main" id="{494195B5-0A09-CE47-DAD9-DDC878B47633}"/>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952750" y="2609850"/>
            <a:ext cx="6019800"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4719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19BE-361C-B438-A898-1974D01AA4CE}"/>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sp>
        <p:nvSpPr>
          <p:cNvPr id="3" name="Content Placeholder 2">
            <a:extLst>
              <a:ext uri="{FF2B5EF4-FFF2-40B4-BE49-F238E27FC236}">
                <a16:creationId xmlns:a16="http://schemas.microsoft.com/office/drawing/2014/main" id="{14CDD6C1-CF83-21C2-0A82-4A6868F74A31}"/>
              </a:ext>
            </a:extLst>
          </p:cNvPr>
          <p:cNvSpPr>
            <a:spLocks noGrp="1"/>
          </p:cNvSpPr>
          <p:nvPr>
            <p:ph sz="quarter" idx="13"/>
          </p:nvPr>
        </p:nvSpPr>
        <p:spPr/>
        <p:txBody>
          <a:bodyPr/>
          <a:lstStyle/>
          <a:p>
            <a:r>
              <a:rPr lang="en-US" dirty="0"/>
              <a:t>Switch case statement :</a:t>
            </a:r>
          </a:p>
          <a:p>
            <a:r>
              <a:rPr lang="en-US" dirty="0"/>
              <a:t>Unlike every other programming language we have used before, python does not have a switch or case statement .</a:t>
            </a:r>
          </a:p>
          <a:p>
            <a:r>
              <a:rPr lang="en-US" dirty="0"/>
              <a:t>To get around this fact, we use dictionary mapping.</a:t>
            </a:r>
          </a:p>
          <a:p>
            <a:r>
              <a:rPr lang="en-US" dirty="0"/>
              <a:t>Method 1: switch case implement in python using dictionary mapping </a:t>
            </a:r>
          </a:p>
          <a:p>
            <a:r>
              <a:rPr lang="en-US" dirty="0"/>
              <a:t>In python, a dictionary is an unordered collection of data values that can be used to store data values.</a:t>
            </a:r>
          </a:p>
        </p:txBody>
      </p:sp>
    </p:spTree>
    <p:extLst>
      <p:ext uri="{BB962C8B-B14F-4D97-AF65-F5344CB8AC3E}">
        <p14:creationId xmlns:p14="http://schemas.microsoft.com/office/powerpoint/2010/main" val="39303313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AF44-C9E1-077A-6BB5-BE7E2A332B15}"/>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sp>
        <p:nvSpPr>
          <p:cNvPr id="3" name="Content Placeholder 2">
            <a:extLst>
              <a:ext uri="{FF2B5EF4-FFF2-40B4-BE49-F238E27FC236}">
                <a16:creationId xmlns:a16="http://schemas.microsoft.com/office/drawing/2014/main" id="{C8D8FB39-04AE-8255-4E9C-EAED42162E78}"/>
              </a:ext>
            </a:extLst>
          </p:cNvPr>
          <p:cNvSpPr>
            <a:spLocks noGrp="1"/>
          </p:cNvSpPr>
          <p:nvPr>
            <p:ph sz="quarter" idx="13"/>
          </p:nvPr>
        </p:nvSpPr>
        <p:spPr/>
        <p:txBody>
          <a:bodyPr>
            <a:normAutofit lnSpcReduction="10000"/>
          </a:bodyPr>
          <a:lstStyle/>
          <a:p>
            <a:r>
              <a:rPr lang="en-US" dirty="0"/>
              <a:t>Unlike other data types, which can only include a single value per element, dictionaries can also contain a key: value pair.</a:t>
            </a:r>
          </a:p>
          <a:p>
            <a:r>
              <a:rPr lang="en-US" dirty="0"/>
              <a:t>The key value of the dictionary data type functions as cases in a switch statement when we use the dictionary to replace the switch case statement.</a:t>
            </a:r>
          </a:p>
          <a:p>
            <a:r>
              <a:rPr lang="en-US" dirty="0"/>
              <a:t>Def numbers _ to _ strings(argument):</a:t>
            </a:r>
          </a:p>
          <a:p>
            <a:r>
              <a:rPr lang="en-US" dirty="0"/>
              <a:t>Switcher = {</a:t>
            </a:r>
          </a:p>
          <a:p>
            <a:r>
              <a:rPr lang="en-US" dirty="0"/>
              <a:t>0 : “zero”, 1: “one”, 2: “two”,</a:t>
            </a:r>
          </a:p>
          <a:p>
            <a:r>
              <a:rPr lang="en-US" dirty="0"/>
              <a:t>}</a:t>
            </a:r>
          </a:p>
        </p:txBody>
      </p:sp>
    </p:spTree>
    <p:extLst>
      <p:ext uri="{BB962C8B-B14F-4D97-AF65-F5344CB8AC3E}">
        <p14:creationId xmlns:p14="http://schemas.microsoft.com/office/powerpoint/2010/main" val="11567921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D2E8-717A-4301-5028-71B0A0C7DE6B}"/>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sp>
        <p:nvSpPr>
          <p:cNvPr id="3" name="Content Placeholder 2">
            <a:extLst>
              <a:ext uri="{FF2B5EF4-FFF2-40B4-BE49-F238E27FC236}">
                <a16:creationId xmlns:a16="http://schemas.microsoft.com/office/drawing/2014/main" id="{09B49D5A-B393-DD83-0032-5FF02BBB4DE6}"/>
              </a:ext>
            </a:extLst>
          </p:cNvPr>
          <p:cNvSpPr>
            <a:spLocks noGrp="1"/>
          </p:cNvSpPr>
          <p:nvPr>
            <p:ph sz="quarter" idx="13"/>
          </p:nvPr>
        </p:nvSpPr>
        <p:spPr/>
        <p:txBody>
          <a:bodyPr/>
          <a:lstStyle/>
          <a:p>
            <a:r>
              <a:rPr lang="en-US" dirty="0"/>
              <a:t>Method 2 : switch case implement in python using if else </a:t>
            </a:r>
          </a:p>
          <a:p>
            <a:r>
              <a:rPr lang="en-US" dirty="0"/>
              <a:t>The if – else is another method to implement switch case replacement . It is used to determine whether a specific statement or block of statements will be performed or not.</a:t>
            </a:r>
          </a:p>
          <a:p>
            <a:r>
              <a:rPr lang="en-US" dirty="0"/>
              <a:t>Whether a black of statements will be executed if </a:t>
            </a:r>
            <a:r>
              <a:rPr lang="en-US" dirty="0" err="1"/>
              <a:t>aspecific</a:t>
            </a:r>
            <a:r>
              <a:rPr lang="en-US" dirty="0"/>
              <a:t> condition is true or not .</a:t>
            </a:r>
          </a:p>
        </p:txBody>
      </p:sp>
    </p:spTree>
    <p:extLst>
      <p:ext uri="{BB962C8B-B14F-4D97-AF65-F5344CB8AC3E}">
        <p14:creationId xmlns:p14="http://schemas.microsoft.com/office/powerpoint/2010/main" val="21329836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1A53-BBA3-582B-19A1-B32A357CE7E1}"/>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sp>
        <p:nvSpPr>
          <p:cNvPr id="3" name="Content Placeholder 2">
            <a:extLst>
              <a:ext uri="{FF2B5EF4-FFF2-40B4-BE49-F238E27FC236}">
                <a16:creationId xmlns:a16="http://schemas.microsoft.com/office/drawing/2014/main" id="{D3B8B7F8-29FE-2AD6-C1F0-18E403621DCA}"/>
              </a:ext>
            </a:extLst>
          </p:cNvPr>
          <p:cNvSpPr>
            <a:spLocks noGrp="1"/>
          </p:cNvSpPr>
          <p:nvPr>
            <p:ph sz="quarter" idx="13"/>
          </p:nvPr>
        </p:nvSpPr>
        <p:spPr/>
        <p:txBody>
          <a:bodyPr>
            <a:normAutofit fontScale="92500" lnSpcReduction="20000"/>
          </a:bodyPr>
          <a:lstStyle/>
          <a:p>
            <a:r>
              <a:rPr lang="en-US" dirty="0"/>
              <a:t>Bike = ‘Yamaha’</a:t>
            </a:r>
          </a:p>
          <a:p>
            <a:r>
              <a:rPr lang="en-US" dirty="0"/>
              <a:t>If bike == ‘hero; :</a:t>
            </a:r>
          </a:p>
          <a:p>
            <a:r>
              <a:rPr lang="en-US" dirty="0"/>
              <a:t>Print(“bike is hero”)</a:t>
            </a:r>
          </a:p>
          <a:p>
            <a:r>
              <a:rPr lang="en-US" dirty="0" err="1"/>
              <a:t>Elif</a:t>
            </a:r>
            <a:r>
              <a:rPr lang="en-US" dirty="0"/>
              <a:t> bike == “Suzuki” :</a:t>
            </a:r>
          </a:p>
          <a:p>
            <a:r>
              <a:rPr lang="en-US" dirty="0"/>
              <a:t>Print(“bike is Suzuki”)</a:t>
            </a:r>
          </a:p>
          <a:p>
            <a:r>
              <a:rPr lang="en-US" dirty="0" err="1"/>
              <a:t>Elif</a:t>
            </a:r>
            <a:r>
              <a:rPr lang="en-US" dirty="0"/>
              <a:t> bike == ‘Yamaha” :</a:t>
            </a:r>
          </a:p>
          <a:p>
            <a:r>
              <a:rPr lang="en-US" dirty="0"/>
              <a:t>Else :</a:t>
            </a:r>
          </a:p>
          <a:p>
            <a:r>
              <a:rPr lang="en-US" dirty="0"/>
              <a:t>Print(“please choose correct answer”)</a:t>
            </a:r>
          </a:p>
        </p:txBody>
      </p:sp>
    </p:spTree>
    <p:extLst>
      <p:ext uri="{BB962C8B-B14F-4D97-AF65-F5344CB8AC3E}">
        <p14:creationId xmlns:p14="http://schemas.microsoft.com/office/powerpoint/2010/main" val="32303815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3258-340F-0CAB-18F7-83A8AAD01A5E}"/>
              </a:ext>
            </a:extLst>
          </p:cNvPr>
          <p:cNvSpPr>
            <a:spLocks noGrp="1"/>
          </p:cNvSpPr>
          <p:nvPr>
            <p:ph type="title"/>
          </p:nvPr>
        </p:nvSpPr>
        <p:spPr/>
        <p:txBody>
          <a:bodyPr/>
          <a:lstStyle/>
          <a:p>
            <a:r>
              <a:rPr lang="en-US" dirty="0"/>
              <a:t>Conditional statement(if, else, </a:t>
            </a:r>
            <a:r>
              <a:rPr lang="en-US" dirty="0" err="1"/>
              <a:t>elif</a:t>
            </a:r>
            <a:r>
              <a:rPr lang="en-US" dirty="0"/>
              <a:t>, nested if, switch case statement</a:t>
            </a:r>
          </a:p>
        </p:txBody>
      </p:sp>
      <p:sp>
        <p:nvSpPr>
          <p:cNvPr id="3" name="Content Placeholder 2">
            <a:extLst>
              <a:ext uri="{FF2B5EF4-FFF2-40B4-BE49-F238E27FC236}">
                <a16:creationId xmlns:a16="http://schemas.microsoft.com/office/drawing/2014/main" id="{D996430C-F60D-B998-67A6-F39180DCE411}"/>
              </a:ext>
            </a:extLst>
          </p:cNvPr>
          <p:cNvSpPr>
            <a:spLocks noGrp="1"/>
          </p:cNvSpPr>
          <p:nvPr>
            <p:ph sz="quarter" idx="13"/>
          </p:nvPr>
        </p:nvSpPr>
        <p:spPr/>
        <p:txBody>
          <a:bodyPr/>
          <a:lstStyle/>
          <a:p>
            <a:r>
              <a:rPr lang="en-US" dirty="0"/>
              <a:t>Output :</a:t>
            </a:r>
          </a:p>
          <a:p>
            <a:r>
              <a:rPr lang="en-US" dirty="0"/>
              <a:t>Bike is Yamaha </a:t>
            </a:r>
          </a:p>
          <a:p>
            <a:r>
              <a:rPr lang="en-US" dirty="0"/>
              <a:t>Method 3 : switch case implement in python using class </a:t>
            </a:r>
          </a:p>
          <a:p>
            <a:r>
              <a:rPr lang="en-US" dirty="0"/>
              <a:t>Int his method, we are using a class to create a switch method inside the python switch class in python .</a:t>
            </a:r>
          </a:p>
          <a:p>
            <a:pPr marL="0" indent="0">
              <a:buNone/>
            </a:pPr>
            <a:endParaRPr lang="en-US" dirty="0"/>
          </a:p>
        </p:txBody>
      </p:sp>
    </p:spTree>
    <p:extLst>
      <p:ext uri="{BB962C8B-B14F-4D97-AF65-F5344CB8AC3E}">
        <p14:creationId xmlns:p14="http://schemas.microsoft.com/office/powerpoint/2010/main" val="340700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D7E3-395B-7FF0-7144-21CF51436F6E}"/>
              </a:ext>
            </a:extLst>
          </p:cNvPr>
          <p:cNvSpPr>
            <a:spLocks noGrp="1"/>
          </p:cNvSpPr>
          <p:nvPr>
            <p:ph type="title"/>
          </p:nvPr>
        </p:nvSpPr>
        <p:spPr/>
        <p:txBody>
          <a:bodyPr/>
          <a:lstStyle/>
          <a:p>
            <a:r>
              <a:rPr lang="en-US" dirty="0"/>
              <a:t>Python basics (python main functions, variables)</a:t>
            </a:r>
          </a:p>
        </p:txBody>
      </p:sp>
      <p:sp>
        <p:nvSpPr>
          <p:cNvPr id="3" name="Content Placeholder 2">
            <a:extLst>
              <a:ext uri="{FF2B5EF4-FFF2-40B4-BE49-F238E27FC236}">
                <a16:creationId xmlns:a16="http://schemas.microsoft.com/office/drawing/2014/main" id="{CDEC97B3-CB6A-2939-5E39-E7D52AF75EAD}"/>
              </a:ext>
            </a:extLst>
          </p:cNvPr>
          <p:cNvSpPr>
            <a:spLocks noGrp="1"/>
          </p:cNvSpPr>
          <p:nvPr>
            <p:ph sz="quarter" idx="13"/>
          </p:nvPr>
        </p:nvSpPr>
        <p:spPr/>
        <p:txBody>
          <a:bodyPr/>
          <a:lstStyle/>
          <a:p>
            <a:r>
              <a:rPr lang="en-US" dirty="0"/>
              <a:t>However , before doing that, it will define a few special variables. ____ name ____ is one such special variable. </a:t>
            </a:r>
          </a:p>
          <a:p>
            <a:r>
              <a:rPr lang="en-US" dirty="0"/>
              <a:t>If the source  file is executed as the main program, the interpreter sets the ___ name ___ variable to have a value ___ main ___.</a:t>
            </a:r>
          </a:p>
          <a:p>
            <a:r>
              <a:rPr lang="en-US" dirty="0"/>
              <a:t>If this file is being imported form another module, ___ name ___ will be set to the module’s name.</a:t>
            </a:r>
          </a:p>
          <a:p>
            <a:r>
              <a:rPr lang="en-US" dirty="0"/>
              <a:t>___ name ___ is a built-in variable which evaluates to the name of the current module. </a:t>
            </a:r>
          </a:p>
        </p:txBody>
      </p:sp>
    </p:spTree>
    <p:extLst>
      <p:ext uri="{BB962C8B-B14F-4D97-AF65-F5344CB8AC3E}">
        <p14:creationId xmlns:p14="http://schemas.microsoft.com/office/powerpoint/2010/main" val="23936625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65B9-91D6-2641-1448-824ACCCA89AB}"/>
              </a:ext>
            </a:extLst>
          </p:cNvPr>
          <p:cNvSpPr>
            <a:spLocks noGrp="1"/>
          </p:cNvSpPr>
          <p:nvPr>
            <p:ph type="title"/>
          </p:nvPr>
        </p:nvSpPr>
        <p:spPr/>
        <p:txBody>
          <a:bodyPr/>
          <a:lstStyle/>
          <a:p>
            <a:r>
              <a:rPr lang="en-US" dirty="0"/>
              <a:t>Looping statement(for &amp; while loops: enumerate, break, continue statement)</a:t>
            </a:r>
          </a:p>
        </p:txBody>
      </p:sp>
      <p:sp>
        <p:nvSpPr>
          <p:cNvPr id="3" name="Content Placeholder 2">
            <a:extLst>
              <a:ext uri="{FF2B5EF4-FFF2-40B4-BE49-F238E27FC236}">
                <a16:creationId xmlns:a16="http://schemas.microsoft.com/office/drawing/2014/main" id="{AA730B48-4DD2-2531-0DA0-8B78F0D8B2A0}"/>
              </a:ext>
            </a:extLst>
          </p:cNvPr>
          <p:cNvSpPr>
            <a:spLocks noGrp="1"/>
          </p:cNvSpPr>
          <p:nvPr>
            <p:ph sz="quarter" idx="13"/>
          </p:nvPr>
        </p:nvSpPr>
        <p:spPr/>
        <p:txBody>
          <a:bodyPr/>
          <a:lstStyle/>
          <a:p>
            <a:r>
              <a:rPr lang="en-US" dirty="0"/>
              <a:t>Python programming language provides the following types of loops to handle looping requirements.</a:t>
            </a:r>
          </a:p>
          <a:p>
            <a:r>
              <a:rPr lang="en-US" dirty="0"/>
              <a:t>Python provides three ways for executing the loops. While all the ways provides three ways for executing the loops.</a:t>
            </a:r>
          </a:p>
          <a:p>
            <a:r>
              <a:rPr lang="en-US" dirty="0"/>
              <a:t>While all the ways provide similar basic functionality , they differ in their syntax and condition checking time.</a:t>
            </a:r>
          </a:p>
        </p:txBody>
      </p:sp>
    </p:spTree>
    <p:extLst>
      <p:ext uri="{BB962C8B-B14F-4D97-AF65-F5344CB8AC3E}">
        <p14:creationId xmlns:p14="http://schemas.microsoft.com/office/powerpoint/2010/main" val="24761929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37A4-DA1B-5468-3B17-3A84972090FA}"/>
              </a:ext>
            </a:extLst>
          </p:cNvPr>
          <p:cNvSpPr>
            <a:spLocks noGrp="1"/>
          </p:cNvSpPr>
          <p:nvPr>
            <p:ph type="title"/>
          </p:nvPr>
        </p:nvSpPr>
        <p:spPr/>
        <p:txBody>
          <a:bodyPr/>
          <a:lstStyle/>
          <a:p>
            <a:r>
              <a:rPr lang="en-US" dirty="0"/>
              <a:t>Looping statement(for &amp; while loops: enumerate, break, continue statement)</a:t>
            </a:r>
          </a:p>
        </p:txBody>
      </p:sp>
      <p:sp>
        <p:nvSpPr>
          <p:cNvPr id="3" name="Content Placeholder 2">
            <a:extLst>
              <a:ext uri="{FF2B5EF4-FFF2-40B4-BE49-F238E27FC236}">
                <a16:creationId xmlns:a16="http://schemas.microsoft.com/office/drawing/2014/main" id="{5BA654AD-0B4E-76F8-7925-F734DF0282AB}"/>
              </a:ext>
            </a:extLst>
          </p:cNvPr>
          <p:cNvSpPr>
            <a:spLocks noGrp="1"/>
          </p:cNvSpPr>
          <p:nvPr>
            <p:ph sz="quarter" idx="13"/>
          </p:nvPr>
        </p:nvSpPr>
        <p:spPr/>
        <p:txBody>
          <a:bodyPr/>
          <a:lstStyle/>
          <a:p>
            <a:r>
              <a:rPr lang="en-US" dirty="0"/>
              <a:t>While loop in python :</a:t>
            </a:r>
          </a:p>
          <a:p>
            <a:r>
              <a:rPr lang="en-US" dirty="0"/>
              <a:t>In python a while loop is used to execute a block of statements repeatedly until a given condition is satisfied.</a:t>
            </a:r>
          </a:p>
          <a:p>
            <a:r>
              <a:rPr lang="en-US" dirty="0"/>
              <a:t>And when the condition becomes false, the line immediately after the loop in the program is executed.</a:t>
            </a:r>
          </a:p>
          <a:p>
            <a:r>
              <a:rPr lang="en-US" dirty="0"/>
              <a:t>Syntax:</a:t>
            </a:r>
          </a:p>
          <a:p>
            <a:endParaRPr lang="en-US" dirty="0"/>
          </a:p>
        </p:txBody>
      </p:sp>
    </p:spTree>
    <p:extLst>
      <p:ext uri="{BB962C8B-B14F-4D97-AF65-F5344CB8AC3E}">
        <p14:creationId xmlns:p14="http://schemas.microsoft.com/office/powerpoint/2010/main" val="8979889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6B56-7589-16F4-DE57-58048066E5B7}"/>
              </a:ext>
            </a:extLst>
          </p:cNvPr>
          <p:cNvSpPr>
            <a:spLocks noGrp="1"/>
          </p:cNvSpPr>
          <p:nvPr>
            <p:ph type="title"/>
          </p:nvPr>
        </p:nvSpPr>
        <p:spPr/>
        <p:txBody>
          <a:bodyPr/>
          <a:lstStyle/>
          <a:p>
            <a:r>
              <a:rPr lang="en-US" dirty="0"/>
              <a:t>Looping statement(for &amp; while loops: enumerate, break, continue statement)</a:t>
            </a:r>
          </a:p>
        </p:txBody>
      </p:sp>
      <p:sp>
        <p:nvSpPr>
          <p:cNvPr id="3" name="Content Placeholder 2">
            <a:extLst>
              <a:ext uri="{FF2B5EF4-FFF2-40B4-BE49-F238E27FC236}">
                <a16:creationId xmlns:a16="http://schemas.microsoft.com/office/drawing/2014/main" id="{D783FDB6-D6DF-6D97-4785-F560E37B6ECF}"/>
              </a:ext>
            </a:extLst>
          </p:cNvPr>
          <p:cNvSpPr>
            <a:spLocks noGrp="1"/>
          </p:cNvSpPr>
          <p:nvPr>
            <p:ph sz="quarter" idx="13"/>
          </p:nvPr>
        </p:nvSpPr>
        <p:spPr/>
        <p:txBody>
          <a:bodyPr/>
          <a:lstStyle/>
          <a:p>
            <a:r>
              <a:rPr lang="en-US" dirty="0"/>
              <a:t>While expression :</a:t>
            </a:r>
          </a:p>
          <a:p>
            <a:r>
              <a:rPr lang="en-US" dirty="0"/>
              <a:t>Statement (s)</a:t>
            </a:r>
          </a:p>
          <a:p>
            <a:r>
              <a:rPr lang="en-US" dirty="0"/>
              <a:t>All the statements indented by the same number of character spaces after a programming construct are considered to be part of a single block of code.</a:t>
            </a:r>
          </a:p>
          <a:p>
            <a:r>
              <a:rPr lang="en-US" dirty="0"/>
              <a:t>Python uses indentation as its method of grouping statements. </a:t>
            </a:r>
          </a:p>
          <a:p>
            <a:r>
              <a:rPr lang="en-US" dirty="0"/>
              <a:t>examples: : </a:t>
            </a:r>
          </a:p>
        </p:txBody>
      </p:sp>
    </p:spTree>
    <p:extLst>
      <p:ext uri="{BB962C8B-B14F-4D97-AF65-F5344CB8AC3E}">
        <p14:creationId xmlns:p14="http://schemas.microsoft.com/office/powerpoint/2010/main" val="2069555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E87C-6007-02CA-F782-7C472DAD043F}"/>
              </a:ext>
            </a:extLst>
          </p:cNvPr>
          <p:cNvSpPr>
            <a:spLocks noGrp="1"/>
          </p:cNvSpPr>
          <p:nvPr>
            <p:ph type="title"/>
          </p:nvPr>
        </p:nvSpPr>
        <p:spPr/>
        <p:txBody>
          <a:bodyPr/>
          <a:lstStyle/>
          <a:p>
            <a:r>
              <a:rPr lang="en-US" dirty="0"/>
              <a:t>Looping statement(for &amp; while loops: enumerate, break, continue statement)</a:t>
            </a:r>
          </a:p>
        </p:txBody>
      </p:sp>
      <p:sp>
        <p:nvSpPr>
          <p:cNvPr id="3" name="Content Placeholder 2">
            <a:extLst>
              <a:ext uri="{FF2B5EF4-FFF2-40B4-BE49-F238E27FC236}">
                <a16:creationId xmlns:a16="http://schemas.microsoft.com/office/drawing/2014/main" id="{CEF334A1-F05F-D2B2-CC90-0820FDB34770}"/>
              </a:ext>
            </a:extLst>
          </p:cNvPr>
          <p:cNvSpPr>
            <a:spLocks noGrp="1"/>
          </p:cNvSpPr>
          <p:nvPr>
            <p:ph sz="quarter" idx="13"/>
          </p:nvPr>
        </p:nvSpPr>
        <p:spPr/>
        <p:txBody>
          <a:bodyPr/>
          <a:lstStyle/>
          <a:p>
            <a:r>
              <a:rPr lang="en-US" dirty="0"/>
              <a:t># while loop </a:t>
            </a:r>
          </a:p>
          <a:p>
            <a:r>
              <a:rPr lang="en-US" dirty="0"/>
              <a:t>Count = 0</a:t>
            </a:r>
          </a:p>
          <a:p>
            <a:r>
              <a:rPr lang="en-US" dirty="0"/>
              <a:t>While (count &lt; 3):</a:t>
            </a:r>
          </a:p>
          <a:p>
            <a:r>
              <a:rPr lang="en-US" dirty="0"/>
              <a:t>Count = count + 1</a:t>
            </a:r>
          </a:p>
          <a:p>
            <a:r>
              <a:rPr lang="en-US" dirty="0"/>
              <a:t>Print(“hello geek”)</a:t>
            </a:r>
          </a:p>
          <a:p>
            <a:r>
              <a:rPr lang="en-US" dirty="0"/>
              <a:t>Output :</a:t>
            </a:r>
          </a:p>
          <a:p>
            <a:r>
              <a:rPr lang="en-US" dirty="0"/>
              <a:t>Hello geek    hello geek    hello geek </a:t>
            </a:r>
          </a:p>
        </p:txBody>
      </p:sp>
    </p:spTree>
    <p:extLst>
      <p:ext uri="{BB962C8B-B14F-4D97-AF65-F5344CB8AC3E}">
        <p14:creationId xmlns:p14="http://schemas.microsoft.com/office/powerpoint/2010/main" val="20212227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225A2-917F-518B-3B38-622C5DB3107A}"/>
              </a:ext>
            </a:extLst>
          </p:cNvPr>
          <p:cNvSpPr>
            <a:spLocks noGrp="1"/>
          </p:cNvSpPr>
          <p:nvPr>
            <p:ph type="title"/>
          </p:nvPr>
        </p:nvSpPr>
        <p:spPr/>
        <p:txBody>
          <a:bodyPr/>
          <a:lstStyle/>
          <a:p>
            <a:r>
              <a:rPr lang="en-US" dirty="0"/>
              <a:t>Looping statement(for &amp; while loops: enumerate, break, continue statement)</a:t>
            </a:r>
          </a:p>
        </p:txBody>
      </p:sp>
      <p:sp>
        <p:nvSpPr>
          <p:cNvPr id="3" name="Content Placeholder 2">
            <a:extLst>
              <a:ext uri="{FF2B5EF4-FFF2-40B4-BE49-F238E27FC236}">
                <a16:creationId xmlns:a16="http://schemas.microsoft.com/office/drawing/2014/main" id="{472C6AA2-CAB2-0DF0-538D-705114B97CC3}"/>
              </a:ext>
            </a:extLst>
          </p:cNvPr>
          <p:cNvSpPr>
            <a:spLocks noGrp="1"/>
          </p:cNvSpPr>
          <p:nvPr>
            <p:ph sz="quarter" idx="13"/>
          </p:nvPr>
        </p:nvSpPr>
        <p:spPr/>
        <p:txBody>
          <a:bodyPr/>
          <a:lstStyle/>
          <a:p>
            <a:r>
              <a:rPr lang="en-US" dirty="0"/>
              <a:t>For loop in python </a:t>
            </a:r>
          </a:p>
          <a:p>
            <a:r>
              <a:rPr lang="en-US" dirty="0"/>
              <a:t>For loops are used for sequential traversal. For example : traversing a list or string or array .</a:t>
            </a:r>
          </a:p>
          <a:p>
            <a:r>
              <a:rPr lang="en-US" dirty="0"/>
              <a:t>In python, there is no c style for loop for=(</a:t>
            </a:r>
            <a:r>
              <a:rPr lang="en-US" dirty="0" err="1"/>
              <a:t>i</a:t>
            </a:r>
            <a:r>
              <a:rPr lang="en-US" dirty="0"/>
              <a:t>=0;i&lt;</a:t>
            </a:r>
            <a:r>
              <a:rPr lang="en-US" dirty="0" err="1"/>
              <a:t>n;i</a:t>
            </a:r>
            <a:r>
              <a:rPr lang="en-US" dirty="0"/>
              <a:t>++). There is for  in loop which is similar to for each loop in other languages.</a:t>
            </a:r>
          </a:p>
          <a:p>
            <a:r>
              <a:rPr lang="en-US" dirty="0"/>
              <a:t>Let us learn how to use for in loop for sequential traversals.</a:t>
            </a:r>
          </a:p>
          <a:p>
            <a:r>
              <a:rPr lang="en-US" dirty="0"/>
              <a:t>syntax</a:t>
            </a:r>
          </a:p>
        </p:txBody>
      </p:sp>
    </p:spTree>
    <p:extLst>
      <p:ext uri="{BB962C8B-B14F-4D97-AF65-F5344CB8AC3E}">
        <p14:creationId xmlns:p14="http://schemas.microsoft.com/office/powerpoint/2010/main" val="3756698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71AA-95E4-6C40-0B7F-27EE40CF7DAB}"/>
              </a:ext>
            </a:extLst>
          </p:cNvPr>
          <p:cNvSpPr>
            <a:spLocks noGrp="1"/>
          </p:cNvSpPr>
          <p:nvPr>
            <p:ph type="title"/>
          </p:nvPr>
        </p:nvSpPr>
        <p:spPr/>
        <p:txBody>
          <a:bodyPr/>
          <a:lstStyle/>
          <a:p>
            <a:r>
              <a:rPr lang="en-US" dirty="0"/>
              <a:t>Looping statement(for &amp; while loops: enumerate, break, continue statement)</a:t>
            </a:r>
          </a:p>
        </p:txBody>
      </p:sp>
      <p:sp>
        <p:nvSpPr>
          <p:cNvPr id="3" name="Content Placeholder 2">
            <a:extLst>
              <a:ext uri="{FF2B5EF4-FFF2-40B4-BE49-F238E27FC236}">
                <a16:creationId xmlns:a16="http://schemas.microsoft.com/office/drawing/2014/main" id="{245C5594-4B06-6DEF-2454-54301B1988B8}"/>
              </a:ext>
            </a:extLst>
          </p:cNvPr>
          <p:cNvSpPr>
            <a:spLocks noGrp="1"/>
          </p:cNvSpPr>
          <p:nvPr>
            <p:ph sz="quarter" idx="13"/>
          </p:nvPr>
        </p:nvSpPr>
        <p:spPr/>
        <p:txBody>
          <a:bodyPr/>
          <a:lstStyle/>
          <a:p>
            <a:r>
              <a:rPr lang="en-US" dirty="0"/>
              <a:t>For iterator _ var in sequence :</a:t>
            </a:r>
          </a:p>
          <a:p>
            <a:r>
              <a:rPr lang="en-US" dirty="0"/>
              <a:t>Statements (s)</a:t>
            </a:r>
          </a:p>
          <a:p>
            <a:r>
              <a:rPr lang="en-US" dirty="0"/>
              <a:t>It can be used to iterate over a range and iterators .</a:t>
            </a:r>
          </a:p>
          <a:p>
            <a:r>
              <a:rPr lang="en-US" dirty="0"/>
              <a:t>N = 4</a:t>
            </a:r>
          </a:p>
          <a:p>
            <a:r>
              <a:rPr lang="en-US" dirty="0"/>
              <a:t>For I in range (0,n)</a:t>
            </a:r>
          </a:p>
          <a:p>
            <a:r>
              <a:rPr lang="en-US" dirty="0"/>
              <a:t>Print (</a:t>
            </a:r>
            <a:r>
              <a:rPr lang="en-US" dirty="0" err="1"/>
              <a:t>i</a:t>
            </a:r>
            <a:r>
              <a:rPr lang="en-US" dirty="0"/>
              <a:t>)</a:t>
            </a:r>
          </a:p>
          <a:p>
            <a:r>
              <a:rPr lang="en-US" dirty="0"/>
              <a:t>Output : 0 1 2 3</a:t>
            </a:r>
          </a:p>
        </p:txBody>
      </p:sp>
    </p:spTree>
    <p:extLst>
      <p:ext uri="{BB962C8B-B14F-4D97-AF65-F5344CB8AC3E}">
        <p14:creationId xmlns:p14="http://schemas.microsoft.com/office/powerpoint/2010/main" val="9019513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2312-A5BC-53CC-9174-4CE96661F734}"/>
              </a:ext>
            </a:extLst>
          </p:cNvPr>
          <p:cNvSpPr>
            <a:spLocks noGrp="1"/>
          </p:cNvSpPr>
          <p:nvPr>
            <p:ph type="title"/>
          </p:nvPr>
        </p:nvSpPr>
        <p:spPr/>
        <p:txBody>
          <a:bodyPr/>
          <a:lstStyle/>
          <a:p>
            <a:r>
              <a:rPr lang="en-US" dirty="0"/>
              <a:t>Looping statement(for &amp; while loops: enumerate, break, continue statement)</a:t>
            </a:r>
          </a:p>
        </p:txBody>
      </p:sp>
      <p:sp>
        <p:nvSpPr>
          <p:cNvPr id="3" name="Content Placeholder 2">
            <a:extLst>
              <a:ext uri="{FF2B5EF4-FFF2-40B4-BE49-F238E27FC236}">
                <a16:creationId xmlns:a16="http://schemas.microsoft.com/office/drawing/2014/main" id="{3AD7E9E4-8A9B-974A-5497-4097DDB9DC47}"/>
              </a:ext>
            </a:extLst>
          </p:cNvPr>
          <p:cNvSpPr>
            <a:spLocks noGrp="1"/>
          </p:cNvSpPr>
          <p:nvPr>
            <p:ph sz="quarter" idx="13"/>
          </p:nvPr>
        </p:nvSpPr>
        <p:spPr/>
        <p:txBody>
          <a:bodyPr/>
          <a:lstStyle/>
          <a:p>
            <a:r>
              <a:rPr lang="en-US" dirty="0"/>
              <a:t>Enumerate () in python </a:t>
            </a:r>
          </a:p>
          <a:p>
            <a:r>
              <a:rPr lang="en-US" dirty="0"/>
              <a:t>Often , when dealing with iterators, we also get need to keep a count of iterations.</a:t>
            </a:r>
          </a:p>
          <a:p>
            <a:r>
              <a:rPr lang="en-US" dirty="0"/>
              <a:t>Python eases the programmers task by providing a built – in function enumerate () for this task.</a:t>
            </a:r>
          </a:p>
          <a:p>
            <a:r>
              <a:rPr lang="en-US" dirty="0"/>
              <a:t>Enumerate () method adds a counter to an </a:t>
            </a:r>
            <a:r>
              <a:rPr lang="en-US" dirty="0" err="1"/>
              <a:t>iterable</a:t>
            </a:r>
            <a:r>
              <a:rPr lang="en-US" dirty="0"/>
              <a:t> and returns it in a form of enumerating object.</a:t>
            </a:r>
          </a:p>
        </p:txBody>
      </p:sp>
    </p:spTree>
    <p:extLst>
      <p:ext uri="{BB962C8B-B14F-4D97-AF65-F5344CB8AC3E}">
        <p14:creationId xmlns:p14="http://schemas.microsoft.com/office/powerpoint/2010/main" val="15342992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FC36-2E5E-D00E-5ED0-9A74232CAF27}"/>
              </a:ext>
            </a:extLst>
          </p:cNvPr>
          <p:cNvSpPr>
            <a:spLocks noGrp="1"/>
          </p:cNvSpPr>
          <p:nvPr>
            <p:ph type="title"/>
          </p:nvPr>
        </p:nvSpPr>
        <p:spPr/>
        <p:txBody>
          <a:bodyPr/>
          <a:lstStyle/>
          <a:p>
            <a:r>
              <a:rPr lang="en-US" dirty="0"/>
              <a:t>Looping statement(for &amp; while loops: enumerate, break, continue statement)</a:t>
            </a:r>
          </a:p>
        </p:txBody>
      </p:sp>
      <p:sp>
        <p:nvSpPr>
          <p:cNvPr id="3" name="Content Placeholder 2">
            <a:extLst>
              <a:ext uri="{FF2B5EF4-FFF2-40B4-BE49-F238E27FC236}">
                <a16:creationId xmlns:a16="http://schemas.microsoft.com/office/drawing/2014/main" id="{AA37F304-4C91-DED4-21B4-3C4852535C4A}"/>
              </a:ext>
            </a:extLst>
          </p:cNvPr>
          <p:cNvSpPr>
            <a:spLocks noGrp="1"/>
          </p:cNvSpPr>
          <p:nvPr>
            <p:ph sz="quarter" idx="13"/>
          </p:nvPr>
        </p:nvSpPr>
        <p:spPr/>
        <p:txBody>
          <a:bodyPr/>
          <a:lstStyle/>
          <a:p>
            <a:r>
              <a:rPr lang="en-US" dirty="0"/>
              <a:t>This enumerated object can then be used directly for loops or converted into a list of tuples using the list () method.</a:t>
            </a:r>
          </a:p>
          <a:p>
            <a:r>
              <a:rPr lang="en-US" dirty="0"/>
              <a:t>Syntax :</a:t>
            </a:r>
          </a:p>
          <a:p>
            <a:r>
              <a:rPr lang="en-US" dirty="0"/>
              <a:t>Enumerate (</a:t>
            </a:r>
            <a:r>
              <a:rPr lang="en-US" dirty="0" err="1"/>
              <a:t>iterable</a:t>
            </a:r>
            <a:r>
              <a:rPr lang="en-US" dirty="0"/>
              <a:t> , start  = 0)</a:t>
            </a:r>
          </a:p>
          <a:p>
            <a:r>
              <a:rPr lang="en-US" dirty="0" err="1"/>
              <a:t>Iterable</a:t>
            </a:r>
            <a:r>
              <a:rPr lang="en-US" dirty="0"/>
              <a:t> : any object that supports iteration </a:t>
            </a:r>
          </a:p>
          <a:p>
            <a:r>
              <a:rPr lang="en-US" dirty="0"/>
              <a:t>Start : the index value from which the counter is to be started, by default it is 0.</a:t>
            </a:r>
          </a:p>
        </p:txBody>
      </p:sp>
    </p:spTree>
    <p:extLst>
      <p:ext uri="{BB962C8B-B14F-4D97-AF65-F5344CB8AC3E}">
        <p14:creationId xmlns:p14="http://schemas.microsoft.com/office/powerpoint/2010/main" val="33641392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740A6-B648-CC1E-B22D-618BFEFE8498}"/>
              </a:ext>
            </a:extLst>
          </p:cNvPr>
          <p:cNvSpPr>
            <a:spLocks noGrp="1"/>
          </p:cNvSpPr>
          <p:nvPr>
            <p:ph type="title"/>
          </p:nvPr>
        </p:nvSpPr>
        <p:spPr/>
        <p:txBody>
          <a:bodyPr/>
          <a:lstStyle/>
          <a:p>
            <a:r>
              <a:rPr lang="en-US" dirty="0"/>
              <a:t>Looping statement(for &amp; while loops: enumerate, break, continue statement)</a:t>
            </a:r>
          </a:p>
        </p:txBody>
      </p:sp>
      <p:sp>
        <p:nvSpPr>
          <p:cNvPr id="3" name="Content Placeholder 2">
            <a:extLst>
              <a:ext uri="{FF2B5EF4-FFF2-40B4-BE49-F238E27FC236}">
                <a16:creationId xmlns:a16="http://schemas.microsoft.com/office/drawing/2014/main" id="{D39FB2C9-7833-4AE7-97DC-920A9610B018}"/>
              </a:ext>
            </a:extLst>
          </p:cNvPr>
          <p:cNvSpPr>
            <a:spLocks noGrp="1"/>
          </p:cNvSpPr>
          <p:nvPr>
            <p:ph sz="quarter" idx="13"/>
          </p:nvPr>
        </p:nvSpPr>
        <p:spPr/>
        <p:txBody>
          <a:bodyPr/>
          <a:lstStyle/>
          <a:p>
            <a:r>
              <a:rPr lang="en-US" dirty="0"/>
              <a:t>Python break statement :</a:t>
            </a:r>
          </a:p>
          <a:p>
            <a:r>
              <a:rPr lang="en-US" dirty="0"/>
              <a:t>Python break is used to terminate the execution of the loop .</a:t>
            </a:r>
          </a:p>
          <a:p>
            <a:r>
              <a:rPr lang="en-US" dirty="0"/>
              <a:t>Syntax :</a:t>
            </a:r>
          </a:p>
          <a:p>
            <a:r>
              <a:rPr lang="en-US" dirty="0"/>
              <a:t>Loop {</a:t>
            </a:r>
          </a:p>
          <a:p>
            <a:r>
              <a:rPr lang="en-US" dirty="0"/>
              <a:t>Condition :</a:t>
            </a:r>
          </a:p>
          <a:p>
            <a:r>
              <a:rPr lang="en-US" dirty="0"/>
              <a:t>Break </a:t>
            </a:r>
          </a:p>
          <a:p>
            <a:r>
              <a:rPr lang="en-US" dirty="0"/>
              <a:t>}</a:t>
            </a:r>
          </a:p>
        </p:txBody>
      </p:sp>
    </p:spTree>
    <p:extLst>
      <p:ext uri="{BB962C8B-B14F-4D97-AF65-F5344CB8AC3E}">
        <p14:creationId xmlns:p14="http://schemas.microsoft.com/office/powerpoint/2010/main" val="23469207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0EDE-C903-3A8A-C16D-819A61DB7355}"/>
              </a:ext>
            </a:extLst>
          </p:cNvPr>
          <p:cNvSpPr>
            <a:spLocks noGrp="1"/>
          </p:cNvSpPr>
          <p:nvPr>
            <p:ph type="title"/>
          </p:nvPr>
        </p:nvSpPr>
        <p:spPr/>
        <p:txBody>
          <a:bodyPr/>
          <a:lstStyle/>
          <a:p>
            <a:r>
              <a:rPr lang="en-US" dirty="0"/>
              <a:t>Looping statement(for &amp; while loops: enumerate, break, continue statement)</a:t>
            </a:r>
          </a:p>
        </p:txBody>
      </p:sp>
      <p:sp>
        <p:nvSpPr>
          <p:cNvPr id="3" name="Content Placeholder 2">
            <a:extLst>
              <a:ext uri="{FF2B5EF4-FFF2-40B4-BE49-F238E27FC236}">
                <a16:creationId xmlns:a16="http://schemas.microsoft.com/office/drawing/2014/main" id="{807AFE1F-5B2F-E2AE-9D6D-E109B8FEDF5E}"/>
              </a:ext>
            </a:extLst>
          </p:cNvPr>
          <p:cNvSpPr>
            <a:spLocks noGrp="1"/>
          </p:cNvSpPr>
          <p:nvPr>
            <p:ph sz="quarter" idx="13"/>
          </p:nvPr>
        </p:nvSpPr>
        <p:spPr/>
        <p:txBody>
          <a:bodyPr/>
          <a:lstStyle/>
          <a:p>
            <a:r>
              <a:rPr lang="en-US" dirty="0"/>
              <a:t>Break statement in python is used to bring the control out of the loop when some external condition is triggered.</a:t>
            </a:r>
          </a:p>
          <a:p>
            <a:r>
              <a:rPr lang="en-US" dirty="0"/>
              <a:t>Break statement is put inside the loop body (generally after if condition).</a:t>
            </a:r>
          </a:p>
          <a:p>
            <a:r>
              <a:rPr lang="en-US" dirty="0"/>
              <a:t>It terminates the current loop, the loop in which it appears, and resumes execution at the next statement immediately after the end of that loop.</a:t>
            </a:r>
          </a:p>
          <a:p>
            <a:r>
              <a:rPr lang="en-US" dirty="0"/>
              <a:t>If the break statement is inside a nested loop, the break will terminate the innermost loop . </a:t>
            </a:r>
          </a:p>
        </p:txBody>
      </p:sp>
    </p:spTree>
    <p:extLst>
      <p:ext uri="{BB962C8B-B14F-4D97-AF65-F5344CB8AC3E}">
        <p14:creationId xmlns:p14="http://schemas.microsoft.com/office/powerpoint/2010/main" val="2284766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0386-3675-01E3-932D-9FE6A7917B2D}"/>
              </a:ext>
            </a:extLst>
          </p:cNvPr>
          <p:cNvSpPr>
            <a:spLocks noGrp="1"/>
          </p:cNvSpPr>
          <p:nvPr>
            <p:ph type="title"/>
          </p:nvPr>
        </p:nvSpPr>
        <p:spPr/>
        <p:txBody>
          <a:bodyPr/>
          <a:lstStyle/>
          <a:p>
            <a:r>
              <a:rPr lang="en-US" dirty="0"/>
              <a:t>Python basics (python main functions, variables)</a:t>
            </a:r>
          </a:p>
        </p:txBody>
      </p:sp>
      <p:sp>
        <p:nvSpPr>
          <p:cNvPr id="3" name="Content Placeholder 2">
            <a:extLst>
              <a:ext uri="{FF2B5EF4-FFF2-40B4-BE49-F238E27FC236}">
                <a16:creationId xmlns:a16="http://schemas.microsoft.com/office/drawing/2014/main" id="{5B71CDA9-83EF-399D-5680-77CCA55053C8}"/>
              </a:ext>
            </a:extLst>
          </p:cNvPr>
          <p:cNvSpPr>
            <a:spLocks noGrp="1"/>
          </p:cNvSpPr>
          <p:nvPr>
            <p:ph sz="quarter" idx="13"/>
          </p:nvPr>
        </p:nvSpPr>
        <p:spPr/>
        <p:txBody>
          <a:bodyPr/>
          <a:lstStyle/>
          <a:p>
            <a:r>
              <a:rPr lang="en-US" dirty="0"/>
              <a:t>Example </a:t>
            </a:r>
          </a:p>
          <a:p>
            <a:r>
              <a:rPr lang="en-US" dirty="0"/>
              <a:t>#python program to demonstrate </a:t>
            </a:r>
          </a:p>
          <a:p>
            <a:r>
              <a:rPr lang="en-US" dirty="0"/>
              <a:t>#main() function </a:t>
            </a:r>
          </a:p>
          <a:p>
            <a:r>
              <a:rPr lang="en-US" dirty="0"/>
              <a:t>Print(“hello”)</a:t>
            </a:r>
          </a:p>
          <a:p>
            <a:r>
              <a:rPr lang="en-US" dirty="0"/>
              <a:t>#defining main function</a:t>
            </a:r>
          </a:p>
          <a:p>
            <a:r>
              <a:rPr lang="en-US" dirty="0"/>
              <a:t>Def main()</a:t>
            </a:r>
          </a:p>
          <a:p>
            <a:r>
              <a:rPr lang="en-US" dirty="0"/>
              <a:t>        print(“hey there”)</a:t>
            </a:r>
          </a:p>
        </p:txBody>
      </p:sp>
    </p:spTree>
    <p:extLst>
      <p:ext uri="{BB962C8B-B14F-4D97-AF65-F5344CB8AC3E}">
        <p14:creationId xmlns:p14="http://schemas.microsoft.com/office/powerpoint/2010/main" val="20710988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AE5F8-083B-2C90-A09B-407F9325AF02}"/>
              </a:ext>
            </a:extLst>
          </p:cNvPr>
          <p:cNvSpPr>
            <a:spLocks noGrp="1"/>
          </p:cNvSpPr>
          <p:nvPr>
            <p:ph type="title"/>
          </p:nvPr>
        </p:nvSpPr>
        <p:spPr/>
        <p:txBody>
          <a:bodyPr/>
          <a:lstStyle/>
          <a:p>
            <a:r>
              <a:rPr lang="en-US" dirty="0"/>
              <a:t>Looping statement(for &amp; while loops: enumerate, break, continue statement)</a:t>
            </a:r>
          </a:p>
        </p:txBody>
      </p:sp>
      <p:pic>
        <p:nvPicPr>
          <p:cNvPr id="3074" name="Picture 2" descr="Break-statement-python">
            <a:extLst>
              <a:ext uri="{FF2B5EF4-FFF2-40B4-BE49-F238E27FC236}">
                <a16:creationId xmlns:a16="http://schemas.microsoft.com/office/drawing/2014/main" id="{DE91AF8A-C945-021C-E6D0-EED19CD0A22C}"/>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314381" y="2366963"/>
            <a:ext cx="5563237"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129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29CB-34AF-9837-BC44-269E99C4E2A7}"/>
              </a:ext>
            </a:extLst>
          </p:cNvPr>
          <p:cNvSpPr>
            <a:spLocks noGrp="1"/>
          </p:cNvSpPr>
          <p:nvPr>
            <p:ph type="title"/>
          </p:nvPr>
        </p:nvSpPr>
        <p:spPr/>
        <p:txBody>
          <a:bodyPr/>
          <a:lstStyle/>
          <a:p>
            <a:r>
              <a:rPr lang="en-US" dirty="0"/>
              <a:t>Looping statement(for &amp; while loops: enumerate, break, continue statement)</a:t>
            </a:r>
          </a:p>
        </p:txBody>
      </p:sp>
      <p:sp>
        <p:nvSpPr>
          <p:cNvPr id="3" name="Content Placeholder 2">
            <a:extLst>
              <a:ext uri="{FF2B5EF4-FFF2-40B4-BE49-F238E27FC236}">
                <a16:creationId xmlns:a16="http://schemas.microsoft.com/office/drawing/2014/main" id="{B0891309-68D5-8D95-E770-2CF3FF16E315}"/>
              </a:ext>
            </a:extLst>
          </p:cNvPr>
          <p:cNvSpPr>
            <a:spLocks noGrp="1"/>
          </p:cNvSpPr>
          <p:nvPr>
            <p:ph sz="quarter" idx="13"/>
          </p:nvPr>
        </p:nvSpPr>
        <p:spPr/>
        <p:txBody>
          <a:bodyPr/>
          <a:lstStyle/>
          <a:p>
            <a:r>
              <a:rPr lang="en-US" dirty="0"/>
              <a:t>Example of python break statement : </a:t>
            </a:r>
          </a:p>
          <a:p>
            <a:r>
              <a:rPr lang="en-US" dirty="0"/>
              <a:t>For I in range (10):</a:t>
            </a:r>
          </a:p>
          <a:p>
            <a:r>
              <a:rPr lang="en-US" dirty="0"/>
              <a:t>Print (</a:t>
            </a:r>
            <a:r>
              <a:rPr lang="en-US" dirty="0" err="1"/>
              <a:t>i</a:t>
            </a:r>
            <a:r>
              <a:rPr lang="en-US" dirty="0"/>
              <a:t>)</a:t>
            </a:r>
          </a:p>
          <a:p>
            <a:r>
              <a:rPr lang="en-US" dirty="0"/>
              <a:t>If I == 2:</a:t>
            </a:r>
          </a:p>
          <a:p>
            <a:r>
              <a:rPr lang="en-US" dirty="0"/>
              <a:t>Break </a:t>
            </a:r>
          </a:p>
          <a:p>
            <a:r>
              <a:rPr lang="en-US" dirty="0"/>
              <a:t>Output :</a:t>
            </a:r>
          </a:p>
          <a:p>
            <a:r>
              <a:rPr lang="en-US" dirty="0"/>
              <a:t>O 1 2 </a:t>
            </a:r>
          </a:p>
        </p:txBody>
      </p:sp>
    </p:spTree>
    <p:extLst>
      <p:ext uri="{BB962C8B-B14F-4D97-AF65-F5344CB8AC3E}">
        <p14:creationId xmlns:p14="http://schemas.microsoft.com/office/powerpoint/2010/main" val="25360885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6D4F1-2270-A7A2-FE2F-D7C1C671E1AF}"/>
              </a:ext>
            </a:extLst>
          </p:cNvPr>
          <p:cNvSpPr>
            <a:spLocks noGrp="1"/>
          </p:cNvSpPr>
          <p:nvPr>
            <p:ph type="title"/>
          </p:nvPr>
        </p:nvSpPr>
        <p:spPr/>
        <p:txBody>
          <a:bodyPr/>
          <a:lstStyle/>
          <a:p>
            <a:r>
              <a:rPr lang="en-US" dirty="0"/>
              <a:t>Looping statement(for &amp; while loops: enumerate, break, continue statement)</a:t>
            </a:r>
          </a:p>
        </p:txBody>
      </p:sp>
      <p:sp>
        <p:nvSpPr>
          <p:cNvPr id="3" name="Content Placeholder 2">
            <a:extLst>
              <a:ext uri="{FF2B5EF4-FFF2-40B4-BE49-F238E27FC236}">
                <a16:creationId xmlns:a16="http://schemas.microsoft.com/office/drawing/2014/main" id="{A19B90CE-D8A4-CA75-F1C3-7133E0098CD0}"/>
              </a:ext>
            </a:extLst>
          </p:cNvPr>
          <p:cNvSpPr>
            <a:spLocks noGrp="1"/>
          </p:cNvSpPr>
          <p:nvPr>
            <p:ph sz="quarter" idx="13"/>
          </p:nvPr>
        </p:nvSpPr>
        <p:spPr/>
        <p:txBody>
          <a:bodyPr/>
          <a:lstStyle/>
          <a:p>
            <a:r>
              <a:rPr lang="en-US" dirty="0"/>
              <a:t>Continue  statement in python :</a:t>
            </a:r>
          </a:p>
          <a:p>
            <a:r>
              <a:rPr lang="en-US" dirty="0"/>
              <a:t>Python continue statement skips the execution of the program block from after the continue statement and forces the control to start the next iteration .</a:t>
            </a:r>
          </a:p>
          <a:p>
            <a:r>
              <a:rPr lang="en-US" dirty="0"/>
              <a:t>Is a loop control statement that forces to execute the next iteration of the loop while skipping the rest of the code inside the loop for the current iteration only, the code inside the loop following the continue statement will be skipped for the current iteration and the next iteration of the loop will begin.</a:t>
            </a:r>
          </a:p>
          <a:p>
            <a:endParaRPr lang="en-US" dirty="0"/>
          </a:p>
        </p:txBody>
      </p:sp>
    </p:spTree>
    <p:extLst>
      <p:ext uri="{BB962C8B-B14F-4D97-AF65-F5344CB8AC3E}">
        <p14:creationId xmlns:p14="http://schemas.microsoft.com/office/powerpoint/2010/main" val="27383956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8CA8-B852-9048-9FA0-CD35921121AA}"/>
              </a:ext>
            </a:extLst>
          </p:cNvPr>
          <p:cNvSpPr>
            <a:spLocks noGrp="1"/>
          </p:cNvSpPr>
          <p:nvPr>
            <p:ph type="title"/>
          </p:nvPr>
        </p:nvSpPr>
        <p:spPr/>
        <p:txBody>
          <a:bodyPr/>
          <a:lstStyle/>
          <a:p>
            <a:r>
              <a:rPr lang="en-US" dirty="0"/>
              <a:t>Looping statement(for &amp; while loops: enumerate, break, continue statement)</a:t>
            </a:r>
          </a:p>
        </p:txBody>
      </p:sp>
      <p:sp>
        <p:nvSpPr>
          <p:cNvPr id="3" name="Content Placeholder 2">
            <a:extLst>
              <a:ext uri="{FF2B5EF4-FFF2-40B4-BE49-F238E27FC236}">
                <a16:creationId xmlns:a16="http://schemas.microsoft.com/office/drawing/2014/main" id="{9234617A-A819-972C-1B39-2A459877CBDB}"/>
              </a:ext>
            </a:extLst>
          </p:cNvPr>
          <p:cNvSpPr>
            <a:spLocks noGrp="1"/>
          </p:cNvSpPr>
          <p:nvPr>
            <p:ph sz="quarter" idx="13"/>
          </p:nvPr>
        </p:nvSpPr>
        <p:spPr/>
        <p:txBody>
          <a:bodyPr/>
          <a:lstStyle/>
          <a:p>
            <a:r>
              <a:rPr lang="en-US" dirty="0"/>
              <a:t>Continue statement syntax :</a:t>
            </a:r>
          </a:p>
          <a:p>
            <a:r>
              <a:rPr lang="en-US" dirty="0"/>
              <a:t>While true :</a:t>
            </a:r>
          </a:p>
          <a:p>
            <a:r>
              <a:rPr lang="en-US" dirty="0"/>
              <a:t>…</a:t>
            </a:r>
          </a:p>
          <a:p>
            <a:r>
              <a:rPr lang="en-US" dirty="0"/>
              <a:t>If x == 10:</a:t>
            </a:r>
          </a:p>
          <a:p>
            <a:r>
              <a:rPr lang="en-US" dirty="0"/>
              <a:t>Continue </a:t>
            </a:r>
          </a:p>
          <a:p>
            <a:r>
              <a:rPr lang="en-US" dirty="0"/>
              <a:t>Print (x)</a:t>
            </a:r>
          </a:p>
          <a:p>
            <a:endParaRPr lang="en-US" dirty="0"/>
          </a:p>
        </p:txBody>
      </p:sp>
    </p:spTree>
    <p:extLst>
      <p:ext uri="{BB962C8B-B14F-4D97-AF65-F5344CB8AC3E}">
        <p14:creationId xmlns:p14="http://schemas.microsoft.com/office/powerpoint/2010/main" val="36196951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BA8D-5BD7-A748-E9B8-EB8CE1CA8B85}"/>
              </a:ext>
            </a:extLst>
          </p:cNvPr>
          <p:cNvSpPr>
            <a:spLocks noGrp="1"/>
          </p:cNvSpPr>
          <p:nvPr>
            <p:ph type="title"/>
          </p:nvPr>
        </p:nvSpPr>
        <p:spPr/>
        <p:txBody>
          <a:bodyPr/>
          <a:lstStyle/>
          <a:p>
            <a:r>
              <a:rPr lang="en-US" dirty="0"/>
              <a:t>Looping statement(for &amp; while loops: enumerate, break, continue statement)</a:t>
            </a:r>
          </a:p>
        </p:txBody>
      </p:sp>
      <p:pic>
        <p:nvPicPr>
          <p:cNvPr id="4098" name="Picture 2" descr="Python Continue Statement">
            <a:extLst>
              <a:ext uri="{FF2B5EF4-FFF2-40B4-BE49-F238E27FC236}">
                <a16:creationId xmlns:a16="http://schemas.microsoft.com/office/drawing/2014/main" id="{AF798EC8-FBE2-0619-8C5C-7882DE0AE91A}"/>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311536" y="2366963"/>
            <a:ext cx="5568928"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1610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7267-AA0E-D985-5E79-9956A4C3776F}"/>
              </a:ext>
            </a:extLst>
          </p:cNvPr>
          <p:cNvSpPr>
            <a:spLocks noGrp="1"/>
          </p:cNvSpPr>
          <p:nvPr>
            <p:ph type="title"/>
          </p:nvPr>
        </p:nvSpPr>
        <p:spPr/>
        <p:txBody>
          <a:bodyPr/>
          <a:lstStyle/>
          <a:p>
            <a:r>
              <a:rPr lang="en-US" dirty="0"/>
              <a:t>Python oops : class, object, inheritance, and constructor with example </a:t>
            </a:r>
          </a:p>
        </p:txBody>
      </p:sp>
      <p:sp>
        <p:nvSpPr>
          <p:cNvPr id="3" name="Content Placeholder 2">
            <a:extLst>
              <a:ext uri="{FF2B5EF4-FFF2-40B4-BE49-F238E27FC236}">
                <a16:creationId xmlns:a16="http://schemas.microsoft.com/office/drawing/2014/main" id="{8B0546DA-590C-B09E-B3B5-F4579E9DBD32}"/>
              </a:ext>
            </a:extLst>
          </p:cNvPr>
          <p:cNvSpPr>
            <a:spLocks noGrp="1"/>
          </p:cNvSpPr>
          <p:nvPr>
            <p:ph sz="quarter" idx="13"/>
          </p:nvPr>
        </p:nvSpPr>
        <p:spPr/>
        <p:txBody>
          <a:bodyPr/>
          <a:lstStyle/>
          <a:p>
            <a:r>
              <a:rPr lang="en-US" dirty="0"/>
              <a:t>Python class and objects :</a:t>
            </a:r>
          </a:p>
          <a:p>
            <a:r>
              <a:rPr lang="en-US" dirty="0"/>
              <a:t>A class is a user – defined blueprint or prototype from which objects are created. </a:t>
            </a:r>
          </a:p>
          <a:p>
            <a:r>
              <a:rPr lang="en-US" dirty="0"/>
              <a:t>Classes provide a means of bundling data and functionality together. Creating a new class creates a new type of object , allowing new instances of that type to be made. </a:t>
            </a:r>
          </a:p>
          <a:p>
            <a:r>
              <a:rPr lang="en-US" dirty="0"/>
              <a:t>Each class instance can have attributes attached to it for maintaining its state. Class instances can also have methods (defined by their class)  for modifying their state. </a:t>
            </a:r>
          </a:p>
        </p:txBody>
      </p:sp>
    </p:spTree>
    <p:extLst>
      <p:ext uri="{BB962C8B-B14F-4D97-AF65-F5344CB8AC3E}">
        <p14:creationId xmlns:p14="http://schemas.microsoft.com/office/powerpoint/2010/main" val="19245572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7FB3-CB10-1D28-4F27-D60CEBE9721A}"/>
              </a:ext>
            </a:extLst>
          </p:cNvPr>
          <p:cNvSpPr>
            <a:spLocks noGrp="1"/>
          </p:cNvSpPr>
          <p:nvPr>
            <p:ph type="title"/>
          </p:nvPr>
        </p:nvSpPr>
        <p:spPr/>
        <p:txBody>
          <a:bodyPr/>
          <a:lstStyle/>
          <a:p>
            <a:r>
              <a:rPr lang="en-US" dirty="0"/>
              <a:t>Python oops : class, object, inheritance, and constructor with example </a:t>
            </a:r>
          </a:p>
        </p:txBody>
      </p:sp>
      <p:sp>
        <p:nvSpPr>
          <p:cNvPr id="3" name="Content Placeholder 2">
            <a:extLst>
              <a:ext uri="{FF2B5EF4-FFF2-40B4-BE49-F238E27FC236}">
                <a16:creationId xmlns:a16="http://schemas.microsoft.com/office/drawing/2014/main" id="{1010681D-4210-B6E0-5277-A25571C7FE91}"/>
              </a:ext>
            </a:extLst>
          </p:cNvPr>
          <p:cNvSpPr>
            <a:spLocks noGrp="1"/>
          </p:cNvSpPr>
          <p:nvPr>
            <p:ph sz="quarter" idx="13"/>
          </p:nvPr>
        </p:nvSpPr>
        <p:spPr/>
        <p:txBody>
          <a:bodyPr/>
          <a:lstStyle/>
          <a:p>
            <a:r>
              <a:rPr lang="en-US" dirty="0"/>
              <a:t>To understand the need for creating a class in python let’s consider an example, let’s say you wanted to track the number of dogs that may have different attributes like breed, and age.</a:t>
            </a:r>
          </a:p>
          <a:p>
            <a:r>
              <a:rPr lang="en-US" dirty="0"/>
              <a:t>If a list is used, the first element could be the dog’s breed while the second element could represent its age.</a:t>
            </a:r>
          </a:p>
          <a:p>
            <a:r>
              <a:rPr lang="en-US" dirty="0"/>
              <a:t>Let’s suppose there are 100 different dogs , then how would you know which element is supposed to be which  what if you wanted to add other properties to these dogs this lacks organization and it’s the exact need for classes.</a:t>
            </a:r>
          </a:p>
        </p:txBody>
      </p:sp>
    </p:spTree>
    <p:extLst>
      <p:ext uri="{BB962C8B-B14F-4D97-AF65-F5344CB8AC3E}">
        <p14:creationId xmlns:p14="http://schemas.microsoft.com/office/powerpoint/2010/main" val="18774574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0432-4B7F-9EBF-C305-89A30CCECEF3}"/>
              </a:ext>
            </a:extLst>
          </p:cNvPr>
          <p:cNvSpPr>
            <a:spLocks noGrp="1"/>
          </p:cNvSpPr>
          <p:nvPr>
            <p:ph type="title"/>
          </p:nvPr>
        </p:nvSpPr>
        <p:spPr/>
        <p:txBody>
          <a:bodyPr/>
          <a:lstStyle/>
          <a:p>
            <a:r>
              <a:rPr lang="en-US" dirty="0"/>
              <a:t>Python oops : class, object, inheritance, and constructor with example </a:t>
            </a:r>
          </a:p>
        </p:txBody>
      </p:sp>
      <p:sp>
        <p:nvSpPr>
          <p:cNvPr id="3" name="Content Placeholder 2">
            <a:extLst>
              <a:ext uri="{FF2B5EF4-FFF2-40B4-BE49-F238E27FC236}">
                <a16:creationId xmlns:a16="http://schemas.microsoft.com/office/drawing/2014/main" id="{04929A25-6EE4-E93C-9145-D35BAA7BA328}"/>
              </a:ext>
            </a:extLst>
          </p:cNvPr>
          <p:cNvSpPr>
            <a:spLocks noGrp="1"/>
          </p:cNvSpPr>
          <p:nvPr>
            <p:ph sz="quarter" idx="13"/>
          </p:nvPr>
        </p:nvSpPr>
        <p:spPr/>
        <p:txBody>
          <a:bodyPr/>
          <a:lstStyle/>
          <a:p>
            <a:r>
              <a:rPr lang="en-US" dirty="0"/>
              <a:t>Syntax : class definition </a:t>
            </a:r>
          </a:p>
          <a:p>
            <a:r>
              <a:rPr lang="en-US" dirty="0"/>
              <a:t>Class name :</a:t>
            </a:r>
          </a:p>
          <a:p>
            <a:r>
              <a:rPr lang="en-US" dirty="0"/>
              <a:t>#statement </a:t>
            </a:r>
          </a:p>
          <a:p>
            <a:r>
              <a:rPr lang="en-US" dirty="0"/>
              <a:t>Syntax : object definition </a:t>
            </a:r>
          </a:p>
          <a:p>
            <a:r>
              <a:rPr lang="en-US" dirty="0"/>
              <a:t>Obj = class name ()</a:t>
            </a:r>
          </a:p>
          <a:p>
            <a:r>
              <a:rPr lang="en-US" dirty="0"/>
              <a:t>Print(</a:t>
            </a:r>
            <a:r>
              <a:rPr lang="en-US" dirty="0" err="1"/>
              <a:t>obj.atrr</a:t>
            </a:r>
            <a:r>
              <a:rPr lang="en-US" dirty="0"/>
              <a:t>)</a:t>
            </a:r>
          </a:p>
        </p:txBody>
      </p:sp>
    </p:spTree>
    <p:extLst>
      <p:ext uri="{BB962C8B-B14F-4D97-AF65-F5344CB8AC3E}">
        <p14:creationId xmlns:p14="http://schemas.microsoft.com/office/powerpoint/2010/main" val="14343993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8D2F-32DA-0300-3F6F-6586756537DD}"/>
              </a:ext>
            </a:extLst>
          </p:cNvPr>
          <p:cNvSpPr>
            <a:spLocks noGrp="1"/>
          </p:cNvSpPr>
          <p:nvPr>
            <p:ph type="title"/>
          </p:nvPr>
        </p:nvSpPr>
        <p:spPr/>
        <p:txBody>
          <a:bodyPr/>
          <a:lstStyle/>
          <a:p>
            <a:r>
              <a:rPr lang="en-US" dirty="0"/>
              <a:t>Python oops : class, object, inheritance, and constructor with example </a:t>
            </a:r>
          </a:p>
        </p:txBody>
      </p:sp>
      <p:sp>
        <p:nvSpPr>
          <p:cNvPr id="3" name="Content Placeholder 2">
            <a:extLst>
              <a:ext uri="{FF2B5EF4-FFF2-40B4-BE49-F238E27FC236}">
                <a16:creationId xmlns:a16="http://schemas.microsoft.com/office/drawing/2014/main" id="{A5365138-ACD9-0606-2080-C135C0426E1A}"/>
              </a:ext>
            </a:extLst>
          </p:cNvPr>
          <p:cNvSpPr>
            <a:spLocks noGrp="1"/>
          </p:cNvSpPr>
          <p:nvPr>
            <p:ph sz="quarter" idx="13"/>
          </p:nvPr>
        </p:nvSpPr>
        <p:spPr/>
        <p:txBody>
          <a:bodyPr/>
          <a:lstStyle/>
          <a:p>
            <a:r>
              <a:rPr lang="en-US" dirty="0"/>
              <a:t>Inheritance in python :</a:t>
            </a:r>
          </a:p>
          <a:p>
            <a:r>
              <a:rPr lang="en-US" dirty="0"/>
              <a:t>Inheritance is the capability of one class to derive or inherit the </a:t>
            </a:r>
            <a:r>
              <a:rPr lang="en-US" dirty="0" err="1"/>
              <a:t>properites</a:t>
            </a:r>
            <a:r>
              <a:rPr lang="en-US" dirty="0"/>
              <a:t> from another class.</a:t>
            </a:r>
          </a:p>
          <a:p>
            <a:r>
              <a:rPr lang="en-US" dirty="0"/>
              <a:t>Benefits of inheritance are :</a:t>
            </a:r>
          </a:p>
          <a:p>
            <a:r>
              <a:rPr lang="en-US" dirty="0"/>
              <a:t>It represents real – world relationships well.</a:t>
            </a:r>
          </a:p>
          <a:p>
            <a:r>
              <a:rPr lang="en-US" dirty="0"/>
              <a:t>It provides the reusability of a code. </a:t>
            </a:r>
          </a:p>
          <a:p>
            <a:r>
              <a:rPr lang="en-US" dirty="0"/>
              <a:t>We don’t have to write the same code again and again.</a:t>
            </a:r>
          </a:p>
        </p:txBody>
      </p:sp>
    </p:spTree>
    <p:extLst>
      <p:ext uri="{BB962C8B-B14F-4D97-AF65-F5344CB8AC3E}">
        <p14:creationId xmlns:p14="http://schemas.microsoft.com/office/powerpoint/2010/main" val="41079480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D03B-31AE-AECA-0746-5992E7043A6F}"/>
              </a:ext>
            </a:extLst>
          </p:cNvPr>
          <p:cNvSpPr>
            <a:spLocks noGrp="1"/>
          </p:cNvSpPr>
          <p:nvPr>
            <p:ph type="title"/>
          </p:nvPr>
        </p:nvSpPr>
        <p:spPr/>
        <p:txBody>
          <a:bodyPr/>
          <a:lstStyle/>
          <a:p>
            <a:r>
              <a:rPr lang="en-US" dirty="0"/>
              <a:t>Python oops : class, object, inheritance, and constructor with example </a:t>
            </a:r>
          </a:p>
        </p:txBody>
      </p:sp>
      <p:sp>
        <p:nvSpPr>
          <p:cNvPr id="3" name="Content Placeholder 2">
            <a:extLst>
              <a:ext uri="{FF2B5EF4-FFF2-40B4-BE49-F238E27FC236}">
                <a16:creationId xmlns:a16="http://schemas.microsoft.com/office/drawing/2014/main" id="{B3755E6A-96B4-8BB0-176F-F6DEF8153BBB}"/>
              </a:ext>
            </a:extLst>
          </p:cNvPr>
          <p:cNvSpPr>
            <a:spLocks noGrp="1"/>
          </p:cNvSpPr>
          <p:nvPr>
            <p:ph sz="quarter" idx="13"/>
          </p:nvPr>
        </p:nvSpPr>
        <p:spPr/>
        <p:txBody>
          <a:bodyPr>
            <a:normAutofit fontScale="92500" lnSpcReduction="10000"/>
          </a:bodyPr>
          <a:lstStyle/>
          <a:p>
            <a:r>
              <a:rPr lang="en-US" dirty="0"/>
              <a:t>Also , it allows us to add more features to a class without modifying it .</a:t>
            </a:r>
          </a:p>
          <a:p>
            <a:r>
              <a:rPr lang="en-US" dirty="0"/>
              <a:t>It is transitive in nature , which means that if class </a:t>
            </a:r>
            <a:r>
              <a:rPr lang="en-US" dirty="0" err="1"/>
              <a:t>binherits</a:t>
            </a:r>
            <a:r>
              <a:rPr lang="en-US" dirty="0"/>
              <a:t> from another class a, then all the subclasses of b would automatically inherit from class a.</a:t>
            </a:r>
          </a:p>
          <a:p>
            <a:r>
              <a:rPr lang="en-US" dirty="0"/>
              <a:t>Python inheritance syntax:</a:t>
            </a:r>
          </a:p>
          <a:p>
            <a:r>
              <a:rPr lang="en-US" dirty="0"/>
              <a:t>Class base class :</a:t>
            </a:r>
          </a:p>
          <a:p>
            <a:r>
              <a:rPr lang="en-US" dirty="0"/>
              <a:t>{body}</a:t>
            </a:r>
          </a:p>
          <a:p>
            <a:r>
              <a:rPr lang="en-US" dirty="0"/>
              <a:t>Class derived class (base class):</a:t>
            </a:r>
          </a:p>
          <a:p>
            <a:r>
              <a:rPr lang="en-US" dirty="0"/>
              <a:t>{body}</a:t>
            </a:r>
          </a:p>
        </p:txBody>
      </p:sp>
    </p:spTree>
    <p:extLst>
      <p:ext uri="{BB962C8B-B14F-4D97-AF65-F5344CB8AC3E}">
        <p14:creationId xmlns:p14="http://schemas.microsoft.com/office/powerpoint/2010/main" val="237934731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432</TotalTime>
  <Words>6420</Words>
  <Application>Microsoft Office PowerPoint</Application>
  <PresentationFormat>Widescreen</PresentationFormat>
  <Paragraphs>624</Paragraphs>
  <Slides>108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108</vt:i4>
      </vt:variant>
    </vt:vector>
  </HeadingPairs>
  <TitlesOfParts>
    <vt:vector size="111" baseType="lpstr">
      <vt:lpstr>Arial</vt:lpstr>
      <vt:lpstr>Tw Cen MT</vt:lpstr>
      <vt:lpstr>Droplet</vt:lpstr>
      <vt:lpstr>Welcome </vt:lpstr>
      <vt:lpstr>Introduction to python</vt:lpstr>
      <vt:lpstr>Introduction to python</vt:lpstr>
      <vt:lpstr>Introduction to python</vt:lpstr>
      <vt:lpstr>Introduction to python</vt:lpstr>
      <vt:lpstr>Introduction to python</vt:lpstr>
      <vt:lpstr>Python basics (python main functions, variables)</vt:lpstr>
      <vt:lpstr>Python basics (python main functions, variables)</vt:lpstr>
      <vt:lpstr>Python basics (python main functions, variables)</vt:lpstr>
      <vt:lpstr>Python basics (python main functions, variables)</vt:lpstr>
      <vt:lpstr>Python basics (python main functions, variables)</vt:lpstr>
      <vt:lpstr>Python basics (python main functions, variables)</vt:lpstr>
      <vt:lpstr>Python basics (python main functions, variables)</vt:lpstr>
      <vt:lpstr>Python basics (python main functions, variables)</vt:lpstr>
      <vt:lpstr>Python basics (python main functions, variables)</vt:lpstr>
      <vt:lpstr>Python basics (python main functions, variables)</vt:lpstr>
      <vt:lpstr>Python strings</vt:lpstr>
      <vt:lpstr>Python strings</vt:lpstr>
      <vt:lpstr>Python strings</vt:lpstr>
      <vt:lpstr>Python strings</vt:lpstr>
      <vt:lpstr>Python strings</vt:lpstr>
      <vt:lpstr>Python strings</vt:lpstr>
      <vt:lpstr>Python strings</vt:lpstr>
      <vt:lpstr>Python strings</vt:lpstr>
      <vt:lpstr>Python tuple</vt:lpstr>
      <vt:lpstr>Python tuple</vt:lpstr>
      <vt:lpstr>Python tuple</vt:lpstr>
      <vt:lpstr>Python tuple</vt:lpstr>
      <vt:lpstr>Python tuple</vt:lpstr>
      <vt:lpstr>Python tuple</vt:lpstr>
      <vt:lpstr>Python tuple</vt:lpstr>
      <vt:lpstr>Python tuple</vt:lpstr>
      <vt:lpstr>Python tuple</vt:lpstr>
      <vt:lpstr>Python tuple</vt:lpstr>
      <vt:lpstr>Python tuple </vt:lpstr>
      <vt:lpstr>Phyton dictionary </vt:lpstr>
      <vt:lpstr>Phyton dictionary </vt:lpstr>
      <vt:lpstr>Phyton dictionary </vt:lpstr>
      <vt:lpstr>Phyton dictionary </vt:lpstr>
      <vt:lpstr>Phyton dictionary </vt:lpstr>
      <vt:lpstr>Phyton dictionary </vt:lpstr>
      <vt:lpstr>Phyton dictionary </vt:lpstr>
      <vt:lpstr>Python dictionary </vt:lpstr>
      <vt:lpstr>Python operators </vt:lpstr>
      <vt:lpstr>Python operators</vt:lpstr>
      <vt:lpstr>Python operators</vt:lpstr>
      <vt:lpstr>Python operators</vt:lpstr>
      <vt:lpstr>Python operators</vt:lpstr>
      <vt:lpstr>Python operators</vt:lpstr>
      <vt:lpstr>Python operators</vt:lpstr>
      <vt:lpstr>Python operators</vt:lpstr>
      <vt:lpstr>Python operators</vt:lpstr>
      <vt:lpstr>Python operators</vt:lpstr>
      <vt:lpstr>Python functions with example </vt:lpstr>
      <vt:lpstr>Python functions with example </vt:lpstr>
      <vt:lpstr>Python functions with example </vt:lpstr>
      <vt:lpstr>Python functions with example </vt:lpstr>
      <vt:lpstr>Python functions with example </vt:lpstr>
      <vt:lpstr>Python functions with example </vt:lpstr>
      <vt:lpstr>Python functions with example </vt:lpstr>
      <vt:lpstr>Python functions with example </vt:lpstr>
      <vt:lpstr>Python functions with example </vt:lpstr>
      <vt:lpstr>Conditional statement(if, else, elif, nested if, switch case statement)</vt:lpstr>
      <vt:lpstr>Conditional statement(if, else, elif, nested if, switch case statement)</vt:lpstr>
      <vt:lpstr>Conditional statement(if, else, elif, nested if, switch case statement)</vt:lpstr>
      <vt:lpstr>Conditional statement(if, else, elif, nested if, switch case statement)</vt:lpstr>
      <vt:lpstr>Conditional statement(if, else, elif, nested if, switch case statement)</vt:lpstr>
      <vt:lpstr>Conditional statement(if, else, elif, nested if, switch case statement)</vt:lpstr>
      <vt:lpstr>Conditional statement(if, else, elif, nested if, switch case statement)</vt:lpstr>
      <vt:lpstr>Conditional statement(if, else, elif, nested if, switch case statement)</vt:lpstr>
      <vt:lpstr>Conditional statement(if, else, elif, nested if, switch case statement)</vt:lpstr>
      <vt:lpstr>Conditional statement(if, else, elif, nested if, switch case statement)</vt:lpstr>
      <vt:lpstr>Conditional statement(if, else, elif, nested if, switch case statement)</vt:lpstr>
      <vt:lpstr>Conditional statement(if, else, elif, nested if, switch case statement)</vt:lpstr>
      <vt:lpstr>Conditional statement(if, else, elif, nested if, switch case statement)</vt:lpstr>
      <vt:lpstr>Conditional statement(if, else, elif, nested if, switch case statement)</vt:lpstr>
      <vt:lpstr>Conditional statement(if, else, elif, nested if, switch case statement</vt:lpstr>
      <vt:lpstr>Conditional statement(if, else, elif, nested if, switch case statement</vt:lpstr>
      <vt:lpstr>Conditional statement(if, else, elif, nested if, switch case statement</vt:lpstr>
      <vt:lpstr>Looping statement(for &amp; while loops: enumerate, break, continue statement)</vt:lpstr>
      <vt:lpstr>Looping statement(for &amp; while loops: enumerate, break, continue statement)</vt:lpstr>
      <vt:lpstr>Looping statement(for &amp; while loops: enumerate, break, continue statement)</vt:lpstr>
      <vt:lpstr>Looping statement(for &amp; while loops: enumerate, break, continue statement)</vt:lpstr>
      <vt:lpstr>Looping statement(for &amp; while loops: enumerate, break, continue statement)</vt:lpstr>
      <vt:lpstr>Looping statement(for &amp; while loops: enumerate, break, continue statement)</vt:lpstr>
      <vt:lpstr>Looping statement(for &amp; while loops: enumerate, break, continue statement)</vt:lpstr>
      <vt:lpstr>Looping statement(for &amp; while loops: enumerate, break, continue statement)</vt:lpstr>
      <vt:lpstr>Looping statement(for &amp; while loops: enumerate, break, continue statement)</vt:lpstr>
      <vt:lpstr>Looping statement(for &amp; while loops: enumerate, break, continue statement)</vt:lpstr>
      <vt:lpstr>Looping statement(for &amp; while loops: enumerate, break, continue statement)</vt:lpstr>
      <vt:lpstr>Looping statement(for &amp; while loops: enumerate, break, continue statement)</vt:lpstr>
      <vt:lpstr>Looping statement(for &amp; while loops: enumerate, break, continue statement)</vt:lpstr>
      <vt:lpstr>Looping statement(for &amp; while loops: enumerate, break, continue statement)</vt:lpstr>
      <vt:lpstr>Looping statement(for &amp; while loops: enumerate, break, continue statement)</vt:lpstr>
      <vt:lpstr>Python oops : class, object, inheritance, and constructor with example </vt:lpstr>
      <vt:lpstr>Python oops : class, object, inheritance, and constructor with example </vt:lpstr>
      <vt:lpstr>Python oops : class, object, inheritance, and constructor with example </vt:lpstr>
      <vt:lpstr>Python oops : class, object, inheritance, and constructor with example </vt:lpstr>
      <vt:lpstr>Python oops : class, object, inheritance, and constructor with example </vt:lpstr>
      <vt:lpstr>Python oops : class, object, inheritance, and constructor with example </vt:lpstr>
      <vt:lpstr>Python oops : class, object, inheritance, and constructor with example </vt:lpstr>
      <vt:lpstr>comparison between python vs java vs php vs Perl vs ruby vs java script vs c ++ vs tcl </vt:lpstr>
      <vt:lpstr>comparison  between python vs java vs php vs Perl vs ruby vs java script vs c ++ vs tcl </vt:lpstr>
      <vt:lpstr>comparison  between python vs java vs php vs Perl vs ruby vs java script vs c ++ vs tcl </vt:lpstr>
      <vt:lpstr>comparison  between python vs java vs php vs Perl vs ruby vs java script vs c ++ vs tcl </vt:lpstr>
      <vt:lpstr>comparison  between python vs java vs php vs Perl vs ruby vs java script vs c ++ vs tcl </vt:lpstr>
      <vt:lpstr>comparison  between python vs java vs php vs Perl vs ruby vs java script vs c ++ vs tcl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dc:title>
  <dc:creator>Shanmugavel B</dc:creator>
  <cp:lastModifiedBy>Shanmugavel B</cp:lastModifiedBy>
  <cp:revision>10</cp:revision>
  <dcterms:created xsi:type="dcterms:W3CDTF">2022-11-01T09:23:25Z</dcterms:created>
  <dcterms:modified xsi:type="dcterms:W3CDTF">2022-11-03T04:19:56Z</dcterms:modified>
</cp:coreProperties>
</file>