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71" r:id="rId3"/>
    <p:sldId id="572" r:id="rId4"/>
    <p:sldId id="573" r:id="rId5"/>
    <p:sldId id="574" r:id="rId6"/>
    <p:sldId id="575" r:id="rId7"/>
    <p:sldId id="582" r:id="rId8"/>
    <p:sldId id="581" r:id="rId9"/>
    <p:sldId id="577" r:id="rId10"/>
    <p:sldId id="578" r:id="rId11"/>
    <p:sldId id="570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0B836-56D0-97DC-068F-01B3A795833D}" v="107" dt="2025-04-28T10:32:37.732"/>
    <p1510:client id="{22C22A61-C23B-4AFE-81E6-4E7076213851}" v="1" dt="2025-04-28T10:44:04.838"/>
    <p1510:client id="{41ED53A8-5329-C747-A241-46CEB6D4E255}" v="58" dt="2025-04-29T04:53:52.575"/>
    <p1510:client id="{65706ED1-670B-4719-B8CB-BA21F8D40372}" v="31" dt="2025-04-29T05:33:41.586"/>
    <p1510:client id="{9567BC2E-213D-4409-89B3-6A653ECA53D9}" v="15" dt="2025-04-29T08:24:08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779664" cy="2386161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l"/>
            <a:br>
              <a:rPr lang="en-US" sz="2000" b="1" dirty="0"/>
            </a:br>
            <a:br>
              <a:rPr lang="en-US" sz="5100" b="1" dirty="0"/>
            </a:br>
            <a:r>
              <a:rPr lang="en-IN" sz="4900" dirty="0"/>
              <a:t>AI-Based Recommendation System</a:t>
            </a:r>
            <a:endParaRPr lang="en-US" sz="4900" dirty="0">
              <a:latin typeface="Aptos"/>
            </a:endParaRPr>
          </a:p>
          <a:p>
            <a:pPr algn="l"/>
            <a:endParaRPr lang="en-US" sz="5100" b="1" kern="1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6459" y="2413591"/>
            <a:ext cx="4768895" cy="395531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2000" b="1" cap="all" dirty="0"/>
              <a:t>Presented By</a:t>
            </a:r>
          </a:p>
          <a:p>
            <a:pPr algn="l">
              <a:spcAft>
                <a:spcPts val="600"/>
              </a:spcAft>
            </a:pPr>
            <a:r>
              <a:rPr lang="en-US" sz="2000" b="1" cap="all" dirty="0"/>
              <a:t>Student Name: PERABOINA SANTHOSH</a:t>
            </a:r>
          </a:p>
          <a:p>
            <a:pPr algn="l">
              <a:spcAft>
                <a:spcPts val="600"/>
              </a:spcAft>
            </a:pPr>
            <a:r>
              <a:rPr lang="en-US" sz="2000" b="1" cap="all" dirty="0"/>
              <a:t>College Name: ACE ENGINEERING COLLEGE</a:t>
            </a:r>
          </a:p>
          <a:p>
            <a:pPr algn="l">
              <a:spcAft>
                <a:spcPts val="600"/>
              </a:spcAft>
            </a:pPr>
            <a:r>
              <a:rPr lang="en-US" sz="2000" b="1" cap="all" dirty="0"/>
              <a:t>Department: CSE-IOT</a:t>
            </a:r>
          </a:p>
          <a:p>
            <a:pPr algn="l">
              <a:spcAft>
                <a:spcPts val="600"/>
              </a:spcAft>
            </a:pPr>
            <a:r>
              <a:rPr lang="en-US" sz="2000" b="1" cap="all" dirty="0"/>
              <a:t>Email ID:PERABOINASANTHOSH28@GMAIL.COM</a:t>
            </a:r>
          </a:p>
          <a:p>
            <a:pPr algn="l">
              <a:spcAft>
                <a:spcPts val="600"/>
              </a:spcAft>
            </a:pPr>
            <a:r>
              <a:rPr lang="en-US" sz="2000" b="1" cap="all" dirty="0"/>
              <a:t>AICTE Student ID: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Helvetica Neue"/>
              </a:rPr>
              <a:t>STU626cbc3f229e11651293247</a:t>
            </a:r>
            <a:endParaRPr lang="en-US" sz="20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88F3F-AD4C-81EA-1336-D2C00EFCC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861" y="514830"/>
            <a:ext cx="5210251" cy="56327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07AD95-1D1D-43EF-9B01-5D39555E9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765" y="514830"/>
            <a:ext cx="5246441" cy="56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D7BEC-26CE-96DB-DC10-B2897FA5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References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98D1-2392-A218-1A4C-10F40FCB8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134" y="1929384"/>
            <a:ext cx="10460665" cy="425196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Research papers, industry reports, and case studies underpin this project. Sources include Netflix AI </a:t>
            </a:r>
            <a:r>
              <a:rPr lang="en-IN" dirty="0" err="1"/>
              <a:t>blog,Amazon</a:t>
            </a:r>
            <a:r>
              <a:rPr lang="en-IN" dirty="0"/>
              <a:t> tech talks, and academic journals on recommender systems.</a:t>
            </a:r>
          </a:p>
          <a:p>
            <a:r>
              <a:rPr lang="en-IN" dirty="0"/>
              <a:t>Netflix Tech Blog - Recommendation Algorithms </a:t>
            </a:r>
          </a:p>
          <a:p>
            <a:r>
              <a:rPr lang="en-IN" dirty="0"/>
              <a:t>Amazon AI Case Studies </a:t>
            </a:r>
          </a:p>
          <a:p>
            <a:r>
              <a:rPr lang="en-IN" dirty="0" err="1"/>
              <a:t>Koren</a:t>
            </a:r>
            <a:r>
              <a:rPr lang="en-IN" dirty="0"/>
              <a:t>, Bell, &amp; </a:t>
            </a:r>
            <a:r>
              <a:rPr lang="en-IN" dirty="0" err="1"/>
              <a:t>Volinsky</a:t>
            </a:r>
            <a:r>
              <a:rPr lang="en-IN" dirty="0"/>
              <a:t> (2009) Matrix Factorization Techniques </a:t>
            </a:r>
          </a:p>
          <a:p>
            <a:r>
              <a:rPr lang="en-IN" dirty="0"/>
              <a:t>Recent Papers on Explainable AI in Recommendations.</a:t>
            </a:r>
          </a:p>
          <a:p>
            <a:pPr marL="0" indent="0">
              <a:buNone/>
            </a:pPr>
            <a:endParaRPr lang="en-US" dirty="0">
              <a:latin typeface="Aptos" panose="020B0004020202020204"/>
            </a:endParaRPr>
          </a:p>
          <a:p>
            <a:pPr marL="0" indent="0">
              <a:buNone/>
            </a:pPr>
            <a:r>
              <a:rPr lang="en-IN" dirty="0">
                <a:latin typeface="Franklin Gothic Book"/>
              </a:rPr>
              <a:t>GitHub Link:</a:t>
            </a:r>
            <a:r>
              <a:rPr lang="en-IN" dirty="0">
                <a:solidFill>
                  <a:srgbClr val="0070C0"/>
                </a:solidFill>
                <a:latin typeface="Franklin Gothic Book"/>
              </a:rPr>
              <a:t> </a:t>
            </a:r>
            <a:r>
              <a:rPr lang="en-IN" u="sng" dirty="0">
                <a:solidFill>
                  <a:srgbClr val="0070C0"/>
                </a:solidFill>
                <a:latin typeface="Franklin Gothic Book"/>
              </a:rPr>
              <a:t>Link</a:t>
            </a:r>
          </a:p>
          <a:p>
            <a:pPr marL="0" indent="0">
              <a:buNone/>
            </a:pPr>
            <a:endParaRPr lang="en-IN" sz="2200" u="sng" dirty="0">
              <a:solidFill>
                <a:srgbClr val="0070C0"/>
              </a:solidFill>
              <a:latin typeface="Franklin Gothic Book"/>
            </a:endParaRPr>
          </a:p>
          <a:p>
            <a:pPr marL="0" indent="0">
              <a:buNone/>
            </a:pPr>
            <a:endParaRPr lang="en-IN" sz="2200"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691700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B4E14-CB16-A18D-91E1-78787A456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90035-F7DF-B222-A678-18C907CDC7DD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latin typeface="+mj-lt"/>
                <a:ea typeface="+mj-ea"/>
                <a:cs typeface="+mj-cs"/>
              </a:rPr>
              <a:t>  </a:t>
            </a:r>
            <a:r>
              <a:rPr lang="en-US" sz="4800" b="1" dirty="0">
                <a:latin typeface="+mj-lt"/>
                <a:ea typeface="+mj-ea"/>
                <a:cs typeface="+mj-cs"/>
              </a:rPr>
              <a:t>                  </a:t>
            </a:r>
            <a:r>
              <a:rPr lang="en-US" sz="48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peraboina</a:t>
            </a:r>
            <a:r>
              <a:rPr lang="en-US" sz="4800" b="1" dirty="0">
                <a:latin typeface="+mj-lt"/>
                <a:ea typeface="+mj-ea"/>
                <a:cs typeface="+mj-cs"/>
              </a:rPr>
              <a:t> </a:t>
            </a:r>
            <a:r>
              <a:rPr lang="en-US" sz="4800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santhosh</a:t>
            </a:r>
            <a:endParaRPr lang="en-US" sz="4800" kern="1200" dirty="0">
              <a:solidFill>
                <a:srgbClr val="FFC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9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E0E59-694D-9DFE-4488-37D5F2F4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OUTLINE</a:t>
            </a:r>
            <a:endParaRPr lang="en-US" sz="54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173D-62A9-AF06-B476-EEB82708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>
                <a:latin typeface="Arial"/>
                <a:cs typeface="Arial"/>
              </a:rPr>
              <a:t>Problem Statement </a:t>
            </a:r>
            <a:r>
              <a:rPr lang="en-US" sz="2200">
                <a:latin typeface="Arial"/>
                <a:cs typeface="Arial"/>
              </a:rPr>
              <a:t>(Should not include solution)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>
                <a:latin typeface="Arial"/>
                <a:cs typeface="Arial"/>
              </a:rPr>
              <a:t>Proposed System/Solution</a:t>
            </a:r>
            <a:endParaRPr lang="en-US" sz="220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>
                <a:latin typeface="Arial"/>
                <a:cs typeface="Arial"/>
              </a:rPr>
              <a:t>System Development Approach </a:t>
            </a:r>
            <a:r>
              <a:rPr lang="en-US" sz="2200">
                <a:latin typeface="Arial"/>
                <a:cs typeface="Arial"/>
              </a:rPr>
              <a:t>(Technology Used) 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>
                <a:latin typeface="Arial"/>
                <a:cs typeface="Arial"/>
              </a:rPr>
              <a:t>Algorithm &amp; Deployment  </a:t>
            </a:r>
            <a:endParaRPr lang="en-US" sz="220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>
                <a:latin typeface="Arial"/>
                <a:cs typeface="Arial"/>
              </a:rPr>
              <a:t>Result (Output Image)</a:t>
            </a:r>
            <a:endParaRPr lang="en-US" sz="220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>
                <a:latin typeface="Arial"/>
                <a:cs typeface="Arial"/>
              </a:rPr>
              <a:t>Conclusion</a:t>
            </a:r>
            <a:endParaRPr lang="en-US" sz="220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>
                <a:latin typeface="Arial"/>
                <a:cs typeface="Arial"/>
              </a:rPr>
              <a:t>Future Scope</a:t>
            </a:r>
            <a:endParaRPr lang="en-US" sz="220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>
                <a:latin typeface="Arial"/>
                <a:cs typeface="Arial"/>
              </a:rPr>
              <a:t>References</a:t>
            </a:r>
            <a:endParaRPr lang="en-US" sz="2200">
              <a:latin typeface="Arial"/>
              <a:cs typeface="Arial"/>
            </a:endParaRPr>
          </a:p>
          <a:p>
            <a:endParaRPr lang="en-GB" sz="2200">
              <a:latin typeface="Aptos" panose="020B00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787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9B35C-A00A-C6C7-8532-576758ED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Problem Statement</a:t>
            </a:r>
            <a:endParaRPr lang="en-US" sz="54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C97F-5AC9-F1CA-3CCC-090D5B13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GB" dirty="0"/>
              <a:t>Users face information overload with too many choices. Poor recommendations cause low satisfaction and lost sales. Existing models lack personalization and real-time adaptability.</a:t>
            </a:r>
          </a:p>
          <a:p>
            <a:r>
              <a:rPr lang="en-GB" b="1" dirty="0"/>
              <a:t>User Experience</a:t>
            </a:r>
          </a:p>
          <a:p>
            <a:r>
              <a:rPr lang="en-GB" dirty="0"/>
              <a:t>Difficulty finding relevant items quickly.</a:t>
            </a:r>
          </a:p>
          <a:p>
            <a:r>
              <a:rPr lang="en-GB" b="1" dirty="0"/>
              <a:t>Engagement</a:t>
            </a:r>
          </a:p>
          <a:p>
            <a:r>
              <a:rPr lang="en-GB" dirty="0"/>
              <a:t>Low interaction rates due to irrelevant suggestions.</a:t>
            </a:r>
          </a:p>
          <a:p>
            <a:r>
              <a:rPr lang="en-GB" b="1" dirty="0"/>
              <a:t>Revenue Impact</a:t>
            </a:r>
          </a:p>
          <a:p>
            <a:r>
              <a:rPr lang="en-GB" dirty="0"/>
              <a:t>Reduced sales from missed opportunities</a:t>
            </a:r>
            <a:r>
              <a:rPr lang="en-GB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291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7B4B1-584E-2479-D762-2265C739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Proposed Solution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7202D-4065-DDD7-98F1-4291C536D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95517"/>
            <a:ext cx="10515600" cy="425196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IN" b="1" dirty="0"/>
              <a:t>Source</a:t>
            </a:r>
            <a:r>
              <a:rPr lang="en-IN" dirty="0"/>
              <a:t>: Movie Lens Dataset (movielens.org)</a:t>
            </a:r>
          </a:p>
          <a:p>
            <a:r>
              <a:rPr lang="en-IN" dirty="0"/>
              <a:t>Includes user ratings, movie metadata (genres, titles, etc.)</a:t>
            </a:r>
          </a:p>
          <a:p>
            <a:r>
              <a:rPr lang="en-IN" dirty="0"/>
              <a:t>Pre processed for missing values and duplicates</a:t>
            </a:r>
          </a:p>
          <a:p>
            <a:r>
              <a:rPr lang="en-IN" b="1" dirty="0"/>
              <a:t>Collaborative Filtering</a:t>
            </a:r>
          </a:p>
          <a:p>
            <a:r>
              <a:rPr lang="en-IN" dirty="0"/>
              <a:t>Captures user-item interaction patterns.</a:t>
            </a:r>
          </a:p>
          <a:p>
            <a:r>
              <a:rPr lang="en-IN" b="1" dirty="0"/>
              <a:t>Content-Based Filtering</a:t>
            </a:r>
          </a:p>
          <a:p>
            <a:r>
              <a:rPr lang="en-IN" dirty="0" err="1"/>
              <a:t>Analyzes</a:t>
            </a:r>
            <a:r>
              <a:rPr lang="en-IN" dirty="0"/>
              <a:t> item features and user profiles.</a:t>
            </a:r>
          </a:p>
          <a:p>
            <a:r>
              <a:rPr lang="en-IN" b="1" dirty="0"/>
              <a:t>Real-Time Updates</a:t>
            </a:r>
          </a:p>
          <a:p>
            <a:r>
              <a:rPr lang="en-IN" dirty="0"/>
              <a:t>Adapts instantly to new user actions.</a:t>
            </a:r>
          </a:p>
        </p:txBody>
      </p:sp>
    </p:spTree>
    <p:extLst>
      <p:ext uri="{BB962C8B-B14F-4D97-AF65-F5344CB8AC3E}">
        <p14:creationId xmlns:p14="http://schemas.microsoft.com/office/powerpoint/2010/main" val="20413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92D15-41B4-89C1-0EA3-03BC9FA1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System  Approach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7E8EE-7F26-D809-3523-C58876935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1832642"/>
            <a:ext cx="10515600" cy="480400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IN" dirty="0"/>
              <a:t>Agile development with iterative testing and user feedback. Data pipelines automate collection and </a:t>
            </a:r>
            <a:r>
              <a:rPr lang="en-IN" dirty="0" err="1"/>
              <a:t>preprocessing</a:t>
            </a:r>
            <a:r>
              <a:rPr lang="en-IN" dirty="0"/>
              <a:t>. Modular components allow scalability and easy updates. 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IN" dirty="0"/>
              <a:t>Requirement Analysis Define project scope and user needs. 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IN" dirty="0"/>
              <a:t>Model Design Choose algorithms and architecture.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IN" dirty="0"/>
              <a:t>Implementation Develop backend and front-end integration.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IN" dirty="0"/>
              <a:t>Testing &amp; Iteration Refine model with real user data.</a:t>
            </a:r>
          </a:p>
        </p:txBody>
      </p:sp>
    </p:spTree>
    <p:extLst>
      <p:ext uri="{BB962C8B-B14F-4D97-AF65-F5344CB8AC3E}">
        <p14:creationId xmlns:p14="http://schemas.microsoft.com/office/powerpoint/2010/main" val="350112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DBEE6-616C-2711-86DB-C62E77D1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59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Algorithm &amp; Deployment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7410-DE3D-5F62-F9D7-11EAEA92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IN" dirty="0"/>
              <a:t>Utilize matrix factorization with neural embeddings for accuracy. Deploy on cloud infrastructure for scalability. Monitor performance with continuous evaluation metrics. </a:t>
            </a:r>
          </a:p>
          <a:p>
            <a:pPr marL="514350" indent="-514350">
              <a:spcBef>
                <a:spcPct val="200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dirty="0"/>
              <a:t>Matrix Factorization 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IN" dirty="0"/>
              <a:t> Extract latent features from user-item matrix.</a:t>
            </a:r>
          </a:p>
          <a:p>
            <a:pPr marL="514350" indent="-514350">
              <a:spcBef>
                <a:spcPct val="20000"/>
              </a:spcBef>
              <a:spcAft>
                <a:spcPts val="600"/>
              </a:spcAft>
              <a:buAutoNum type="arabicPeriod" startAt="2"/>
            </a:pPr>
            <a:r>
              <a:rPr lang="en-IN" dirty="0"/>
              <a:t>Neural Embeddings 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IN" dirty="0"/>
              <a:t>  Learn complex patterns for better prediction. 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IN" dirty="0"/>
              <a:t>3.   Cloud Deployment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IN" dirty="0"/>
              <a:t> Supports load balancing and easy updates. 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IN" dirty="0"/>
              <a:t>4.   Performance Metrics 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IN" dirty="0"/>
              <a:t> Track precision, recall, and user satisfaction.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908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DBEE6-616C-2711-86DB-C62E77D1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59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Algorithm &amp; Deployment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7410-DE3D-5F62-F9D7-11EAEA92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GB" dirty="0"/>
              <a:t>5. Used surprise library for SVD-based collaborative filtering.</a:t>
            </a:r>
          </a:p>
          <a:p>
            <a:pPr marL="0" indent="0">
              <a:buNone/>
            </a:pPr>
            <a:r>
              <a:rPr lang="en-GB" dirty="0"/>
              <a:t>6. Content-based filtering built with scikit-</a:t>
            </a:r>
            <a:r>
              <a:rPr lang="en-GB" dirty="0" err="1"/>
              <a:t>learn's</a:t>
            </a:r>
            <a:r>
              <a:rPr lang="en-GB" dirty="0"/>
              <a:t> cosine similarity.</a:t>
            </a:r>
          </a:p>
          <a:p>
            <a:pPr marL="0" indent="0">
              <a:buNone/>
            </a:pPr>
            <a:r>
              <a:rPr lang="en-GB" dirty="0"/>
              <a:t>7. Achieved RMSE: 0.87; Precision@10: 0.72.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434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F756E-D4E1-5A9A-636A-7FA06EC3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12248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Result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2C9B-C4AF-D0DB-DE74-862D98120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1695661"/>
            <a:ext cx="10953875" cy="55274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800" dirty="0"/>
              <a:t>Model accurately predicts user preferences</a:t>
            </a:r>
          </a:p>
          <a:p>
            <a:r>
              <a:rPr lang="en-GB" sz="2800" dirty="0"/>
              <a:t>Hybrid approach improves personalization</a:t>
            </a:r>
          </a:p>
          <a:p>
            <a:r>
              <a:rPr lang="en-GB" sz="2800" dirty="0"/>
              <a:t>Scalable to large datasets and real-world use cases.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119518-600A-4FB3-A208-BFC464E1C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59" y="3229321"/>
            <a:ext cx="10853929" cy="36286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7699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396BB-D4E8-514D-53F4-27AADA66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Conclusion &amp; Future scope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9DDB-698E-B624-5621-F9D79482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800" dirty="0"/>
              <a:t>Built a functional recommendation system using AI</a:t>
            </a:r>
          </a:p>
          <a:p>
            <a:r>
              <a:rPr lang="en-GB" sz="2800" dirty="0"/>
              <a:t>Future work: deep learning-based recommendations</a:t>
            </a:r>
          </a:p>
          <a:p>
            <a:r>
              <a:rPr lang="en-GB" sz="2800" dirty="0"/>
              <a:t>Could be integrated into apps or websites.</a:t>
            </a:r>
          </a:p>
        </p:txBody>
      </p:sp>
    </p:spTree>
    <p:extLst>
      <p:ext uri="{BB962C8B-B14F-4D97-AF65-F5344CB8AC3E}">
        <p14:creationId xmlns:p14="http://schemas.microsoft.com/office/powerpoint/2010/main" val="224530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1839</TotalTime>
  <Words>457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Franklin Gothic Book</vt:lpstr>
      <vt:lpstr>Helvetica Neue</vt:lpstr>
      <vt:lpstr>office theme</vt:lpstr>
      <vt:lpstr>  AI-Based Recommendation System </vt:lpstr>
      <vt:lpstr>OUTLINE</vt:lpstr>
      <vt:lpstr>Problem Statement</vt:lpstr>
      <vt:lpstr>Proposed Solution</vt:lpstr>
      <vt:lpstr>System  Approach</vt:lpstr>
      <vt:lpstr>Algorithm &amp; Deployment</vt:lpstr>
      <vt:lpstr>Algorithm &amp; Deployment</vt:lpstr>
      <vt:lpstr>Result</vt:lpstr>
      <vt:lpstr>Conclusion &amp; 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santhosh peraboina</dc:creator>
  <cp:lastModifiedBy>peraboina santhosh</cp:lastModifiedBy>
  <cp:revision>22</cp:revision>
  <dcterms:created xsi:type="dcterms:W3CDTF">2013-07-15T20:26:40Z</dcterms:created>
  <dcterms:modified xsi:type="dcterms:W3CDTF">2025-05-11T10:35:35Z</dcterms:modified>
</cp:coreProperties>
</file>