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0" r:id="rId4"/>
    <p:sldId id="257" r:id="rId5"/>
    <p:sldId id="258" r:id="rId6"/>
    <p:sldId id="259" r:id="rId7"/>
    <p:sldId id="260" r:id="rId8"/>
    <p:sldId id="262" r:id="rId9"/>
    <p:sldId id="263" r:id="rId10"/>
    <p:sldId id="265" r:id="rId11"/>
    <p:sldId id="267" r:id="rId12"/>
    <p:sldId id="304" r:id="rId13"/>
    <p:sldId id="291" r:id="rId14"/>
    <p:sldId id="305" r:id="rId15"/>
    <p:sldId id="292" r:id="rId16"/>
    <p:sldId id="289" r:id="rId17"/>
    <p:sldId id="290" r:id="rId18"/>
    <p:sldId id="317" r:id="rId19"/>
    <p:sldId id="284" r:id="rId20"/>
    <p:sldId id="285" r:id="rId21"/>
    <p:sldId id="303" r:id="rId22"/>
    <p:sldId id="323" r:id="rId23"/>
    <p:sldId id="324" r:id="rId24"/>
    <p:sldId id="300" r:id="rId25"/>
    <p:sldId id="268" r:id="rId26"/>
    <p:sldId id="293" r:id="rId27"/>
    <p:sldId id="26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D85EAD-17BF-4182-8396-D1CAEFDA6B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2678B-6470-464D-AFD6-EC0F54525D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AD85EAD-17BF-4182-8396-D1CAEFDA6BB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2678B-6470-464D-AFD6-EC0F54525D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AD85EAD-17BF-4182-8396-D1CAEFDA6B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2678B-6470-464D-AFD6-EC0F54525D1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AD85EAD-17BF-4182-8396-D1CAEFDA6B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2678B-6470-464D-AFD6-EC0F54525D13}"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AD85EAD-17BF-4182-8396-D1CAEFDA6B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2678B-6470-464D-AFD6-EC0F54525D1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D85EAD-17BF-4182-8396-D1CAEFDA6BB8}"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2678B-6470-464D-AFD6-EC0F54525D1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D85EAD-17BF-4182-8396-D1CAEFDA6BB8}"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2678B-6470-464D-AFD6-EC0F54525D1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AD85EAD-17BF-4182-8396-D1CAEFDA6B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2678B-6470-464D-AFD6-EC0F54525D1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AD85EAD-17BF-4182-8396-D1CAEFDA6B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2678B-6470-464D-AFD6-EC0F54525D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3AD85EAD-17BF-4182-8396-D1CAEFDA6B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2678B-6470-464D-AFD6-EC0F54525D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AD85EAD-17BF-4182-8396-D1CAEFDA6B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2678B-6470-464D-AFD6-EC0F54525D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AD85EAD-17BF-4182-8396-D1CAEFDA6BB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2678B-6470-464D-AFD6-EC0F54525D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AD85EAD-17BF-4182-8396-D1CAEFDA6BB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32678B-6470-464D-AFD6-EC0F54525D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AD85EAD-17BF-4182-8396-D1CAEFDA6BB8}"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832678B-6470-464D-AFD6-EC0F54525D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D85EAD-17BF-4182-8396-D1CAEFDA6BB8}"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832678B-6470-464D-AFD6-EC0F54525D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3AD85EAD-17BF-4182-8396-D1CAEFDA6BB8}"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832678B-6470-464D-AFD6-EC0F54525D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AD85EAD-17BF-4182-8396-D1CAEFDA6BB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2678B-6470-464D-AFD6-EC0F54525D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D85EAD-17BF-4182-8396-D1CAEFDA6BB8}"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832678B-6470-464D-AFD6-EC0F54525D13}"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hyperlink" Target="https://www.electronicshub.org/wp-content/uploads/2015/08/3.png" TargetMode="Externa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3227757" y="405109"/>
            <a:ext cx="6858002" cy="461665"/>
          </a:xfrm>
          <a:prstGeom prst="rect">
            <a:avLst/>
          </a:prstGeom>
          <a:noFill/>
        </p:spPr>
        <p:txBody>
          <a:bodyPr wrap="square" rtlCol="0">
            <a:spAutoFit/>
          </a:bodyPr>
          <a:lstStyle/>
          <a:p>
            <a:r>
              <a:rPr lang="en-US" sz="2400" dirty="0">
                <a:ln w="22225">
                  <a:solidFill>
                    <a:schemeClr val="accent2"/>
                  </a:solidFill>
                  <a:prstDash val="solid"/>
                </a:ln>
                <a:solidFill>
                  <a:schemeClr val="accent2">
                    <a:lumMod val="40000"/>
                    <a:lumOff val="60000"/>
                  </a:schemeClr>
                </a:solidFill>
                <a:effectLst/>
                <a:latin typeface="Arial Black" panose="020B0A04020102020204" pitchFamily="34" charset="0"/>
              </a:rPr>
              <a:t>TRAIN ACCIDENT PREVENTION</a:t>
            </a:r>
            <a:endParaRPr lang="en-US" sz="2400" dirty="0">
              <a:ln w="22225">
                <a:solidFill>
                  <a:schemeClr val="accent2"/>
                </a:solidFill>
                <a:prstDash val="solid"/>
              </a:ln>
              <a:solidFill>
                <a:schemeClr val="accent2">
                  <a:lumMod val="40000"/>
                  <a:lumOff val="60000"/>
                </a:schemeClr>
              </a:solidFill>
              <a:effectLst/>
              <a:latin typeface="Arial Black" panose="020B0A04020102020204" pitchFamily="3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06240" y="1169669"/>
            <a:ext cx="7979519" cy="3108307"/>
          </a:xfrm>
          <a:prstGeom prst="rect">
            <a:avLst/>
          </a:prstGeom>
        </p:spPr>
      </p:pic>
      <p:sp>
        <p:nvSpPr>
          <p:cNvPr id="9" name="TextBox 8"/>
          <p:cNvSpPr txBox="1"/>
          <p:nvPr/>
        </p:nvSpPr>
        <p:spPr>
          <a:xfrm flipH="1">
            <a:off x="1999558" y="4396205"/>
            <a:ext cx="2496241" cy="646331"/>
          </a:xfrm>
          <a:prstGeom prst="rect">
            <a:avLst/>
          </a:prstGeom>
          <a:noFill/>
        </p:spPr>
        <p:txBody>
          <a:bodyPr wrap="square" rtlCol="0">
            <a:spAutoFit/>
          </a:bodyPr>
          <a:lstStyle/>
          <a:p>
            <a:r>
              <a:rPr lang="en-US" dirty="0"/>
              <a:t>Internal guide :</a:t>
            </a:r>
            <a:endParaRPr lang="en-US" dirty="0"/>
          </a:p>
          <a:p>
            <a:r>
              <a:rPr lang="en-US" dirty="0"/>
              <a:t>    MRS. Uma Rani</a:t>
            </a:r>
            <a:endParaRPr lang="en-US" dirty="0"/>
          </a:p>
        </p:txBody>
      </p:sp>
      <p:sp>
        <p:nvSpPr>
          <p:cNvPr id="10" name="TextBox 9"/>
          <p:cNvSpPr txBox="1"/>
          <p:nvPr/>
        </p:nvSpPr>
        <p:spPr>
          <a:xfrm flipH="1">
            <a:off x="7997880" y="4396205"/>
            <a:ext cx="3935040" cy="1754326"/>
          </a:xfrm>
          <a:prstGeom prst="rect">
            <a:avLst/>
          </a:prstGeom>
          <a:noFill/>
        </p:spPr>
        <p:txBody>
          <a:bodyPr wrap="square" rtlCol="0">
            <a:spAutoFit/>
          </a:bodyPr>
          <a:lstStyle/>
          <a:p>
            <a:r>
              <a:rPr lang="en-US" dirty="0"/>
              <a:t>Team Mates :</a:t>
            </a:r>
            <a:endParaRPr lang="en-US" dirty="0"/>
          </a:p>
          <a:p>
            <a:r>
              <a:rPr lang="en-US" dirty="0"/>
              <a:t> </a:t>
            </a:r>
            <a:endParaRPr lang="en-US" dirty="0"/>
          </a:p>
          <a:p>
            <a:r>
              <a:rPr lang="en-US" dirty="0"/>
              <a:t>M. Maneesh – 20AG1A6933</a:t>
            </a:r>
            <a:endParaRPr lang="en-US" dirty="0"/>
          </a:p>
          <a:p>
            <a:r>
              <a:rPr lang="en-US" dirty="0"/>
              <a:t>M. Poojitha – 20AG1A6935</a:t>
            </a:r>
            <a:endParaRPr lang="en-US" dirty="0"/>
          </a:p>
          <a:p>
            <a:r>
              <a:rPr lang="en-US" dirty="0"/>
              <a:t>N. Vijay Kumar – 20AG1A6945</a:t>
            </a:r>
            <a:endParaRPr lang="en-US" dirty="0"/>
          </a:p>
          <a:p>
            <a:r>
              <a:rPr lang="en-US" dirty="0"/>
              <a:t>P. Santhosh – 20AG1A6950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3469002" y="441960"/>
            <a:ext cx="4815842" cy="460375"/>
          </a:xfrm>
          <a:prstGeom prst="rect">
            <a:avLst/>
          </a:prstGeom>
          <a:noFill/>
        </p:spPr>
        <p:txBody>
          <a:bodyPr wrap="square" rtlCol="0">
            <a:spAutoFit/>
          </a:bodyPr>
          <a:lstStyle/>
          <a:p>
            <a:r>
              <a:rPr lang="en-US" sz="2400" dirty="0">
                <a:ln w="22225">
                  <a:solidFill>
                    <a:schemeClr val="accent2"/>
                  </a:solidFill>
                  <a:prstDash val="solid"/>
                </a:ln>
                <a:solidFill>
                  <a:schemeClr val="accent2">
                    <a:lumMod val="40000"/>
                    <a:lumOff val="60000"/>
                  </a:schemeClr>
                </a:solidFill>
                <a:effectLst/>
              </a:rPr>
              <a:t>HARDWARE COMPONENTS :</a:t>
            </a:r>
            <a:endParaRPr lang="en-US" dirty="0"/>
          </a:p>
        </p:txBody>
      </p:sp>
      <p:sp>
        <p:nvSpPr>
          <p:cNvPr id="4" name="Text Box 3"/>
          <p:cNvSpPr txBox="1"/>
          <p:nvPr/>
        </p:nvSpPr>
        <p:spPr>
          <a:xfrm>
            <a:off x="272415" y="1258570"/>
            <a:ext cx="9076055" cy="1640840"/>
          </a:xfrm>
          <a:prstGeom prst="rect">
            <a:avLst/>
          </a:prstGeom>
          <a:noFill/>
        </p:spPr>
        <p:txBody>
          <a:bodyPr wrap="square" rtlCol="0">
            <a:noAutofit/>
          </a:bodyPr>
          <a:p>
            <a:pPr algn="just"/>
            <a:r>
              <a:rPr lang="en-US" sz="2000" b="1"/>
              <a:t>ARDUINO NANO</a:t>
            </a:r>
            <a:r>
              <a:rPr lang="en-US"/>
              <a:t>: Arduino Nano is a small, complete, flexible and breadboard-friendly Microcontroller board, based on ATmega328p, developed by Arduino.cc in Italy in 2008 and contains 30 male I/O headers, configured in a DIP30 style. Arduino Nano Pinout contains 14 digital pins, 8 analog Pins, 2 Reset Pins &amp; 6 Power Pins.</a:t>
            </a:r>
            <a:endParaRPr lang="en-US"/>
          </a:p>
        </p:txBody>
      </p:sp>
      <p:sp>
        <p:nvSpPr>
          <p:cNvPr id="6" name="Text Box 5"/>
          <p:cNvSpPr txBox="1"/>
          <p:nvPr/>
        </p:nvSpPr>
        <p:spPr>
          <a:xfrm>
            <a:off x="544195" y="4291965"/>
            <a:ext cx="8804275" cy="1506855"/>
          </a:xfrm>
          <a:prstGeom prst="rect">
            <a:avLst/>
          </a:prstGeom>
          <a:noFill/>
        </p:spPr>
        <p:txBody>
          <a:bodyPr wrap="square" rtlCol="0">
            <a:spAutoFit/>
          </a:bodyPr>
          <a:p>
            <a:pPr algn="just"/>
            <a:r>
              <a:rPr lang="en-US" sz="2000" b="1"/>
              <a:t>SG-90 SERVO MOTOR</a:t>
            </a:r>
            <a:r>
              <a:rPr lang="en-US"/>
              <a:t> : SERVO MOTOR SG90 DATA SHEET Tiny and lightweight with high output power. Servo can rotate approximately 180 degrees (90 in each direction), and works just like the standard kinds but smaller. You can use any servo code, hardware or library to control these servos</a:t>
            </a:r>
            <a:endParaRPr lang="en-US"/>
          </a:p>
        </p:txBody>
      </p:sp>
      <p:pic>
        <p:nvPicPr>
          <p:cNvPr id="104" name="Picture 103"/>
          <p:cNvPicPr/>
          <p:nvPr/>
        </p:nvPicPr>
        <p:blipFill>
          <a:blip r:embed="rId1"/>
          <a:stretch>
            <a:fillRect/>
          </a:stretch>
        </p:blipFill>
        <p:spPr>
          <a:xfrm>
            <a:off x="4257675" y="5549265"/>
            <a:ext cx="1838325" cy="1195705"/>
          </a:xfrm>
          <a:prstGeom prst="rect">
            <a:avLst/>
          </a:prstGeom>
          <a:noFill/>
          <a:ln w="9525">
            <a:noFill/>
          </a:ln>
        </p:spPr>
      </p:pic>
      <p:pic>
        <p:nvPicPr>
          <p:cNvPr id="106" name="Picture 105"/>
          <p:cNvPicPr/>
          <p:nvPr/>
        </p:nvPicPr>
        <p:blipFill>
          <a:blip r:embed="rId2"/>
          <a:stretch>
            <a:fillRect/>
          </a:stretch>
        </p:blipFill>
        <p:spPr>
          <a:xfrm>
            <a:off x="4154805" y="2522220"/>
            <a:ext cx="1941195" cy="140843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07670" y="741045"/>
            <a:ext cx="8940800" cy="1506855"/>
          </a:xfrm>
          <a:prstGeom prst="rect">
            <a:avLst/>
          </a:prstGeom>
          <a:noFill/>
        </p:spPr>
        <p:txBody>
          <a:bodyPr wrap="square" rtlCol="0">
            <a:spAutoFit/>
          </a:bodyPr>
          <a:p>
            <a:pPr algn="just"/>
            <a:r>
              <a:rPr lang="en-US" sz="2000" b="1"/>
              <a:t>IR SENSOR MODULE</a:t>
            </a:r>
            <a:r>
              <a:rPr lang="en-US" sz="2000"/>
              <a:t> </a:t>
            </a:r>
            <a:r>
              <a:rPr lang="en-US"/>
              <a:t>: The IR sensor module consists mainly of the IR Transmitter and Receiver, Op-amp, Variable Resistor (Trimmer pot), output LED along with few resistors. IR LED emits light, in the range of Infrared frequency. IR light is invisible to us as its wavelength (700nm – 1mm) is much higher than the visible light range</a:t>
            </a:r>
            <a:endParaRPr lang="en-US"/>
          </a:p>
        </p:txBody>
      </p:sp>
      <p:pic>
        <p:nvPicPr>
          <p:cNvPr id="105" name="Picture 104"/>
          <p:cNvPicPr/>
          <p:nvPr/>
        </p:nvPicPr>
        <p:blipFill>
          <a:blip r:embed="rId1"/>
          <a:stretch>
            <a:fillRect/>
          </a:stretch>
        </p:blipFill>
        <p:spPr>
          <a:xfrm>
            <a:off x="4020820" y="2247900"/>
            <a:ext cx="1714500" cy="1386840"/>
          </a:xfrm>
          <a:prstGeom prst="rect">
            <a:avLst/>
          </a:prstGeom>
          <a:noFill/>
          <a:ln w="9525">
            <a:noFill/>
          </a:ln>
        </p:spPr>
      </p:pic>
      <p:sp>
        <p:nvSpPr>
          <p:cNvPr id="2" name="Text Box 1"/>
          <p:cNvSpPr txBox="1"/>
          <p:nvPr/>
        </p:nvSpPr>
        <p:spPr>
          <a:xfrm>
            <a:off x="575310" y="3883660"/>
            <a:ext cx="8773795" cy="1229995"/>
          </a:xfrm>
          <a:prstGeom prst="rect">
            <a:avLst/>
          </a:prstGeom>
          <a:noFill/>
        </p:spPr>
        <p:txBody>
          <a:bodyPr wrap="square" rtlCol="0" anchor="t">
            <a:spAutoFit/>
          </a:bodyPr>
          <a:p>
            <a:r>
              <a:rPr lang="en-US" sz="2000" b="1">
                <a:sym typeface="+mn-ea"/>
              </a:rPr>
              <a:t>BUZZER</a:t>
            </a:r>
            <a:r>
              <a:rPr lang="en-US">
                <a:sym typeface="+mn-ea"/>
              </a:rPr>
              <a:t> : The buzzer is an electrical device that is used to get a buzzing or beeping sound. The buzzing or beeping sound is created by vibrations developed in the diaphragm of the device. The buzzer circuit consists of a copper wire, nails, battery, an armature, and an electric buzzer.</a:t>
            </a:r>
            <a:endParaRPr lang="en-US">
              <a:sym typeface="+mn-ea"/>
            </a:endParaRPr>
          </a:p>
        </p:txBody>
      </p:sp>
      <p:pic>
        <p:nvPicPr>
          <p:cNvPr id="102" name="Picture 101"/>
          <p:cNvPicPr/>
          <p:nvPr/>
        </p:nvPicPr>
        <p:blipFill>
          <a:blip r:embed="rId2"/>
          <a:stretch>
            <a:fillRect/>
          </a:stretch>
        </p:blipFill>
        <p:spPr>
          <a:xfrm>
            <a:off x="4020820" y="5113655"/>
            <a:ext cx="1561465" cy="154495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27050" y="645160"/>
            <a:ext cx="8173085" cy="675640"/>
          </a:xfrm>
          <a:prstGeom prst="rect">
            <a:avLst/>
          </a:prstGeom>
          <a:noFill/>
        </p:spPr>
        <p:txBody>
          <a:bodyPr wrap="square" rtlCol="0">
            <a:spAutoFit/>
          </a:bodyPr>
          <a:p>
            <a:pPr algn="just"/>
            <a:r>
              <a:rPr lang="en-US" sz="2000" b="1"/>
              <a:t>LED</a:t>
            </a:r>
            <a:r>
              <a:rPr lang="en-US" sz="2000"/>
              <a:t> </a:t>
            </a:r>
            <a:r>
              <a:rPr lang="en-US"/>
              <a:t>: LED stands for light-emitting diode, a semiconductor device that emits infrared or visible light when charged with an electric curren</a:t>
            </a:r>
            <a:endParaRPr lang="en-US"/>
          </a:p>
        </p:txBody>
      </p:sp>
      <p:sp>
        <p:nvSpPr>
          <p:cNvPr id="5" name="Text Box 4"/>
          <p:cNvSpPr txBox="1"/>
          <p:nvPr/>
        </p:nvSpPr>
        <p:spPr>
          <a:xfrm>
            <a:off x="527050" y="3242310"/>
            <a:ext cx="7915910" cy="675640"/>
          </a:xfrm>
          <a:prstGeom prst="rect">
            <a:avLst/>
          </a:prstGeom>
          <a:noFill/>
        </p:spPr>
        <p:txBody>
          <a:bodyPr wrap="square" rtlCol="0">
            <a:spAutoFit/>
          </a:bodyPr>
          <a:p>
            <a:pPr algn="just"/>
            <a:r>
              <a:rPr lang="en-US" sz="2000" b="1"/>
              <a:t>9V- BATTERY</a:t>
            </a:r>
            <a:r>
              <a:rPr lang="en-US"/>
              <a:t> : The nine-volt battery, or 9-volt battery, is an electric battery that supplies a nominal voltage of 9 volts</a:t>
            </a:r>
            <a:endParaRPr lang="en-US"/>
          </a:p>
        </p:txBody>
      </p:sp>
      <p:pic>
        <p:nvPicPr>
          <p:cNvPr id="100" name="Picture 99"/>
          <p:cNvPicPr/>
          <p:nvPr/>
        </p:nvPicPr>
        <p:blipFill>
          <a:blip r:embed="rId1"/>
          <a:stretch>
            <a:fillRect/>
          </a:stretch>
        </p:blipFill>
        <p:spPr>
          <a:xfrm>
            <a:off x="4265930" y="4393565"/>
            <a:ext cx="1714500" cy="1714500"/>
          </a:xfrm>
          <a:prstGeom prst="rect">
            <a:avLst/>
          </a:prstGeom>
          <a:noFill/>
          <a:ln w="9525">
            <a:noFill/>
          </a:ln>
        </p:spPr>
      </p:pic>
      <p:pic>
        <p:nvPicPr>
          <p:cNvPr id="103" name="Picture 102"/>
          <p:cNvPicPr/>
          <p:nvPr/>
        </p:nvPicPr>
        <p:blipFill>
          <a:blip r:embed="rId2"/>
          <a:stretch>
            <a:fillRect/>
          </a:stretch>
        </p:blipFill>
        <p:spPr>
          <a:xfrm>
            <a:off x="4265930" y="1443355"/>
            <a:ext cx="1321435" cy="116332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33450" y="891540"/>
            <a:ext cx="8994775" cy="1506855"/>
          </a:xfrm>
          <a:prstGeom prst="rect">
            <a:avLst/>
          </a:prstGeom>
          <a:noFill/>
        </p:spPr>
        <p:txBody>
          <a:bodyPr wrap="square" rtlCol="0" anchor="t">
            <a:spAutoFit/>
          </a:bodyPr>
          <a:p>
            <a:pPr algn="just"/>
            <a:r>
              <a:rPr lang="en-US" sz="2000" b="1">
                <a:sym typeface="+mn-ea"/>
              </a:rPr>
              <a:t>TOGGLE OR SLIDE SWITCH</a:t>
            </a:r>
            <a:r>
              <a:rPr lang="en-US">
                <a:sym typeface="+mn-ea"/>
              </a:rPr>
              <a:t> : An electrical switch that activates by a moving lever or a handle forward and backward to open or close an electrical switch is known as a toggle switch. These switches are also called toggle power switches or joystick switches. These switches are versatile devices, so they can be utilized with any electrical application.</a:t>
            </a:r>
            <a:endParaRPr lang="en-US">
              <a:sym typeface="+mn-ea"/>
            </a:endParaRPr>
          </a:p>
        </p:txBody>
      </p:sp>
      <p:pic>
        <p:nvPicPr>
          <p:cNvPr id="101" name="Picture 100"/>
          <p:cNvPicPr/>
          <p:nvPr/>
        </p:nvPicPr>
        <p:blipFill>
          <a:blip r:embed="rId1"/>
          <a:stretch>
            <a:fillRect/>
          </a:stretch>
        </p:blipFill>
        <p:spPr>
          <a:xfrm>
            <a:off x="4585970" y="2862580"/>
            <a:ext cx="1510030" cy="154813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41140" y="372745"/>
            <a:ext cx="4625975" cy="460375"/>
          </a:xfrm>
          <a:prstGeom prst="rect">
            <a:avLst/>
          </a:prstGeom>
          <a:noFill/>
        </p:spPr>
        <p:txBody>
          <a:bodyPr wrap="square" rtlCol="0">
            <a:spAutoFit/>
          </a:bodyPr>
          <a:p>
            <a:r>
              <a:rPr lang="en-US" sz="2400">
                <a:ln w="22225">
                  <a:solidFill>
                    <a:schemeClr val="accent2"/>
                  </a:solidFill>
                  <a:prstDash val="solid"/>
                </a:ln>
                <a:solidFill>
                  <a:schemeClr val="accent2">
                    <a:lumMod val="40000"/>
                    <a:lumOff val="60000"/>
                  </a:schemeClr>
                </a:solidFill>
                <a:effectLst/>
              </a:rPr>
              <a:t>SOFTWARE COMPONENTS </a:t>
            </a:r>
            <a:r>
              <a:rPr lang="en-US" sz="2400"/>
              <a:t>: </a:t>
            </a:r>
            <a:endParaRPr lang="en-US" sz="2400"/>
          </a:p>
        </p:txBody>
      </p:sp>
      <p:pic>
        <p:nvPicPr>
          <p:cNvPr id="3" name="Picture 2"/>
          <p:cNvPicPr>
            <a:picLocks noChangeAspect="1"/>
          </p:cNvPicPr>
          <p:nvPr/>
        </p:nvPicPr>
        <p:blipFill>
          <a:blip r:embed="rId1"/>
          <a:stretch>
            <a:fillRect/>
          </a:stretch>
        </p:blipFill>
        <p:spPr>
          <a:xfrm>
            <a:off x="333772" y="1988840"/>
            <a:ext cx="5472608" cy="3600400"/>
          </a:xfrm>
          <a:prstGeom prst="rect">
            <a:avLst/>
          </a:prstGeom>
        </p:spPr>
      </p:pic>
      <p:pic>
        <p:nvPicPr>
          <p:cNvPr id="4" name="Picture 3"/>
          <p:cNvPicPr>
            <a:picLocks noChangeAspect="1"/>
          </p:cNvPicPr>
          <p:nvPr/>
        </p:nvPicPr>
        <p:blipFill>
          <a:blip r:embed="rId2"/>
          <a:stretch>
            <a:fillRect/>
          </a:stretch>
        </p:blipFill>
        <p:spPr>
          <a:xfrm>
            <a:off x="6104039" y="1988840"/>
            <a:ext cx="5472608" cy="3600400"/>
          </a:xfrm>
          <a:prstGeom prst="rect">
            <a:avLst/>
          </a:prstGeom>
        </p:spPr>
      </p:pic>
      <p:sp>
        <p:nvSpPr>
          <p:cNvPr id="5" name="Text Box 4"/>
          <p:cNvSpPr txBox="1"/>
          <p:nvPr/>
        </p:nvSpPr>
        <p:spPr>
          <a:xfrm>
            <a:off x="1038225" y="1211580"/>
            <a:ext cx="4064000" cy="398780"/>
          </a:xfrm>
          <a:prstGeom prst="rect">
            <a:avLst/>
          </a:prstGeom>
          <a:noFill/>
        </p:spPr>
        <p:txBody>
          <a:bodyPr wrap="square" rtlCol="0">
            <a:spAutoFit/>
          </a:bodyPr>
          <a:p>
            <a:pPr marL="285750" indent="-285750">
              <a:buFont typeface="Arial" panose="020B0604020202020204" pitchFamily="34" charset="0"/>
              <a:buChar char="•"/>
            </a:pPr>
            <a:r>
              <a:rPr lang="en-US" sz="2000"/>
              <a:t>Arduino Software</a:t>
            </a:r>
            <a:r>
              <a:rPr lang="en-US"/>
              <a:t>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59740" y="270510"/>
            <a:ext cx="4064000" cy="460375"/>
          </a:xfrm>
          <a:prstGeom prst="rect">
            <a:avLst/>
          </a:prstGeom>
          <a:noFill/>
        </p:spPr>
        <p:txBody>
          <a:bodyPr wrap="square" rtlCol="0">
            <a:spAutoFit/>
          </a:bodyPr>
          <a:p>
            <a:r>
              <a:rPr lang="en-US" sz="2400">
                <a:ln w="22225">
                  <a:solidFill>
                    <a:schemeClr val="accent2"/>
                  </a:solidFill>
                  <a:prstDash val="solid"/>
                </a:ln>
                <a:solidFill>
                  <a:schemeClr val="accent2">
                    <a:lumMod val="40000"/>
                    <a:lumOff val="60000"/>
                  </a:schemeClr>
                </a:solidFill>
              </a:rPr>
              <a:t>LITERATURE SURVEY </a:t>
            </a:r>
            <a:r>
              <a:rPr lang="en-US"/>
              <a:t>:</a:t>
            </a:r>
            <a:endParaRPr lang="en-US"/>
          </a:p>
        </p:txBody>
      </p:sp>
      <p:graphicFrame>
        <p:nvGraphicFramePr>
          <p:cNvPr id="7" name="Table 6"/>
          <p:cNvGraphicFramePr/>
          <p:nvPr/>
        </p:nvGraphicFramePr>
        <p:xfrm>
          <a:off x="756920" y="831215"/>
          <a:ext cx="9576435" cy="5948680"/>
        </p:xfrm>
        <a:graphic>
          <a:graphicData uri="http://schemas.openxmlformats.org/drawingml/2006/table">
            <a:tbl>
              <a:tblPr/>
              <a:tblGrid>
                <a:gridCol w="549910"/>
                <a:gridCol w="3355340"/>
                <a:gridCol w="3132455"/>
                <a:gridCol w="2538730"/>
              </a:tblGrid>
              <a:tr h="346075">
                <a:tc>
                  <a:txBody>
                    <a:bodyPr/>
                    <a:p>
                      <a:pPr indent="0">
                        <a:buNone/>
                      </a:pPr>
                      <a:r>
                        <a:rPr lang="en-US" sz="1200" b="0">
                          <a:latin typeface="Times New Roman" panose="02020603050405020304" charset="0"/>
                          <a:cs typeface="Times New Roman" panose="02020603050405020304" charset="0"/>
                        </a:rPr>
                        <a:t>SNO</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PROBLEM STATEMENT</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EXISTING SYSTEM</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DRAWBACKS</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86815">
                <a:tc>
                  <a:txBody>
                    <a:bodyPr/>
                    <a:p>
                      <a:pPr indent="0">
                        <a:buNone/>
                      </a:pPr>
                      <a:r>
                        <a:rPr lang="en-US" sz="1200" b="0">
                          <a:latin typeface="Times New Roman" panose="02020603050405020304" charset="0"/>
                          <a:cs typeface="Times New Roman" panose="02020603050405020304" charset="0"/>
                        </a:rPr>
                        <a:t>1</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occurrence of train accidents on Indian railways due to obstacles on the tracks, including animals and landslides.</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existing system, as implied in the paper, lacks an automated and comprehensive approach to prevent train accidents caused by obstacles. Traditional methods may not effectively address issues such as animal deaths and landslides on railway tracks</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paper briefly mentions issues related to environmental factors, such as sunlight affecting the performance of the PIR sensor</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32890">
                <a:tc>
                  <a:txBody>
                    <a:bodyPr/>
                    <a:p>
                      <a:pPr indent="0">
                        <a:buNone/>
                      </a:pPr>
                      <a:r>
                        <a:rPr lang="en-US" sz="1200" b="0">
                          <a:latin typeface="Times New Roman" panose="02020603050405020304" charset="0"/>
                          <a:cs typeface="Times New Roman" panose="02020603050405020304" charset="0"/>
                        </a:rPr>
                        <a:t>2</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railway sector faces a growing risk of accidents due to increased train traffic density. The need to enhance safety measures and prevent accidents, collisions, and fire incidents in the railway network is a critical challenge.</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existing system proposes an "Advanced Railway Accident Prevention System" utilizing IR sensors, ZigBee, and microcontrollers. It integrates features such as automatic speed control, collision detection, fire detection, detaching couches during fire incidents, automatic railway gate control, and track continuity checks.</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ZigBee communication has a limited range of about 50 meters, potentially limiting its effectiveness in remote station communication.</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49350">
                <a:tc>
                  <a:txBody>
                    <a:bodyPr/>
                    <a:p>
                      <a:pPr indent="0">
                        <a:buNone/>
                      </a:pPr>
                      <a:r>
                        <a:rPr lang="en-US" sz="1200" b="0">
                          <a:latin typeface="Times New Roman" panose="02020603050405020304" charset="0"/>
                          <a:cs typeface="Times New Roman" panose="02020603050405020304" charset="0"/>
                        </a:rPr>
                        <a:t>3</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paper aims to address this issue by developing an Accident Prevention System for railway tracks. The specific problem involves detecting obstacles, such as crowds, animals, or vehicles, on the tracks, providing alerts to prevent accidents</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existing system relies on deep learning techniques, specifically TensorFlow Lite, for object recognition using images captured by a camera. It uses a Raspberry Pi for overall processing and includes a display and voice module for alerting the loco-pilot. </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paper does not explicitly discuss the scalability of the proposed system, especially in the context of a widespread railway network</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3550">
                <a:tc>
                  <a:txBody>
                    <a:bodyPr/>
                    <a:p>
                      <a:pPr indent="0">
                        <a:buNone/>
                      </a:pPr>
                      <a:r>
                        <a:rPr lang="en-US" sz="1200" b="0">
                          <a:latin typeface="Times New Roman" panose="02020603050405020304" charset="0"/>
                          <a:cs typeface="Times New Roman" panose="02020603050405020304" charset="0"/>
                        </a:rPr>
                        <a:t>4</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Railway accidents at unmanned crossings in India are a significant concern, often caused by people with headphones unaware of approaching trains. Existing systems fall short in preventing accidents caused by sudden train arrivals. There is a lack of a comprehensive solution that can detect trains in real time, especially in noisy environments, and alert individuals to avoid potential collisions.</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paper reviews several existing systems, including those using GSM/GPS, ultrasonic sensors, infrared sensors, and image processing. While these systems automate gate operations, they have limitations such as sensitivity to environmental changes, reliability issues, and the inability to effectively alert individuals about approaching trains in real time.</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proposed system relies on ultrasonic and infrared sensors, which are sensitive to environmental changes like temperature, dust, and rain, affecting system accuracy.</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Table 2"/>
          <p:cNvGraphicFramePr/>
          <p:nvPr/>
        </p:nvGraphicFramePr>
        <p:xfrm>
          <a:off x="305435" y="321310"/>
          <a:ext cx="10019030" cy="6403340"/>
        </p:xfrm>
        <a:graphic>
          <a:graphicData uri="http://schemas.openxmlformats.org/drawingml/2006/table">
            <a:tbl>
              <a:tblPr/>
              <a:tblGrid>
                <a:gridCol w="355600"/>
                <a:gridCol w="3737610"/>
                <a:gridCol w="3754120"/>
                <a:gridCol w="2171700"/>
              </a:tblGrid>
              <a:tr h="1539875">
                <a:tc>
                  <a:txBody>
                    <a:bodyPr/>
                    <a:p>
                      <a:pPr indent="0">
                        <a:buNone/>
                      </a:pPr>
                      <a:r>
                        <a:rPr lang="en-US" sz="1200" b="0">
                          <a:latin typeface="Times New Roman" panose="02020603050405020304" charset="0"/>
                          <a:cs typeface="Times New Roman" panose="02020603050405020304" charset="0"/>
                        </a:rPr>
                        <a:t>5</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problem addressed in the paper is the need to enhance security in the rail transport sector, specifically focusing on preventing accidents and suicides on railway properties, including level crossings. The increasing speed of rail transport connecting densely populated areas emphasizes the importance of maintaining safety and reliability.</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paper discusses existing measures taken in various countries to address railway accidents and suicides. It acknowledges that responses cannot be universally applied due to cultural, sociological, and organizational differences between countries. The analysis includes statistics from the European Railway Agency's reports, emphasizing accidents involving unauthorized persons and suicides</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complexity of defining responsibility boundaries, especially at level crossings, is acknowledged. This complexity may hinder the implementation of effective preventative measures, particularly in cases where accidents involve human errors by road users.</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80160">
                <a:tc>
                  <a:txBody>
                    <a:bodyPr/>
                    <a:p>
                      <a:pPr indent="0">
                        <a:buNone/>
                      </a:pPr>
                      <a:r>
                        <a:rPr lang="en-US" sz="1200" b="0">
                          <a:latin typeface="Times New Roman" panose="02020603050405020304" charset="0"/>
                          <a:cs typeface="Times New Roman" panose="02020603050405020304" charset="0"/>
                        </a:rPr>
                        <a:t>6</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Railway accidents caused by obstacles on the track, smoke inside trains, and flooding pose significant risks, leading to derailment, collisions, injuries, and property damage. In the context of the Addis Ababa Light Rail Transit, the Ethiopian Railway Corporation faced monetary losses due to derailments caused by collisions with animals and block materials in certain areas. The need to mitigate these risks and enhance railway safety is the primary problem addressed in the paper.</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existing railway safety systems may lack comprehensive measures to detect and prevent obstacles, smoke, and flooding in real-time. Traditional systems might rely on manual intervention or have limited capabilities to address specific hazards. The paper proposes an Arduino-based safety system as an alternative to enhance the existing safety measures</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Traditional safety systems may lack advanced sensors, limiting their ability to detect obstacles, smoke, or flooding with precision.</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36040">
                <a:tc>
                  <a:txBody>
                    <a:bodyPr/>
                    <a:p>
                      <a:pPr indent="0">
                        <a:buNone/>
                      </a:pPr>
                      <a:r>
                        <a:rPr lang="en-US" sz="1200" b="0">
                          <a:latin typeface="Times New Roman" panose="02020603050405020304" charset="0"/>
                          <a:cs typeface="Times New Roman" panose="02020603050405020304" charset="0"/>
                        </a:rPr>
                        <a:t>7</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Railway accidents remain a significant concern despite existing safety measures, leading the authors to propose a Railway Accident Monitoring system. The primary challenges include the persistence of accidents, with at least one major incident recorded annually, highlighting the need for enhanced safety measures in the vast Indian railway network. The key issues identified are derailments, anti-collision, wheel imbalances, level crossings, and tunnel accidents</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paper refers to the existing system as employing safety measures such as GPS for tracking trains and avoiding collisions. However, it indicates limitations in the current system, citing unmanned railway crossings as accident-prone areas, improper lighting in tunnels due to communication and power supply issues, and the potential failure of the GPS-based anti-collision system.</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paper does not provide a direct comparison with existing railway safety systems or alternative solutions, making it unclear how the proposed module improves upon or differs from current practices.</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65580">
                <a:tc>
                  <a:txBody>
                    <a:bodyPr/>
                    <a:p>
                      <a:pPr indent="0">
                        <a:buNone/>
                      </a:pPr>
                      <a:r>
                        <a:rPr lang="en-US" sz="1200" b="0">
                          <a:latin typeface="Times New Roman" panose="02020603050405020304" charset="0"/>
                          <a:cs typeface="Times New Roman" panose="02020603050405020304" charset="0"/>
                        </a:rPr>
                        <a:t>8</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primary concern addressed by the paper is the safety of railway transportation, emphasizing the increasing frequency of train accidents leading to fatalities. The paper identifies collisions as a major issue, necessitating the development of an anti-collision system to enhance railway safety.  </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existing railway transport system is characterized by a rising number of accidents, particularly derailments and track crack issues. Detection of cracks in railway tracks poses a significant challenge, and the paper notes that the current approach involves diverting trains to parallel tracks when a crack is detected. However, this method may still pose risks if another train approaches from the opposite direction.</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The existing systems face difficulties in detecting cracks efficiently, and the paper suggests that high-cost solutions, such as image processing, have limitations.</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Text Box 99"/>
          <p:cNvSpPr txBox="1"/>
          <p:nvPr/>
        </p:nvSpPr>
        <p:spPr>
          <a:xfrm>
            <a:off x="4248785" y="9516110"/>
            <a:ext cx="4046220" cy="269240"/>
          </a:xfrm>
          <a:prstGeom prst="rect">
            <a:avLst/>
          </a:prstGeom>
          <a:noFill/>
          <a:ln w="9525">
            <a:noFill/>
          </a:ln>
        </p:spPr>
        <p:txBody>
          <a:bodyPr>
            <a:noAutofit/>
          </a:bodyPr>
          <a:p>
            <a:pPr indent="0"/>
            <a:r>
              <a:rPr lang="en-US" b="0">
                <a:latin typeface="Times New Roman" panose="02020603050405020304" charset="0"/>
                <a:ea typeface="SimSun" panose="02010600030101010101" pitchFamily="2" charset="-122"/>
              </a:rPr>
              <a:t> </a:t>
            </a:r>
            <a:endParaRPr lang="en-US" b="0">
              <a:latin typeface="Times New Roman" panose="02020603050405020304" charset="0"/>
              <a:ea typeface="SimSun"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94030" y="475615"/>
            <a:ext cx="4064000" cy="460375"/>
          </a:xfrm>
          <a:prstGeom prst="rect">
            <a:avLst/>
          </a:prstGeom>
          <a:noFill/>
        </p:spPr>
        <p:txBody>
          <a:bodyPr wrap="square" rtlCol="0">
            <a:spAutoFit/>
          </a:bodyPr>
          <a:p>
            <a:r>
              <a:rPr lang="en-US" sz="24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BLOCK DIAGRAM : </a:t>
            </a:r>
            <a:endParaRPr lang="en-US" sz="24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1485265" y="1747520"/>
            <a:ext cx="9222105" cy="3873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6885" y="365125"/>
            <a:ext cx="4064000" cy="460375"/>
          </a:xfrm>
          <a:prstGeom prst="rect">
            <a:avLst/>
          </a:prstGeom>
          <a:noFill/>
        </p:spPr>
        <p:txBody>
          <a:bodyPr wrap="square" rtlCol="0">
            <a:spAutoFit/>
          </a:bodyPr>
          <a:p>
            <a:r>
              <a:rPr lang="en-US" sz="2400">
                <a:ln w="22225">
                  <a:solidFill>
                    <a:schemeClr val="accent2"/>
                  </a:solidFill>
                  <a:prstDash val="solid"/>
                </a:ln>
                <a:solidFill>
                  <a:schemeClr val="accent2">
                    <a:lumMod val="40000"/>
                    <a:lumOff val="60000"/>
                  </a:schemeClr>
                </a:solidFill>
                <a:effectLst/>
              </a:rPr>
              <a:t>SYSTEM ARCHITECTURE </a:t>
            </a:r>
            <a:r>
              <a:rPr lang="en-US" sz="2400"/>
              <a:t>:</a:t>
            </a:r>
            <a:endParaRPr lang="en-US" sz="2400"/>
          </a:p>
        </p:txBody>
      </p:sp>
      <p:pic>
        <p:nvPicPr>
          <p:cNvPr id="4" name="Picture 3"/>
          <p:cNvPicPr>
            <a:picLocks noChangeAspect="1"/>
          </p:cNvPicPr>
          <p:nvPr/>
        </p:nvPicPr>
        <p:blipFill>
          <a:blip r:embed="rId1"/>
          <a:stretch>
            <a:fillRect/>
          </a:stretch>
        </p:blipFill>
        <p:spPr>
          <a:xfrm>
            <a:off x="1039495" y="1211580"/>
            <a:ext cx="9578340" cy="52222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41960" y="440690"/>
            <a:ext cx="4064000" cy="460375"/>
          </a:xfrm>
          <a:prstGeom prst="rect">
            <a:avLst/>
          </a:prstGeom>
          <a:noFill/>
        </p:spPr>
        <p:txBody>
          <a:bodyPr wrap="square" rtlCol="0">
            <a:spAutoFit/>
            <a:scene3d>
              <a:camera prst="orthographicFront"/>
              <a:lightRig rig="threePt" dir="t"/>
            </a:scene3d>
          </a:bodyPr>
          <a:p>
            <a:r>
              <a:rPr lang="en-US" sz="2400">
                <a:ln w="22225">
                  <a:solidFill>
                    <a:schemeClr val="accent2"/>
                  </a:solidFill>
                  <a:prstDash val="solid"/>
                </a:ln>
                <a:solidFill>
                  <a:schemeClr val="accent2">
                    <a:lumMod val="40000"/>
                    <a:lumOff val="60000"/>
                  </a:schemeClr>
                </a:solidFill>
                <a:effectLst/>
              </a:rPr>
              <a:t>CIRCUIT DAIGRAM:</a:t>
            </a:r>
            <a:endParaRPr lang="en-US" sz="2400">
              <a:ln w="22225">
                <a:solidFill>
                  <a:schemeClr val="accent2"/>
                </a:solidFill>
                <a:prstDash val="solid"/>
              </a:ln>
              <a:solidFill>
                <a:schemeClr val="accent2">
                  <a:lumMod val="40000"/>
                  <a:lumOff val="60000"/>
                </a:schemeClr>
              </a:solidFill>
              <a:effectLst/>
            </a:endParaRPr>
          </a:p>
        </p:txBody>
      </p:sp>
      <p:pic>
        <p:nvPicPr>
          <p:cNvPr id="4" name="Picture 3"/>
          <p:cNvPicPr>
            <a:picLocks noChangeAspect="1"/>
          </p:cNvPicPr>
          <p:nvPr/>
        </p:nvPicPr>
        <p:blipFill>
          <a:blip r:embed="rId1"/>
          <a:stretch>
            <a:fillRect/>
          </a:stretch>
        </p:blipFill>
        <p:spPr>
          <a:xfrm>
            <a:off x="1910080" y="1529715"/>
            <a:ext cx="8371205" cy="4584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5465" y="458470"/>
            <a:ext cx="4064000" cy="460375"/>
          </a:xfrm>
          <a:prstGeom prst="rect">
            <a:avLst/>
          </a:prstGeom>
          <a:noFill/>
        </p:spPr>
        <p:txBody>
          <a:bodyPr wrap="square" rtlCol="0">
            <a:spAutoFit/>
          </a:bodyPr>
          <a:p>
            <a:r>
              <a:rPr lang="en-US" sz="2400">
                <a:ln w="22225">
                  <a:solidFill>
                    <a:schemeClr val="accent2"/>
                  </a:solidFill>
                  <a:prstDash val="solid"/>
                </a:ln>
                <a:solidFill>
                  <a:schemeClr val="accent2">
                    <a:lumMod val="40000"/>
                    <a:lumOff val="60000"/>
                  </a:schemeClr>
                </a:solidFill>
                <a:effectLst/>
              </a:rPr>
              <a:t>AGENDA </a:t>
            </a:r>
            <a:r>
              <a:rPr lang="en-US"/>
              <a:t>:</a:t>
            </a:r>
            <a:endParaRPr lang="en-US"/>
          </a:p>
        </p:txBody>
      </p:sp>
      <p:sp>
        <p:nvSpPr>
          <p:cNvPr id="3" name="Text Box 2"/>
          <p:cNvSpPr txBox="1"/>
          <p:nvPr/>
        </p:nvSpPr>
        <p:spPr>
          <a:xfrm>
            <a:off x="1875155" y="1089025"/>
            <a:ext cx="5384165" cy="5074285"/>
          </a:xfrm>
          <a:prstGeom prst="rect">
            <a:avLst/>
          </a:prstGeom>
          <a:noFill/>
        </p:spPr>
        <p:txBody>
          <a:bodyPr wrap="square" rtlCol="0">
            <a:noAutofit/>
          </a:bodyPr>
          <a:p>
            <a:pPr marL="342900" indent="-342900">
              <a:buAutoNum type="arabicPeriod"/>
            </a:pPr>
            <a:r>
              <a:rPr lang="en-US" sz="2000"/>
              <a:t>Introduction</a:t>
            </a:r>
            <a:endParaRPr lang="en-US" sz="2000"/>
          </a:p>
          <a:p>
            <a:pPr marL="342900" indent="-342900">
              <a:buAutoNum type="arabicPeriod"/>
            </a:pPr>
            <a:r>
              <a:rPr lang="en-US" sz="2000"/>
              <a:t>Abstract</a:t>
            </a:r>
            <a:endParaRPr lang="en-US" sz="2000"/>
          </a:p>
          <a:p>
            <a:pPr marL="342900" indent="-342900">
              <a:buAutoNum type="arabicPeriod"/>
            </a:pPr>
            <a:r>
              <a:rPr lang="en-US" sz="2000"/>
              <a:t>Existing System</a:t>
            </a:r>
            <a:endParaRPr lang="en-US" sz="2000"/>
          </a:p>
          <a:p>
            <a:pPr marL="342900" indent="-342900">
              <a:buAutoNum type="arabicPeriod"/>
            </a:pPr>
            <a:r>
              <a:rPr lang="en-US" sz="2000"/>
              <a:t>Disadvantage of Existing System</a:t>
            </a:r>
            <a:endParaRPr lang="en-US" sz="2000"/>
          </a:p>
          <a:p>
            <a:pPr marL="342900" indent="-342900">
              <a:buAutoNum type="arabicPeriod"/>
            </a:pPr>
            <a:r>
              <a:rPr lang="en-US" sz="2000"/>
              <a:t>Proposed system</a:t>
            </a:r>
            <a:endParaRPr lang="en-US" sz="2000"/>
          </a:p>
          <a:p>
            <a:pPr marL="342900" indent="-342900">
              <a:buAutoNum type="arabicPeriod"/>
            </a:pPr>
            <a:r>
              <a:rPr lang="en-US" sz="2000"/>
              <a:t>Advantage of Proposed System</a:t>
            </a:r>
            <a:endParaRPr lang="en-US" sz="2000"/>
          </a:p>
          <a:p>
            <a:pPr marL="342900" indent="-342900" algn="just">
              <a:buAutoNum type="arabicPeriod"/>
            </a:pPr>
            <a:r>
              <a:rPr lang="en-US" sz="2000">
                <a:sym typeface="+mn-ea"/>
              </a:rPr>
              <a:t>Hardware Components</a:t>
            </a:r>
            <a:endParaRPr lang="en-US" sz="2000">
              <a:sym typeface="+mn-ea"/>
            </a:endParaRPr>
          </a:p>
          <a:p>
            <a:pPr marL="342900" indent="-342900">
              <a:buAutoNum type="arabicPeriod"/>
            </a:pPr>
            <a:r>
              <a:rPr lang="en-US" sz="2000">
                <a:sym typeface="+mn-ea"/>
              </a:rPr>
              <a:t> Software Components</a:t>
            </a:r>
            <a:endParaRPr lang="en-US" sz="2000">
              <a:sym typeface="+mn-ea"/>
            </a:endParaRPr>
          </a:p>
          <a:p>
            <a:pPr marL="342900" indent="-342900">
              <a:buAutoNum type="arabicPeriod"/>
            </a:pPr>
            <a:r>
              <a:rPr lang="en-US" sz="2000">
                <a:sym typeface="+mn-ea"/>
              </a:rPr>
              <a:t>Literature survey</a:t>
            </a:r>
            <a:endParaRPr lang="en-US" sz="2000"/>
          </a:p>
          <a:p>
            <a:pPr marL="342900" indent="-342900">
              <a:buAutoNum type="arabicPeriod"/>
            </a:pPr>
            <a:r>
              <a:rPr lang="en-US" sz="2000">
                <a:sym typeface="+mn-ea"/>
              </a:rPr>
              <a:t>System Architecture</a:t>
            </a:r>
            <a:endParaRPr lang="en-US" sz="2000">
              <a:sym typeface="+mn-ea"/>
            </a:endParaRPr>
          </a:p>
          <a:p>
            <a:pPr marL="342900" indent="-342900">
              <a:buAutoNum type="arabicPeriod"/>
            </a:pPr>
            <a:r>
              <a:rPr lang="en-US" sz="2000">
                <a:sym typeface="+mn-ea"/>
              </a:rPr>
              <a:t>Circuit  Diagram</a:t>
            </a:r>
            <a:endParaRPr lang="en-US" sz="2000">
              <a:sym typeface="+mn-ea"/>
            </a:endParaRPr>
          </a:p>
          <a:p>
            <a:pPr marL="342900" indent="-342900">
              <a:buAutoNum type="arabicPeriod"/>
            </a:pPr>
            <a:r>
              <a:rPr lang="en-US" sz="2000">
                <a:sym typeface="+mn-ea"/>
              </a:rPr>
              <a:t> Block Diagram</a:t>
            </a:r>
            <a:endParaRPr lang="en-US" sz="2000">
              <a:sym typeface="+mn-ea"/>
            </a:endParaRPr>
          </a:p>
          <a:p>
            <a:pPr marL="342900" indent="-342900">
              <a:buAutoNum type="arabicPeriod"/>
            </a:pPr>
            <a:r>
              <a:rPr lang="en-US" sz="2000">
                <a:sym typeface="+mn-ea"/>
              </a:rPr>
              <a:t> UML Diagram</a:t>
            </a:r>
            <a:endParaRPr lang="en-US" sz="2000">
              <a:sym typeface="+mn-ea"/>
            </a:endParaRPr>
          </a:p>
          <a:p>
            <a:pPr marL="342900" indent="-342900">
              <a:buAutoNum type="arabicPeriod"/>
            </a:pPr>
            <a:r>
              <a:rPr lang="en-US" sz="2000">
                <a:sym typeface="+mn-ea"/>
              </a:rPr>
              <a:t> Flow chart</a:t>
            </a:r>
            <a:endParaRPr lang="en-US" sz="2000">
              <a:sym typeface="+mn-ea"/>
            </a:endParaRPr>
          </a:p>
          <a:p>
            <a:pPr marL="342900" indent="-342900">
              <a:buAutoNum type="arabicPeriod"/>
            </a:pPr>
            <a:r>
              <a:rPr lang="en-US" sz="2000">
                <a:sym typeface="+mn-ea"/>
              </a:rPr>
              <a:t> Implementation of Objective 1</a:t>
            </a:r>
            <a:endParaRPr lang="en-US" sz="2000"/>
          </a:p>
          <a:p>
            <a:pPr marL="342900" indent="-342900">
              <a:buAutoNum type="arabicPeriod"/>
            </a:pPr>
            <a:r>
              <a:rPr lang="en-US" sz="2000">
                <a:sym typeface="+mn-ea"/>
              </a:rPr>
              <a:t> Conclusion</a:t>
            </a:r>
            <a:endParaRPr lang="en-US" sz="2000">
              <a:sym typeface="+mn-ea"/>
            </a:endParaRPr>
          </a:p>
          <a:p>
            <a:pPr indent="0">
              <a:buNone/>
            </a:pPr>
            <a:endParaRPr lang="en-US" sz="2000"/>
          </a:p>
          <a:p>
            <a:pPr marL="342900" indent="-342900">
              <a:buAutoNum type="arabicPeriod"/>
            </a:pPr>
            <a:endParaRPr lang="en-US"/>
          </a:p>
          <a:p>
            <a:pPr marL="342900" indent="-342900">
              <a:buAutoNum type="arabicPeriod"/>
            </a:pPr>
            <a:endParaRPr lang="en-US"/>
          </a:p>
          <a:p>
            <a:pPr indent="0">
              <a:buNone/>
            </a:pPr>
            <a:endParaRPr lang="en-US"/>
          </a:p>
          <a:p>
            <a:pPr indent="0">
              <a:buNone/>
            </a:pPr>
            <a:r>
              <a:rPr lang="en-US"/>
              <a:t>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617980" y="2057400"/>
            <a:ext cx="8955405" cy="4534535"/>
          </a:xfrm>
          <a:prstGeom prst="rect">
            <a:avLst/>
          </a:prstGeom>
        </p:spPr>
      </p:pic>
      <p:sp>
        <p:nvSpPr>
          <p:cNvPr id="4" name="Text Box 3"/>
          <p:cNvSpPr txBox="1"/>
          <p:nvPr/>
        </p:nvSpPr>
        <p:spPr>
          <a:xfrm>
            <a:off x="340995" y="458470"/>
            <a:ext cx="9980930" cy="1137285"/>
          </a:xfrm>
          <a:prstGeom prst="rect">
            <a:avLst/>
          </a:prstGeom>
          <a:noFill/>
        </p:spPr>
        <p:txBody>
          <a:bodyPr wrap="square" rtlCol="0">
            <a:spAutoFit/>
          </a:bodyPr>
          <a:p>
            <a:r>
              <a:rPr lang="en-US" sz="2400">
                <a:ln w="22225">
                  <a:solidFill>
                    <a:schemeClr val="accent2"/>
                  </a:solidFill>
                  <a:prstDash val="solid"/>
                </a:ln>
                <a:solidFill>
                  <a:schemeClr val="accent2">
                    <a:lumMod val="40000"/>
                    <a:lumOff val="60000"/>
                  </a:schemeClr>
                </a:solidFill>
                <a:effectLst/>
              </a:rPr>
              <a:t>                                               UML diagrams</a:t>
            </a:r>
            <a:endParaRPr lang="en-US" sz="2400">
              <a:ln w="22225">
                <a:solidFill>
                  <a:schemeClr val="accent2"/>
                </a:solidFill>
                <a:prstDash val="solid"/>
              </a:ln>
              <a:solidFill>
                <a:schemeClr val="accent2">
                  <a:lumMod val="40000"/>
                  <a:lumOff val="60000"/>
                </a:schemeClr>
              </a:solidFill>
              <a:effectLst/>
            </a:endParaRPr>
          </a:p>
          <a:p>
            <a:endParaRPr lang="en-US" sz="2400">
              <a:ln w="22225">
                <a:solidFill>
                  <a:schemeClr val="accent2"/>
                </a:solidFill>
                <a:prstDash val="solid"/>
              </a:ln>
              <a:solidFill>
                <a:schemeClr val="accent2">
                  <a:lumMod val="40000"/>
                  <a:lumOff val="60000"/>
                </a:schemeClr>
              </a:solidFill>
              <a:effectLst/>
            </a:endParaRPr>
          </a:p>
          <a:p>
            <a:r>
              <a:rPr lang="en-US" sz="2000">
                <a:ln w="22225">
                  <a:solidFill>
                    <a:schemeClr val="accent2"/>
                  </a:solidFill>
                  <a:prstDash val="solid"/>
                </a:ln>
                <a:solidFill>
                  <a:schemeClr val="accent2">
                    <a:lumMod val="40000"/>
                    <a:lumOff val="60000"/>
                  </a:schemeClr>
                </a:solidFill>
                <a:effectLst/>
              </a:rPr>
              <a:t>CLASS DIGARAM</a:t>
            </a:r>
            <a:r>
              <a:rPr lang="en-US"/>
              <a:t>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868680" y="1632585"/>
            <a:ext cx="9772015" cy="4579620"/>
          </a:xfrm>
          <a:prstGeom prst="rect">
            <a:avLst/>
          </a:prstGeom>
        </p:spPr>
      </p:pic>
      <p:sp>
        <p:nvSpPr>
          <p:cNvPr id="3" name="Text Box 2"/>
          <p:cNvSpPr txBox="1"/>
          <p:nvPr/>
        </p:nvSpPr>
        <p:spPr>
          <a:xfrm>
            <a:off x="527685" y="635635"/>
            <a:ext cx="4064000" cy="460375"/>
          </a:xfrm>
          <a:prstGeom prst="rect">
            <a:avLst/>
          </a:prstGeom>
          <a:noFill/>
        </p:spPr>
        <p:txBody>
          <a:bodyPr wrap="square" rtlCol="0">
            <a:spAutoFit/>
          </a:bodyPr>
          <a:p>
            <a:r>
              <a:rPr lang="en-US" sz="2000">
                <a:ln w="22225">
                  <a:solidFill>
                    <a:schemeClr val="accent2"/>
                  </a:solidFill>
                  <a:prstDash val="solid"/>
                </a:ln>
                <a:solidFill>
                  <a:schemeClr val="accent2">
                    <a:lumMod val="40000"/>
                    <a:lumOff val="60000"/>
                  </a:schemeClr>
                </a:solidFill>
                <a:effectLst/>
              </a:rPr>
              <a:t>ACTIVITY DIAGRAM</a:t>
            </a:r>
            <a:r>
              <a:rPr lang="en-US" sz="2400">
                <a:ln w="22225">
                  <a:solidFill>
                    <a:schemeClr val="accent2"/>
                  </a:solidFill>
                  <a:prstDash val="solid"/>
                </a:ln>
                <a:solidFill>
                  <a:schemeClr val="accent2">
                    <a:lumMod val="40000"/>
                    <a:lumOff val="60000"/>
                  </a:schemeClr>
                </a:solidFill>
                <a:effectLst/>
              </a:rPr>
              <a:t> :</a:t>
            </a:r>
            <a:endParaRPr lang="en-US" sz="24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239520" y="1712595"/>
            <a:ext cx="9610725" cy="3432810"/>
          </a:xfrm>
          <a:prstGeom prst="rect">
            <a:avLst/>
          </a:prstGeom>
        </p:spPr>
      </p:pic>
      <p:sp>
        <p:nvSpPr>
          <p:cNvPr id="3" name="Text Box 2"/>
          <p:cNvSpPr txBox="1"/>
          <p:nvPr/>
        </p:nvSpPr>
        <p:spPr>
          <a:xfrm>
            <a:off x="374650" y="833755"/>
            <a:ext cx="4064000" cy="398780"/>
          </a:xfrm>
          <a:prstGeom prst="rect">
            <a:avLst/>
          </a:prstGeom>
          <a:noFill/>
        </p:spPr>
        <p:txBody>
          <a:bodyPr wrap="square" rtlCol="0">
            <a:spAutoFit/>
          </a:bodyPr>
          <a:p>
            <a:r>
              <a:rPr lang="en-US" sz="2000">
                <a:ln w="22225">
                  <a:solidFill>
                    <a:schemeClr val="accent2"/>
                  </a:solidFill>
                  <a:prstDash val="solid"/>
                </a:ln>
                <a:solidFill>
                  <a:schemeClr val="accent2">
                    <a:lumMod val="40000"/>
                    <a:lumOff val="60000"/>
                  </a:schemeClr>
                </a:solidFill>
                <a:effectLst/>
              </a:rPr>
              <a:t>SEQUENCE DIAGRAM</a:t>
            </a:r>
            <a:endParaRPr lang="en-US" sz="20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971925" y="543560"/>
            <a:ext cx="5824220" cy="6095365"/>
          </a:xfrm>
          <a:prstGeom prst="rect">
            <a:avLst/>
          </a:prstGeom>
        </p:spPr>
      </p:pic>
      <p:sp>
        <p:nvSpPr>
          <p:cNvPr id="3" name="Text Box 2"/>
          <p:cNvSpPr txBox="1"/>
          <p:nvPr/>
        </p:nvSpPr>
        <p:spPr>
          <a:xfrm>
            <a:off x="391795" y="543560"/>
            <a:ext cx="4064000" cy="460375"/>
          </a:xfrm>
          <a:prstGeom prst="rect">
            <a:avLst/>
          </a:prstGeom>
          <a:noFill/>
        </p:spPr>
        <p:txBody>
          <a:bodyPr wrap="square" rtlCol="0">
            <a:spAutoFit/>
          </a:bodyPr>
          <a:p>
            <a:r>
              <a:rPr lang="en-US" sz="2400">
                <a:ln w="22225">
                  <a:solidFill>
                    <a:schemeClr val="accent2"/>
                  </a:solidFill>
                  <a:prstDash val="solid"/>
                </a:ln>
                <a:solidFill>
                  <a:schemeClr val="accent2">
                    <a:lumMod val="40000"/>
                    <a:lumOff val="60000"/>
                  </a:schemeClr>
                </a:solidFill>
                <a:effectLst/>
              </a:rPr>
              <a:t>FLOW CHART :</a:t>
            </a:r>
            <a:endParaRPr lang="en-US" sz="24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0560" y="411480"/>
            <a:ext cx="2834640" cy="461665"/>
          </a:xfrm>
          <a:prstGeom prst="rect">
            <a:avLst/>
          </a:prstGeom>
          <a:noFill/>
        </p:spPr>
        <p:txBody>
          <a:bodyPr wrap="square" rtlCol="0">
            <a:spAutoFit/>
          </a:bodyPr>
          <a:lstStyle/>
          <a:p>
            <a:r>
              <a:rPr lang="en-US" sz="2400" dirty="0">
                <a:ln w="22225">
                  <a:solidFill>
                    <a:schemeClr val="accent2"/>
                  </a:solidFill>
                  <a:prstDash val="solid"/>
                </a:ln>
                <a:solidFill>
                  <a:schemeClr val="accent2">
                    <a:lumMod val="40000"/>
                    <a:lumOff val="60000"/>
                  </a:schemeClr>
                </a:solidFill>
                <a:effectLst/>
              </a:rPr>
              <a:t>CONCLUSION </a:t>
            </a:r>
            <a:r>
              <a:rPr lang="en-US" sz="2400" dirty="0"/>
              <a:t>:</a:t>
            </a:r>
            <a:endParaRPr lang="en-US" sz="2400" dirty="0"/>
          </a:p>
        </p:txBody>
      </p:sp>
      <p:sp>
        <p:nvSpPr>
          <p:cNvPr id="3" name="TextBox 2"/>
          <p:cNvSpPr txBox="1"/>
          <p:nvPr/>
        </p:nvSpPr>
        <p:spPr>
          <a:xfrm flipH="1">
            <a:off x="1577340" y="1166495"/>
            <a:ext cx="9037320" cy="2934335"/>
          </a:xfrm>
          <a:prstGeom prst="rect">
            <a:avLst/>
          </a:prstGeom>
          <a:noFill/>
        </p:spPr>
        <p:txBody>
          <a:bodyPr wrap="square" rtlCol="0">
            <a:noAutofit/>
          </a:bodyPr>
          <a:lstStyle/>
          <a:p>
            <a:pPr marL="285750" indent="-285750" algn="just">
              <a:buFont typeface="Arial" panose="020B0604020202020204" pitchFamily="34" charset="0"/>
              <a:buChar char="•"/>
            </a:pPr>
            <a:r>
              <a:rPr lang="en-US" dirty="0"/>
              <a:t>The integration of Infrared (IR) and rain sensors in train accident prevention systems presents a robust and effective solution to enhance railway safety during adverse weather conditions.</a:t>
            </a:r>
            <a:endParaRPr lang="en-US" dirty="0"/>
          </a:p>
          <a:p>
            <a:pPr algn="just"/>
            <a:endParaRPr lang="en-US" dirty="0"/>
          </a:p>
          <a:p>
            <a:pPr marL="285750" indent="-285750" algn="just">
              <a:buFont typeface="Arial" panose="020B0604020202020204" pitchFamily="34" charset="0"/>
              <a:buChar char="•"/>
            </a:pPr>
            <a:r>
              <a:rPr lang="en-US" dirty="0"/>
              <a:t> By combining these technologies, railways can significantly reduce the risk of accidents and ensure smoother operations. </a:t>
            </a:r>
            <a:endParaRPr lang="en-US" dirty="0"/>
          </a:p>
          <a:p>
            <a:pPr algn="just"/>
            <a:endParaRPr lang="en-US" dirty="0"/>
          </a:p>
          <a:p>
            <a:pPr marL="285750" indent="-285750" algn="just">
              <a:buFont typeface="Arial" panose="020B0604020202020204" pitchFamily="34" charset="0"/>
              <a:buChar char="•"/>
            </a:pPr>
            <a:r>
              <a:rPr lang="en-US" dirty="0"/>
              <a:t>The Infrared sensors excel in detecting obstacles on the tracks, irrespective of weather conditions, allowing for timely alerts to train operators and appropriate braking actions. </a:t>
            </a:r>
            <a:endParaRPr lang="en-US" dirty="0"/>
          </a:p>
          <a:p>
            <a:pPr algn="just"/>
            <a:endParaRPr lang="en-US" dirty="0"/>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51965" y="1443990"/>
            <a:ext cx="7783195" cy="3476625"/>
          </a:xfrm>
          <a:prstGeom prst="rect">
            <a:avLst/>
          </a:prstGeom>
          <a:noFill/>
        </p:spPr>
        <p:txBody>
          <a:bodyPr wrap="square" rtlCol="0" anchor="t">
            <a:spAutoFit/>
          </a:bodyPr>
          <a:p>
            <a:r>
              <a:rPr lang="en-US"/>
              <a:t>To enhance automatic railway gates using IR sensors in the future, you could consider implementing the following:</a:t>
            </a:r>
            <a:endParaRPr lang="en-US"/>
          </a:p>
          <a:p>
            <a:endParaRPr lang="en-US"/>
          </a:p>
          <a:p>
            <a:pPr marL="342900" indent="-342900">
              <a:buFont typeface="Arial" panose="020B0604020202020204" pitchFamily="34" charset="0"/>
              <a:buChar char="•"/>
            </a:pPr>
            <a:r>
              <a:rPr lang="en-US" sz="2000" b="1"/>
              <a:t>Smart Predictive System</a:t>
            </a:r>
            <a:r>
              <a:rPr lang="en-US"/>
              <a:t>: Integrate machine learning algorithms to predict train arrival times based on historical data, allowing the system to preemptively close gates before the train arrives.</a:t>
            </a:r>
            <a:endParaRPr lang="en-US"/>
          </a:p>
          <a:p>
            <a:endParaRPr lang="en-US"/>
          </a:p>
          <a:p>
            <a:pPr marL="342900" indent="-342900">
              <a:buFont typeface="Arial" panose="020B0604020202020204" pitchFamily="34" charset="0"/>
              <a:buChar char="•"/>
            </a:pPr>
            <a:r>
              <a:rPr lang="en-US" sz="2000" b="1"/>
              <a:t>Advanced Obstacle Detection</a:t>
            </a:r>
            <a:r>
              <a:rPr lang="en-US"/>
              <a:t>: Enhance IR sensors with advanced obstacle detection technologies, such as computer vision, to accurately identify objects on the tracks and differentiate between trains, vehicles, and pedestrians.</a:t>
            </a:r>
            <a:endParaRPr lang="en-US"/>
          </a:p>
        </p:txBody>
      </p:sp>
      <p:sp>
        <p:nvSpPr>
          <p:cNvPr id="3" name="Text Box 2"/>
          <p:cNvSpPr txBox="1"/>
          <p:nvPr/>
        </p:nvSpPr>
        <p:spPr>
          <a:xfrm>
            <a:off x="596265" y="508635"/>
            <a:ext cx="4064000" cy="460375"/>
          </a:xfrm>
          <a:prstGeom prst="rect">
            <a:avLst/>
          </a:prstGeom>
          <a:noFill/>
        </p:spPr>
        <p:txBody>
          <a:bodyPr wrap="square" rtlCol="0">
            <a:spAutoFit/>
          </a:bodyPr>
          <a:p>
            <a:r>
              <a:rPr lang="en-US" sz="2400">
                <a:ln w="22225">
                  <a:solidFill>
                    <a:schemeClr val="accent2"/>
                  </a:solidFill>
                  <a:prstDash val="solid"/>
                </a:ln>
                <a:solidFill>
                  <a:schemeClr val="accent2">
                    <a:lumMod val="40000"/>
                    <a:lumOff val="60000"/>
                  </a:schemeClr>
                </a:solidFill>
                <a:effectLst/>
              </a:rPr>
              <a:t>FUTURE ENHANCEMENT </a:t>
            </a:r>
            <a:r>
              <a:rPr lang="en-US" sz="2400"/>
              <a:t>: </a:t>
            </a:r>
            <a:endParaRPr 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22120" y="1508760"/>
            <a:ext cx="9357359" cy="3215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746758" y="914400"/>
            <a:ext cx="2743201" cy="461665"/>
          </a:xfrm>
          <a:prstGeom prst="rect">
            <a:avLst/>
          </a:prstGeom>
          <a:noFill/>
        </p:spPr>
        <p:txBody>
          <a:bodyPr wrap="square" rtlCol="0">
            <a:spAutoFit/>
          </a:bodyPr>
          <a:lstStyle/>
          <a:p>
            <a:r>
              <a:rPr lang="en-US" sz="2400" dirty="0">
                <a:ln w="22225">
                  <a:solidFill>
                    <a:schemeClr val="accent2"/>
                  </a:solidFill>
                  <a:prstDash val="solid"/>
                </a:ln>
                <a:solidFill>
                  <a:schemeClr val="accent2">
                    <a:lumMod val="40000"/>
                    <a:lumOff val="60000"/>
                  </a:schemeClr>
                </a:solidFill>
                <a:effectLst/>
              </a:rPr>
              <a:t>INTRODUCTION </a:t>
            </a:r>
            <a:r>
              <a:rPr lang="en-US" sz="2400" dirty="0"/>
              <a:t>:</a:t>
            </a:r>
            <a:endParaRPr lang="en-US" sz="2400" dirty="0"/>
          </a:p>
        </p:txBody>
      </p:sp>
      <p:sp>
        <p:nvSpPr>
          <p:cNvPr id="4" name="TextBox 3"/>
          <p:cNvSpPr txBox="1"/>
          <p:nvPr/>
        </p:nvSpPr>
        <p:spPr>
          <a:xfrm flipH="1">
            <a:off x="1889758" y="1706880"/>
            <a:ext cx="8778241"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Train transport is a means of transport that transfer passengers and goods on wheeled vehicles running on rails, which are incorporated in tracks.</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contrast to road transport, where the vehicles run on prepared flat surface, rail vehicles are directionally guided by the tracks on which they run.</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Trains are used to carry people, and also things like raw material, finished goods, cargo, and waste.</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Advantages of trains :     Eco-Friendly travelling , Affordability. </a:t>
            </a:r>
            <a:endParaRPr lang="en-US" dirty="0"/>
          </a:p>
          <a:p>
            <a:pPr marL="285750" indent="-285750" algn="just">
              <a:buFont typeface="Arial" panose="020B0604020202020204" pitchFamily="34" charset="0"/>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320" y="822960"/>
            <a:ext cx="1863011" cy="461665"/>
          </a:xfrm>
          <a:prstGeom prst="rect">
            <a:avLst/>
          </a:prstGeom>
          <a:noFill/>
        </p:spPr>
        <p:txBody>
          <a:bodyPr wrap="none" rtlCol="0">
            <a:spAutoFit/>
          </a:bodyPr>
          <a:lstStyle/>
          <a:p>
            <a:r>
              <a:rPr lang="en-US" sz="2400" dirty="0">
                <a:ln w="22225">
                  <a:solidFill>
                    <a:schemeClr val="accent2"/>
                  </a:solidFill>
                  <a:prstDash val="solid"/>
                </a:ln>
                <a:solidFill>
                  <a:schemeClr val="accent2">
                    <a:lumMod val="40000"/>
                    <a:lumOff val="60000"/>
                  </a:schemeClr>
                </a:solidFill>
                <a:effectLst/>
              </a:rPr>
              <a:t>ABSTRACT </a:t>
            </a:r>
            <a:r>
              <a:rPr lang="en-US" dirty="0"/>
              <a:t>: </a:t>
            </a:r>
            <a:endParaRPr lang="en-US" dirty="0"/>
          </a:p>
        </p:txBody>
      </p:sp>
      <p:sp>
        <p:nvSpPr>
          <p:cNvPr id="3" name="TextBox 2"/>
          <p:cNvSpPr txBox="1"/>
          <p:nvPr/>
        </p:nvSpPr>
        <p:spPr>
          <a:xfrm>
            <a:off x="1184275" y="1600835"/>
            <a:ext cx="9585960" cy="3138170"/>
          </a:xfrm>
          <a:prstGeom prst="rect">
            <a:avLst/>
          </a:prstGeom>
          <a:noFill/>
        </p:spPr>
        <p:txBody>
          <a:bodyPr wrap="square" rtlCol="0">
            <a:spAutoFit/>
          </a:bodyPr>
          <a:lstStyle/>
          <a:p>
            <a:pPr marL="285750" indent="-285750" algn="just">
              <a:buFont typeface="Arial" panose="020B0604020202020204" pitchFamily="34" charset="0"/>
              <a:buChar char="•"/>
            </a:pPr>
            <a:r>
              <a:rPr lang="en-US"/>
              <a:t>Railway crossings are one of the most dangerous areas for both road vehicles as well as pedestrians. </a:t>
            </a:r>
            <a:endParaRPr lang="en-US"/>
          </a:p>
          <a:p>
            <a:pPr algn="just"/>
            <a:endParaRPr lang="en-US"/>
          </a:p>
          <a:p>
            <a:pPr marL="285750" indent="-285750" algn="just">
              <a:buFont typeface="Arial" panose="020B0604020202020204" pitchFamily="34" charset="0"/>
              <a:buChar char="•"/>
            </a:pPr>
            <a:r>
              <a:rPr lang="en-US"/>
              <a:t>According to statistics, approximately 61% of all railway accidents occur at crossings. This is a significant concern that needs to be aware of.</a:t>
            </a:r>
            <a:endParaRPr lang="en-US"/>
          </a:p>
          <a:p>
            <a:pPr algn="just"/>
            <a:endParaRPr lang="en-US"/>
          </a:p>
          <a:p>
            <a:pPr marL="285750" indent="-285750" algn="just">
              <a:buFont typeface="Arial" panose="020B0604020202020204" pitchFamily="34" charset="0"/>
              <a:buChar char="•"/>
            </a:pPr>
            <a:r>
              <a:rPr lang="en-US"/>
              <a:t>The automatic railway gate control system using an Arduino and infrared sensor is a simple yet effective solution to this problem.</a:t>
            </a:r>
            <a:endParaRPr lang="en-US"/>
          </a:p>
          <a:p>
            <a:pPr algn="just"/>
            <a:endParaRPr lang="en-US"/>
          </a:p>
          <a:p>
            <a:pPr marL="285750" indent="-285750" algn="just">
              <a:buFont typeface="Arial" panose="020B0604020202020204" pitchFamily="34" charset="0"/>
              <a:buChar char="•"/>
            </a:pPr>
            <a:r>
              <a:rPr lang="en-US"/>
              <a:t> The system uses an Arduino microcontroller and infrared sensors to detect the approaching train and automatically close the gates to prevent any accidents.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624838" y="670560"/>
            <a:ext cx="3444241" cy="461665"/>
          </a:xfrm>
          <a:prstGeom prst="rect">
            <a:avLst/>
          </a:prstGeom>
          <a:noFill/>
        </p:spPr>
        <p:txBody>
          <a:bodyPr wrap="square" rtlCol="0">
            <a:spAutoFit/>
          </a:bodyPr>
          <a:lstStyle/>
          <a:p>
            <a:r>
              <a:rPr lang="en-US" sz="2400" dirty="0">
                <a:ln w="22225">
                  <a:solidFill>
                    <a:schemeClr val="accent2"/>
                  </a:solidFill>
                  <a:prstDash val="solid"/>
                </a:ln>
                <a:solidFill>
                  <a:schemeClr val="accent2">
                    <a:lumMod val="40000"/>
                    <a:lumOff val="60000"/>
                  </a:schemeClr>
                </a:solidFill>
                <a:effectLst/>
              </a:rPr>
              <a:t>EXISTING SYSTEM </a:t>
            </a:r>
            <a:r>
              <a:rPr lang="en-US" sz="2400" dirty="0"/>
              <a:t>:</a:t>
            </a:r>
            <a:endParaRPr lang="en-US" sz="2400" dirty="0"/>
          </a:p>
        </p:txBody>
      </p:sp>
      <p:sp>
        <p:nvSpPr>
          <p:cNvPr id="4" name="TextBox 3"/>
          <p:cNvSpPr txBox="1"/>
          <p:nvPr/>
        </p:nvSpPr>
        <p:spPr>
          <a:xfrm flipH="1">
            <a:off x="2049779" y="1132225"/>
            <a:ext cx="7665721"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Manual lifting railway gates, also known as level crossing gates or broom barriers, are operated by railways staff or gatekeepers to control the passage of vehicles and pedestrians across railway track. Here’s hoe they typically work :</a:t>
            </a:r>
            <a:endParaRPr lang="en-US" dirty="0"/>
          </a:p>
          <a:p>
            <a:pPr marL="285750" indent="-285750" algn="just">
              <a:buFont typeface="Arial" panose="020B0604020202020204" pitchFamily="34" charset="0"/>
              <a:buChar char="•"/>
            </a:pPr>
            <a:endParaRPr lang="en-US" dirty="0"/>
          </a:p>
        </p:txBody>
      </p:sp>
      <p:sp>
        <p:nvSpPr>
          <p:cNvPr id="5" name="TextBox 4"/>
          <p:cNvSpPr txBox="1"/>
          <p:nvPr/>
        </p:nvSpPr>
        <p:spPr>
          <a:xfrm>
            <a:off x="3398520" y="2332554"/>
            <a:ext cx="3779520" cy="1200329"/>
          </a:xfrm>
          <a:prstGeom prst="rect">
            <a:avLst/>
          </a:prstGeom>
          <a:noFill/>
        </p:spPr>
        <p:txBody>
          <a:bodyPr wrap="square" rtlCol="0">
            <a:spAutoFit/>
          </a:bodyPr>
          <a:lstStyle/>
          <a:p>
            <a:pPr marL="342900" indent="-342900" algn="just">
              <a:buFont typeface="+mj-lt"/>
              <a:buAutoNum type="arabicPeriod"/>
            </a:pPr>
            <a:r>
              <a:rPr lang="en-US" dirty="0"/>
              <a:t>Detection of Train Approach </a:t>
            </a:r>
            <a:endParaRPr lang="en-US" dirty="0"/>
          </a:p>
          <a:p>
            <a:pPr marL="342900" indent="-342900" algn="just">
              <a:buFont typeface="+mj-lt"/>
              <a:buAutoNum type="arabicPeriod"/>
            </a:pPr>
            <a:r>
              <a:rPr lang="en-US" dirty="0"/>
              <a:t>Closing the gates </a:t>
            </a:r>
            <a:endParaRPr lang="en-US" dirty="0"/>
          </a:p>
          <a:p>
            <a:pPr marL="342900" indent="-342900" algn="just">
              <a:buFont typeface="+mj-lt"/>
              <a:buAutoNum type="arabicPeriod"/>
            </a:pPr>
            <a:r>
              <a:rPr lang="en-US" dirty="0"/>
              <a:t>Ensuring Safety</a:t>
            </a:r>
            <a:endParaRPr lang="en-US" dirty="0"/>
          </a:p>
          <a:p>
            <a:pPr marL="342900" indent="-342900" algn="just">
              <a:buFont typeface="+mj-lt"/>
              <a:buAutoNum type="arabicPeriod"/>
            </a:pPr>
            <a:endParaRPr lang="en-US" dirty="0"/>
          </a:p>
        </p:txBody>
      </p:sp>
      <p:sp>
        <p:nvSpPr>
          <p:cNvPr id="9" name="TextBox 8"/>
          <p:cNvSpPr txBox="1"/>
          <p:nvPr/>
        </p:nvSpPr>
        <p:spPr>
          <a:xfrm flipH="1">
            <a:off x="2049778" y="3532883"/>
            <a:ext cx="7962901"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It’s important to note that manual lifting railway gates rely heavily on the presence and actions of the gatekeepers.</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Train operations during rainy conditions can be more challenging and potentially riskier due to reduced visibility, slippery tracks, and other rain- related factors. This causes train accidents</a:t>
            </a:r>
            <a:endParaRPr lang="en-US"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04045" y="1974772"/>
            <a:ext cx="2181342" cy="1454228"/>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9777" y="5075461"/>
            <a:ext cx="2505610" cy="15083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447797" y="1112520"/>
            <a:ext cx="9296405" cy="5262245"/>
          </a:xfrm>
          <a:prstGeom prst="rect">
            <a:avLst/>
          </a:prstGeom>
          <a:noFill/>
        </p:spPr>
        <p:txBody>
          <a:bodyPr wrap="square" rtlCol="0">
            <a:spAutoFit/>
          </a:bodyPr>
          <a:lstStyle/>
          <a:p>
            <a:pPr algn="just"/>
            <a:r>
              <a:rPr lang="en-US" dirty="0"/>
              <a:t>Manual lifting railway gates, while serving their purpose, have several disadvantages:</a:t>
            </a:r>
            <a:endParaRPr lang="en-US" dirty="0"/>
          </a:p>
          <a:p>
            <a:pPr algn="just"/>
            <a:endParaRPr lang="en-US" dirty="0"/>
          </a:p>
          <a:p>
            <a:pPr marL="285750" indent="-285750" algn="just">
              <a:buFont typeface="Arial" panose="020B0604020202020204" pitchFamily="34" charset="0"/>
              <a:buChar char="•"/>
            </a:pPr>
            <a:r>
              <a:rPr lang="en-US" dirty="0"/>
              <a:t> </a:t>
            </a:r>
            <a:r>
              <a:rPr lang="en-US" sz="2000" b="1" dirty="0"/>
              <a:t> Human Erro</a:t>
            </a:r>
            <a:r>
              <a:rPr lang="en-US" sz="2400" dirty="0"/>
              <a:t>r</a:t>
            </a:r>
            <a:r>
              <a:rPr lang="en-US" dirty="0"/>
              <a:t>: Manual operation relies on gatekeepers to raise and lower the  gates at the right times. Human error, such as forgetting to close the gate or mistiming the opening, can lead to accidents.</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a:t>
            </a:r>
            <a:r>
              <a:rPr lang="en-US" sz="2000" b="1" dirty="0"/>
              <a:t>  Response Time</a:t>
            </a:r>
            <a:r>
              <a:rPr lang="en-US" dirty="0"/>
              <a:t>: Gatekeepers might not always be able to respond quickly to approaching trains, especially in situations where multiple trains are coming from different directions simultaneously.</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sz="2000" b="1" dirty="0"/>
              <a:t> Labor Intensive</a:t>
            </a:r>
            <a:r>
              <a:rPr lang="en-US" dirty="0"/>
              <a:t>: Manual operation requires dedicated gatekeepers at each level crossing, which can be labor-intensive and expensive to maintain, especially in remote or less populated areas.</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a:t>
            </a:r>
            <a:r>
              <a:rPr lang="en-US" sz="2000" b="1" dirty="0"/>
              <a:t>Limited Visibility</a:t>
            </a:r>
            <a:r>
              <a:rPr lang="en-US" dirty="0"/>
              <a:t>: Gatekeepers might have limited visibility of the tracks, making it harder for them to judge the speed and distance of oncoming trains accurately.</a:t>
            </a:r>
            <a:endParaRPr lang="en-US" dirty="0"/>
          </a:p>
        </p:txBody>
      </p:sp>
      <p:sp>
        <p:nvSpPr>
          <p:cNvPr id="3" name="TextBox 2"/>
          <p:cNvSpPr txBox="1"/>
          <p:nvPr/>
        </p:nvSpPr>
        <p:spPr>
          <a:xfrm flipH="1">
            <a:off x="533399" y="441960"/>
            <a:ext cx="4130041" cy="461665"/>
          </a:xfrm>
          <a:prstGeom prst="rect">
            <a:avLst/>
          </a:prstGeom>
          <a:noFill/>
        </p:spPr>
        <p:txBody>
          <a:bodyPr wrap="square" rtlCol="0">
            <a:spAutoFit/>
          </a:bodyPr>
          <a:lstStyle/>
          <a:p>
            <a:r>
              <a:rPr lang="en-US" sz="2400" dirty="0">
                <a:ln w="22225">
                  <a:solidFill>
                    <a:schemeClr val="accent2"/>
                  </a:solidFill>
                  <a:prstDash val="solid"/>
                </a:ln>
                <a:solidFill>
                  <a:schemeClr val="accent2">
                    <a:lumMod val="40000"/>
                    <a:lumOff val="60000"/>
                  </a:schemeClr>
                </a:solidFill>
                <a:effectLst/>
              </a:rPr>
              <a:t>DISADVANTAGES </a:t>
            </a:r>
            <a:r>
              <a:rPr lang="en-US" dirty="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822955" y="441960"/>
            <a:ext cx="3215644" cy="461665"/>
          </a:xfrm>
          <a:prstGeom prst="rect">
            <a:avLst/>
          </a:prstGeom>
          <a:noFill/>
        </p:spPr>
        <p:txBody>
          <a:bodyPr wrap="square" rtlCol="0">
            <a:spAutoFit/>
          </a:bodyPr>
          <a:lstStyle/>
          <a:p>
            <a:r>
              <a:rPr lang="en-US" sz="2400" dirty="0">
                <a:ln w="22225">
                  <a:solidFill>
                    <a:schemeClr val="accent2"/>
                  </a:solidFill>
                  <a:prstDash val="solid"/>
                </a:ln>
                <a:solidFill>
                  <a:schemeClr val="accent2">
                    <a:lumMod val="40000"/>
                    <a:lumOff val="60000"/>
                  </a:schemeClr>
                </a:solidFill>
                <a:effectLst/>
              </a:rPr>
              <a:t>PROPOSED SYSTEM </a:t>
            </a:r>
            <a:r>
              <a:rPr lang="en-US" dirty="0"/>
              <a:t>:</a:t>
            </a:r>
            <a:endParaRPr lang="en-US" dirty="0"/>
          </a:p>
        </p:txBody>
      </p:sp>
      <p:sp>
        <p:nvSpPr>
          <p:cNvPr id="4" name="TextBox 3"/>
          <p:cNvSpPr txBox="1"/>
          <p:nvPr/>
        </p:nvSpPr>
        <p:spPr>
          <a:xfrm flipH="1">
            <a:off x="1813558" y="1158240"/>
            <a:ext cx="8214361" cy="2306955"/>
          </a:xfrm>
          <a:prstGeom prst="rect">
            <a:avLst/>
          </a:prstGeom>
          <a:noFill/>
        </p:spPr>
        <p:txBody>
          <a:bodyPr wrap="square" rtlCol="0">
            <a:spAutoFit/>
          </a:bodyPr>
          <a:lstStyle/>
          <a:p>
            <a:pPr algn="just"/>
            <a:r>
              <a:rPr lang="en-US" dirty="0"/>
              <a:t>To prevent train accidents we use automatic railway gates. </a:t>
            </a:r>
            <a:endParaRPr lang="en-US" dirty="0"/>
          </a:p>
          <a:p>
            <a:pPr algn="just"/>
            <a:endParaRPr lang="en-US" dirty="0"/>
          </a:p>
          <a:p>
            <a:pPr algn="just" fontAlgn="base">
              <a:buFont typeface="Arial" panose="020B0604020202020204" pitchFamily="34" charset="0"/>
              <a:buChar char="•"/>
            </a:pPr>
            <a:r>
              <a:rPr lang="en-US" b="0" i="0" dirty="0">
                <a:effectLst/>
                <a:latin typeface="Open Sans" panose="020B0606030504020204" pitchFamily="34" charset="0"/>
              </a:rPr>
              <a:t>  </a:t>
            </a:r>
            <a:r>
              <a:rPr lang="en-US" b="0" i="0" dirty="0">
                <a:effectLst/>
                <a:latin typeface="Arial" panose="020B0604020202020204" pitchFamily="34" charset="0"/>
                <a:cs typeface="Arial" panose="020B0604020202020204" pitchFamily="34" charset="0"/>
              </a:rPr>
              <a:t> Practically, the two IR sensors are placed at left and right side of the railway gate. The distance between the two IR sensors is dependent on the length of the train. In general we have to consider the longest train in that route.</a:t>
            </a:r>
            <a:endParaRPr lang="en-US" b="0" i="0" dirty="0">
              <a:effectLst/>
              <a:latin typeface="Arial" panose="020B0604020202020204" pitchFamily="34" charset="0"/>
              <a:cs typeface="Arial" panose="020B0604020202020204" pitchFamily="34" charset="0"/>
            </a:endParaRPr>
          </a:p>
          <a:p>
            <a:pPr algn="just"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   Now we’ll see how this circuit actually works in real time. In this image, we can see the real time representation of this project</a:t>
            </a:r>
            <a:r>
              <a:rPr lang="en-US" b="0" i="0" dirty="0">
                <a:solidFill>
                  <a:srgbClr val="000000"/>
                </a:solidFill>
                <a:effectLst/>
                <a:latin typeface="Arial" panose="020B0604020202020204" pitchFamily="34" charset="0"/>
                <a:cs typeface="Arial" panose="020B0604020202020204" pitchFamily="34" charset="0"/>
              </a:rPr>
              <a:t>.</a:t>
            </a:r>
            <a:endParaRPr lang="en-US" b="0" i="0" dirty="0">
              <a:solidFill>
                <a:srgbClr val="34444C"/>
              </a:solidFill>
              <a:effectLst/>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42638" y="3607251"/>
            <a:ext cx="4218994" cy="1787709"/>
          </a:xfrm>
          <a:prstGeom prst="rect">
            <a:avLst/>
          </a:prstGeom>
        </p:spPr>
      </p:pic>
      <p:sp>
        <p:nvSpPr>
          <p:cNvPr id="8" name="TextBox 7"/>
          <p:cNvSpPr txBox="1"/>
          <p:nvPr/>
        </p:nvSpPr>
        <p:spPr>
          <a:xfrm>
            <a:off x="1805935" y="5769709"/>
            <a:ext cx="9860280" cy="645160"/>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If the sensor 1 detects the arrival of the train, microcontroller starts the motor with the help of motor driver in order to close the gate.</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82669" y="483052"/>
            <a:ext cx="3763012" cy="1594496"/>
          </a:xfrm>
          <a:prstGeom prst="rect">
            <a:avLst/>
          </a:prstGeom>
        </p:spPr>
      </p:pic>
      <p:sp>
        <p:nvSpPr>
          <p:cNvPr id="4" name="TextBox 3"/>
          <p:cNvSpPr txBox="1"/>
          <p:nvPr/>
        </p:nvSpPr>
        <p:spPr>
          <a:xfrm flipH="1">
            <a:off x="1280157" y="2438400"/>
            <a:ext cx="11140442" cy="1753235"/>
          </a:xfrm>
          <a:prstGeom prst="rect">
            <a:avLst/>
          </a:prstGeom>
          <a:noFill/>
        </p:spPr>
        <p:txBody>
          <a:bodyPr wrap="square" rtlCol="0">
            <a:spAutoFit/>
          </a:bodyPr>
          <a:lstStyle/>
          <a:p>
            <a:pPr algn="just" fontAlgn="base">
              <a:buFont typeface="Arial" panose="020B0604020202020204" pitchFamily="34" charset="0"/>
              <a:buChar char="•"/>
            </a:pPr>
            <a:r>
              <a:rPr lang="en-US" b="0" i="0" dirty="0">
                <a:effectLst/>
                <a:latin typeface="Open Sans" panose="020B0606030504020204" pitchFamily="34" charset="0"/>
              </a:rPr>
              <a:t>  </a:t>
            </a:r>
            <a:r>
              <a:rPr lang="en-US" b="0" i="0" dirty="0">
                <a:effectLst/>
                <a:latin typeface="Arial" panose="020B0604020202020204" pitchFamily="34" charset="0"/>
                <a:cs typeface="Arial" panose="020B0604020202020204" pitchFamily="34" charset="0"/>
              </a:rPr>
              <a:t>The gate remains closed as the train passes the crossing.</a:t>
            </a:r>
            <a:endParaRPr lang="en-US" b="0" i="0" dirty="0">
              <a:effectLst/>
              <a:latin typeface="Arial" panose="020B0604020202020204" pitchFamily="34" charset="0"/>
              <a:cs typeface="Arial" panose="020B0604020202020204" pitchFamily="34" charset="0"/>
            </a:endParaRPr>
          </a:p>
          <a:p>
            <a:pPr algn="just" fontAlgn="base">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algn="just"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  When the train crosses the gate and reaches second sensor, it detects the train and the microcontroller will open the gate.</a:t>
            </a:r>
            <a:endParaRPr lang="en-US" b="0" i="0" dirty="0">
              <a:effectLst/>
              <a:latin typeface="Arial" panose="020B0604020202020204" pitchFamily="34" charset="0"/>
              <a:cs typeface="Arial" panose="020B0604020202020204" pitchFamily="34" charset="0"/>
            </a:endParaRPr>
          </a:p>
          <a:p>
            <a:pPr algn="just"/>
            <a:br>
              <a:rPr lang="en-US" b="0" i="0" dirty="0">
                <a:solidFill>
                  <a:srgbClr val="000000"/>
                </a:solidFill>
                <a:effectLst/>
                <a:latin typeface="Arial" panose="020B0604020202020204" pitchFamily="34" charset="0"/>
                <a:cs typeface="Arial" panose="020B0604020202020204" pitchFamily="34" charset="0"/>
                <a:hlinkClick r:id="rId2"/>
              </a:rPr>
            </a:b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669" y="3881572"/>
            <a:ext cx="4140211" cy="17543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320" y="289560"/>
            <a:ext cx="4983480" cy="461665"/>
          </a:xfrm>
          <a:prstGeom prst="rect">
            <a:avLst/>
          </a:prstGeom>
          <a:noFill/>
        </p:spPr>
        <p:txBody>
          <a:bodyPr wrap="square" rtlCol="0">
            <a:spAutoFit/>
          </a:bodyPr>
          <a:lstStyle/>
          <a:p>
            <a:r>
              <a:rPr lang="en-US" sz="2400" dirty="0">
                <a:ln w="22225">
                  <a:solidFill>
                    <a:schemeClr val="accent2"/>
                  </a:solidFill>
                  <a:prstDash val="solid"/>
                </a:ln>
                <a:solidFill>
                  <a:schemeClr val="accent2">
                    <a:lumMod val="40000"/>
                    <a:lumOff val="60000"/>
                  </a:schemeClr>
                </a:solidFill>
                <a:effectLst/>
              </a:rPr>
              <a:t>ADVANTAGES </a:t>
            </a:r>
            <a:r>
              <a:rPr lang="en-US" sz="2400" dirty="0"/>
              <a:t>:</a:t>
            </a:r>
            <a:endParaRPr lang="en-US" sz="2400" dirty="0"/>
          </a:p>
        </p:txBody>
      </p:sp>
      <p:sp>
        <p:nvSpPr>
          <p:cNvPr id="3" name="TextBox 2"/>
          <p:cNvSpPr txBox="1"/>
          <p:nvPr/>
        </p:nvSpPr>
        <p:spPr>
          <a:xfrm flipH="1">
            <a:off x="1737359" y="1036320"/>
            <a:ext cx="7802881" cy="4338320"/>
          </a:xfrm>
          <a:prstGeom prst="rect">
            <a:avLst/>
          </a:prstGeom>
          <a:noFill/>
        </p:spPr>
        <p:txBody>
          <a:bodyPr wrap="square" rtlCol="0">
            <a:spAutoFit/>
          </a:bodyPr>
          <a:lstStyle/>
          <a:p>
            <a:pPr algn="just"/>
            <a:r>
              <a:rPr lang="en-US" dirty="0"/>
              <a:t>Automatic railway gates offer several advantages, including:</a:t>
            </a:r>
            <a:endParaRPr lang="en-US" dirty="0"/>
          </a:p>
          <a:p>
            <a:pPr algn="just"/>
            <a:endParaRPr lang="en-US" dirty="0"/>
          </a:p>
          <a:p>
            <a:pPr marL="342900" indent="-342900" algn="just">
              <a:buAutoNum type="arabicPeriod"/>
            </a:pPr>
            <a:r>
              <a:rPr lang="en-US" sz="2000" b="1" dirty="0"/>
              <a:t>Safety</a:t>
            </a:r>
            <a:r>
              <a:rPr lang="en-US" dirty="0"/>
              <a:t>: Automatic gates enhance safety by reducing the likelihood of accidents at level crossings. They can quickly close when a train approaches, preventing vehicles or pedestrians from crossing the tracks.</a:t>
            </a:r>
            <a:endParaRPr lang="en-US" dirty="0"/>
          </a:p>
          <a:p>
            <a:pPr marL="342900" indent="-342900" algn="just">
              <a:buAutoNum type="arabicPeriod"/>
            </a:pPr>
            <a:endParaRPr lang="en-US" dirty="0"/>
          </a:p>
          <a:p>
            <a:pPr algn="just"/>
            <a:r>
              <a:rPr lang="en-US" dirty="0"/>
              <a:t>2. </a:t>
            </a:r>
            <a:r>
              <a:rPr lang="en-US" sz="2000" b="1" dirty="0"/>
              <a:t>Efficiency</a:t>
            </a:r>
            <a:r>
              <a:rPr lang="en-US" dirty="0"/>
              <a:t>: These gates streamline traffic flow by minimizing road closures. They close only when a train is approaching, allowing vehicles to cross when the tracks are clear.</a:t>
            </a:r>
            <a:endParaRPr lang="en-US" dirty="0"/>
          </a:p>
          <a:p>
            <a:pPr algn="just"/>
            <a:endParaRPr lang="en-US" dirty="0"/>
          </a:p>
          <a:p>
            <a:pPr algn="just"/>
            <a:r>
              <a:rPr lang="en-US" dirty="0"/>
              <a:t>3. </a:t>
            </a:r>
            <a:r>
              <a:rPr lang="en-US" sz="2000" b="1" dirty="0"/>
              <a:t>Reduced Human Error</a:t>
            </a:r>
            <a:r>
              <a:rPr lang="en-US" dirty="0"/>
              <a:t>: Automation eliminates the possibility of human error in manually operating railway gates, reducing the chances of accidents caused by gatekeepers forgetting to close the gates.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14205</Words>
  <Application>WPS Presentation</Application>
  <PresentationFormat>Widescreen</PresentationFormat>
  <Paragraphs>238</Paragraphs>
  <Slides>26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SimSun</vt:lpstr>
      <vt:lpstr>Wingdings</vt:lpstr>
      <vt:lpstr>Wingdings 3</vt:lpstr>
      <vt:lpstr>Arial</vt:lpstr>
      <vt:lpstr>Arial Black</vt:lpstr>
      <vt:lpstr>Open Sans</vt:lpstr>
      <vt:lpstr>Segoe Print</vt:lpstr>
      <vt:lpstr>Century Gothic</vt:lpstr>
      <vt:lpstr>Microsoft YaHei</vt:lpstr>
      <vt:lpstr>Arial Unicode MS</vt:lpstr>
      <vt:lpstr>Calibri</vt:lpstr>
      <vt:lpstr>Times New Roman</vt:lpstr>
      <vt:lpstr>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poojitha mandadi</dc:creator>
  <cp:lastModifiedBy>Admin</cp:lastModifiedBy>
  <cp:revision>31</cp:revision>
  <dcterms:created xsi:type="dcterms:W3CDTF">2023-08-17T01:57:00Z</dcterms:created>
  <dcterms:modified xsi:type="dcterms:W3CDTF">2024-02-12T13:48:17Z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67068FD2BD34433EADF2A6048EA3F206_12</vt:lpwstr>
  </property>
  <property fmtid="{D5CDD505-2E9C-101B-9397-08002B2CF9AE}" pid="3" name="KSOProductBuildVer">
    <vt:lpwstr>1033-12.2.0.13431</vt:lpwstr>
  </property>
</Properties>
</file>