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customXml/item1.xml" ContentType="application/xml"/>
  <Override PartName="/customXml/item2.xml" ContentType="application/xml"/>
  <Override PartName="/customXml/item3.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 Id="rId5" Type="http://schemas.openxmlformats.org/officeDocument/2006/relationships/custom-properties" Target="docProps/custom.xml" /></Relationships>
</file>

<file path=ppt/presentation.xml><?xml version="1.0" encoding="utf-8"?>
<!--Generated by Aspose.Slides for .NET 22.12-->
<p:presentation xmlns:r="http://schemas.openxmlformats.org/officeDocument/2006/relationships" xmlns:a="http://schemas.openxmlformats.org/drawingml/2006/main" xmlns:p="http://schemas.openxmlformats.org/presentationml/2006/main" saveSubsetFonts="1" autoCompressPictures="0">
  <p:sldMasterIdLst>
    <p:sldMasterId id="2147483712" r:id="rId4"/>
  </p:sldMasterIdLst>
  <p:notesMasterIdLst>
    <p:notesMasterId r:id="rId5"/>
  </p:notesMasterIdLst>
  <p:sldIdLst>
    <p:sldId id="256" r:id="rId6"/>
    <p:sldId id="2146847054" r:id="rId7"/>
    <p:sldId id="262" r:id="rId8"/>
    <p:sldId id="263" r:id="rId9"/>
    <p:sldId id="265" r:id="rId10"/>
    <p:sldId id="266" r:id="rId11"/>
    <p:sldId id="267" r:id="rId12"/>
    <p:sldId id="268" r:id="rId13"/>
    <p:sldId id="2146847055" r:id="rId14"/>
    <p:sldId id="269" r:id="rId15"/>
    <p:sldId id="259" r:id="rId16"/>
  </p:sldIdLst>
  <p:sldSz cx="12192000"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r="http://schemas.openxmlformats.org/officeDocument/2006/relationships"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fill>
          <a:solidFill>
            <a:schemeClr val="tx1">
              <a:alpha val="20000"/>
            </a:schemeClr>
          </a:solidFill>
        </a:fill>
      </a:tcStyle>
    </a:band1H>
    <a:band1V>
      <a:tcStyle>
        <a:fill>
          <a:solidFill>
            <a:schemeClr val="tx1">
              <a:alpha val="20000"/>
            </a:schemeClr>
          </a:solidFill>
        </a:fill>
      </a:tcStyle>
    </a:band1V>
    <a:lastCol>
      <a:tcTxStyle b="on"/>
    </a:lastCol>
    <a:firstCol>
      <a:tcTxStyle b="on"/>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fill>
          <a:solidFill>
            <a:schemeClr val="accent1">
              <a:alpha val="20000"/>
            </a:schemeClr>
          </a:solidFill>
        </a:fill>
      </a:tcStyle>
    </a:band1H>
    <a:band1V>
      <a:tcStyle>
        <a:fill>
          <a:solidFill>
            <a:schemeClr val="accent1">
              <a:alpha val="20000"/>
            </a:schemeClr>
          </a:solidFill>
        </a:fill>
      </a:tcStyle>
    </a:band1V>
    <a:lastCol>
      <a:tcTxStyle b="on"/>
    </a:lastCol>
    <a:firstCol>
      <a:tcTxStyle b="on"/>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fill>
          <a:solidFill>
            <a:schemeClr val="dk1">
              <a:tint val="20000"/>
            </a:schemeClr>
          </a:solidFill>
        </a:fill>
      </a:tcStyle>
    </a:band1H>
    <a:band1V>
      <a:tcStyle>
        <a:fill>
          <a:solidFill>
            <a:schemeClr val="dk1">
              <a:tint val="20000"/>
            </a:schemeClr>
          </a:solidFill>
        </a:fill>
      </a:tcStyle>
    </a:band1V>
    <a:lastCol>
      <a:tcTxStyle b="on">
        <a:fontRef idx="minor">
          <a:scrgbClr r="0" g="0" b="0"/>
        </a:fontRef>
        <a:schemeClr val="lt1"/>
      </a:tcTxStyle>
      <a:tcStyle>
        <a:fill>
          <a:solidFill>
            <a:schemeClr val="dk1"/>
          </a:solidFill>
        </a:fill>
      </a:tcStyle>
    </a:lastCol>
    <a:firstCol>
      <a:tcTxStyle b="on">
        <a:fontRef idx="minor">
          <a:scrgbClr r="0" g="0" b="0"/>
        </a:fontRef>
        <a:schemeClr val="lt1"/>
      </a:tcTxStyle>
      <a:tcStyle>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seCell>
    <a:swCell>
      <a:tcTxStyle b="on">
        <a:fontRef idx="minor">
          <a:scrgbClr r="0" g="0" b="0"/>
        </a:fontRef>
        <a:schemeClr val="dk1"/>
      </a:tcTx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fill>
          <a:solidFill>
            <a:schemeClr val="dk1">
              <a:tint val="20000"/>
            </a:schemeClr>
          </a:solidFill>
        </a:fill>
      </a:tcStyle>
    </a:band1H>
    <a:band1V>
      <a:tcStyle>
        <a:fill>
          <a:solidFill>
            <a:schemeClr val="dk1">
              <a:tint val="20000"/>
            </a:schemeClr>
          </a:solidFill>
        </a:fill>
      </a:tcStyle>
    </a:band1V>
    <a:lastCol>
      <a:tcTxStyle b="on">
        <a:fontRef idx="minor">
          <a:scrgbClr r="0" g="0" b="0"/>
        </a:fontRef>
        <a:schemeClr val="lt1"/>
      </a:tcTxStyle>
      <a:tcStyle>
        <a:fill>
          <a:solidFill>
            <a:schemeClr val="accent2"/>
          </a:solidFill>
        </a:fill>
      </a:tcStyle>
    </a:lastCol>
    <a:firstCol>
      <a:tcTxStyle b="on">
        <a:fontRef idx="minor">
          <a:scrgbClr r="0" g="0" b="0"/>
        </a:fontRef>
        <a:schemeClr val="lt1"/>
      </a:tcTxStyle>
      <a:tcStyle>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seCell>
    <a:swCell>
      <a:tcTxStyle b="on">
        <a:fontRef idx="minor">
          <a:scrgbClr r="0" g="0" b="0"/>
        </a:fontRef>
        <a:schemeClr val="dk1"/>
      </a:tcTx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fill>
          <a:solidFill>
            <a:schemeClr val="dk1">
              <a:tint val="20000"/>
            </a:schemeClr>
          </a:solidFill>
        </a:fill>
      </a:tcStyle>
    </a:band1H>
    <a:band1V>
      <a:tcStyle>
        <a:fill>
          <a:solidFill>
            <a:schemeClr val="dk1">
              <a:tint val="20000"/>
            </a:schemeClr>
          </a:solidFill>
        </a:fill>
      </a:tcStyle>
    </a:band1V>
    <a:lastCol>
      <a:tcTxStyle b="on">
        <a:fontRef idx="minor">
          <a:scrgbClr r="0" g="0" b="0"/>
        </a:fontRef>
        <a:schemeClr val="lt1"/>
      </a:tcTxStyle>
      <a:tcStyle>
        <a:fill>
          <a:solidFill>
            <a:schemeClr val="accent4"/>
          </a:solidFill>
        </a:fill>
      </a:tcStyle>
    </a:lastCol>
    <a:firstCol>
      <a:tcTxStyle b="on">
        <a:fontRef idx="minor">
          <a:scrgbClr r="0" g="0" b="0"/>
        </a:fontRef>
        <a:schemeClr val="lt1"/>
      </a:tcTxStyle>
      <a:tcStyle>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seCell>
    <a:swCell>
      <a:tcTxStyle b="on">
        <a:fontRef idx="minor">
          <a:scrgbClr r="0" g="0" b="0"/>
        </a:fontRef>
        <a:schemeClr val="dk1"/>
      </a:tcTx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snapToGrid="0">
      <p:cViewPr>
        <p:scale>
          <a:sx n="1" d="100"/>
          <a:sy n="1" d="100"/>
        </p:scale>
        <p:origin x="0" y="0"/>
      </p:cViewPr>
      <p:guideLst/>
    </p:cSldViewPr>
  </p:slideViewPr>
  <p:notesViewPr>
    <p:cSldViewPr>
      <p:cViewPr>
        <p:scale>
          <a:sx n="1" d="100"/>
          <a:sy n="1" d="100"/>
        </p:scale>
        <p:origin x="0" y="0"/>
      </p:cViewPr>
    </p:cSldViewPr>
  </p:notesViewPr>
  <p:gridSpacing cx="76200" cy="76200"/>
</p:viewPr>
</file>

<file path=ppt/_rels/presentation.xml.rels>&#65279;<?xml version="1.0" encoding="utf-8" standalone="yes"?><Relationships xmlns="http://schemas.openxmlformats.org/package/2006/relationships"><Relationship Id="rId1" Type="http://schemas.openxmlformats.org/officeDocument/2006/relationships/customXml" Target="../customXml/item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tags" Target="tags/tag1.xml" /><Relationship Id="rId18" Type="http://schemas.openxmlformats.org/officeDocument/2006/relationships/presProps" Target="presProps.xml" /><Relationship Id="rId19" Type="http://schemas.openxmlformats.org/officeDocument/2006/relationships/viewProps" Target="viewProps.xml" /><Relationship Id="rId2" Type="http://schemas.openxmlformats.org/officeDocument/2006/relationships/customXml" Target="../customXml/item2.xml" /><Relationship Id="rId20" Type="http://schemas.openxmlformats.org/officeDocument/2006/relationships/theme" Target="theme/theme1.xml" /><Relationship Id="rId21" Type="http://schemas.microsoft.com/office/2016/11/relationships/changesInfo" Target="changesInfos/changesInfo1.xml" /><Relationship Id="rId22" Type="http://schemas.microsoft.com/office/2015/10/relationships/revisionInfo" Target="revisionInfo.xml" /><Relationship Id="rId23" Type="http://schemas.openxmlformats.org/officeDocument/2006/relationships/tableStyles" Target="tableStyles.xml" /><Relationship Id="rId3" Type="http://schemas.openxmlformats.org/officeDocument/2006/relationships/customXml" Target="../customXml/item3.xml" /><Relationship Id="rId4" Type="http://schemas.openxmlformats.org/officeDocument/2006/relationships/slideMaster" Target="slideMasters/slideMaster1.xml" /><Relationship Id="rId5" Type="http://schemas.openxmlformats.org/officeDocument/2006/relationships/notesMaster" Target="notesMasters/notesMaster1.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bg>
      <p:bgRef idx="1001">
        <a:schemeClr val="bg1"/>
      </p:bgRef>
    </p:bg>
    <p:spTree>
      <p:nvGrpSpPr>
        <p:cNvPr id="1" name=""/>
        <p:cNvGrpSpPr/>
        <p:nvPr/>
      </p:nvGrpSpPr>
      <p:grpSpPr>
        <a:xfrm>
          <a:off x="0" y="0"/>
          <a: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1/5/2024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vertTitleAndTx" preserve="1">
  <p:cSld name="Vertical Title and Text">
    <p:spTree>
      <p:nvGrpSpPr>
        <p:cNvPr id="1" name=""/>
        <p:cNvGrpSpPr/>
        <p:nvPr/>
      </p:nvGrpSpPr>
      <p:grpSpPr>
        <a:xfrm>
          <a:off x="0" y="0"/>
          <a: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1/5/2024</a:t>
            </a:fld>
            <a:endParaRPr lang="en-US"/>
          </a:p>
        </p:txBody>
      </p:sp>
    </p:spTree>
    <p:extLst>
      <p:ext uri="{BB962C8B-B14F-4D97-AF65-F5344CB8AC3E}">
        <p14:creationId xmlns:p14="http://schemas.microsoft.com/office/powerpoint/2010/main" val="852443411"/>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1/5/2024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Comparison">
    <p:spTree>
      <p:nvGrpSpPr>
        <p:cNvPr id="1" name=""/>
        <p:cNvGrpSpPr/>
        <p:nvPr/>
      </p:nvGrpSpPr>
      <p:grpSpPr>
        <a:xfrm>
          <a:off x="0" y="0"/>
          <a: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1/5/2024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1/5/2024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4EDE50D6-574B-40AF-946F-D52A04ADE379}" type="datetime1">
              <a:rPr lang="en-US" smtClean="0"/>
              <a:t>1/5/2024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61766693"/>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image" Target="../media/image1.png" /><Relationship Id="rId13"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2"/>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transition/>
  <p:timing/>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6.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itle 1"/>
          <p:cNvSpPr>
            <a:spLocks noGrp="1"/>
          </p:cNvSpPr>
          <p:nvPr>
            <p:ph type="ctrTitle"/>
          </p:nvPr>
        </p:nvSpPr>
        <p:spPr>
          <a:xfrm>
            <a:off x="1359108" y="1821635"/>
            <a:ext cx="9144000" cy="977778"/>
          </a:xfrm>
          <a:noFill/>
          <a:effectLst/>
        </p:spPr>
        <p:txBody>
          <a:bodyPr wrap="square" lIns="91440" tIns="45720" rIns="91440" bIns="45720" anchor="b">
            <a:normAutofit/>
          </a:bodyPr>
          <a:lstStyle>
            <a:lvl1pPr>
              <a:defRPr sz="3600">
                <a:solidFill>
                  <a:schemeClr val="tx1">
                    <a:lumMod val="75000"/>
                    <a:lumOff val="25000"/>
                  </a:schemeClr>
                </a:solidFill>
              </a:defRPr>
            </a:lvl1pPr>
          </a:lstStyle>
          <a:p>
            <a:pPr marL="0" marR="0" indent="0" algn="ctr">
              <a:lnSpc>
                <a:spcPct val="100000"/>
              </a:lnSpc>
              <a:spcBef>
                <a:spcPct val="0"/>
              </a:spcBef>
              <a:spcAft>
                <a:spcPct val="0"/>
              </a:spcAft>
            </a:pPr>
            <a:r>
              <a:rPr sz="3600" b="1" cap="all" spc="0" baseline="0">
                <a:solidFill>
                  <a:srgbClr val="1CADE4"/>
                </a:solidFill>
                <a:latin typeface="Arial"/>
              </a:rPr>
              <a:t>PROJECT TITLE</a:t>
            </a:r>
          </a:p>
        </p:txBody>
      </p:sp>
      <p:sp>
        <p:nvSpPr>
          <p:cNvPr id="6" name="TextBox 2" title=""/>
          <p:cNvSpPr/>
          <p:nvPr/>
        </p:nvSpPr>
        <p:spPr>
          <a:xfrm>
            <a:off x="-329782" y="1034321"/>
            <a:ext cx="12726648" cy="5847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lstStyle/>
          <a:p>
            <a:pPr marL="0" marR="0" indent="0" algn="ctr">
              <a:lnSpc>
                <a:spcPct val="100000"/>
              </a:lnSpc>
              <a:spcBef>
                <a:spcPct val="0"/>
              </a:spcBef>
              <a:spcAft>
                <a:spcPct val="0"/>
              </a:spcAft>
            </a:pPr>
            <a:r>
              <a:rPr sz="3200" b="1" spc="0" baseline="0">
                <a:solidFill>
                  <a:srgbClr val="1482AC"/>
                </a:solidFill>
                <a:latin typeface="Arial"/>
              </a:rPr>
              <a:t>CAPSTONE PROJECT</a:t>
            </a:r>
          </a:p>
        </p:txBody>
      </p:sp>
      <p:sp>
        <p:nvSpPr>
          <p:cNvPr id="7" name="TextBox 3" title=""/>
          <p:cNvSpPr/>
          <p:nvPr/>
        </p:nvSpPr>
        <p:spPr>
          <a:xfrm>
            <a:off x="3117529" y="4586365"/>
            <a:ext cx="7980183" cy="7078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lstStyle/>
          <a:p>
            <a:pPr marL="0" marR="0" indent="0" algn="l">
              <a:lnSpc>
                <a:spcPct val="100000"/>
              </a:lnSpc>
              <a:spcBef>
                <a:spcPct val="0"/>
              </a:spcBef>
              <a:spcAft>
                <a:spcPct val="0"/>
              </a:spcAft>
            </a:pPr>
            <a:r>
              <a:rPr sz="2000" b="1" spc="0" baseline="0">
                <a:solidFill>
                  <a:srgbClr val="1482AC"/>
                </a:solidFill>
                <a:latin typeface="Arial"/>
              </a:rPr>
              <a:t>Presented By:</a:t>
            </a:r>
          </a:p>
          <a:p>
            <a:pPr marL="0" marR="0" indent="0" algn="l">
              <a:lnSpc>
                <a:spcPct val="100000"/>
              </a:lnSpc>
              <a:spcBef>
                <a:spcPct val="0"/>
              </a:spcBef>
              <a:spcAft>
                <a:spcPct val="0"/>
              </a:spcAft>
            </a:pPr>
            <a:r>
              <a:rPr sz="2000" b="1" spc="0" baseline="0">
                <a:solidFill>
                  <a:srgbClr val="1482AC"/>
                </a:solidFill>
                <a:latin typeface="Arial"/>
              </a:rPr>
              <a:t>1. SANTHOSH.G-SRI MUTHUIKUMARAN INSTITUTE OF TECHNOLOGY-AI AND DS</a:t>
            </a:r>
          </a:p>
        </p:txBody>
      </p:sp>
    </p:spTree>
    <p:extLst>
      <p:ext uri="{BB962C8B-B14F-4D97-AF65-F5344CB8AC3E}">
        <p14:creationId xmlns:p14="http://schemas.microsoft.com/office/powerpoint/2010/main" val="953325580"/>
      </p:ext>
    </p:extLst>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a:p>
        </p:txBody>
      </p:sp>
    </p:spTree>
    <p:extLst>
      <p:ext uri="{BB962C8B-B14F-4D97-AF65-F5344CB8AC3E}">
        <p14:creationId xmlns:p14="http://schemas.microsoft.com/office/powerpoint/2010/main" val="728950222"/>
      </p:ext>
    </p:extLst>
  </p:cSld>
  <p:clrMapOvr>
    <a:masterClrMapping/>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a:latin typeface="Arial"/>
                <a:ea typeface="+mn-lt"/>
                <a:cs typeface="Arial"/>
              </a:rPr>
              <a:t>  </a:t>
            </a:r>
            <a:endParaRPr lang="en-US">
              <a:latin typeface="Arial"/>
              <a:cs typeface="Arial"/>
            </a:endParaRPr>
          </a:p>
          <a:p>
            <a:pPr marL="305435" indent="-305435"/>
            <a:r>
              <a:rPr lang="en-US" sz="2000" b="1">
                <a:latin typeface="Arial"/>
                <a:ea typeface="+mn-lt"/>
                <a:cs typeface="Arial"/>
              </a:rPr>
              <a:t>Problem Statement </a:t>
            </a:r>
            <a:r>
              <a:rPr lang="en-US" sz="2000">
                <a:latin typeface="Arial"/>
                <a:ea typeface="+mn-lt"/>
                <a:cs typeface="Arial"/>
              </a:rPr>
              <a:t>(Should not include solution)</a:t>
            </a:r>
            <a:endParaRPr lang="en-US">
              <a:latin typeface="Arial"/>
              <a:cs typeface="Arial"/>
            </a:endParaRPr>
          </a:p>
          <a:p>
            <a:pPr marL="305435" indent="-305435"/>
            <a:r>
              <a:rPr lang="en-US" sz="2000" b="1">
                <a:latin typeface="Arial"/>
                <a:ea typeface="+mn-lt"/>
                <a:cs typeface="Arial"/>
              </a:rPr>
              <a:t>Proposed System/Solution</a:t>
            </a:r>
            <a:endParaRPr lang="en-US">
              <a:latin typeface="Arial"/>
              <a:cs typeface="Arial"/>
            </a:endParaRPr>
          </a:p>
          <a:p>
            <a:pPr marL="305435" indent="-305435"/>
            <a:r>
              <a:rPr lang="en-US" sz="2000" b="1">
                <a:latin typeface="Arial"/>
                <a:ea typeface="+mn-lt"/>
                <a:cs typeface="Calibri"/>
              </a:rPr>
              <a:t>System </a:t>
            </a:r>
            <a:r>
              <a:rPr lang="en-US" sz="2000" b="1">
                <a:latin typeface="Arial"/>
                <a:ea typeface="+mn-lt"/>
                <a:cs typeface="+mn-lt"/>
              </a:rPr>
              <a:t>Development Approach </a:t>
            </a:r>
            <a:r>
              <a:rPr lang="en-US" sz="2000">
                <a:latin typeface="Arial"/>
                <a:ea typeface="+mn-lt"/>
                <a:cs typeface="+mn-lt"/>
              </a:rPr>
              <a:t>(Technology Used) </a:t>
            </a:r>
            <a:endParaRPr lang="en-US">
              <a:latin typeface="Arial"/>
              <a:ea typeface="+mn-lt"/>
              <a:cs typeface="+mn-lt"/>
            </a:endParaRPr>
          </a:p>
          <a:p>
            <a:pPr marL="305435" indent="-305435"/>
            <a:r>
              <a:rPr lang="en-US" sz="2000" b="1">
                <a:latin typeface="Arial"/>
                <a:ea typeface="+mn-lt"/>
                <a:cs typeface="+mn-lt"/>
              </a:rPr>
              <a:t>Algorithm &amp; Deployment  </a:t>
            </a:r>
            <a:endParaRPr lang="en-US">
              <a:latin typeface="Arial"/>
              <a:cs typeface="Calibri"/>
            </a:endParaRPr>
          </a:p>
          <a:p>
            <a:pPr marL="305435" indent="-305435"/>
            <a:r>
              <a:rPr lang="en-US" sz="2000" b="1">
                <a:latin typeface="Arial"/>
                <a:ea typeface="+mn-lt"/>
                <a:cs typeface="Arial"/>
              </a:rPr>
              <a:t>Result (Output Image)</a:t>
            </a:r>
          </a:p>
          <a:p>
            <a:pPr marL="305435" indent="-305435"/>
            <a:r>
              <a:rPr lang="en-US" sz="2000" b="1">
                <a:latin typeface="Arial"/>
                <a:ea typeface="+mn-lt"/>
                <a:cs typeface="Arial"/>
              </a:rPr>
              <a:t>Conclusion</a:t>
            </a:r>
            <a:endParaRPr lang="en-US">
              <a:latin typeface="Arial"/>
              <a:cs typeface="Arial"/>
            </a:endParaRPr>
          </a:p>
          <a:p>
            <a:pPr marL="305435" indent="-305435"/>
            <a:r>
              <a:rPr lang="en-US" sz="2000" b="1">
                <a:latin typeface="Arial"/>
                <a:ea typeface="+mn-lt"/>
                <a:cs typeface="Arial"/>
              </a:rPr>
              <a:t>Future Scope</a:t>
            </a:r>
          </a:p>
          <a:p>
            <a:pPr marL="305435" indent="-305435"/>
            <a:r>
              <a:rPr lang="en-US" sz="2000" b="1">
                <a:latin typeface="Arial"/>
                <a:ea typeface="+mn-lt"/>
                <a:cs typeface="Arial"/>
              </a:rPr>
              <a:t>References</a:t>
            </a:r>
            <a:endParaRPr lang="en-US">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panose="020f0502020204030204"/>
              <a:cs typeface="Calibri"/>
            </a:endParaRPr>
          </a:p>
          <a:p>
            <a:pPr marL="305435" indent="-305435"/>
            <a:r>
              <a:rPr lang="en-IN" sz="1200" b="1">
                <a:latin typeface="Calibri" panose="020f0502020204030204"/>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panose="020f0502020204030204"/>
              <a:cs typeface="Calibri"/>
            </a:endParaRPr>
          </a:p>
          <a:p>
            <a:pPr marL="305435" indent="-305435"/>
            <a:r>
              <a:rPr lang="en-IN" sz="1200" b="1">
                <a:latin typeface="Calibri" panose="020f0502020204030204"/>
                <a:ea typeface="+mn-lt"/>
                <a:cs typeface="+mn-lt"/>
              </a:rPr>
              <a:t>Data Collection:</a:t>
            </a:r>
            <a:endParaRPr lang="en-IN" sz="1200" b="1">
              <a:latin typeface="Calibri" panose="020f0502020204030204"/>
              <a:cs typeface="Calibri"/>
            </a:endParaRPr>
          </a:p>
          <a:p>
            <a:pPr marL="629920" lvl="1" indent="-305435"/>
            <a:r>
              <a:rPr lang="en-IN" sz="1200" b="1">
                <a:latin typeface="Calibri" panose="020f0502020204030204"/>
                <a:ea typeface="+mn-lt"/>
                <a:cs typeface="+mn-lt"/>
              </a:rPr>
              <a:t>Gather historical data on bike rentals, including time, date, location, and other relevant factors.</a:t>
            </a:r>
            <a:endParaRPr lang="en-IN" sz="1200" b="1">
              <a:latin typeface="Calibri" panose="020f0502020204030204"/>
              <a:cs typeface="Calibri"/>
            </a:endParaRPr>
          </a:p>
          <a:p>
            <a:pPr marL="629920" lvl="1" indent="-305435"/>
            <a:r>
              <a:rPr lang="en-IN" sz="1200" b="1">
                <a:latin typeface="Calibri" panose="020f0502020204030204"/>
                <a:ea typeface="+mn-lt"/>
                <a:cs typeface="+mn-lt"/>
              </a:rPr>
              <a:t>Utilize real-time data sources, such as weather conditions, events, and holidays, to enhance prediction accuracy.</a:t>
            </a:r>
            <a:endParaRPr lang="en-IN" sz="1200" b="1">
              <a:latin typeface="Calibri" panose="020f0502020204030204"/>
              <a:cs typeface="Calibri"/>
            </a:endParaRPr>
          </a:p>
          <a:p>
            <a:pPr marL="305435" indent="-305435"/>
            <a:r>
              <a:rPr lang="en-IN" sz="1200" b="1">
                <a:latin typeface="Calibri" panose="020f0502020204030204"/>
                <a:ea typeface="+mn-lt"/>
                <a:cs typeface="+mn-lt"/>
              </a:rPr>
              <a:t>Data Preprocessing:</a:t>
            </a:r>
            <a:endParaRPr lang="en-IN" sz="1200" b="1">
              <a:latin typeface="Calibri" panose="020f0502020204030204"/>
              <a:cs typeface="Calibri"/>
            </a:endParaRPr>
          </a:p>
          <a:p>
            <a:pPr marL="629920" lvl="1" indent="-305435"/>
            <a:r>
              <a:rPr lang="en-IN" sz="1200" b="1">
                <a:latin typeface="Calibri" panose="020f0502020204030204"/>
                <a:ea typeface="+mn-lt"/>
                <a:cs typeface="+mn-lt"/>
              </a:rPr>
              <a:t>Clean and preprocess the collected data to handle missing values, outliers, and inconsistencies.</a:t>
            </a:r>
            <a:endParaRPr lang="en-IN" sz="1200" b="1">
              <a:latin typeface="Calibri" panose="020f0502020204030204"/>
              <a:cs typeface="Calibri"/>
            </a:endParaRPr>
          </a:p>
          <a:p>
            <a:pPr marL="629920" lvl="1" indent="-305435"/>
            <a:r>
              <a:rPr lang="en-IN" sz="1200" b="1">
                <a:latin typeface="Calibri" panose="020f0502020204030204"/>
                <a:ea typeface="+mn-lt"/>
                <a:cs typeface="+mn-lt"/>
              </a:rPr>
              <a:t>Feature engineering to extract relevant features from the data that might impact bike demand.</a:t>
            </a:r>
            <a:endParaRPr lang="en-IN" sz="1200" b="1">
              <a:latin typeface="Calibri" panose="020f0502020204030204"/>
              <a:cs typeface="Calibri"/>
            </a:endParaRPr>
          </a:p>
          <a:p>
            <a:pPr marL="305435" indent="-305435"/>
            <a:r>
              <a:rPr lang="en-IN" sz="1200" b="1">
                <a:latin typeface="Calibri" panose="020f0502020204030204"/>
                <a:ea typeface="+mn-lt"/>
                <a:cs typeface="+mn-lt"/>
              </a:rPr>
              <a:t>Machine Learning Algorithm:</a:t>
            </a:r>
            <a:endParaRPr lang="en-IN" sz="1200" b="1">
              <a:latin typeface="Calibri" panose="020f0502020204030204"/>
              <a:cs typeface="Calibri"/>
            </a:endParaRPr>
          </a:p>
          <a:p>
            <a:pPr marL="629920" lvl="1" indent="-305435"/>
            <a:r>
              <a:rPr lang="en-IN" sz="1200" b="1">
                <a:latin typeface="Calibri" panose="020f0502020204030204"/>
                <a:ea typeface="+mn-lt"/>
                <a:cs typeface="+mn-lt"/>
              </a:rPr>
              <a:t>Implement a machine learning algorithm, such as a time-series forecasting model (e.g., ARIMA, SARIMA, or LSTM), to predict bike counts based on historical patterns.</a:t>
            </a:r>
            <a:endParaRPr lang="en-IN" sz="1200" b="1">
              <a:latin typeface="Calibri" panose="020f0502020204030204"/>
              <a:cs typeface="Calibri"/>
            </a:endParaRPr>
          </a:p>
          <a:p>
            <a:pPr marL="629920" lvl="1" indent="-305435"/>
            <a:r>
              <a:rPr lang="en-IN" sz="1200" b="1">
                <a:latin typeface="Calibri" panose="020f0502020204030204"/>
                <a:ea typeface="+mn-lt"/>
                <a:cs typeface="+mn-lt"/>
              </a:rPr>
              <a:t>Consider incorporating other factors like weather conditions, day of the week, and special events to improve prediction accuracy.</a:t>
            </a:r>
            <a:endParaRPr lang="en-IN" sz="1200" b="1">
              <a:latin typeface="Calibri" panose="020f0502020204030204"/>
              <a:cs typeface="Calibri"/>
            </a:endParaRPr>
          </a:p>
          <a:p>
            <a:pPr marL="305435" indent="-305435"/>
            <a:r>
              <a:rPr lang="en-IN" sz="1200" b="1">
                <a:latin typeface="Calibri" panose="020f0502020204030204"/>
                <a:ea typeface="+mn-lt"/>
                <a:cs typeface="+mn-lt"/>
              </a:rPr>
              <a:t>Deployment:</a:t>
            </a:r>
            <a:endParaRPr lang="en-IN" sz="1200" b="1">
              <a:latin typeface="Calibri" panose="020f0502020204030204"/>
              <a:cs typeface="Calibri"/>
            </a:endParaRPr>
          </a:p>
          <a:p>
            <a:pPr marL="629920" lvl="1" indent="-305435"/>
            <a:r>
              <a:rPr lang="en-IN" sz="1200" b="1">
                <a:latin typeface="Calibri" panose="020f0502020204030204"/>
                <a:ea typeface="+mn-lt"/>
                <a:cs typeface="+mn-lt"/>
              </a:rPr>
              <a:t>Develop a user-friendly interface or application that provides real-time predictions for bike counts at different hours.</a:t>
            </a:r>
            <a:endParaRPr lang="en-IN" sz="1200" b="1">
              <a:latin typeface="Calibri" panose="020f0502020204030204"/>
              <a:cs typeface="Calibri"/>
            </a:endParaRPr>
          </a:p>
          <a:p>
            <a:pPr marL="629920" lvl="1" indent="-305435"/>
            <a:r>
              <a:rPr lang="en-IN" sz="1200" b="1">
                <a:latin typeface="Calibri" panose="020f0502020204030204"/>
                <a:ea typeface="+mn-lt"/>
                <a:cs typeface="+mn-lt"/>
              </a:rPr>
              <a:t>Deploy the solution on a scalable and reliable platform, considering factors like server infrastructure, response time, and user accessibility.</a:t>
            </a:r>
            <a:endParaRPr lang="en-IN" sz="1200" b="1">
              <a:latin typeface="Calibri" panose="020f0502020204030204"/>
              <a:cs typeface="Calibri"/>
            </a:endParaRPr>
          </a:p>
          <a:p>
            <a:pPr marL="305435" indent="-305435"/>
            <a:r>
              <a:rPr lang="en-IN" sz="1200" b="1">
                <a:latin typeface="Calibri" panose="020f0502020204030204"/>
                <a:ea typeface="+mn-lt"/>
                <a:cs typeface="+mn-lt"/>
              </a:rPr>
              <a:t>Evaluation:</a:t>
            </a:r>
            <a:endParaRPr lang="en-IN" sz="1200" b="1">
              <a:latin typeface="Calibri" panose="020f0502020204030204"/>
              <a:cs typeface="Calibri"/>
            </a:endParaRPr>
          </a:p>
          <a:p>
            <a:pPr marL="629920" lvl="1" indent="-305435"/>
            <a:r>
              <a:rPr lang="en-IN" sz="1200" b="1">
                <a:latin typeface="Calibri" panose="020f0502020204030204"/>
                <a:ea typeface="+mn-lt"/>
                <a:cs typeface="+mn-lt"/>
              </a:rPr>
              <a:t>Assess the model's performance using appropriate metrics such as Mean Absolute Error (MAE), Root Mean Squared Error (RMSE), or other relevant metrics.</a:t>
            </a:r>
            <a:endParaRPr lang="en-IN" sz="1200" b="1">
              <a:latin typeface="Calibri" panose="020f0502020204030204"/>
              <a:cs typeface="Calibri"/>
            </a:endParaRPr>
          </a:p>
          <a:p>
            <a:pPr marL="629920" lvl="1" indent="-305435"/>
            <a:r>
              <a:rPr lang="en-IN" sz="1200" b="1">
                <a:latin typeface="Calibri" panose="020f0502020204030204"/>
                <a:ea typeface="+mn-lt"/>
                <a:cs typeface="+mn-lt"/>
              </a:rPr>
              <a:t>Fine-tune the model based on feedback and continuous monitoring of prediction accuracy.</a:t>
            </a:r>
            <a:endParaRPr lang="en-IN" sz="1200" b="1">
              <a:latin typeface="Calibri" panose="020f0502020204030204"/>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panose="020f0302020204030204"/>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a:ea typeface="+mn-lt"/>
                <a:cs typeface="+mn-lt"/>
              </a:rPr>
              <a:t>In the Algorithm section, describe the machine learning algorithm chosen for predicting bike counts. Here's an example structure for this section:</a:t>
            </a:r>
            <a:endParaRPr lang="en-IN" sz="1400"/>
          </a:p>
          <a:p>
            <a:pPr marL="305435" indent="-305435"/>
            <a:r>
              <a:rPr lang="en-IN" sz="1400" b="1">
                <a:ea typeface="+mn-lt"/>
                <a:cs typeface="+mn-lt"/>
              </a:rPr>
              <a:t>Algorithm Selection:</a:t>
            </a:r>
            <a:endParaRPr lang="en-IN" sz="1400"/>
          </a:p>
          <a:p>
            <a:pPr marL="629920" lvl="1" indent="-305435"/>
            <a:r>
              <a:rPr lang="en-IN">
                <a:ea typeface="+mn-lt"/>
                <a:cs typeface="+mn-lt"/>
              </a:rPr>
              <a:t>Provide a brief overview of the chosen algorithm (e.g., time-series forecasting model, like ARIMA or LSTM) and justify its selection based on the problem statement and data characteristics.</a:t>
            </a:r>
            <a:endParaRPr lang="en-IN"/>
          </a:p>
          <a:p>
            <a:pPr marL="305435" indent="-305435"/>
            <a:r>
              <a:rPr lang="en-IN" sz="1400" b="1">
                <a:ea typeface="+mn-lt"/>
                <a:cs typeface="+mn-lt"/>
              </a:rPr>
              <a:t>Data Input:</a:t>
            </a:r>
            <a:endParaRPr lang="en-IN" sz="1400"/>
          </a:p>
          <a:p>
            <a:pPr marL="629920" lvl="1" indent="-305435"/>
            <a:r>
              <a:rPr lang="en-IN">
                <a:ea typeface="+mn-lt"/>
                <a:cs typeface="+mn-lt"/>
              </a:rPr>
              <a:t>Specify the input features used by the algorithm, such as historical bike rental data, weather conditions, day of the week, and any other relevant factors.</a:t>
            </a:r>
            <a:endParaRPr lang="en-IN"/>
          </a:p>
          <a:p>
            <a:pPr marL="305435" indent="-305435"/>
            <a:r>
              <a:rPr lang="en-IN" sz="1400" b="1">
                <a:ea typeface="+mn-lt"/>
                <a:cs typeface="+mn-lt"/>
              </a:rPr>
              <a:t>Training Process:</a:t>
            </a:r>
            <a:endParaRPr lang="en-IN" sz="1400"/>
          </a:p>
          <a:p>
            <a:pPr marL="629920" lvl="1" indent="-305435"/>
            <a:r>
              <a:rPr lang="en-IN">
                <a:ea typeface="+mn-lt"/>
                <a:cs typeface="+mn-lt"/>
              </a:rPr>
              <a:t>Explain how the algorithm is trained using historical data. Highlight any specific considerations or techniques employed, such as cross-validation or hyperparameter tuning.</a:t>
            </a:r>
            <a:endParaRPr lang="en-IN"/>
          </a:p>
          <a:p>
            <a:pPr marL="305435" indent="-305435"/>
            <a:r>
              <a:rPr lang="en-IN" sz="1400" b="1">
                <a:ea typeface="+mn-lt"/>
                <a:cs typeface="+mn-lt"/>
              </a:rPr>
              <a:t>Prediction Process:</a:t>
            </a:r>
            <a:endParaRPr lang="en-IN" sz="1400"/>
          </a:p>
          <a:p>
            <a:pPr marL="629920" lvl="1" indent="-305435"/>
            <a:r>
              <a:rPr lang="en-IN">
                <a:ea typeface="+mn-lt"/>
                <a:cs typeface="+mn-lt"/>
              </a:rPr>
              <a:t>Detail how the trained algorithm makes predictions for future bike counts. Discuss any real-time data inputs considered during the prediction phase.</a:t>
            </a:r>
            <a:endParaRPr lang="en-IN"/>
          </a:p>
          <a:p>
            <a:pPr marL="305435" indent="-305435"/>
            <a:endParaRPr lang="en-IN"/>
          </a:p>
        </p:txBody>
      </p:sp>
    </p:spTree>
    <p:extLst>
      <p:ext uri="{BB962C8B-B14F-4D97-AF65-F5344CB8AC3E}">
        <p14:creationId xmlns:p14="http://schemas.microsoft.com/office/powerpoint/2010/main" val="4154508776"/>
      </p:ext>
    </p:extLst>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a:p>
        </p:txBody>
      </p:sp>
    </p:spTree>
    <p:extLst>
      <p:ext uri="{BB962C8B-B14F-4D97-AF65-F5344CB8AC3E}">
        <p14:creationId xmlns:p14="http://schemas.microsoft.com/office/powerpoint/2010/main" val="1483293388"/>
      </p:ext>
    </p:extLst>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a:p>
        </p:txBody>
      </p:sp>
    </p:spTree>
    <p:extLst>
      <p:ext uri="{BB962C8B-B14F-4D97-AF65-F5344CB8AC3E}">
        <p14:creationId xmlns:p14="http://schemas.microsoft.com/office/powerpoint/2010/main" val="3183315129"/>
      </p:ext>
    </p:extLst>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a:p>
          <a:p>
            <a:pPr marL="305435" indent="-305435"/>
            <a:r>
              <a:rPr lang="en-US" sz="200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transition/>
  <p:timing/>
</p:sld>
</file>

<file path=ppt/tags/tag1.xml><?xml version="1.0" encoding="utf-8"?>
<p:tagLst xmlns:p="http://schemas.openxmlformats.org/presentationml/2006/main">
  <p:tag name="AS_NET" val="6.0.25"/>
  <p:tag name="AS_OS" val="Unix 6.5.0.1014"/>
  <p:tag name="AS_RELEASE_DATE" val="2022.12.14"/>
  <p:tag name="AS_TITLE" val="Aspose.Slides for .NET5"/>
  <p:tag name="AS_VERSION" val="22.12"/>
</p:tagLst>
</file>

<file path=ppt/theme/theme1.xml><?xml version="1.0" encoding="utf-8"?>
<a:theme xmlns:r="http://schemas.openxmlformats.org/officeDocument/2006/relationships"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Franklin Gothic Demi" panose="020b0502020104020203"/>
        <a:cs typeface="Arial"/>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Franklin Gothic Book" panose="020b0502020104020203"/>
        <a:cs typeface="Arial"/>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customXml/_rels/item1.xml.rels>&#65279;<?xml version="1.0" encoding="utf-8" standalone="yes"?><Relationships xmlns="http://schemas.openxmlformats.org/package/2006/relationships"><Relationship Id="rId1" Type="http://schemas.openxmlformats.org/officeDocument/2006/relationships/customXmlProps" Target="itemProps1.xml" /></Relationships>
</file>

<file path=customXml/_rels/item2.xml.rels>&#65279;<?xml version="1.0" encoding="utf-8" standalone="yes"?><Relationships xmlns="http://schemas.openxmlformats.org/package/2006/relationships"><Relationship Id="rId1" Type="http://schemas.openxmlformats.org/officeDocument/2006/relationships/customXmlProps" Target="itemProps2.xml" /></Relationships>
</file>

<file path=customXml/_rels/item3.xml.rels>&#65279;<?xml version="1.0" encoding="utf-8" standalone="yes"?><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vt="http://schemas.openxmlformats.org/officeDocument/2006/docPropsVTypes" xmlns="http://schemas.openxmlformats.org/officeDocument/2006/extended-properties">
  <Template>Future forward</Template>
  <Company/>
  <PresentationFormat>Widescreen</PresentationFormat>
  <Paragraphs>57</Paragraphs>
  <Slides>11</Slides>
  <Notes>0</Notes>
  <HiddenSlides>0</HiddenSlides>
  <MMClips>0</MMClips>
  <ScaleCrop>0</ScaleCrop>
  <HeadingPairs>
    <vt:vector baseType="variant" size="6">
      <vt:variant>
        <vt:lpstr>Fonts used</vt:lpstr>
      </vt:variant>
      <vt:variant>
        <vt:i4>6</vt:i4>
      </vt:variant>
      <vt:variant>
        <vt:lpstr>Theme</vt:lpstr>
      </vt:variant>
      <vt:variant>
        <vt:i4>1</vt:i4>
      </vt:variant>
      <vt:variant>
        <vt:lpstr>Slide Titles</vt:lpstr>
      </vt:variant>
      <vt:variant>
        <vt:i4>11</vt:i4>
      </vt:variant>
    </vt:vector>
  </HeadingPairs>
  <TitlesOfParts>
    <vt:vector baseType="lpstr" size="18">
      <vt:lpstr>Arial</vt:lpstr>
      <vt:lpstr>Franklin Gothic Demi</vt:lpstr>
      <vt:lpstr>Franklin Gothic Book</vt:lpstr>
      <vt:lpstr>Wingdings 2</vt:lpstr>
      <vt:lpstr>Calibri Light</vt:lpstr>
      <vt:lpstr>Calibri</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0</LinksUpToDate>
  <SharedDoc>0</SharedDoc>
  <HyperlinksChanged>0</HyperlinksChanged>
  <Application>Aspose.Slides for .NET</Application>
  <AppVersion>22.1200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SkillsBuild Partner Update template</dc:title>
  <dc:creator>Vaibhav Ostwal</dc:creator>
  <cp:revision>22</cp:revision>
  <dcterms:created xsi:type="dcterms:W3CDTF">2021-05-26T16:50:10Z</dcterms:created>
  <dcterms:modified xsi:type="dcterms:W3CDTF">2024-04-08T04:24:27Z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