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90" r:id="rId5"/>
    <p:sldId id="256" r:id="rId6"/>
    <p:sldId id="257" r:id="rId7"/>
    <p:sldId id="260" r:id="rId8"/>
    <p:sldId id="258" r:id="rId9"/>
    <p:sldId id="283" r:id="rId10"/>
    <p:sldId id="264" r:id="rId11"/>
    <p:sldId id="286" r:id="rId12"/>
    <p:sldId id="287" r:id="rId13"/>
    <p:sldId id="269" r:id="rId14"/>
    <p:sldId id="288" r:id="rId15"/>
    <p:sldId id="289" r:id="rId16"/>
    <p:sldId id="284"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handoutMaster" Target="handoutMasters/handout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attendance excel.xlsx]Sheet2!PivotTable33</c:name>
    <c:fmtId val="3"/>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Count of EMP ID by EMPLOYEE STATUS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Sheet2!$B$1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Sheet2!$A$2:$A$4</c:f>
              <c:strCache>
                <c:ptCount val="3"/>
                <c:pt idx="0">
                  <c:v>Active</c:v>
                </c:pt>
                <c:pt idx="1">
                  <c:v>Future start</c:v>
                </c:pt>
                <c:pt idx="2">
                  <c:v>voluntarily terminated</c:v>
                </c:pt>
              </c:strCache>
            </c:strRef>
          </c:cat>
          <c:val>
            <c:numRef>
              <c:f>Sheet2!$B$2:$B$4</c:f>
              <c:numCache>
                <c:formatCode>General</c:formatCode>
                <c:ptCount val="3"/>
                <c:pt idx="0">
                  <c:v>11</c:v>
                </c:pt>
                <c:pt idx="1">
                  <c:v>9</c:v>
                </c:pt>
                <c:pt idx="2">
                  <c:v>4</c:v>
                </c:pt>
              </c:numCache>
            </c:numRef>
          </c:val>
          <c:extLst>
            <c:ext xmlns:c16="http://schemas.microsoft.com/office/drawing/2014/chart" uri="{C3380CC4-5D6E-409C-BE32-E72D297353CC}">
              <c16:uniqueId val="{00000000-C653-4B4F-9265-9237324060F5}"/>
            </c:ext>
          </c:extLst>
        </c:ser>
        <c:dLbls>
          <c:showLegendKey val="0"/>
          <c:showVal val="0"/>
          <c:showCatName val="0"/>
          <c:showSerName val="0"/>
          <c:showPercent val="0"/>
          <c:showBubbleSize val="0"/>
        </c:dLbls>
        <c:gapWidth val="115"/>
        <c:overlap val="-20"/>
        <c:axId val="1052964992"/>
        <c:axId val="1052968352"/>
      </c:barChart>
      <c:catAx>
        <c:axId val="1052964992"/>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052968352"/>
        <c:crosses val="autoZero"/>
        <c:auto val="1"/>
        <c:lblAlgn val="ctr"/>
        <c:lblOffset val="100"/>
        <c:noMultiLvlLbl val="0"/>
      </c:catAx>
      <c:valAx>
        <c:axId val="1052968352"/>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05296499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9/3/2024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9/3/2024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3.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E64CF1-CDA5-41BC-E772-0DD7DF4FBBAE}"/>
              </a:ext>
            </a:extLst>
          </p:cNvPr>
          <p:cNvSpPr>
            <a:spLocks noGrp="1"/>
          </p:cNvSpPr>
          <p:nvPr>
            <p:ph type="body" idx="1"/>
          </p:nvPr>
        </p:nvSpPr>
        <p:spPr>
          <a:xfrm>
            <a:off x="831849" y="2324100"/>
            <a:ext cx="7864281" cy="2796540"/>
          </a:xfrm>
        </p:spPr>
        <p:txBody>
          <a:bodyPr>
            <a:normAutofit/>
          </a:bodyPr>
          <a:lstStyle/>
          <a:p>
            <a:r>
              <a:rPr lang="en-IN" sz="2000" dirty="0">
                <a:latin typeface="Times New Roman" panose="02020603050405020304" pitchFamily="18" charset="0"/>
                <a:cs typeface="Times New Roman" panose="02020603050405020304" pitchFamily="18" charset="0"/>
              </a:rPr>
              <a:t>STUDENT NAME : S.SANTHOSH</a:t>
            </a:r>
          </a:p>
          <a:p>
            <a:r>
              <a:rPr lang="en-IN" sz="2000" dirty="0">
                <a:latin typeface="Times New Roman" panose="02020603050405020304" pitchFamily="18" charset="0"/>
                <a:cs typeface="Times New Roman" panose="02020603050405020304" pitchFamily="18" charset="0"/>
              </a:rPr>
              <a:t>REGISTER NO:312214257</a:t>
            </a:r>
          </a:p>
          <a:p>
            <a:r>
              <a:rPr lang="en-IN" sz="2000" dirty="0">
                <a:latin typeface="Times New Roman" panose="02020603050405020304" pitchFamily="18" charset="0"/>
                <a:cs typeface="Times New Roman" panose="02020603050405020304" pitchFamily="18" charset="0"/>
              </a:rPr>
              <a:t>NM ID:</a:t>
            </a:r>
            <a:r>
              <a:rPr lang="en-US" sz="2000" dirty="0">
                <a:latin typeface="Times New Roman" panose="02020603050405020304" pitchFamily="18" charset="0"/>
                <a:cs typeface="Times New Roman" panose="02020603050405020304" pitchFamily="18" charset="0"/>
              </a:rPr>
              <a:t>BCAEF4CF723DB0091584C31BBAF333FA</a:t>
            </a:r>
          </a:p>
          <a:p>
            <a:r>
              <a:rPr lang="en-IN" sz="2000" dirty="0">
                <a:latin typeface="Times New Roman" panose="02020603050405020304" pitchFamily="18" charset="0"/>
                <a:cs typeface="Times New Roman" panose="02020603050405020304" pitchFamily="18" charset="0"/>
              </a:rPr>
              <a:t>DEPARTMENT:B.COM[COMMERCE]{A/F}</a:t>
            </a:r>
          </a:p>
          <a:p>
            <a:r>
              <a:rPr lang="en-IN" sz="2000" dirty="0">
                <a:latin typeface="Times New Roman" panose="02020603050405020304" pitchFamily="18" charset="0"/>
                <a:cs typeface="Times New Roman" panose="02020603050405020304" pitchFamily="18" charset="0"/>
              </a:rPr>
              <a:t>COLLEGE:ST.THOMAS COLLEGE OF ARTS AND SCIENCE.</a:t>
            </a:r>
          </a:p>
        </p:txBody>
      </p:sp>
      <p:sp>
        <p:nvSpPr>
          <p:cNvPr id="3" name="Slide Number Placeholder 2">
            <a:extLst>
              <a:ext uri="{FF2B5EF4-FFF2-40B4-BE49-F238E27FC236}">
                <a16:creationId xmlns:a16="http://schemas.microsoft.com/office/drawing/2014/main" id="{A8CC0C0F-5668-C0DE-C912-C424F55FD1C6}"/>
              </a:ext>
            </a:extLst>
          </p:cNvPr>
          <p:cNvSpPr>
            <a:spLocks noGrp="1"/>
          </p:cNvSpPr>
          <p:nvPr>
            <p:ph type="sldNum" sz="quarter" idx="12"/>
          </p:nvPr>
        </p:nvSpPr>
        <p:spPr/>
        <p:txBody>
          <a:bodyPr/>
          <a:lstStyle/>
          <a:p>
            <a:fld id="{C263D6C4-4840-40CC-AC84-17E24B3B7BDE}" type="slidenum">
              <a:rPr lang="en-US" noProof="0" smtClean="0"/>
              <a:pPr/>
              <a:t>1</a:t>
            </a:fld>
            <a:endParaRPr lang="en-US" noProof="0" dirty="0"/>
          </a:p>
        </p:txBody>
      </p:sp>
      <p:sp>
        <p:nvSpPr>
          <p:cNvPr id="4" name="Title 3">
            <a:extLst>
              <a:ext uri="{FF2B5EF4-FFF2-40B4-BE49-F238E27FC236}">
                <a16:creationId xmlns:a16="http://schemas.microsoft.com/office/drawing/2014/main" id="{56480725-7ADA-1A82-819D-D858540109EA}"/>
              </a:ext>
            </a:extLst>
          </p:cNvPr>
          <p:cNvSpPr>
            <a:spLocks noGrp="1"/>
          </p:cNvSpPr>
          <p:nvPr>
            <p:ph type="title"/>
          </p:nvPr>
        </p:nvSpPr>
        <p:spPr>
          <a:xfrm>
            <a:off x="832104" y="971550"/>
            <a:ext cx="7781544" cy="704849"/>
          </a:xfrm>
        </p:spPr>
        <p:txBody>
          <a:bodyPr>
            <a:noAutofit/>
          </a:bodyPr>
          <a:lstStyle/>
          <a:p>
            <a:pPr algn="ctr"/>
            <a:r>
              <a:rPr lang="en-IN" sz="32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DATA ANALYSIS USING EXCEL</a:t>
            </a:r>
          </a:p>
        </p:txBody>
      </p:sp>
    </p:spTree>
    <p:extLst>
      <p:ext uri="{BB962C8B-B14F-4D97-AF65-F5344CB8AC3E}">
        <p14:creationId xmlns:p14="http://schemas.microsoft.com/office/powerpoint/2010/main" val="2874077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858982" y="665018"/>
            <a:ext cx="9303858" cy="5541818"/>
          </a:xfrm>
        </p:spPr>
        <p:txBody>
          <a:bodyPr/>
          <a:lstStyle/>
          <a:p>
            <a:pPr algn="ctr"/>
            <a:br>
              <a:rPr lang="en-GB" dirty="0"/>
            </a:br>
            <a:br>
              <a:rPr lang="en-GB" dirty="0"/>
            </a:br>
            <a:br>
              <a:rPr lang="en-GB" dirty="0"/>
            </a:br>
            <a:br>
              <a:rPr lang="en-GB" dirty="0"/>
            </a:br>
            <a:r>
              <a:rPr lang="en-GB" dirty="0">
                <a:latin typeface="Times New Roman" panose="02020603050405020304" pitchFamily="18" charset="0"/>
                <a:cs typeface="Times New Roman" panose="02020603050405020304" pitchFamily="18" charset="0"/>
              </a:rPr>
              <a:t>MODELLING</a:t>
            </a:r>
            <a:br>
              <a:rPr lang="en-GB" dirty="0"/>
            </a:br>
            <a:br>
              <a:rPr lang="en-GB" dirty="0"/>
            </a:br>
            <a:r>
              <a:rPr lang="en-GB" sz="4000" u="sng" dirty="0">
                <a:latin typeface="Times New Roman" panose="02020603050405020304" pitchFamily="18" charset="0"/>
                <a:cs typeface="Times New Roman" panose="02020603050405020304" pitchFamily="18" charset="0"/>
              </a:rPr>
              <a:t>DATA COLLECTION:</a:t>
            </a:r>
            <a:br>
              <a:rPr lang="en-GB" sz="4000" u="sng" dirty="0">
                <a:latin typeface="Times New Roman" panose="02020603050405020304" pitchFamily="18" charset="0"/>
                <a:cs typeface="Times New Roman" panose="02020603050405020304" pitchFamily="18" charset="0"/>
              </a:rPr>
            </a:br>
            <a:br>
              <a:rPr lang="en-GB" sz="4000" u="sng"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Data sheet tab is the main sheet tab in the attendance analysis because all the important calculations to calculate the final employee status.</a:t>
            </a:r>
            <a:br>
              <a:rPr lang="en-GB" sz="4000" dirty="0">
                <a:latin typeface="Times New Roman" panose="02020603050405020304" pitchFamily="18" charset="0"/>
                <a:cs typeface="Times New Roman" panose="02020603050405020304" pitchFamily="18" charset="0"/>
              </a:rPr>
            </a:br>
            <a:br>
              <a:rPr lang="en-GB" dirty="0"/>
            </a:br>
            <a:br>
              <a:rPr lang="en-GB" dirty="0"/>
            </a:br>
            <a:br>
              <a:rPr lang="en-GB" dirty="0"/>
            </a:br>
            <a:br>
              <a:rPr lang="en-GB" dirty="0"/>
            </a:b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F715-0D61-B0EC-00C9-A23CD36F1C64}"/>
              </a:ext>
            </a:extLst>
          </p:cNvPr>
          <p:cNvSpPr>
            <a:spLocks noGrp="1"/>
          </p:cNvSpPr>
          <p:nvPr>
            <p:ph type="ctrTitle"/>
          </p:nvPr>
        </p:nvSpPr>
        <p:spPr>
          <a:xfrm>
            <a:off x="942109" y="387927"/>
            <a:ext cx="10418618" cy="5957455"/>
          </a:xfrm>
        </p:spPr>
        <p:txBody>
          <a:bodyPr/>
          <a:lstStyle/>
          <a:p>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2268C13-95B6-5021-F603-801749F45D11}"/>
              </a:ext>
            </a:extLst>
          </p:cNvPr>
          <p:cNvSpPr txBox="1"/>
          <p:nvPr/>
        </p:nvSpPr>
        <p:spPr>
          <a:xfrm>
            <a:off x="415637" y="512619"/>
            <a:ext cx="10640290" cy="5816977"/>
          </a:xfrm>
          <a:prstGeom prst="rect">
            <a:avLst/>
          </a:prstGeom>
          <a:noFill/>
        </p:spPr>
        <p:txBody>
          <a:bodyPr wrap="square">
            <a:spAutoFit/>
          </a:bodyPr>
          <a:lstStyle/>
          <a:p>
            <a:r>
              <a:rPr lang="en-IN" sz="3600" b="1" u="sng" dirty="0">
                <a:solidFill>
                  <a:schemeClr val="bg1">
                    <a:lumMod val="95000"/>
                  </a:schemeClr>
                </a:solidFill>
                <a:latin typeface="Times New Roman" panose="02020603050405020304" pitchFamily="18" charset="0"/>
                <a:cs typeface="Times New Roman" panose="02020603050405020304" pitchFamily="18" charset="0"/>
              </a:rPr>
              <a:t>EMPLOYEES ATTENDANCE CALCULATION</a:t>
            </a:r>
          </a:p>
          <a:p>
            <a:pPr marL="285750" indent="-285750">
              <a:buFont typeface="Arial" panose="020B0604020202020204" pitchFamily="34" charset="0"/>
              <a:buChar char="•"/>
            </a:pPr>
            <a:r>
              <a:rPr lang="en-US" sz="3600" dirty="0">
                <a:solidFill>
                  <a:schemeClr val="bg1">
                    <a:lumMod val="95000"/>
                  </a:schemeClr>
                </a:solidFill>
                <a:latin typeface="Times New Roman" panose="02020603050405020304" pitchFamily="18" charset="0"/>
                <a:cs typeface="Times New Roman" panose="02020603050405020304" pitchFamily="18" charset="0"/>
              </a:rPr>
              <a:t>Employee ID: Unique identifier for each employee in the organization</a:t>
            </a:r>
          </a:p>
          <a:p>
            <a:pPr marL="285750" indent="-285750">
              <a:buFont typeface="Arial" panose="020B0604020202020204" pitchFamily="34" charset="0"/>
              <a:buChar char="•"/>
            </a:pPr>
            <a:r>
              <a:rPr lang="en-US" sz="3600" dirty="0">
                <a:solidFill>
                  <a:schemeClr val="bg1">
                    <a:lumMod val="95000"/>
                  </a:schemeClr>
                </a:solidFill>
                <a:latin typeface="Times New Roman" panose="02020603050405020304" pitchFamily="18" charset="0"/>
                <a:cs typeface="Times New Roman" panose="02020603050405020304" pitchFamily="18" charset="0"/>
              </a:rPr>
              <a:t>First Name: The first name of the employee.</a:t>
            </a:r>
          </a:p>
          <a:p>
            <a:pPr marL="285750" indent="-285750">
              <a:buFont typeface="Arial" panose="020B0604020202020204" pitchFamily="34" charset="0"/>
              <a:buChar char="•"/>
            </a:pPr>
            <a:r>
              <a:rPr lang="en-US" sz="3600" dirty="0">
                <a:solidFill>
                  <a:schemeClr val="bg1">
                    <a:lumMod val="95000"/>
                  </a:schemeClr>
                </a:solidFill>
                <a:latin typeface="Times New Roman" panose="02020603050405020304" pitchFamily="18" charset="0"/>
                <a:cs typeface="Times New Roman" panose="02020603050405020304" pitchFamily="18" charset="0"/>
              </a:rPr>
              <a:t>Last Name: The last name of the employee.</a:t>
            </a:r>
          </a:p>
          <a:p>
            <a:pPr marL="285750" indent="-285750">
              <a:buFont typeface="Arial" panose="020B0604020202020204" pitchFamily="34" charset="0"/>
              <a:buChar char="•"/>
            </a:pPr>
            <a:r>
              <a:rPr lang="en-US" sz="3200" dirty="0">
                <a:solidFill>
                  <a:schemeClr val="bg1">
                    <a:lumMod val="95000"/>
                  </a:schemeClr>
                </a:solidFill>
                <a:latin typeface="Times New Roman" panose="02020603050405020304" pitchFamily="18" charset="0"/>
                <a:cs typeface="Times New Roman" panose="02020603050405020304" pitchFamily="18" charset="0"/>
              </a:rPr>
              <a:t>Start Date: The date when the employee started working for the organization.</a:t>
            </a:r>
          </a:p>
          <a:p>
            <a:pPr marL="285750" indent="-285750">
              <a:buFont typeface="Arial" panose="020B0604020202020204" pitchFamily="34" charset="0"/>
              <a:buChar char="•"/>
            </a:pPr>
            <a:r>
              <a:rPr lang="en-US" sz="3200" dirty="0">
                <a:solidFill>
                  <a:schemeClr val="bg1">
                    <a:lumMod val="95000"/>
                  </a:schemeClr>
                </a:solidFill>
                <a:latin typeface="Times New Roman" panose="02020603050405020304" pitchFamily="18" charset="0"/>
                <a:cs typeface="Times New Roman" panose="02020603050405020304" pitchFamily="18" charset="0"/>
              </a:rPr>
              <a:t>Exit Date: The date when the employee left or exited the organization (if applicable).</a:t>
            </a:r>
          </a:p>
          <a:p>
            <a:pPr marL="285750" indent="-285750">
              <a:buFont typeface="Arial" panose="020B0604020202020204" pitchFamily="34" charset="0"/>
              <a:buChar char="•"/>
            </a:pPr>
            <a:r>
              <a:rPr lang="en-US" sz="3200" dirty="0">
                <a:solidFill>
                  <a:schemeClr val="bg1">
                    <a:lumMod val="95000"/>
                  </a:schemeClr>
                </a:solidFill>
                <a:latin typeface="Times New Roman" panose="02020603050405020304" pitchFamily="18" charset="0"/>
                <a:cs typeface="Times New Roman" panose="02020603050405020304" pitchFamily="18" charset="0"/>
              </a:rPr>
              <a:t>Title: The job title or position of the employee within the organization.</a:t>
            </a:r>
            <a:endParaRPr lang="en-IN" dirty="0">
              <a:solidFill>
                <a:schemeClr val="bg1">
                  <a:lumMod val="95000"/>
                </a:schemeClr>
              </a:solidFill>
            </a:endParaRPr>
          </a:p>
        </p:txBody>
      </p:sp>
    </p:spTree>
    <p:extLst>
      <p:ext uri="{BB962C8B-B14F-4D97-AF65-F5344CB8AC3E}">
        <p14:creationId xmlns:p14="http://schemas.microsoft.com/office/powerpoint/2010/main" val="2256259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DC104-0731-68FE-EDBC-4261599B2DBB}"/>
              </a:ext>
            </a:extLst>
          </p:cNvPr>
          <p:cNvSpPr>
            <a:spLocks noGrp="1"/>
          </p:cNvSpPr>
          <p:nvPr>
            <p:ph type="ctrTitle"/>
          </p:nvPr>
        </p:nvSpPr>
        <p:spPr>
          <a:xfrm>
            <a:off x="332509" y="256309"/>
            <a:ext cx="11139053" cy="6345381"/>
          </a:xfrm>
        </p:spPr>
        <p:txBody>
          <a:bodyPr/>
          <a:lstStyle/>
          <a:p>
            <a:r>
              <a:rPr lang="en-US" sz="3200" dirty="0">
                <a:latin typeface="Times New Roman" panose="02020603050405020304" pitchFamily="18" charset="0"/>
                <a:cs typeface="Times New Roman" panose="02020603050405020304" pitchFamily="18" charset="0"/>
              </a:rPr>
              <a:t>Supervisor: The name of the employee's immediate supervisor or manager.</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Email: The email address associated with the employee's communication within the organization.</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Business Unit: The specific business unit or department to which the employee belongs.</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Employee Status: The current employment status of the employee (e.g., Active, On Leave, Terminated).</a:t>
            </a: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2359276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RESULTS</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13</a:t>
            </a:fld>
            <a:endParaRPr lang="en-US" dirty="0"/>
          </a:p>
        </p:txBody>
      </p:sp>
      <p:graphicFrame>
        <p:nvGraphicFramePr>
          <p:cNvPr id="3" name="Chart 2">
            <a:extLst>
              <a:ext uri="{FF2B5EF4-FFF2-40B4-BE49-F238E27FC236}">
                <a16:creationId xmlns:a16="http://schemas.microsoft.com/office/drawing/2014/main" id="{D9B3DFA5-F361-49C7-6892-8A880EA3EA6C}"/>
              </a:ext>
            </a:extLst>
          </p:cNvPr>
          <p:cNvGraphicFramePr>
            <a:graphicFrameLocks/>
          </p:cNvGraphicFramePr>
          <p:nvPr>
            <p:extLst>
              <p:ext uri="{D42A27DB-BD31-4B8C-83A1-F6EECF244321}">
                <p14:modId xmlns:p14="http://schemas.microsoft.com/office/powerpoint/2010/main" val="3508196932"/>
              </p:ext>
            </p:extLst>
          </p:nvPr>
        </p:nvGraphicFramePr>
        <p:xfrm>
          <a:off x="2211355" y="1595535"/>
          <a:ext cx="8257592" cy="44133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444500" y="542925"/>
            <a:ext cx="11214100" cy="923330"/>
          </a:xfrm>
        </p:spPr>
        <p:txBody>
          <a:bodyPr/>
          <a:lstStyle/>
          <a:p>
            <a:pPr algn="ctr"/>
            <a:r>
              <a:rPr lang="en-US" sz="6000" dirty="0">
                <a:latin typeface="Times New Roman" panose="02020603050405020304" pitchFamily="18" charset="0"/>
                <a:cs typeface="Times New Roman" panose="02020603050405020304" pitchFamily="18" charset="0"/>
              </a:rPr>
              <a:t>CONCLUSION</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normAutofit/>
          </a:bodyPr>
          <a:lstStyle/>
          <a:p>
            <a:r>
              <a:rPr lang="en-US" sz="4000" dirty="0">
                <a:latin typeface="Times New Roman" panose="02020603050405020304" pitchFamily="18" charset="0"/>
                <a:cs typeface="Times New Roman" panose="02020603050405020304" pitchFamily="18" charset="0"/>
              </a:rPr>
              <a:t>In this project we have the </a:t>
            </a:r>
            <a:r>
              <a:rPr lang="en-US" sz="4000" dirty="0" err="1">
                <a:latin typeface="Times New Roman" panose="02020603050405020304" pitchFamily="18" charset="0"/>
                <a:cs typeface="Times New Roman" panose="02020603050405020304" pitchFamily="18" charset="0"/>
              </a:rPr>
              <a:t>analysed</a:t>
            </a:r>
            <a:r>
              <a:rPr lang="en-US" sz="4000" dirty="0">
                <a:latin typeface="Times New Roman" panose="02020603050405020304" pitchFamily="18" charset="0"/>
                <a:cs typeface="Times New Roman" panose="02020603050405020304" pitchFamily="18" charset="0"/>
              </a:rPr>
              <a:t> about the employees attendance and got the result based on the employee status.</a:t>
            </a:r>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2395728"/>
            <a:ext cx="7077456" cy="1243584"/>
          </a:xfrm>
        </p:spPr>
        <p:txBody>
          <a:bodyPr/>
          <a:lstStyle/>
          <a:p>
            <a:pPr algn="ctr"/>
            <a:r>
              <a:rPr lang="en-US" sz="5400" u="sng" dirty="0">
                <a:latin typeface="Times New Roman" panose="02020603050405020304" pitchFamily="18" charset="0"/>
                <a:cs typeface="Times New Roman" panose="02020603050405020304" pitchFamily="18" charset="0"/>
              </a:rPr>
              <a:t>PROJECT TITLE:</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143125" y="3886200"/>
            <a:ext cx="7695819" cy="704088"/>
          </a:xfrm>
        </p:spPr>
        <p:txBody>
          <a:bodyPr>
            <a:noAutofit/>
          </a:bodyPr>
          <a:lstStyle/>
          <a:p>
            <a:pPr marL="0" indent="0">
              <a:buNone/>
            </a:pPr>
            <a:r>
              <a:rPr lang="en-US" sz="5400" b="1" dirty="0">
                <a:latin typeface="Times New Roman" panose="02020603050405020304" pitchFamily="18" charset="0"/>
                <a:cs typeface="Times New Roman" panose="02020603050405020304" pitchFamily="18" charset="0"/>
              </a:rPr>
              <a:t>Employee attendance analysis using Excel.</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542926"/>
            <a:ext cx="7781544" cy="1257299"/>
          </a:xfrm>
        </p:spPr>
        <p:txBody>
          <a:bodyPr/>
          <a:lstStyle/>
          <a:p>
            <a:r>
              <a:rPr lang="en-US" dirty="0">
                <a:latin typeface="Times New Roman" panose="02020603050405020304" pitchFamily="18" charset="0"/>
                <a:cs typeface="Times New Roman" panose="02020603050405020304" pitchFamily="18" charset="0"/>
              </a:rPr>
              <a:t>AGENDA:</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0" y="2257425"/>
            <a:ext cx="10420350" cy="4600575"/>
          </a:xfrm>
        </p:spPr>
        <p:txBody>
          <a:bodyPr>
            <a:normAutofit fontScale="85000" lnSpcReduction="20000"/>
          </a:bodyPr>
          <a:lstStyle/>
          <a:p>
            <a:pPr marL="457200" indent="-457200">
              <a:buFont typeface="Arial" panose="020B0604020202020204" pitchFamily="34" charset="0"/>
              <a:buChar char="•"/>
            </a:pPr>
            <a:r>
              <a:rPr lang="en-US" sz="4600" dirty="0">
                <a:latin typeface="Times New Roman" panose="02020603050405020304" pitchFamily="18" charset="0"/>
                <a:cs typeface="Times New Roman" panose="02020603050405020304" pitchFamily="18" charset="0"/>
              </a:rPr>
              <a:t>Problem statement.</a:t>
            </a:r>
          </a:p>
          <a:p>
            <a:pPr marL="457200" indent="-457200">
              <a:buFont typeface="Arial" panose="020B0604020202020204" pitchFamily="34" charset="0"/>
              <a:buChar char="•"/>
            </a:pPr>
            <a:r>
              <a:rPr lang="en-US" sz="4600" dirty="0">
                <a:latin typeface="Times New Roman" panose="02020603050405020304" pitchFamily="18" charset="0"/>
                <a:cs typeface="Times New Roman" panose="02020603050405020304" pitchFamily="18" charset="0"/>
              </a:rPr>
              <a:t>Project overview.</a:t>
            </a:r>
          </a:p>
          <a:p>
            <a:pPr marL="457200" indent="-457200">
              <a:buFont typeface="Arial" panose="020B0604020202020204" pitchFamily="34" charset="0"/>
              <a:buChar char="•"/>
            </a:pPr>
            <a:r>
              <a:rPr lang="en-US" sz="4600" dirty="0">
                <a:latin typeface="Times New Roman" panose="02020603050405020304" pitchFamily="18" charset="0"/>
                <a:cs typeface="Times New Roman" panose="02020603050405020304" pitchFamily="18" charset="0"/>
              </a:rPr>
              <a:t>End users.</a:t>
            </a:r>
          </a:p>
          <a:p>
            <a:pPr marL="457200" indent="-457200">
              <a:buFont typeface="Arial" panose="020B0604020202020204" pitchFamily="34" charset="0"/>
              <a:buChar char="•"/>
            </a:pPr>
            <a:r>
              <a:rPr lang="en-US" sz="4600" dirty="0">
                <a:latin typeface="Times New Roman" panose="02020603050405020304" pitchFamily="18" charset="0"/>
                <a:cs typeface="Times New Roman" panose="02020603050405020304" pitchFamily="18" charset="0"/>
              </a:rPr>
              <a:t>Our solution and proposition.</a:t>
            </a:r>
          </a:p>
          <a:p>
            <a:pPr marL="457200" indent="-457200">
              <a:buFont typeface="Arial" panose="020B0604020202020204" pitchFamily="34" charset="0"/>
              <a:buChar char="•"/>
            </a:pPr>
            <a:r>
              <a:rPr lang="en-US" sz="4600" dirty="0">
                <a:latin typeface="Times New Roman" panose="02020603050405020304" pitchFamily="18" charset="0"/>
                <a:cs typeface="Times New Roman" panose="02020603050405020304" pitchFamily="18" charset="0"/>
              </a:rPr>
              <a:t>Dataset description.</a:t>
            </a:r>
          </a:p>
          <a:p>
            <a:pPr marL="457200" indent="-457200">
              <a:buFont typeface="Arial" panose="020B0604020202020204" pitchFamily="34" charset="0"/>
              <a:buChar char="•"/>
            </a:pPr>
            <a:r>
              <a:rPr lang="en-US" sz="4600" dirty="0">
                <a:latin typeface="Times New Roman" panose="02020603050405020304" pitchFamily="18" charset="0"/>
                <a:cs typeface="Times New Roman" panose="02020603050405020304" pitchFamily="18" charset="0"/>
              </a:rPr>
              <a:t>Modelling approach.</a:t>
            </a:r>
          </a:p>
          <a:p>
            <a:pPr marL="457200" indent="-457200">
              <a:buFont typeface="Arial" panose="020B0604020202020204" pitchFamily="34" charset="0"/>
              <a:buChar char="•"/>
            </a:pPr>
            <a:r>
              <a:rPr lang="en-US" sz="4600" dirty="0">
                <a:latin typeface="Times New Roman" panose="02020603050405020304" pitchFamily="18" charset="0"/>
                <a:cs typeface="Times New Roman" panose="02020603050405020304" pitchFamily="18" charset="0"/>
              </a:rPr>
              <a:t>Results and discussion.</a:t>
            </a:r>
          </a:p>
          <a:p>
            <a:pPr marL="457200" indent="-457200">
              <a:buFont typeface="Arial" panose="020B0604020202020204" pitchFamily="34" charset="0"/>
              <a:buChar char="•"/>
            </a:pPr>
            <a:r>
              <a:rPr lang="en-US" sz="4600" dirty="0">
                <a:latin typeface="Times New Roman" panose="02020603050405020304" pitchFamily="18" charset="0"/>
                <a:cs typeface="Times New Roman" panose="02020603050405020304" pitchFamily="18" charset="0"/>
              </a:rPr>
              <a:t>Conclusion.</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2104" y="628650"/>
            <a:ext cx="7781544" cy="1228725"/>
          </a:xfrm>
        </p:spPr>
        <p:txBody>
          <a:bodyPr>
            <a:normAutofit fontScale="90000"/>
          </a:bodyPr>
          <a:lstStyle/>
          <a:p>
            <a:r>
              <a:rPr lang="en-US" dirty="0">
                <a:latin typeface="Times New Roman" panose="02020603050405020304" pitchFamily="18" charset="0"/>
                <a:cs typeface="Times New Roman" panose="02020603050405020304" pitchFamily="18" charset="0"/>
              </a:rPr>
              <a:t>PROBLEM STATEMENT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832104" y="2571749"/>
            <a:ext cx="9540620" cy="3743325"/>
          </a:xfrm>
        </p:spPr>
        <p:txBody>
          <a:bodyPr>
            <a:normAutofit/>
          </a:bodyPr>
          <a:lstStyle/>
          <a:p>
            <a:r>
              <a:rPr lang="en-US" sz="4000" dirty="0">
                <a:latin typeface="Times New Roman" panose="02020603050405020304" pitchFamily="18" charset="0"/>
                <a:cs typeface="Times New Roman" panose="02020603050405020304" pitchFamily="18" charset="0"/>
              </a:rPr>
              <a:t>The  Employee Records Dataset is a simulated dataset created for the purpose of exploring various data analysis and machine learning techniques in the context of human resources and employee management. </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923330"/>
          </a:xfrm>
        </p:spPr>
        <p:txBody>
          <a:bodyPr/>
          <a:lstStyle/>
          <a:p>
            <a:pPr algn="ctr"/>
            <a:r>
              <a:rPr lang="en-US" sz="6000" dirty="0">
                <a:latin typeface="Times New Roman" panose="02020603050405020304" pitchFamily="18" charset="0"/>
                <a:cs typeface="Times New Roman" panose="02020603050405020304" pitchFamily="18" charset="0"/>
              </a:rPr>
              <a:t>PROJECT OVERVIEW</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9813925" cy="4093243"/>
          </a:xfrm>
        </p:spPr>
        <p:txBody>
          <a:bodyPr/>
          <a:lstStyle/>
          <a:p>
            <a:pPr marL="0" indent="0">
              <a:buNone/>
            </a:pPr>
            <a:r>
              <a:rPr lang="en-US" sz="4000" dirty="0">
                <a:latin typeface="Times New Roman" panose="02020603050405020304" pitchFamily="18" charset="0"/>
                <a:cs typeface="Times New Roman" panose="02020603050405020304" pitchFamily="18" charset="0"/>
              </a:rPr>
              <a:t>This project uses database technologies to track employee attendance. It can help reduce errors, improve data security, and provide insights into attendance trends. It can also help improve productivity, transparency, and HR processes</a:t>
            </a:r>
            <a:r>
              <a:rPr lang="en-US" sz="3600" dirty="0">
                <a:latin typeface="Times New Roman" panose="02020603050405020304" pitchFamily="18" charset="0"/>
                <a:cs typeface="Times New Roman" panose="02020603050405020304" pitchFamily="18" charset="0"/>
              </a:rPr>
              <a: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923330"/>
          </a:xfrm>
        </p:spPr>
        <p:txBody>
          <a:bodyPr/>
          <a:lstStyle/>
          <a:p>
            <a:pPr algn="ctr"/>
            <a:r>
              <a:rPr lang="en-US" sz="6000" dirty="0">
                <a:latin typeface="Times New Roman" panose="02020603050405020304" pitchFamily="18" charset="0"/>
                <a:cs typeface="Times New Roman" panose="02020603050405020304" pitchFamily="18" charset="0"/>
              </a:rPr>
              <a:t>WHO ARE THE END USERS?</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 Placeholder 6">
            <a:extLst>
              <a:ext uri="{FF2B5EF4-FFF2-40B4-BE49-F238E27FC236}">
                <a16:creationId xmlns:a16="http://schemas.microsoft.com/office/drawing/2014/main" id="{C5C6E421-1BB9-CB1F-74D0-86E36016F67F}"/>
              </a:ext>
            </a:extLst>
          </p:cNvPr>
          <p:cNvSpPr>
            <a:spLocks noGrp="1"/>
          </p:cNvSpPr>
          <p:nvPr>
            <p:ph type="body" sz="quarter" idx="18"/>
          </p:nvPr>
        </p:nvSpPr>
        <p:spPr>
          <a:xfrm>
            <a:off x="5292436" y="1967346"/>
            <a:ext cx="6594764" cy="3735787"/>
          </a:xfrm>
        </p:spPr>
        <p:txBody>
          <a:bodyPr/>
          <a:lstStyle/>
          <a:p>
            <a:r>
              <a:rPr lang="en-IN" sz="4400" dirty="0">
                <a:latin typeface="Times New Roman" panose="02020603050405020304" pitchFamily="18" charset="0"/>
                <a:cs typeface="Times New Roman" panose="02020603050405020304" pitchFamily="18" charset="0"/>
              </a:rPr>
              <a:t>The persons who act as end users are:</a:t>
            </a:r>
          </a:p>
          <a:p>
            <a:pPr marL="571500" indent="-571500">
              <a:buFont typeface="Wingdings" panose="05000000000000000000" pitchFamily="2" charset="2"/>
              <a:buChar char="q"/>
            </a:pPr>
            <a:r>
              <a:rPr lang="en-IN" sz="4400" dirty="0">
                <a:latin typeface="Times New Roman" panose="02020603050405020304" pitchFamily="18" charset="0"/>
                <a:cs typeface="Times New Roman" panose="02020603050405020304" pitchFamily="18" charset="0"/>
              </a:rPr>
              <a:t>Managers .</a:t>
            </a:r>
          </a:p>
          <a:p>
            <a:pPr marL="571500" indent="-571500">
              <a:buFont typeface="Wingdings" panose="05000000000000000000" pitchFamily="2" charset="2"/>
              <a:buChar char="q"/>
            </a:pPr>
            <a:r>
              <a:rPr lang="en-IN" sz="4400" dirty="0">
                <a:latin typeface="Times New Roman" panose="02020603050405020304" pitchFamily="18" charset="0"/>
                <a:cs typeface="Times New Roman" panose="02020603050405020304" pitchFamily="18" charset="0"/>
              </a:rPr>
              <a:t>Employees.</a:t>
            </a:r>
          </a:p>
          <a:p>
            <a:pPr marL="571500" indent="-571500">
              <a:buFont typeface="Wingdings" panose="05000000000000000000" pitchFamily="2" charset="2"/>
              <a:buChar char="q"/>
            </a:pPr>
            <a:r>
              <a:rPr lang="en-IN" sz="4400" dirty="0">
                <a:latin typeface="Times New Roman" panose="02020603050405020304" pitchFamily="18" charset="0"/>
                <a:cs typeface="Times New Roman" panose="02020603050405020304" pitchFamily="18" charset="0"/>
              </a:rPr>
              <a:t>Employers.</a:t>
            </a:r>
          </a:p>
          <a:p>
            <a:endParaRPr lang="en-IN" sz="3600" dirty="0"/>
          </a:p>
          <a:p>
            <a:endParaRPr lang="en-IN" sz="3600" dirty="0"/>
          </a:p>
        </p:txBody>
      </p:sp>
      <p:pic>
        <p:nvPicPr>
          <p:cNvPr id="1028" name="Picture 4" descr="Image result for employee attendance logo">
            <a:extLst>
              <a:ext uri="{FF2B5EF4-FFF2-40B4-BE49-F238E27FC236}">
                <a16:creationId xmlns:a16="http://schemas.microsoft.com/office/drawing/2014/main" id="{5C7E0D51-17D3-EA07-C9AC-2E6911382C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0" y="1487308"/>
            <a:ext cx="3906982" cy="3975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177799"/>
            <a:ext cx="11214100" cy="1512455"/>
          </a:xfrm>
        </p:spPr>
        <p:txBody>
          <a:bodyPr/>
          <a:lstStyle/>
          <a:p>
            <a:pPr algn="ctr"/>
            <a:r>
              <a:rPr lang="en-US" sz="5400" dirty="0">
                <a:latin typeface="Times New Roman" panose="02020603050405020304" pitchFamily="18" charset="0"/>
                <a:cs typeface="Times New Roman" panose="02020603050405020304" pitchFamily="18" charset="0"/>
              </a:rPr>
              <a:t>OUR SOLUTION AND ITS VALUE PROPOSTION</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542094" y="2131052"/>
            <a:ext cx="11116506" cy="4184023"/>
          </a:xfrm>
        </p:spPr>
        <p:txBody>
          <a:bodyPr/>
          <a:lstStyle/>
          <a:p>
            <a:r>
              <a:rPr lang="en-US" sz="3600" dirty="0">
                <a:latin typeface="Times New Roman" panose="02020603050405020304" pitchFamily="18" charset="0"/>
                <a:cs typeface="Times New Roman" panose="02020603050405020304" pitchFamily="18" charset="0"/>
              </a:rPr>
              <a:t>The tools which are used to make this employee attendance analysis project are :</a:t>
            </a:r>
          </a:p>
          <a:p>
            <a:pPr marL="457200" indent="-4572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Conditional formatting- to find out missing value.</a:t>
            </a:r>
          </a:p>
          <a:p>
            <a:pPr marL="457200" indent="-4572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Filter- remove unwanted data.</a:t>
            </a:r>
          </a:p>
          <a:p>
            <a:pPr marL="457200" indent="-4572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Formula – to find out the employee status.</a:t>
            </a:r>
          </a:p>
          <a:p>
            <a:pPr marL="457200" indent="-4572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pivot- to summary.</a:t>
            </a:r>
          </a:p>
          <a:p>
            <a:pPr marL="457200" indent="-4572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Graph – to data visualization.</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5120-A0D2-C860-C204-C72B7AF0667F}"/>
              </a:ext>
            </a:extLst>
          </p:cNvPr>
          <p:cNvSpPr>
            <a:spLocks noGrp="1"/>
          </p:cNvSpPr>
          <p:nvPr>
            <p:ph type="title"/>
          </p:nvPr>
        </p:nvSpPr>
        <p:spPr>
          <a:xfrm>
            <a:off x="444500" y="542925"/>
            <a:ext cx="11214100" cy="923330"/>
          </a:xfrm>
        </p:spPr>
        <p:txBody>
          <a:bodyPr/>
          <a:lstStyle/>
          <a:p>
            <a:pPr algn="ctr"/>
            <a:r>
              <a:rPr lang="en-IN" sz="6000" dirty="0">
                <a:latin typeface="Times New Roman" panose="02020603050405020304" pitchFamily="18" charset="0"/>
                <a:cs typeface="Times New Roman" panose="02020603050405020304" pitchFamily="18" charset="0"/>
              </a:rPr>
              <a:t>DATA DESCRIPTION</a:t>
            </a:r>
          </a:p>
        </p:txBody>
      </p:sp>
      <p:sp>
        <p:nvSpPr>
          <p:cNvPr id="3" name="Text Placeholder 2">
            <a:extLst>
              <a:ext uri="{FF2B5EF4-FFF2-40B4-BE49-F238E27FC236}">
                <a16:creationId xmlns:a16="http://schemas.microsoft.com/office/drawing/2014/main" id="{75F46272-3B83-A5EC-2726-74CB6D6CE52A}"/>
              </a:ext>
            </a:extLst>
          </p:cNvPr>
          <p:cNvSpPr>
            <a:spLocks noGrp="1"/>
          </p:cNvSpPr>
          <p:nvPr>
            <p:ph type="body" sz="quarter" idx="18"/>
          </p:nvPr>
        </p:nvSpPr>
        <p:spPr>
          <a:xfrm>
            <a:off x="542094" y="1745672"/>
            <a:ext cx="11116506" cy="4934527"/>
          </a:xfrm>
        </p:spPr>
        <p:txBody>
          <a:bodyPr/>
          <a:lstStyle/>
          <a:p>
            <a:r>
              <a:rPr lang="en-IN" sz="4000" dirty="0">
                <a:latin typeface="Times New Roman" panose="02020603050405020304" pitchFamily="18" charset="0"/>
                <a:cs typeface="Times New Roman" panose="02020603050405020304" pitchFamily="18" charset="0"/>
              </a:rPr>
              <a:t>EMPLOYEE ATTENDANCE DATABASE – KAGGLE</a:t>
            </a:r>
          </a:p>
          <a:p>
            <a:r>
              <a:rPr lang="en-IN" sz="4000" dirty="0">
                <a:latin typeface="Times New Roman" panose="02020603050405020304" pitchFamily="18" charset="0"/>
                <a:cs typeface="Times New Roman" panose="02020603050405020304" pitchFamily="18" charset="0"/>
              </a:rPr>
              <a:t>26 – FEATURES</a:t>
            </a:r>
          </a:p>
          <a:p>
            <a:r>
              <a:rPr lang="en-IN" sz="4000" dirty="0">
                <a:latin typeface="Times New Roman" panose="02020603050405020304" pitchFamily="18" charset="0"/>
                <a:cs typeface="Times New Roman" panose="02020603050405020304" pitchFamily="18" charset="0"/>
              </a:rPr>
              <a:t>10 –FEATURES</a:t>
            </a:r>
          </a:p>
          <a:p>
            <a:pPr marL="457200" indent="-457200">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Employee id – numerical value.</a:t>
            </a:r>
          </a:p>
          <a:p>
            <a:pPr marL="457200" indent="-457200">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First name.</a:t>
            </a:r>
          </a:p>
          <a:p>
            <a:pPr marL="457200" indent="-457200">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Last name.</a:t>
            </a:r>
          </a:p>
          <a:p>
            <a:endParaRPr lang="en-IN"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05A3BD7-6880-0970-2FB4-44CEF6639FD5}"/>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Tree>
    <p:extLst>
      <p:ext uri="{BB962C8B-B14F-4D97-AF65-F5344CB8AC3E}">
        <p14:creationId xmlns:p14="http://schemas.microsoft.com/office/powerpoint/2010/main" val="2268491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0EE2EE-57AE-9BB0-87C1-FB86794D380F}"/>
              </a:ext>
            </a:extLst>
          </p:cNvPr>
          <p:cNvSpPr>
            <a:spLocks noGrp="1"/>
          </p:cNvSpPr>
          <p:nvPr>
            <p:ph type="body" sz="quarter" idx="18"/>
          </p:nvPr>
        </p:nvSpPr>
        <p:spPr>
          <a:xfrm>
            <a:off x="542094" y="1579419"/>
            <a:ext cx="9402006" cy="4735656"/>
          </a:xfrm>
        </p:spPr>
        <p:txBody>
          <a:bodyPr/>
          <a:lstStyle/>
          <a:p>
            <a:pPr marL="457200" indent="-457200">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Supervisor.</a:t>
            </a:r>
          </a:p>
          <a:p>
            <a:pPr marL="457200" indent="-457200">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ADE mail.</a:t>
            </a:r>
          </a:p>
          <a:p>
            <a:pPr marL="457200" indent="-457200">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Business unit.</a:t>
            </a:r>
          </a:p>
          <a:p>
            <a:pPr marL="457200" indent="-457200">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Employee status.</a:t>
            </a:r>
          </a:p>
          <a:p>
            <a:pPr marL="457200" indent="-457200">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Start date.</a:t>
            </a:r>
          </a:p>
          <a:p>
            <a:pPr marL="457200" indent="-457200">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Exit date.</a:t>
            </a:r>
          </a:p>
          <a:p>
            <a:pPr marL="457200" indent="-457200">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Title.</a:t>
            </a:r>
          </a:p>
          <a:p>
            <a:pPr marL="457200" indent="-45720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33CC84D-5922-8369-A2C1-A2D9CE5B9493}"/>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Tree>
    <p:extLst>
      <p:ext uri="{BB962C8B-B14F-4D97-AF65-F5344CB8AC3E}">
        <p14:creationId xmlns:p14="http://schemas.microsoft.com/office/powerpoint/2010/main" val="2917023906"/>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www.w3.org/2000/xmlns/"/>
    <ds:schemaRef ds:uri="71af3243-3dd4-4a8d-8c0d-dd76da1f02a5"/>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149</TotalTime>
  <Words>511</Words>
  <Application>Microsoft Office PowerPoint</Application>
  <PresentationFormat>Widescreen</PresentationFormat>
  <Paragraphs>71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vt:lpstr>
      <vt:lpstr>PROJECT TITLE:</vt:lpstr>
      <vt:lpstr>AGENDA:</vt:lpstr>
      <vt:lpstr>PROBLEM STATEMENT</vt:lpstr>
      <vt:lpstr>PROJECT OVERVIEW</vt:lpstr>
      <vt:lpstr>WHO ARE THE END USERS?</vt:lpstr>
      <vt:lpstr>OUR SOLUTION AND ITS VALUE PROPOSTION</vt:lpstr>
      <vt:lpstr>DATA DESCRIPTION</vt:lpstr>
      <vt:lpstr>PowerPoint Presentation</vt:lpstr>
      <vt:lpstr>    MODELLING  DATA COLLECTION:  Data sheet tab is the main sheet tab in the attendance analysis because all the important calculations to calculate the final employee status.     </vt:lpstr>
      <vt:lpstr>          </vt:lpstr>
      <vt:lpstr>Supervisor: The name of the employee's immediate supervisor or manager.  Email: The email address associated with the employee's communication within the organization.  Business Unit: The specific business unit or department to which the employee belongs.  Employee Status: The current employment status of the employee (e.g., Active, On Leave, Terminated).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Akash S</dc:creator>
  <cp:lastModifiedBy>thrisha21072004@gmail.com</cp:lastModifiedBy>
  <cp:revision>4</cp:revision>
  <dcterms:created xsi:type="dcterms:W3CDTF">2024-08-26T15:51:36Z</dcterms:created>
  <dcterms:modified xsi:type="dcterms:W3CDTF">2024-09-03T09:16:00Z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