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8"/>
  </p:notesMasterIdLst>
  <p:handoutMasterIdLst>
    <p:handoutMasterId r:id="rId19"/>
  </p:handoutMasterIdLst>
  <p:sldIdLst>
    <p:sldId id="529" r:id="rId2"/>
    <p:sldId id="495" r:id="rId3"/>
    <p:sldId id="514" r:id="rId4"/>
    <p:sldId id="497" r:id="rId5"/>
    <p:sldId id="515" r:id="rId6"/>
    <p:sldId id="516" r:id="rId7"/>
    <p:sldId id="517" r:id="rId8"/>
    <p:sldId id="518" r:id="rId9"/>
    <p:sldId id="519" r:id="rId10"/>
    <p:sldId id="520" r:id="rId11"/>
    <p:sldId id="530" r:id="rId12"/>
    <p:sldId id="531" r:id="rId13"/>
    <p:sldId id="532" r:id="rId14"/>
    <p:sldId id="533" r:id="rId15"/>
    <p:sldId id="534" r:id="rId16"/>
    <p:sldId id="528" r:id="rId1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p:scale>
          <a:sx n="110" d="100"/>
          <a:sy n="110" d="100"/>
        </p:scale>
        <p:origin x="-542" y="18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11/21/2024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11/21/2024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21 November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21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21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21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21 November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21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21 November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21 November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21 November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21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21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21 November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REVIEW-2</a:t>
            </a: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Computer Science and Engineering</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a:t>
            </a:r>
            <a:r>
              <a:rPr lang="en-US" sz="2500" b="1" dirty="0" smtClean="0">
                <a:solidFill>
                  <a:schemeClr val="tx1"/>
                </a:solidFill>
                <a:latin typeface="Times New Roman" pitchFamily="18" charset="0"/>
                <a:cs typeface="Times New Roman" pitchFamily="18" charset="0"/>
              </a:rPr>
              <a:t>:2303811720521045</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Name					</a:t>
            </a:r>
            <a:r>
              <a:rPr lang="en-US" sz="2500" b="1" dirty="0" smtClean="0">
                <a:solidFill>
                  <a:schemeClr val="tx1"/>
                </a:solidFill>
                <a:latin typeface="Times New Roman" pitchFamily="18" charset="0"/>
                <a:cs typeface="Times New Roman" pitchFamily="18" charset="0"/>
              </a:rPr>
              <a:t>:S.SANTHOSH</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Year					</a:t>
            </a:r>
            <a:r>
              <a:rPr lang="en-US" sz="2500" b="1" dirty="0" smtClean="0">
                <a:solidFill>
                  <a:schemeClr val="tx1"/>
                </a:solidFill>
                <a:latin typeface="Times New Roman" pitchFamily="18" charset="0"/>
                <a:cs typeface="Times New Roman" pitchFamily="18" charset="0"/>
              </a:rPr>
              <a:t>:II</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Semester				</a:t>
            </a:r>
            <a:r>
              <a:rPr lang="en-US" sz="2500" b="1" dirty="0" smtClean="0">
                <a:solidFill>
                  <a:schemeClr val="tx1"/>
                </a:solidFill>
                <a:latin typeface="Times New Roman" pitchFamily="18" charset="0"/>
                <a:cs typeface="Times New Roman" pitchFamily="18" charset="0"/>
              </a:rPr>
              <a:t>:III</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Section				</a:t>
            </a:r>
            <a:r>
              <a:rPr lang="en-US" sz="2500" b="1" dirty="0" smtClean="0">
                <a:solidFill>
                  <a:schemeClr val="tx1"/>
                </a:solidFill>
                <a:latin typeface="Times New Roman" pitchFamily="18" charset="0"/>
                <a:cs typeface="Times New Roman" pitchFamily="18" charset="0"/>
              </a:rPr>
              <a:t>:A</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Date					</a:t>
            </a:r>
            <a:r>
              <a:rPr lang="en-US" sz="2500" b="1" dirty="0" smtClean="0">
                <a:solidFill>
                  <a:schemeClr val="tx1"/>
                </a:solidFill>
                <a:latin typeface="Times New Roman" pitchFamily="18" charset="0"/>
                <a:cs typeface="Times New Roman" pitchFamily="18" charset="0"/>
              </a:rPr>
              <a:t>:22/11/24</a:t>
            </a:r>
            <a:endParaRPr lang="en-US" sz="25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xmlns=""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3" name="Content Placeholder 2">
            <a:extLst>
              <a:ext uri="{FF2B5EF4-FFF2-40B4-BE49-F238E27FC236}">
                <a16:creationId xmlns:a16="http://schemas.microsoft.com/office/drawing/2014/main" xmlns="" id="{F498DCEC-7ACA-7687-5074-5D991881E0C3}"/>
              </a:ext>
            </a:extLst>
          </p:cNvPr>
          <p:cNvSpPr>
            <a:spLocks noGrp="1"/>
          </p:cNvSpPr>
          <p:nvPr>
            <p:ph sz="quarter" idx="1"/>
          </p:nvPr>
        </p:nvSpPr>
        <p:spPr/>
        <p:txBody>
          <a:bodyPr/>
          <a:lstStyle/>
          <a:p>
            <a:r>
              <a:rPr lang="en-IN" dirty="0">
                <a:latin typeface="Arial" panose="020B0604020202020204" pitchFamily="34" charset="0"/>
                <a:cs typeface="Arial" panose="020B0604020202020204" pitchFamily="34" charset="0"/>
              </a:rPr>
              <a:t>User Interface </a:t>
            </a:r>
            <a:endParaRPr lang="en-IN" dirty="0" smtClean="0">
              <a:latin typeface="Arial" panose="020B0604020202020204" pitchFamily="34" charset="0"/>
              <a:cs typeface="Arial" panose="020B0604020202020204" pitchFamily="34" charset="0"/>
            </a:endParaRPr>
          </a:p>
          <a:p>
            <a:r>
              <a:rPr lang="en-IN" dirty="0" err="1" smtClean="0">
                <a:latin typeface="Arial" panose="020B0604020202020204" pitchFamily="34" charset="0"/>
                <a:cs typeface="Arial" panose="020B0604020202020204" pitchFamily="34" charset="0"/>
              </a:rPr>
              <a:t>ModuleMain</a:t>
            </a:r>
            <a:r>
              <a:rPr lang="en-IN" dirty="0" smtClean="0">
                <a:latin typeface="Arial" panose="020B0604020202020204" pitchFamily="34" charset="0"/>
                <a:cs typeface="Arial" panose="020B0604020202020204" pitchFamily="34" charset="0"/>
              </a:rPr>
              <a:t> Controller</a:t>
            </a:r>
          </a:p>
          <a:p>
            <a:r>
              <a:rPr lang="en-IN" dirty="0" err="1" smtClean="0">
                <a:latin typeface="Arial" panose="020B0604020202020204" pitchFamily="34" charset="0"/>
                <a:cs typeface="Arial" panose="020B0604020202020204" pitchFamily="34" charset="0"/>
              </a:rPr>
              <a:t>ModuleUser</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Management </a:t>
            </a:r>
            <a:endParaRPr lang="en-IN" dirty="0" smtClean="0">
              <a:latin typeface="Arial" panose="020B0604020202020204" pitchFamily="34" charset="0"/>
              <a:cs typeface="Arial" panose="020B0604020202020204" pitchFamily="34" charset="0"/>
            </a:endParaRPr>
          </a:p>
          <a:p>
            <a:r>
              <a:rPr lang="en-IN" dirty="0" err="1" smtClean="0">
                <a:latin typeface="Arial" panose="020B0604020202020204" pitchFamily="34" charset="0"/>
                <a:cs typeface="Arial" panose="020B0604020202020204" pitchFamily="34" charset="0"/>
              </a:rPr>
              <a:t>ModuleMessaging</a:t>
            </a:r>
            <a:r>
              <a:rPr lang="en-IN" dirty="0" smtClean="0">
                <a:latin typeface="Arial" panose="020B0604020202020204" pitchFamily="34" charset="0"/>
                <a:cs typeface="Arial" panose="020B0604020202020204" pitchFamily="34" charset="0"/>
              </a:rPr>
              <a:t> </a:t>
            </a:r>
          </a:p>
          <a:p>
            <a:r>
              <a:rPr lang="en-IN" dirty="0" err="1" smtClean="0">
                <a:latin typeface="Arial" panose="020B0604020202020204" pitchFamily="34" charset="0"/>
                <a:cs typeface="Arial" panose="020B0604020202020204" pitchFamily="34" charset="0"/>
              </a:rPr>
              <a:t>ModuleInput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Handling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Validation </a:t>
            </a:r>
            <a:r>
              <a:rPr lang="en-IN" dirty="0" err="1">
                <a:latin typeface="Arial" panose="020B0604020202020204" pitchFamily="34" charset="0"/>
                <a:cs typeface="Arial" panose="020B0604020202020204" pitchFamily="34" charset="0"/>
              </a:rPr>
              <a:t>ModuleError</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Handling </a:t>
            </a:r>
            <a:r>
              <a:rPr lang="en-IN" dirty="0">
                <a:latin typeface="Arial" panose="020B0604020202020204" pitchFamily="34" charset="0"/>
                <a:cs typeface="Arial" panose="020B0604020202020204" pitchFamily="34" charset="0"/>
              </a:rPr>
              <a:t>Module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875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a:normAutofit/>
          </a:bodyPr>
          <a:lstStyle/>
          <a:p>
            <a:pPr marL="0" indent="0">
              <a:buNone/>
            </a:pPr>
            <a:r>
              <a:rPr lang="en-US" sz="2000" b="1" dirty="0">
                <a:latin typeface="Arial" panose="020B0604020202020204" pitchFamily="34" charset="0"/>
                <a:cs typeface="Arial" panose="020B0604020202020204" pitchFamily="34" charset="0"/>
              </a:rPr>
              <a:t>User Interface Module</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Displays </a:t>
            </a:r>
            <a:r>
              <a:rPr lang="en-US" sz="2000" dirty="0">
                <a:latin typeface="Arial" panose="020B0604020202020204" pitchFamily="34" charset="0"/>
                <a:cs typeface="Arial" panose="020B0604020202020204" pitchFamily="34" charset="0"/>
              </a:rPr>
              <a:t>menus and options for the user to interact with the app. It guides the user through different actions like private or group chat.</a:t>
            </a:r>
          </a:p>
          <a:p>
            <a:pPr marL="0" indent="0">
              <a:buNone/>
            </a:pPr>
            <a:r>
              <a:rPr lang="en-US" sz="2000" b="1" dirty="0">
                <a:latin typeface="Arial" panose="020B0604020202020204" pitchFamily="34" charset="0"/>
                <a:cs typeface="Arial" panose="020B0604020202020204" pitchFamily="34" charset="0"/>
              </a:rPr>
              <a:t>Main Controller Module</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Controls </a:t>
            </a:r>
            <a:r>
              <a:rPr lang="en-US" sz="2000" dirty="0">
                <a:latin typeface="Arial" panose="020B0604020202020204" pitchFamily="34" charset="0"/>
                <a:cs typeface="Arial" panose="020B0604020202020204" pitchFamily="34" charset="0"/>
              </a:rPr>
              <a:t>the flow of the program based on user </a:t>
            </a:r>
            <a:r>
              <a:rPr lang="en-US" sz="2000" dirty="0" smtClean="0">
                <a:latin typeface="Arial" panose="020B0604020202020204" pitchFamily="34" charset="0"/>
                <a:cs typeface="Arial" panose="020B0604020202020204" pitchFamily="34" charset="0"/>
              </a:rPr>
              <a:t>input. </a:t>
            </a:r>
            <a:r>
              <a:rPr lang="en-US" sz="2000" dirty="0">
                <a:latin typeface="Arial" panose="020B0604020202020204" pitchFamily="34" charset="0"/>
                <a:cs typeface="Arial" panose="020B0604020202020204" pitchFamily="34" charset="0"/>
              </a:rPr>
              <a:t>It directs the app to the correct functionality (chat options, exit).</a:t>
            </a:r>
          </a:p>
          <a:p>
            <a:pPr marL="0" indent="0">
              <a:buNone/>
            </a:pPr>
            <a:r>
              <a:rPr lang="en-US" sz="2000" b="1" dirty="0">
                <a:latin typeface="Arial" panose="020B0604020202020204" pitchFamily="34" charset="0"/>
                <a:cs typeface="Arial" panose="020B0604020202020204" pitchFamily="34" charset="0"/>
              </a:rPr>
              <a:t>User Management </a:t>
            </a:r>
            <a:r>
              <a:rPr lang="en-US" sz="2000" b="1" dirty="0" smtClean="0">
                <a:latin typeface="Arial" panose="020B0604020202020204" pitchFamily="34" charset="0"/>
                <a:cs typeface="Arial" panose="020B0604020202020204" pitchFamily="34" charset="0"/>
              </a:rPr>
              <a:t>Module</a:t>
            </a:r>
            <a:r>
              <a:rPr lang="en-US" sz="2000" dirty="0" smtClean="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Manages the list of users available for chat. It stores users in an </a:t>
            </a:r>
            <a:r>
              <a:rPr lang="en-US" sz="2000" dirty="0" err="1">
                <a:latin typeface="Arial" panose="020B0604020202020204" pitchFamily="34" charset="0"/>
                <a:cs typeface="Arial" panose="020B0604020202020204" pitchFamily="34" charset="0"/>
              </a:rPr>
              <a:t>ArrayList</a:t>
            </a:r>
            <a:r>
              <a:rPr lang="en-US" sz="2000" dirty="0">
                <a:latin typeface="Arial" panose="020B0604020202020204" pitchFamily="34" charset="0"/>
                <a:cs typeface="Arial" panose="020B0604020202020204" pitchFamily="34" charset="0"/>
              </a:rPr>
              <a:t> for selection in private or group messaging.</a:t>
            </a:r>
          </a:p>
          <a:p>
            <a:endParaRPr lang="en-US" dirty="0"/>
          </a:p>
        </p:txBody>
      </p:sp>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p:txBody>
          <a:bodyPr>
            <a:normAutofit/>
          </a:bodyPr>
          <a:lstStyle/>
          <a:p>
            <a:pPr marL="0" indent="0">
              <a:buNone/>
            </a:pPr>
            <a:r>
              <a:rPr lang="en-US" sz="2000" b="1" dirty="0">
                <a:latin typeface="Arial" panose="020B0604020202020204" pitchFamily="34" charset="0"/>
                <a:cs typeface="Arial" panose="020B0604020202020204" pitchFamily="34" charset="0"/>
              </a:rPr>
              <a:t>Messaging Module</a:t>
            </a:r>
            <a:r>
              <a:rPr lang="en-US" sz="2000" dirty="0" smtClean="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Handles the logic for sending private and group messages. It ensures that messages are directed to the right recipients.</a:t>
            </a:r>
          </a:p>
          <a:p>
            <a:pPr marL="0" indent="0">
              <a:buNone/>
            </a:pPr>
            <a:r>
              <a:rPr lang="en-US" sz="2000" b="1" dirty="0">
                <a:latin typeface="Arial" panose="020B0604020202020204" pitchFamily="34" charset="0"/>
                <a:cs typeface="Arial" panose="020B0604020202020204" pitchFamily="34" charset="0"/>
              </a:rPr>
              <a:t>Input Handling and Validation Module</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Captures </a:t>
            </a:r>
            <a:r>
              <a:rPr lang="en-US" sz="2000" dirty="0">
                <a:latin typeface="Arial" panose="020B0604020202020204" pitchFamily="34" charset="0"/>
                <a:cs typeface="Arial" panose="020B0604020202020204" pitchFamily="34" charset="0"/>
              </a:rPr>
              <a:t>user input and ensures it is valid. It prevents errors by validating choices and message entries.</a:t>
            </a:r>
          </a:p>
          <a:p>
            <a:pPr marL="0" indent="0">
              <a:buNone/>
            </a:pPr>
            <a:r>
              <a:rPr lang="en-US" sz="2000" b="1" dirty="0">
                <a:latin typeface="Arial" panose="020B0604020202020204" pitchFamily="34" charset="0"/>
                <a:cs typeface="Arial" panose="020B0604020202020204" pitchFamily="34" charset="0"/>
              </a:rPr>
              <a:t>Error Handling Module</a:t>
            </a:r>
            <a:r>
              <a:rPr lang="en-US" sz="2000" dirty="0" smtClean="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Manages exceptions and unexpected errors. It ensures the program continues running smoothly despite invalid input or other issues.</a:t>
            </a:r>
          </a:p>
          <a:p>
            <a:endParaRPr lang="en-US" dirty="0"/>
          </a:p>
        </p:txBody>
      </p:sp>
      <p:sp>
        <p:nvSpPr>
          <p:cNvPr id="7"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3" name="Content Placeholder 2"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86728" y="914400"/>
            <a:ext cx="6370543" cy="3703638"/>
          </a:xfrm>
        </p:spPr>
      </p:pic>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pic>
        <p:nvPicPr>
          <p:cNvPr id="3" name="Content Placeholder 2"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20857" y="1063001"/>
            <a:ext cx="6302286" cy="3406435"/>
          </a:xfrm>
        </p:spPr>
      </p:pic>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p:cNvSpPr>
            <a:spLocks noGrp="1"/>
          </p:cNvSpPr>
          <p:nvPr>
            <p:ph sz="quarter" idx="1"/>
          </p:nvPr>
        </p:nvSpPr>
        <p:spPr/>
        <p:txBody>
          <a:bodyPr/>
          <a:lstStyle/>
          <a:p>
            <a:r>
              <a:rPr lang="en-US" sz="2000" dirty="0">
                <a:latin typeface="Arial" panose="020B0604020202020204" pitchFamily="34" charset="0"/>
                <a:cs typeface="Arial" panose="020B0604020202020204" pitchFamily="34" charset="0"/>
              </a:rPr>
              <a:t>The </a:t>
            </a:r>
            <a:r>
              <a:rPr lang="en-US" sz="2000" b="1" dirty="0" err="1">
                <a:latin typeface="Arial" panose="020B0604020202020204" pitchFamily="34" charset="0"/>
                <a:cs typeface="Arial" panose="020B0604020202020204" pitchFamily="34" charset="0"/>
              </a:rPr>
              <a:t>ChatApp</a:t>
            </a:r>
            <a:r>
              <a:rPr lang="en-US" sz="2000" dirty="0">
                <a:latin typeface="Arial" panose="020B0604020202020204" pitchFamily="34" charset="0"/>
                <a:cs typeface="Arial" panose="020B0604020202020204" pitchFamily="34" charset="0"/>
              </a:rPr>
              <a:t> provides a simple platform for private and group messaging between users. It utilizes basic Java features like lists, loops, and input validation to ensure smooth interaction. The app handles both direct and group chats effectively, with clear user prompts and error handling. This serves as a basic foundation, with potential for future enhancements </a:t>
            </a:r>
            <a:r>
              <a:rPr lang="en-US" dirty="0"/>
              <a:t>like real-time messaging or user authentication.</a:t>
            </a:r>
            <a:endParaRPr lang="en-US" dirty="0"/>
          </a:p>
        </p:txBody>
      </p:sp>
      <p:sp>
        <p:nvSpPr>
          <p:cNvPr id="6"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16</a:t>
            </a:fld>
            <a:endParaRPr lang="en-US" altLang="en-US" dirty="0"/>
          </a:p>
        </p:txBody>
      </p:sp>
      <p:sp>
        <p:nvSpPr>
          <p:cNvPr id="6" name="Title 1">
            <a:extLst>
              <a:ext uri="{FF2B5EF4-FFF2-40B4-BE49-F238E27FC236}">
                <a16:creationId xmlns:a16="http://schemas.microsoft.com/office/drawing/2014/main" xmlns=""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4281137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xmlns="" id="{65894BDA-3057-096C-18BB-A0D0D182A5A7}"/>
              </a:ext>
            </a:extLst>
          </p:cNvPr>
          <p:cNvSpPr>
            <a:spLocks noGrp="1"/>
          </p:cNvSpPr>
          <p:nvPr>
            <p:ph sz="quarter" idx="1"/>
          </p:nvPr>
        </p:nvSpPr>
        <p:spPr>
          <a:xfrm>
            <a:off x="3200400" y="2343150"/>
            <a:ext cx="2590800" cy="609600"/>
          </a:xfrm>
        </p:spPr>
        <p:txBody>
          <a:bodyPr/>
          <a:lstStyle/>
          <a:p>
            <a:pPr marL="0" indent="0">
              <a:buNone/>
            </a:pPr>
            <a:r>
              <a:rPr lang="en-US" dirty="0" smtClean="0">
                <a:latin typeface="Times New Roman" pitchFamily="18" charset="0"/>
                <a:cs typeface="Times New Roman" pitchFamily="18" charset="0"/>
              </a:rPr>
              <a:t>Chat application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xmlns=""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xmlns="" id="{65894BDA-3057-096C-18BB-A0D0D182A5A7}"/>
              </a:ext>
            </a:extLst>
          </p:cNvPr>
          <p:cNvSpPr>
            <a:spLocks noGrp="1"/>
          </p:cNvSpPr>
          <p:nvPr>
            <p:ph sz="quarter" idx="1"/>
          </p:nvPr>
        </p:nvSpPr>
        <p:spPr/>
        <p:txBody>
          <a:bodyPr>
            <a:normAutofit/>
          </a:bodyPr>
          <a:lstStyle/>
          <a:p>
            <a:r>
              <a:rPr lang="en-US" sz="2400" dirty="0">
                <a:latin typeface="Arial" panose="020B0604020202020204" pitchFamily="34" charset="0"/>
                <a:cs typeface="Arial" panose="020B0604020202020204" pitchFamily="34" charset="0"/>
              </a:rPr>
              <a:t>The </a:t>
            </a:r>
            <a:r>
              <a:rPr lang="en-US" sz="2400" b="1" dirty="0" err="1">
                <a:latin typeface="Arial" panose="020B0604020202020204" pitchFamily="34" charset="0"/>
                <a:cs typeface="Arial" panose="020B0604020202020204" pitchFamily="34" charset="0"/>
              </a:rPr>
              <a:t>ChatApp</a:t>
            </a:r>
            <a:r>
              <a:rPr lang="en-US" sz="2400" dirty="0">
                <a:latin typeface="Arial" panose="020B0604020202020204" pitchFamily="34" charset="0"/>
                <a:cs typeface="Arial" panose="020B0604020202020204" pitchFamily="34" charset="0"/>
              </a:rPr>
              <a:t> is a simple Java console application for private and group messaging. Users can select individuals from a list to chat privately or send messages to the entire group. The application utilizes basic Java features like lists, loops, and input validation</a:t>
            </a:r>
            <a:r>
              <a:rPr lang="en-US" dirty="0"/>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xmlns="" id="{0DFA7D47-ED00-F80D-DBCB-FE3C2E8CD979}"/>
              </a:ext>
            </a:extLst>
          </p:cNvPr>
          <p:cNvSpPr>
            <a:spLocks noGrp="1"/>
          </p:cNvSpPr>
          <p:nvPr>
            <p:ph type="ftr" sz="quarter" idx="11"/>
          </p:nvPr>
        </p:nvSpPr>
        <p:spPr>
          <a:xfrm>
            <a:off x="28194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145926050"/>
              </p:ext>
            </p:extLst>
          </p:nvPr>
        </p:nvGraphicFramePr>
        <p:xfrm>
          <a:off x="533400" y="1123950"/>
          <a:ext cx="8153400" cy="3238502"/>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914400">
                  <a:extLst>
                    <a:ext uri="{9D8B030D-6E8A-4147-A177-3AD203B41FA5}">
                      <a16:colId xmlns:a16="http://schemas.microsoft.com/office/drawing/2014/main" xmlns="" val="20002"/>
                    </a:ext>
                  </a:extLst>
                </a:gridCol>
                <a:gridCol w="685800">
                  <a:extLst>
                    <a:ext uri="{9D8B030D-6E8A-4147-A177-3AD203B41FA5}">
                      <a16:colId xmlns:a16="http://schemas.microsoft.com/office/drawing/2014/main" xmlns="" val="20003"/>
                    </a:ext>
                  </a:extLst>
                </a:gridCol>
              </a:tblGrid>
              <a:tr h="438734">
                <a:tc>
                  <a:txBody>
                    <a:bodyPr/>
                    <a:lstStyle/>
                    <a:p>
                      <a:pPr algn="ctr"/>
                      <a:r>
                        <a:rPr lang="en-US" sz="1800" dirty="0">
                          <a:solidFill>
                            <a:schemeClr val="tx1"/>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xmlns="" val="10000"/>
                  </a:ext>
                </a:extLst>
              </a:tr>
              <a:tr h="2799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The </a:t>
                      </a:r>
                      <a:r>
                        <a:rPr lang="en-US" b="1" dirty="0" err="1" smtClean="0">
                          <a:latin typeface="Arial" panose="020B0604020202020204" pitchFamily="34" charset="0"/>
                          <a:cs typeface="Arial" panose="020B0604020202020204" pitchFamily="34" charset="0"/>
                        </a:rPr>
                        <a:t>ChatApp</a:t>
                      </a:r>
                      <a:r>
                        <a:rPr lang="en-US" dirty="0" smtClean="0">
                          <a:latin typeface="Arial" panose="020B0604020202020204" pitchFamily="34" charset="0"/>
                          <a:cs typeface="Arial" panose="020B0604020202020204" pitchFamily="34" charset="0"/>
                        </a:rPr>
                        <a:t> is a simple Java console application for private and group messaging. Users can select individuals from a list to chat privately or send messages to the entire group. The application utilizes basic Java features like lists, loops, and input validation. </a:t>
                      </a:r>
                      <a:endParaRPr lang="en-IN" dirty="0" smtClean="0">
                        <a:latin typeface="Arial" panose="020B0604020202020204" pitchFamily="34" charset="0"/>
                        <a:cs typeface="Arial" panose="020B0604020202020204" pitchFamily="34" charset="0"/>
                      </a:endParaRPr>
                    </a:p>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62144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CC405221-347E-9CCD-BA88-4C53ECC3746E}"/>
              </a:ext>
            </a:extLst>
          </p:cNvPr>
          <p:cNvSpPr>
            <a:spLocks noGrp="1"/>
          </p:cNvSpPr>
          <p:nvPr>
            <p:ph type="ftr" sz="quarter" idx="11"/>
          </p:nvPr>
        </p:nvSpPr>
        <p:spPr>
          <a:xfrm>
            <a:off x="27432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xmlns=""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xmlns="" id="{5753BF69-1C78-F823-3EFC-69FA8564C97F}"/>
              </a:ext>
            </a:extLst>
          </p:cNvPr>
          <p:cNvSpPr>
            <a:spLocks noGrp="1"/>
          </p:cNvSpPr>
          <p:nvPr>
            <p:ph sz="quarter" idx="1"/>
          </p:nvPr>
        </p:nvSpPr>
        <p:spPr/>
        <p:txBody>
          <a:bodyPr/>
          <a:lstStyle/>
          <a:p>
            <a:r>
              <a:rPr lang="en-US" sz="2400" dirty="0"/>
              <a:t>The </a:t>
            </a:r>
            <a:r>
              <a:rPr lang="en-US" sz="2400" b="1" dirty="0" err="1"/>
              <a:t>ChatApp</a:t>
            </a:r>
            <a:r>
              <a:rPr lang="en-US" sz="2400" dirty="0"/>
              <a:t> is a simple Java-based console application that allows users to send private and group messages. It demonstrates basic programming concepts such as lists, loops, and input validation. This app serves as a foundation for building more advanced messaging systems with additional features.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xmlns=""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xmlns="" id="{2AC2A75F-B902-2E39-B132-184CA4C15438}"/>
              </a:ext>
            </a:extLst>
          </p:cNvPr>
          <p:cNvSpPr>
            <a:spLocks noGrp="1"/>
          </p:cNvSpPr>
          <p:nvPr>
            <p:ph sz="quarter" idx="1"/>
          </p:nvPr>
        </p:nvSpPr>
        <p:spPr/>
        <p:txBody>
          <a:bodyPr/>
          <a:lstStyle/>
          <a:p>
            <a:r>
              <a:rPr lang="en-US" dirty="0">
                <a:latin typeface="Arial" panose="020B0604020202020204" pitchFamily="34" charset="0"/>
                <a:cs typeface="Arial" panose="020B0604020202020204" pitchFamily="34" charset="0"/>
              </a:rPr>
              <a:t>Lists and </a:t>
            </a:r>
            <a:r>
              <a:rPr lang="en-US" dirty="0" err="1" smtClean="0">
                <a:latin typeface="Arial" panose="020B0604020202020204" pitchFamily="34" charset="0"/>
                <a:cs typeface="Arial" panose="020B0604020202020204" pitchFamily="34" charset="0"/>
              </a:rPr>
              <a:t>ArraysLoops</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Conditional </a:t>
            </a:r>
            <a:r>
              <a:rPr lang="en-US" dirty="0">
                <a:latin typeface="Arial" panose="020B0604020202020204" pitchFamily="34" charset="0"/>
                <a:cs typeface="Arial" panose="020B0604020202020204" pitchFamily="34" charset="0"/>
              </a:rPr>
              <a:t>Statements (if-else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MethodsInput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Handling </a:t>
            </a:r>
          </a:p>
          <a:p>
            <a:r>
              <a:rPr lang="en-US" dirty="0" err="1" smtClean="0">
                <a:latin typeface="Arial" panose="020B0604020202020204" pitchFamily="34" charset="0"/>
                <a:cs typeface="Arial" panose="020B0604020202020204" pitchFamily="34" charset="0"/>
              </a:rPr>
              <a:t>ValidationSwitch</a:t>
            </a:r>
            <a:r>
              <a:rPr lang="en-US" dirty="0" smtClean="0">
                <a:latin typeface="Arial" panose="020B0604020202020204" pitchFamily="34" charset="0"/>
                <a:cs typeface="Arial" panose="020B0604020202020204" pitchFamily="34" charset="0"/>
              </a:rPr>
              <a:t> Statements</a:t>
            </a:r>
          </a:p>
          <a:p>
            <a:r>
              <a:rPr lang="en-US" dirty="0" smtClean="0">
                <a:latin typeface="Arial" panose="020B0604020202020204" pitchFamily="34" charset="0"/>
                <a:cs typeface="Arial" panose="020B0604020202020204" pitchFamily="34" charset="0"/>
              </a:rPr>
              <a:t>Exception </a:t>
            </a:r>
            <a:r>
              <a:rPr lang="en-US" dirty="0">
                <a:latin typeface="Arial" panose="020B0604020202020204" pitchFamily="34" charset="0"/>
                <a:cs typeface="Arial" panose="020B0604020202020204" pitchFamily="34" charset="0"/>
              </a:rPr>
              <a:t>Handling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0557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AFAF8B42-1B21-5C6F-AF75-1ADAF6ED8B0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xmlns=""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7" name="Rectangle 6"/>
          <p:cNvSpPr/>
          <p:nvPr/>
        </p:nvSpPr>
        <p:spPr>
          <a:xfrm>
            <a:off x="990600" y="2419350"/>
            <a:ext cx="1981200" cy="843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sd</a:t>
            </a:r>
            <a:endParaRPr lang="en-IN" dirty="0"/>
          </a:p>
        </p:txBody>
      </p:sp>
      <p:sp>
        <p:nvSpPr>
          <p:cNvPr id="8" name="Rectangle 7"/>
          <p:cNvSpPr/>
          <p:nvPr/>
        </p:nvSpPr>
        <p:spPr>
          <a:xfrm>
            <a:off x="990600" y="3792682"/>
            <a:ext cx="1981200" cy="843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990600" y="1104900"/>
            <a:ext cx="1981200" cy="843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cd</a:t>
            </a:r>
            <a:endParaRPr lang="en-IN" dirty="0"/>
          </a:p>
        </p:txBody>
      </p:sp>
      <p:sp>
        <p:nvSpPr>
          <p:cNvPr id="10" name="Rectangle 9"/>
          <p:cNvSpPr/>
          <p:nvPr/>
        </p:nvSpPr>
        <p:spPr>
          <a:xfrm>
            <a:off x="4807527" y="1040818"/>
            <a:ext cx="1981200" cy="843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800600" y="2276474"/>
            <a:ext cx="1981200" cy="843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
            </a:r>
            <a:endParaRPr lang="en-IN" dirty="0"/>
          </a:p>
        </p:txBody>
      </p:sp>
      <p:sp>
        <p:nvSpPr>
          <p:cNvPr id="12" name="Rectangle 11"/>
          <p:cNvSpPr/>
          <p:nvPr/>
        </p:nvSpPr>
        <p:spPr>
          <a:xfrm>
            <a:off x="4800600" y="3792682"/>
            <a:ext cx="1981200" cy="8433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1905000" y="1967345"/>
            <a:ext cx="228600" cy="452005"/>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1839191" y="3262746"/>
            <a:ext cx="228600" cy="525606"/>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rot="10800000">
            <a:off x="5676900" y="1884213"/>
            <a:ext cx="228600" cy="392261"/>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rot="10800000">
            <a:off x="5676900" y="3119869"/>
            <a:ext cx="228600" cy="665020"/>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2971800" y="4095750"/>
            <a:ext cx="1828800" cy="22860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192706" y="1343435"/>
            <a:ext cx="1521570" cy="369332"/>
          </a:xfrm>
          <a:prstGeom prst="rect">
            <a:avLst/>
          </a:prstGeom>
          <a:noFill/>
        </p:spPr>
        <p:txBody>
          <a:bodyPr wrap="none" rtlCol="0">
            <a:spAutoFit/>
          </a:bodyPr>
          <a:lstStyle/>
          <a:p>
            <a:r>
              <a:rPr lang="en-US" dirty="0" smtClean="0"/>
              <a:t>User Interface</a:t>
            </a:r>
            <a:endParaRPr lang="en-IN" dirty="0"/>
          </a:p>
        </p:txBody>
      </p:sp>
      <p:sp>
        <p:nvSpPr>
          <p:cNvPr id="24" name="TextBox 23"/>
          <p:cNvSpPr txBox="1"/>
          <p:nvPr/>
        </p:nvSpPr>
        <p:spPr>
          <a:xfrm>
            <a:off x="1192706" y="2685408"/>
            <a:ext cx="2743200" cy="369332"/>
          </a:xfrm>
          <a:prstGeom prst="rect">
            <a:avLst/>
          </a:prstGeom>
          <a:noFill/>
        </p:spPr>
        <p:txBody>
          <a:bodyPr wrap="square" rtlCol="0">
            <a:spAutoFit/>
          </a:bodyPr>
          <a:lstStyle/>
          <a:p>
            <a:r>
              <a:rPr lang="en-US" dirty="0" smtClean="0"/>
              <a:t>Main controller</a:t>
            </a:r>
            <a:endParaRPr lang="en-IN" dirty="0"/>
          </a:p>
        </p:txBody>
      </p:sp>
      <p:sp>
        <p:nvSpPr>
          <p:cNvPr id="25" name="TextBox 24"/>
          <p:cNvSpPr txBox="1"/>
          <p:nvPr/>
        </p:nvSpPr>
        <p:spPr>
          <a:xfrm>
            <a:off x="1066800" y="3993573"/>
            <a:ext cx="2133600" cy="369332"/>
          </a:xfrm>
          <a:prstGeom prst="rect">
            <a:avLst/>
          </a:prstGeom>
          <a:noFill/>
        </p:spPr>
        <p:txBody>
          <a:bodyPr wrap="square" rtlCol="0">
            <a:spAutoFit/>
          </a:bodyPr>
          <a:lstStyle/>
          <a:p>
            <a:r>
              <a:rPr lang="en-US" dirty="0" smtClean="0"/>
              <a:t>User management</a:t>
            </a:r>
            <a:endParaRPr lang="en-IN" dirty="0"/>
          </a:p>
        </p:txBody>
      </p:sp>
      <p:sp>
        <p:nvSpPr>
          <p:cNvPr id="26" name="TextBox 25"/>
          <p:cNvSpPr txBox="1"/>
          <p:nvPr/>
        </p:nvSpPr>
        <p:spPr>
          <a:xfrm>
            <a:off x="5181600" y="3993573"/>
            <a:ext cx="1143000" cy="369332"/>
          </a:xfrm>
          <a:prstGeom prst="rect">
            <a:avLst/>
          </a:prstGeom>
          <a:noFill/>
        </p:spPr>
        <p:txBody>
          <a:bodyPr wrap="square" rtlCol="0">
            <a:spAutoFit/>
          </a:bodyPr>
          <a:lstStyle/>
          <a:p>
            <a:r>
              <a:rPr lang="en-US" dirty="0" smtClean="0"/>
              <a:t>messaging</a:t>
            </a:r>
            <a:endParaRPr lang="en-IN" dirty="0"/>
          </a:p>
        </p:txBody>
      </p:sp>
      <p:sp>
        <p:nvSpPr>
          <p:cNvPr id="27" name="TextBox 26"/>
          <p:cNvSpPr txBox="1"/>
          <p:nvPr/>
        </p:nvSpPr>
        <p:spPr>
          <a:xfrm>
            <a:off x="5105400" y="2419350"/>
            <a:ext cx="1219200" cy="646331"/>
          </a:xfrm>
          <a:prstGeom prst="rect">
            <a:avLst/>
          </a:prstGeom>
          <a:noFill/>
        </p:spPr>
        <p:txBody>
          <a:bodyPr wrap="square" rtlCol="0">
            <a:spAutoFit/>
          </a:bodyPr>
          <a:lstStyle/>
          <a:p>
            <a:r>
              <a:rPr lang="en-US" dirty="0" smtClean="0"/>
              <a:t>Input Handling</a:t>
            </a:r>
            <a:endParaRPr lang="en-IN" dirty="0"/>
          </a:p>
        </p:txBody>
      </p:sp>
      <p:sp>
        <p:nvSpPr>
          <p:cNvPr id="28" name="TextBox 27"/>
          <p:cNvSpPr txBox="1"/>
          <p:nvPr/>
        </p:nvSpPr>
        <p:spPr>
          <a:xfrm>
            <a:off x="5181600" y="1276350"/>
            <a:ext cx="1066800" cy="646331"/>
          </a:xfrm>
          <a:prstGeom prst="rect">
            <a:avLst/>
          </a:prstGeom>
          <a:noFill/>
        </p:spPr>
        <p:txBody>
          <a:bodyPr wrap="square" rtlCol="0">
            <a:spAutoFit/>
          </a:bodyPr>
          <a:lstStyle/>
          <a:p>
            <a:r>
              <a:rPr lang="en-US" dirty="0" smtClean="0"/>
              <a:t>Error handling</a:t>
            </a:r>
            <a:endParaRPr lang="en-IN" dirty="0"/>
          </a:p>
        </p:txBody>
      </p:sp>
    </p:spTree>
    <p:extLst>
      <p:ext uri="{BB962C8B-B14F-4D97-AF65-F5344CB8AC3E}">
        <p14:creationId xmlns:p14="http://schemas.microsoft.com/office/powerpoint/2010/main" val="77718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xmlns=""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xmlns="" id="{CC760B63-A96A-6A6A-36D0-908FBAB9B943}"/>
              </a:ext>
            </a:extLst>
          </p:cNvPr>
          <p:cNvSpPr>
            <a:spLocks noGrp="1"/>
          </p:cNvSpPr>
          <p:nvPr>
            <p:ph sz="quarter" idx="1"/>
          </p:nvPr>
        </p:nvSpPr>
        <p:spPr/>
        <p:txBody>
          <a:bodyPr/>
          <a:lstStyle/>
          <a:p>
            <a:pPr marL="0" indent="0">
              <a:buNone/>
            </a:pPr>
            <a:r>
              <a:rPr lang="en-US" sz="2000" b="1" dirty="0">
                <a:latin typeface="Arial" panose="020B0604020202020204" pitchFamily="34" charset="0"/>
                <a:cs typeface="Arial" panose="020B0604020202020204" pitchFamily="34" charset="0"/>
              </a:rPr>
              <a:t>User Interface</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Displays </a:t>
            </a:r>
            <a:r>
              <a:rPr lang="en-US" sz="2000" dirty="0">
                <a:latin typeface="Arial" panose="020B0604020202020204" pitchFamily="34" charset="0"/>
                <a:cs typeface="Arial" panose="020B0604020202020204" pitchFamily="34" charset="0"/>
              </a:rPr>
              <a:t>the menu and interacts with the user, allowing them to choose between private chat, group chat, or exit the program.</a:t>
            </a:r>
          </a:p>
          <a:p>
            <a:pPr marL="0" indent="0">
              <a:buNone/>
            </a:pPr>
            <a:r>
              <a:rPr lang="en-US" sz="2000" b="1" dirty="0">
                <a:latin typeface="Arial" panose="020B0604020202020204" pitchFamily="34" charset="0"/>
                <a:cs typeface="Arial" panose="020B0604020202020204" pitchFamily="34" charset="0"/>
              </a:rPr>
              <a:t>Main Controller</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Handles </a:t>
            </a:r>
            <a:r>
              <a:rPr lang="en-US" sz="2000" dirty="0">
                <a:latin typeface="Arial" panose="020B0604020202020204" pitchFamily="34" charset="0"/>
                <a:cs typeface="Arial" panose="020B0604020202020204" pitchFamily="34" charset="0"/>
              </a:rPr>
              <a:t>the main logic, processing user input and directing to the appropriate methods for chat functionality.</a:t>
            </a:r>
          </a:p>
          <a:p>
            <a:pPr marL="0" indent="0">
              <a:buNone/>
            </a:pPr>
            <a:r>
              <a:rPr lang="en-US" sz="2000" b="1" dirty="0">
                <a:latin typeface="Arial" panose="020B0604020202020204" pitchFamily="34" charset="0"/>
                <a:cs typeface="Arial" panose="020B0604020202020204" pitchFamily="34" charset="0"/>
              </a:rPr>
              <a:t>User Management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Manages </a:t>
            </a:r>
            <a:r>
              <a:rPr lang="en-US" sz="2000" dirty="0">
                <a:latin typeface="Arial" panose="020B0604020202020204" pitchFamily="34" charset="0"/>
                <a:cs typeface="Arial" panose="020B0604020202020204" pitchFamily="34" charset="0"/>
              </a:rPr>
              <a:t>the list of users (stored in an </a:t>
            </a:r>
            <a:r>
              <a:rPr lang="en-US" sz="2000" dirty="0" err="1">
                <a:latin typeface="Arial" panose="020B0604020202020204" pitchFamily="34" charset="0"/>
                <a:cs typeface="Arial" panose="020B0604020202020204" pitchFamily="34" charset="0"/>
              </a:rPr>
              <a:t>ArrayList</a:t>
            </a:r>
            <a:r>
              <a:rPr lang="en-US" sz="2000" dirty="0">
                <a:latin typeface="Arial" panose="020B0604020202020204" pitchFamily="34" charset="0"/>
                <a:cs typeface="Arial" panose="020B0604020202020204" pitchFamily="34" charset="0"/>
              </a:rPr>
              <a:t>) and displays them for selection in chats.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7DCA39-F852-6A6D-B959-E7D4008CDFD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 (Cont..)</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xmlns=""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xmlns="" id="{F49DAC3F-E57C-3018-3D68-7A5417F75691}"/>
              </a:ext>
            </a:extLst>
          </p:cNvPr>
          <p:cNvSpPr>
            <a:spLocks noGrp="1"/>
          </p:cNvSpPr>
          <p:nvPr>
            <p:ph sz="quarter" idx="1"/>
          </p:nvPr>
        </p:nvSpPr>
        <p:spPr/>
        <p:txBody>
          <a:bodyPr/>
          <a:lstStyle/>
          <a:p>
            <a:pPr marL="0" indent="0">
              <a:buNone/>
            </a:pPr>
            <a:r>
              <a:rPr lang="en-US" sz="2000" b="1" dirty="0">
                <a:latin typeface="Arial" panose="020B0604020202020204" pitchFamily="34" charset="0"/>
                <a:cs typeface="Arial" panose="020B0604020202020204" pitchFamily="34" charset="0"/>
              </a:rPr>
              <a:t>Messaging</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Facilitates </a:t>
            </a:r>
            <a:r>
              <a:rPr lang="en-US" sz="2000" dirty="0">
                <a:latin typeface="Arial" panose="020B0604020202020204" pitchFamily="34" charset="0"/>
                <a:cs typeface="Arial" panose="020B0604020202020204" pitchFamily="34" charset="0"/>
              </a:rPr>
              <a:t>private and group messaging between users, simulating the core chat functions.</a:t>
            </a:r>
          </a:p>
          <a:p>
            <a:pPr marL="0" indent="0">
              <a:buNone/>
            </a:pPr>
            <a:r>
              <a:rPr lang="en-US" sz="2000" b="1" dirty="0">
                <a:latin typeface="Arial" panose="020B0604020202020204" pitchFamily="34" charset="0"/>
                <a:cs typeface="Arial" panose="020B0604020202020204" pitchFamily="34" charset="0"/>
              </a:rPr>
              <a:t>Input Handling and Validation</a:t>
            </a:r>
            <a:r>
              <a:rPr lang="en-US" sz="2000" dirty="0" smtClean="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Captures user input via Scanner and ensures the input is valid, preventing errors.</a:t>
            </a:r>
          </a:p>
          <a:p>
            <a:pPr marL="0" indent="0">
              <a:buNone/>
            </a:pPr>
            <a:r>
              <a:rPr lang="en-US" sz="2000" b="1" dirty="0">
                <a:latin typeface="Arial" panose="020B0604020202020204" pitchFamily="34" charset="0"/>
                <a:cs typeface="Arial" panose="020B0604020202020204" pitchFamily="34" charset="0"/>
              </a:rPr>
              <a:t>Error Handling</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Uses </a:t>
            </a:r>
            <a:r>
              <a:rPr lang="en-US" sz="2000" dirty="0">
                <a:latin typeface="Arial" panose="020B0604020202020204" pitchFamily="34" charset="0"/>
                <a:cs typeface="Arial" panose="020B0604020202020204" pitchFamily="34" charset="0"/>
              </a:rPr>
              <a:t>exception handling to manage input errors and ensure the application runs smoothly.</a:t>
            </a:r>
          </a:p>
          <a:p>
            <a:endParaRPr lang="en-IN" dirty="0">
              <a:latin typeface="Times New Roman" pitchFamily="18" charset="0"/>
              <a:cs typeface="Times New Roman" pitchFamily="18" charset="0"/>
            </a:endParaRPr>
          </a:p>
        </p:txBody>
      </p:sp>
      <p:sp>
        <p:nvSpPr>
          <p:cNvPr id="7" name="Footer Placeholder 4">
            <a:extLst>
              <a:ext uri="{FF2B5EF4-FFF2-40B4-BE49-F238E27FC236}">
                <a16:creationId xmlns:a16="http://schemas.microsoft.com/office/drawing/2014/main" xmlns=""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32594491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774</Words>
  <Application>Microsoft Office PowerPoint</Application>
  <PresentationFormat>On-screen Show (16:9)</PresentationFormat>
  <Paragraphs>116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Origin</vt:lpstr>
      <vt:lpstr>CGB1201 – JAVA PROGRAMMING PROJECT REVIEW-2</vt:lpstr>
      <vt:lpstr>Title of the Project</vt:lpstr>
      <vt:lpstr>Abstract </vt:lpstr>
      <vt:lpstr>Abstract with CO/PO Mapping</vt:lpstr>
      <vt:lpstr>Introduction</vt:lpstr>
      <vt:lpstr>Java Programming  - Concepts Used</vt:lpstr>
      <vt:lpstr>Proposed Architecture</vt:lpstr>
      <vt:lpstr>Proposed Architecture - Description</vt:lpstr>
      <vt:lpstr>Proposed Architecture  - Description (Cont..)</vt:lpstr>
      <vt:lpstr>List of Modules</vt:lpstr>
      <vt:lpstr>Module Description</vt:lpstr>
      <vt:lpstr>Module Description (Cont..)</vt:lpstr>
      <vt:lpstr>Results and Discussion</vt:lpstr>
      <vt:lpstr>Results and Discussion (Cont..)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2024-11-21T17:58:48Z</dcterms:modified>
</cp:coreProperties>
</file>