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7" r:id="rId5"/>
    <p:sldId id="257" r:id="rId6"/>
    <p:sldId id="260" r:id="rId7"/>
    <p:sldId id="276" r:id="rId8"/>
    <p:sldId id="263" r:id="rId9"/>
    <p:sldId id="262" r:id="rId10"/>
    <p:sldId id="275" r:id="rId11"/>
    <p:sldId id="274" r:id="rId12"/>
    <p:sldId id="268" r:id="rId13"/>
    <p:sldId id="264" r:id="rId14"/>
    <p:sldId id="265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680" autoAdjust="0"/>
  </p:normalViewPr>
  <p:slideViewPr>
    <p:cSldViewPr snapToGrid="0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7F6DD-E7B0-42EE-BAE8-BAA8342CE6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AB9837-2D57-40B7-863B-FCE32E14E61C}">
      <dgm:prSet/>
      <dgm:spPr/>
      <dgm:t>
        <a:bodyPr/>
        <a:lstStyle/>
        <a:p>
          <a:r>
            <a:rPr lang="en-GB"/>
            <a:t>As of 2019, on average, 1 in 8 U.S women (approx. 12%) would develop invasive breast cancer at some point during her life. </a:t>
          </a:r>
          <a:endParaRPr lang="en-US"/>
        </a:p>
      </dgm:t>
    </dgm:pt>
    <dgm:pt modelId="{A51CEE04-51DF-44A8-8AEB-C2D598E05F7E}" type="parTrans" cxnId="{58849B04-CAA0-4400-B2BB-43585A96A3BD}">
      <dgm:prSet/>
      <dgm:spPr/>
      <dgm:t>
        <a:bodyPr/>
        <a:lstStyle/>
        <a:p>
          <a:endParaRPr lang="en-US"/>
        </a:p>
      </dgm:t>
    </dgm:pt>
    <dgm:pt modelId="{DEBC5DD6-DF35-4444-A124-6CAB23872090}" type="sibTrans" cxnId="{58849B04-CAA0-4400-B2BB-43585A96A3BD}">
      <dgm:prSet/>
      <dgm:spPr/>
      <dgm:t>
        <a:bodyPr/>
        <a:lstStyle/>
        <a:p>
          <a:endParaRPr lang="en-US"/>
        </a:p>
      </dgm:t>
    </dgm:pt>
    <dgm:pt modelId="{C9BE015A-5681-4EDA-8C5D-C5AB93B68529}">
      <dgm:prSet/>
      <dgm:spPr/>
      <dgm:t>
        <a:bodyPr/>
        <a:lstStyle/>
        <a:p>
          <a:r>
            <a:rPr lang="en-GB"/>
            <a:t>5-year survival rate for breast cancer is 100% with early detection and 15% with late detection (UK Cancer research) </a:t>
          </a:r>
          <a:endParaRPr lang="en-US"/>
        </a:p>
      </dgm:t>
    </dgm:pt>
    <dgm:pt modelId="{F4A01E30-621A-49FB-A1EC-304342A74759}" type="parTrans" cxnId="{83E32259-20BB-4E81-8EBF-DE60F590630D}">
      <dgm:prSet/>
      <dgm:spPr/>
      <dgm:t>
        <a:bodyPr/>
        <a:lstStyle/>
        <a:p>
          <a:endParaRPr lang="en-US"/>
        </a:p>
      </dgm:t>
    </dgm:pt>
    <dgm:pt modelId="{1A3E96B9-B96B-408A-AC58-596B29A28DB4}" type="sibTrans" cxnId="{83E32259-20BB-4E81-8EBF-DE60F590630D}">
      <dgm:prSet/>
      <dgm:spPr/>
      <dgm:t>
        <a:bodyPr/>
        <a:lstStyle/>
        <a:p>
          <a:endParaRPr lang="en-US"/>
        </a:p>
      </dgm:t>
    </dgm:pt>
    <dgm:pt modelId="{81966BD2-80F5-4D91-B759-1AC7DC299837}">
      <dgm:prSet/>
      <dgm:spPr/>
      <dgm:t>
        <a:bodyPr/>
        <a:lstStyle/>
        <a:p>
          <a:r>
            <a:rPr lang="en-GB"/>
            <a:t>Artificial  intelligence  (AI) techniques play a key role in healthcare in recent years.  </a:t>
          </a:r>
          <a:endParaRPr lang="en-US"/>
        </a:p>
      </dgm:t>
    </dgm:pt>
    <dgm:pt modelId="{9358694D-7834-4857-BB38-96C9F71E9526}" type="parTrans" cxnId="{988C45FC-265B-4471-A60A-BF907C468830}">
      <dgm:prSet/>
      <dgm:spPr/>
      <dgm:t>
        <a:bodyPr/>
        <a:lstStyle/>
        <a:p>
          <a:endParaRPr lang="en-US"/>
        </a:p>
      </dgm:t>
    </dgm:pt>
    <dgm:pt modelId="{AD6B137D-9346-4F23-8935-DF7128E4C5AC}" type="sibTrans" cxnId="{988C45FC-265B-4471-A60A-BF907C468830}">
      <dgm:prSet/>
      <dgm:spPr/>
      <dgm:t>
        <a:bodyPr/>
        <a:lstStyle/>
        <a:p>
          <a:endParaRPr lang="en-US"/>
        </a:p>
      </dgm:t>
    </dgm:pt>
    <dgm:pt modelId="{8B90D625-EFFA-4FC9-BEFC-E5C93E26C78E}">
      <dgm:prSet/>
      <dgm:spPr/>
      <dgm:t>
        <a:bodyPr/>
        <a:lstStyle/>
        <a:p>
          <a:r>
            <a:rPr lang="en-GB"/>
            <a:t>In the case of breast cancer, Artificial intelligence  techniques can be used to distinguish between malignant and benign tumours for enabling early detection. </a:t>
          </a:r>
          <a:endParaRPr lang="en-US"/>
        </a:p>
      </dgm:t>
    </dgm:pt>
    <dgm:pt modelId="{F38E473D-8759-4D4F-B677-CD646D198B2B}" type="parTrans" cxnId="{8AAA01E0-CFAA-42F3-9CFB-E4D65ED6F4EE}">
      <dgm:prSet/>
      <dgm:spPr/>
      <dgm:t>
        <a:bodyPr/>
        <a:lstStyle/>
        <a:p>
          <a:endParaRPr lang="en-US"/>
        </a:p>
      </dgm:t>
    </dgm:pt>
    <dgm:pt modelId="{E1572123-7534-477C-A96A-41772B9A1040}" type="sibTrans" cxnId="{8AAA01E0-CFAA-42F3-9CFB-E4D65ED6F4EE}">
      <dgm:prSet/>
      <dgm:spPr/>
      <dgm:t>
        <a:bodyPr/>
        <a:lstStyle/>
        <a:p>
          <a:endParaRPr lang="en-US"/>
        </a:p>
      </dgm:t>
    </dgm:pt>
    <dgm:pt modelId="{5F06F455-AAE4-4C96-9434-8E6633A7FF23}">
      <dgm:prSet/>
      <dgm:spPr/>
      <dgm:t>
        <a:bodyPr/>
        <a:lstStyle/>
        <a:p>
          <a:r>
            <a:rPr lang="en-GB"/>
            <a:t>Most AI based applications focus on large data sets citing AI’s ability to handle big data. </a:t>
          </a:r>
          <a:endParaRPr lang="en-US"/>
        </a:p>
      </dgm:t>
    </dgm:pt>
    <dgm:pt modelId="{3629FC51-736E-4E93-A423-BFDEA8FAE721}" type="parTrans" cxnId="{1EBFE33D-11ED-42CB-A0FF-4E5C15213CF6}">
      <dgm:prSet/>
      <dgm:spPr/>
      <dgm:t>
        <a:bodyPr/>
        <a:lstStyle/>
        <a:p>
          <a:endParaRPr lang="en-US"/>
        </a:p>
      </dgm:t>
    </dgm:pt>
    <dgm:pt modelId="{57B2B98B-8633-4938-B547-D7A15E4A69D2}" type="sibTrans" cxnId="{1EBFE33D-11ED-42CB-A0FF-4E5C15213CF6}">
      <dgm:prSet/>
      <dgm:spPr/>
      <dgm:t>
        <a:bodyPr/>
        <a:lstStyle/>
        <a:p>
          <a:endParaRPr lang="en-US"/>
        </a:p>
      </dgm:t>
    </dgm:pt>
    <dgm:pt modelId="{D02F2232-985F-4B60-A969-94F6901B9C67}">
      <dgm:prSet/>
      <dgm:spPr/>
      <dgm:t>
        <a:bodyPr/>
        <a:lstStyle/>
        <a:p>
          <a:r>
            <a:rPr lang="en-GB"/>
            <a:t>However, from a user’s perspective most users have access to publicly available small data sets.</a:t>
          </a:r>
          <a:endParaRPr lang="en-US"/>
        </a:p>
      </dgm:t>
    </dgm:pt>
    <dgm:pt modelId="{56985D9F-E863-4C89-8F2F-8A8EBC60ACAF}" type="parTrans" cxnId="{36954FEC-00F9-40E4-BC98-228D18A793E3}">
      <dgm:prSet/>
      <dgm:spPr/>
      <dgm:t>
        <a:bodyPr/>
        <a:lstStyle/>
        <a:p>
          <a:endParaRPr lang="en-US"/>
        </a:p>
      </dgm:t>
    </dgm:pt>
    <dgm:pt modelId="{DF7F2BE6-3E27-4389-A0F9-C9BFA5612C33}" type="sibTrans" cxnId="{36954FEC-00F9-40E4-BC98-228D18A793E3}">
      <dgm:prSet/>
      <dgm:spPr/>
      <dgm:t>
        <a:bodyPr/>
        <a:lstStyle/>
        <a:p>
          <a:endParaRPr lang="en-US"/>
        </a:p>
      </dgm:t>
    </dgm:pt>
    <dgm:pt modelId="{2AAFADF7-B302-4CCB-8E1D-69FCB7D267A0}">
      <dgm:prSet/>
      <dgm:spPr/>
      <dgm:t>
        <a:bodyPr/>
        <a:lstStyle/>
        <a:p>
          <a:r>
            <a:rPr lang="en-GB"/>
            <a:t>Thus, it is interesting to analyse if the traditional non complex basic AI algorithms can achieve high accuracy classifications using small datasets.</a:t>
          </a:r>
          <a:endParaRPr lang="en-US"/>
        </a:p>
      </dgm:t>
    </dgm:pt>
    <dgm:pt modelId="{38568233-820C-4AF3-A234-35BD6684AE9D}" type="parTrans" cxnId="{23C54F1B-FF8D-4832-871C-AC29E031AFF2}">
      <dgm:prSet/>
      <dgm:spPr/>
      <dgm:t>
        <a:bodyPr/>
        <a:lstStyle/>
        <a:p>
          <a:endParaRPr lang="en-US"/>
        </a:p>
      </dgm:t>
    </dgm:pt>
    <dgm:pt modelId="{B5D6AB86-B420-45EB-9E75-7B0A815850CD}" type="sibTrans" cxnId="{23C54F1B-FF8D-4832-871C-AC29E031AFF2}">
      <dgm:prSet/>
      <dgm:spPr/>
      <dgm:t>
        <a:bodyPr/>
        <a:lstStyle/>
        <a:p>
          <a:endParaRPr lang="en-US"/>
        </a:p>
      </dgm:t>
    </dgm:pt>
    <dgm:pt modelId="{87520FAE-B59F-7849-99B8-3E8EE429FC6F}" type="pres">
      <dgm:prSet presAssocID="{EC47F6DD-E7B0-42EE-BAE8-BAA8342CE658}" presName="linear" presStyleCnt="0">
        <dgm:presLayoutVars>
          <dgm:animLvl val="lvl"/>
          <dgm:resizeHandles val="exact"/>
        </dgm:presLayoutVars>
      </dgm:prSet>
      <dgm:spPr/>
    </dgm:pt>
    <dgm:pt modelId="{BC4D650D-21AD-514E-A818-5CB0A6CBD7FE}" type="pres">
      <dgm:prSet presAssocID="{2CAB9837-2D57-40B7-863B-FCE32E14E61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66D2A95-E470-4243-86F0-E38BEC817AC0}" type="pres">
      <dgm:prSet presAssocID="{DEBC5DD6-DF35-4444-A124-6CAB23872090}" presName="spacer" presStyleCnt="0"/>
      <dgm:spPr/>
    </dgm:pt>
    <dgm:pt modelId="{31069A00-F406-3F4D-B03C-EF2BE94D7913}" type="pres">
      <dgm:prSet presAssocID="{C9BE015A-5681-4EDA-8C5D-C5AB93B6852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47CB169-9D8E-EC41-B7AE-C8E07F44368B}" type="pres">
      <dgm:prSet presAssocID="{1A3E96B9-B96B-408A-AC58-596B29A28DB4}" presName="spacer" presStyleCnt="0"/>
      <dgm:spPr/>
    </dgm:pt>
    <dgm:pt modelId="{55D0C709-BEE3-D140-B87D-BBDA92F3E3D5}" type="pres">
      <dgm:prSet presAssocID="{81966BD2-80F5-4D91-B759-1AC7DC29983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9D3C40B-FECA-E041-A3B4-6601A2B794A1}" type="pres">
      <dgm:prSet presAssocID="{AD6B137D-9346-4F23-8935-DF7128E4C5AC}" presName="spacer" presStyleCnt="0"/>
      <dgm:spPr/>
    </dgm:pt>
    <dgm:pt modelId="{78C2CFCC-4C6B-D04C-9EDB-BA6616A9609E}" type="pres">
      <dgm:prSet presAssocID="{8B90D625-EFFA-4FC9-BEFC-E5C93E26C78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0A5F8DA-1F10-2741-8A74-3639A83DCEB4}" type="pres">
      <dgm:prSet presAssocID="{E1572123-7534-477C-A96A-41772B9A1040}" presName="spacer" presStyleCnt="0"/>
      <dgm:spPr/>
    </dgm:pt>
    <dgm:pt modelId="{BD559CEA-8693-D84F-AD4F-5F54C8B2E039}" type="pres">
      <dgm:prSet presAssocID="{5F06F455-AAE4-4C96-9434-8E6633A7FF2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53C86CE-E9D6-3D49-B3E4-2B974C3B28E6}" type="pres">
      <dgm:prSet presAssocID="{57B2B98B-8633-4938-B547-D7A15E4A69D2}" presName="spacer" presStyleCnt="0"/>
      <dgm:spPr/>
    </dgm:pt>
    <dgm:pt modelId="{AC89F7A0-A3AB-3F4F-9C13-85BE37B1DB2D}" type="pres">
      <dgm:prSet presAssocID="{D02F2232-985F-4B60-A969-94F6901B9C6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AB39445-91B7-954B-B2EE-D80C0887DB1E}" type="pres">
      <dgm:prSet presAssocID="{DF7F2BE6-3E27-4389-A0F9-C9BFA5612C33}" presName="spacer" presStyleCnt="0"/>
      <dgm:spPr/>
    </dgm:pt>
    <dgm:pt modelId="{65213F43-5EEA-D64E-80AD-B28FE227403F}" type="pres">
      <dgm:prSet presAssocID="{2AAFADF7-B302-4CCB-8E1D-69FCB7D267A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8849B04-CAA0-4400-B2BB-43585A96A3BD}" srcId="{EC47F6DD-E7B0-42EE-BAE8-BAA8342CE658}" destId="{2CAB9837-2D57-40B7-863B-FCE32E14E61C}" srcOrd="0" destOrd="0" parTransId="{A51CEE04-51DF-44A8-8AEB-C2D598E05F7E}" sibTransId="{DEBC5DD6-DF35-4444-A124-6CAB23872090}"/>
    <dgm:cxn modelId="{D0E38612-2F01-8045-8B15-F2B7913532C3}" type="presOf" srcId="{D02F2232-985F-4B60-A969-94F6901B9C67}" destId="{AC89F7A0-A3AB-3F4F-9C13-85BE37B1DB2D}" srcOrd="0" destOrd="0" presId="urn:microsoft.com/office/officeart/2005/8/layout/vList2"/>
    <dgm:cxn modelId="{23C54F1B-FF8D-4832-871C-AC29E031AFF2}" srcId="{EC47F6DD-E7B0-42EE-BAE8-BAA8342CE658}" destId="{2AAFADF7-B302-4CCB-8E1D-69FCB7D267A0}" srcOrd="6" destOrd="0" parTransId="{38568233-820C-4AF3-A234-35BD6684AE9D}" sibTransId="{B5D6AB86-B420-45EB-9E75-7B0A815850CD}"/>
    <dgm:cxn modelId="{1A80102A-1553-3144-B336-E51240ABC6BC}" type="presOf" srcId="{8B90D625-EFFA-4FC9-BEFC-E5C93E26C78E}" destId="{78C2CFCC-4C6B-D04C-9EDB-BA6616A9609E}" srcOrd="0" destOrd="0" presId="urn:microsoft.com/office/officeart/2005/8/layout/vList2"/>
    <dgm:cxn modelId="{1EBFE33D-11ED-42CB-A0FF-4E5C15213CF6}" srcId="{EC47F6DD-E7B0-42EE-BAE8-BAA8342CE658}" destId="{5F06F455-AAE4-4C96-9434-8E6633A7FF23}" srcOrd="4" destOrd="0" parTransId="{3629FC51-736E-4E93-A423-BFDEA8FAE721}" sibTransId="{57B2B98B-8633-4938-B547-D7A15E4A69D2}"/>
    <dgm:cxn modelId="{A2D96643-152E-2A4B-B6A9-B61A060937E9}" type="presOf" srcId="{5F06F455-AAE4-4C96-9434-8E6633A7FF23}" destId="{BD559CEA-8693-D84F-AD4F-5F54C8B2E039}" srcOrd="0" destOrd="0" presId="urn:microsoft.com/office/officeart/2005/8/layout/vList2"/>
    <dgm:cxn modelId="{9573AC4C-2A04-7E45-AA26-67357E70C4AB}" type="presOf" srcId="{81966BD2-80F5-4D91-B759-1AC7DC299837}" destId="{55D0C709-BEE3-D140-B87D-BBDA92F3E3D5}" srcOrd="0" destOrd="0" presId="urn:microsoft.com/office/officeart/2005/8/layout/vList2"/>
    <dgm:cxn modelId="{DFB2C958-D9D0-F64E-B3FF-2325DB8AE4E8}" type="presOf" srcId="{2AAFADF7-B302-4CCB-8E1D-69FCB7D267A0}" destId="{65213F43-5EEA-D64E-80AD-B28FE227403F}" srcOrd="0" destOrd="0" presId="urn:microsoft.com/office/officeart/2005/8/layout/vList2"/>
    <dgm:cxn modelId="{83E32259-20BB-4E81-8EBF-DE60F590630D}" srcId="{EC47F6DD-E7B0-42EE-BAE8-BAA8342CE658}" destId="{C9BE015A-5681-4EDA-8C5D-C5AB93B68529}" srcOrd="1" destOrd="0" parTransId="{F4A01E30-621A-49FB-A1EC-304342A74759}" sibTransId="{1A3E96B9-B96B-408A-AC58-596B29A28DB4}"/>
    <dgm:cxn modelId="{323E8E66-9AAE-F341-BA69-1777EE64C3AC}" type="presOf" srcId="{2CAB9837-2D57-40B7-863B-FCE32E14E61C}" destId="{BC4D650D-21AD-514E-A818-5CB0A6CBD7FE}" srcOrd="0" destOrd="0" presId="urn:microsoft.com/office/officeart/2005/8/layout/vList2"/>
    <dgm:cxn modelId="{0B28548D-DF23-2649-B033-08AE5BC04422}" type="presOf" srcId="{C9BE015A-5681-4EDA-8C5D-C5AB93B68529}" destId="{31069A00-F406-3F4D-B03C-EF2BE94D7913}" srcOrd="0" destOrd="0" presId="urn:microsoft.com/office/officeart/2005/8/layout/vList2"/>
    <dgm:cxn modelId="{CC0533BB-362B-A142-BD4B-6D127F8F87E7}" type="presOf" srcId="{EC47F6DD-E7B0-42EE-BAE8-BAA8342CE658}" destId="{87520FAE-B59F-7849-99B8-3E8EE429FC6F}" srcOrd="0" destOrd="0" presId="urn:microsoft.com/office/officeart/2005/8/layout/vList2"/>
    <dgm:cxn modelId="{8AAA01E0-CFAA-42F3-9CFB-E4D65ED6F4EE}" srcId="{EC47F6DD-E7B0-42EE-BAE8-BAA8342CE658}" destId="{8B90D625-EFFA-4FC9-BEFC-E5C93E26C78E}" srcOrd="3" destOrd="0" parTransId="{F38E473D-8759-4D4F-B677-CD646D198B2B}" sibTransId="{E1572123-7534-477C-A96A-41772B9A1040}"/>
    <dgm:cxn modelId="{36954FEC-00F9-40E4-BC98-228D18A793E3}" srcId="{EC47F6DD-E7B0-42EE-BAE8-BAA8342CE658}" destId="{D02F2232-985F-4B60-A969-94F6901B9C67}" srcOrd="5" destOrd="0" parTransId="{56985D9F-E863-4C89-8F2F-8A8EBC60ACAF}" sibTransId="{DF7F2BE6-3E27-4389-A0F9-C9BFA5612C33}"/>
    <dgm:cxn modelId="{988C45FC-265B-4471-A60A-BF907C468830}" srcId="{EC47F6DD-E7B0-42EE-BAE8-BAA8342CE658}" destId="{81966BD2-80F5-4D91-B759-1AC7DC299837}" srcOrd="2" destOrd="0" parTransId="{9358694D-7834-4857-BB38-96C9F71E9526}" sibTransId="{AD6B137D-9346-4F23-8935-DF7128E4C5AC}"/>
    <dgm:cxn modelId="{7E15ABF0-C352-A04E-841D-FB64941DD095}" type="presParOf" srcId="{87520FAE-B59F-7849-99B8-3E8EE429FC6F}" destId="{BC4D650D-21AD-514E-A818-5CB0A6CBD7FE}" srcOrd="0" destOrd="0" presId="urn:microsoft.com/office/officeart/2005/8/layout/vList2"/>
    <dgm:cxn modelId="{51182910-4C7D-494D-90DC-1E15A9E3F6C7}" type="presParOf" srcId="{87520FAE-B59F-7849-99B8-3E8EE429FC6F}" destId="{866D2A95-E470-4243-86F0-E38BEC817AC0}" srcOrd="1" destOrd="0" presId="urn:microsoft.com/office/officeart/2005/8/layout/vList2"/>
    <dgm:cxn modelId="{D6A611A6-9F64-CB4D-B98D-60E739D8D4F0}" type="presParOf" srcId="{87520FAE-B59F-7849-99B8-3E8EE429FC6F}" destId="{31069A00-F406-3F4D-B03C-EF2BE94D7913}" srcOrd="2" destOrd="0" presId="urn:microsoft.com/office/officeart/2005/8/layout/vList2"/>
    <dgm:cxn modelId="{6D323FAB-6BCF-AE4E-8B11-7E7F05BF7AC1}" type="presParOf" srcId="{87520FAE-B59F-7849-99B8-3E8EE429FC6F}" destId="{047CB169-9D8E-EC41-B7AE-C8E07F44368B}" srcOrd="3" destOrd="0" presId="urn:microsoft.com/office/officeart/2005/8/layout/vList2"/>
    <dgm:cxn modelId="{C9FFBF65-EC75-D547-BD9A-F7C731875D55}" type="presParOf" srcId="{87520FAE-B59F-7849-99B8-3E8EE429FC6F}" destId="{55D0C709-BEE3-D140-B87D-BBDA92F3E3D5}" srcOrd="4" destOrd="0" presId="urn:microsoft.com/office/officeart/2005/8/layout/vList2"/>
    <dgm:cxn modelId="{509BF636-2D19-B74D-9165-184D61ADF264}" type="presParOf" srcId="{87520FAE-B59F-7849-99B8-3E8EE429FC6F}" destId="{39D3C40B-FECA-E041-A3B4-6601A2B794A1}" srcOrd="5" destOrd="0" presId="urn:microsoft.com/office/officeart/2005/8/layout/vList2"/>
    <dgm:cxn modelId="{874E30C5-B54C-7648-8952-BDC882718C6E}" type="presParOf" srcId="{87520FAE-B59F-7849-99B8-3E8EE429FC6F}" destId="{78C2CFCC-4C6B-D04C-9EDB-BA6616A9609E}" srcOrd="6" destOrd="0" presId="urn:microsoft.com/office/officeart/2005/8/layout/vList2"/>
    <dgm:cxn modelId="{A5A0D6CB-00CB-4B43-AF5D-5DDE44833D38}" type="presParOf" srcId="{87520FAE-B59F-7849-99B8-3E8EE429FC6F}" destId="{70A5F8DA-1F10-2741-8A74-3639A83DCEB4}" srcOrd="7" destOrd="0" presId="urn:microsoft.com/office/officeart/2005/8/layout/vList2"/>
    <dgm:cxn modelId="{8885FCD8-9AE0-C64D-BCA0-098F5B3B68A2}" type="presParOf" srcId="{87520FAE-B59F-7849-99B8-3E8EE429FC6F}" destId="{BD559CEA-8693-D84F-AD4F-5F54C8B2E039}" srcOrd="8" destOrd="0" presId="urn:microsoft.com/office/officeart/2005/8/layout/vList2"/>
    <dgm:cxn modelId="{C6A9456D-A92A-B34B-AE9F-0F9F7D053E11}" type="presParOf" srcId="{87520FAE-B59F-7849-99B8-3E8EE429FC6F}" destId="{453C86CE-E9D6-3D49-B3E4-2B974C3B28E6}" srcOrd="9" destOrd="0" presId="urn:microsoft.com/office/officeart/2005/8/layout/vList2"/>
    <dgm:cxn modelId="{D6E9E42B-C720-4447-9D51-C9B8C3EBC16A}" type="presParOf" srcId="{87520FAE-B59F-7849-99B8-3E8EE429FC6F}" destId="{AC89F7A0-A3AB-3F4F-9C13-85BE37B1DB2D}" srcOrd="10" destOrd="0" presId="urn:microsoft.com/office/officeart/2005/8/layout/vList2"/>
    <dgm:cxn modelId="{8E931ACC-C167-594B-AE93-13D44C75EAE5}" type="presParOf" srcId="{87520FAE-B59F-7849-99B8-3E8EE429FC6F}" destId="{3AB39445-91B7-954B-B2EE-D80C0887DB1E}" srcOrd="11" destOrd="0" presId="urn:microsoft.com/office/officeart/2005/8/layout/vList2"/>
    <dgm:cxn modelId="{EF741305-AAE7-8243-B24F-81B8DD5B6D40}" type="presParOf" srcId="{87520FAE-B59F-7849-99B8-3E8EE429FC6F}" destId="{65213F43-5EEA-D64E-80AD-B28FE227403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7BE64-B6D9-482E-9D50-D52B2CC82E53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6A19215-B452-4876-8A15-267DA8A1F729}">
      <dgm:prSet/>
      <dgm:spPr/>
      <dgm:t>
        <a:bodyPr/>
        <a:lstStyle/>
        <a:p>
          <a:r>
            <a:rPr lang="en-GB"/>
            <a:t>Objective of this paper is to apply AI algorithms to classify breast cancer outcomes using a small publicly available data set.</a:t>
          </a:r>
          <a:endParaRPr lang="en-US"/>
        </a:p>
      </dgm:t>
    </dgm:pt>
    <dgm:pt modelId="{AD9575FA-8418-4F31-96C0-11A4585000C3}" type="parTrans" cxnId="{D9F97BF7-5B94-4F42-81C0-C9E4F030E971}">
      <dgm:prSet/>
      <dgm:spPr/>
      <dgm:t>
        <a:bodyPr/>
        <a:lstStyle/>
        <a:p>
          <a:endParaRPr lang="en-US"/>
        </a:p>
      </dgm:t>
    </dgm:pt>
    <dgm:pt modelId="{7FE19755-766A-4497-971A-A2C565980B1D}" type="sibTrans" cxnId="{D9F97BF7-5B94-4F42-81C0-C9E4F030E971}">
      <dgm:prSet/>
      <dgm:spPr/>
      <dgm:t>
        <a:bodyPr/>
        <a:lstStyle/>
        <a:p>
          <a:endParaRPr lang="en-US"/>
        </a:p>
      </dgm:t>
    </dgm:pt>
    <dgm:pt modelId="{94ED1BAD-D03D-47F2-BA8C-2E8C88F6AB94}">
      <dgm:prSet/>
      <dgm:spPr/>
      <dgm:t>
        <a:bodyPr/>
        <a:lstStyle/>
        <a:p>
          <a:r>
            <a:rPr lang="en-GB"/>
            <a:t>Research Question 1: Can basic Artificial  intelligence  based algorithms classify breast cancer outcomes with high accuracies for small datasets?</a:t>
          </a:r>
          <a:endParaRPr lang="en-US"/>
        </a:p>
      </dgm:t>
    </dgm:pt>
    <dgm:pt modelId="{355F331B-1565-4EB9-8277-DB3E93BDA61D}" type="parTrans" cxnId="{752D77EC-68C7-422E-9B10-11D742FAEB9B}">
      <dgm:prSet/>
      <dgm:spPr/>
      <dgm:t>
        <a:bodyPr/>
        <a:lstStyle/>
        <a:p>
          <a:endParaRPr lang="en-US"/>
        </a:p>
      </dgm:t>
    </dgm:pt>
    <dgm:pt modelId="{E8A63EE8-1590-4250-AB19-6E8F7F538032}" type="sibTrans" cxnId="{752D77EC-68C7-422E-9B10-11D742FAEB9B}">
      <dgm:prSet/>
      <dgm:spPr/>
      <dgm:t>
        <a:bodyPr/>
        <a:lstStyle/>
        <a:p>
          <a:endParaRPr lang="en-US"/>
        </a:p>
      </dgm:t>
    </dgm:pt>
    <dgm:pt modelId="{357DDD3B-6ACE-4AB8-B499-F57AED9BC82A}">
      <dgm:prSet/>
      <dgm:spPr/>
      <dgm:t>
        <a:bodyPr/>
        <a:lstStyle/>
        <a:p>
          <a:r>
            <a:rPr lang="en-GB"/>
            <a:t>Research Question 2: Which factors are most important for classification of breast cancer outcomes? </a:t>
          </a:r>
          <a:endParaRPr lang="en-US"/>
        </a:p>
      </dgm:t>
    </dgm:pt>
    <dgm:pt modelId="{F74674EC-CDF5-4940-B5BA-AC1672CF44BE}" type="parTrans" cxnId="{E3DB05AC-9914-4C6C-BC3B-20F5FF6F5E84}">
      <dgm:prSet/>
      <dgm:spPr/>
      <dgm:t>
        <a:bodyPr/>
        <a:lstStyle/>
        <a:p>
          <a:endParaRPr lang="en-US"/>
        </a:p>
      </dgm:t>
    </dgm:pt>
    <dgm:pt modelId="{19FCDFBD-C235-41CC-9167-00EB4203F6A7}" type="sibTrans" cxnId="{E3DB05AC-9914-4C6C-BC3B-20F5FF6F5E84}">
      <dgm:prSet/>
      <dgm:spPr/>
      <dgm:t>
        <a:bodyPr/>
        <a:lstStyle/>
        <a:p>
          <a:endParaRPr lang="en-US"/>
        </a:p>
      </dgm:t>
    </dgm:pt>
    <dgm:pt modelId="{9F5EEA91-C633-4FA3-A8A7-394DDF5BC906}">
      <dgm:prSet/>
      <dgm:spPr/>
      <dgm:t>
        <a:bodyPr/>
        <a:lstStyle/>
        <a:p>
          <a:r>
            <a:rPr lang="en-GB"/>
            <a:t>In addition, this study develops a breast cancer prediction platform.</a:t>
          </a:r>
          <a:endParaRPr lang="en-US"/>
        </a:p>
      </dgm:t>
    </dgm:pt>
    <dgm:pt modelId="{9F192AE9-DF3B-4514-A667-DA636D772FB6}" type="parTrans" cxnId="{0498F1D4-64C4-4931-8647-44C71E58823E}">
      <dgm:prSet/>
      <dgm:spPr/>
      <dgm:t>
        <a:bodyPr/>
        <a:lstStyle/>
        <a:p>
          <a:endParaRPr lang="en-US"/>
        </a:p>
      </dgm:t>
    </dgm:pt>
    <dgm:pt modelId="{D86A9CE1-25EE-46D4-BC5D-CC6A01200AAC}" type="sibTrans" cxnId="{0498F1D4-64C4-4931-8647-44C71E58823E}">
      <dgm:prSet/>
      <dgm:spPr/>
      <dgm:t>
        <a:bodyPr/>
        <a:lstStyle/>
        <a:p>
          <a:endParaRPr lang="en-US"/>
        </a:p>
      </dgm:t>
    </dgm:pt>
    <dgm:pt modelId="{CBEE7E83-B715-4344-B5F1-BF7677505383}" type="pres">
      <dgm:prSet presAssocID="{4317BE64-B6D9-482E-9D50-D52B2CC82E53}" presName="vert0" presStyleCnt="0">
        <dgm:presLayoutVars>
          <dgm:dir/>
          <dgm:animOne val="branch"/>
          <dgm:animLvl val="lvl"/>
        </dgm:presLayoutVars>
      </dgm:prSet>
      <dgm:spPr/>
    </dgm:pt>
    <dgm:pt modelId="{AB57A107-0E91-9045-8384-E56748E30C45}" type="pres">
      <dgm:prSet presAssocID="{96A19215-B452-4876-8A15-267DA8A1F729}" presName="thickLine" presStyleLbl="alignNode1" presStyleIdx="0" presStyleCnt="4"/>
      <dgm:spPr/>
    </dgm:pt>
    <dgm:pt modelId="{D7A84DF3-45BC-0946-89BE-EBC3644DA085}" type="pres">
      <dgm:prSet presAssocID="{96A19215-B452-4876-8A15-267DA8A1F729}" presName="horz1" presStyleCnt="0"/>
      <dgm:spPr/>
    </dgm:pt>
    <dgm:pt modelId="{DE323560-29B3-3E4B-BEF7-BDA7A816094A}" type="pres">
      <dgm:prSet presAssocID="{96A19215-B452-4876-8A15-267DA8A1F729}" presName="tx1" presStyleLbl="revTx" presStyleIdx="0" presStyleCnt="4"/>
      <dgm:spPr/>
    </dgm:pt>
    <dgm:pt modelId="{F9FEE9E4-1D4D-1F42-9894-CD664A6FAAC6}" type="pres">
      <dgm:prSet presAssocID="{96A19215-B452-4876-8A15-267DA8A1F729}" presName="vert1" presStyleCnt="0"/>
      <dgm:spPr/>
    </dgm:pt>
    <dgm:pt modelId="{DA375B9B-C54E-864F-8F4C-DEBE43BF3FD7}" type="pres">
      <dgm:prSet presAssocID="{94ED1BAD-D03D-47F2-BA8C-2E8C88F6AB94}" presName="thickLine" presStyleLbl="alignNode1" presStyleIdx="1" presStyleCnt="4"/>
      <dgm:spPr/>
    </dgm:pt>
    <dgm:pt modelId="{8D1CAFEC-0164-5444-99EA-84415AE02392}" type="pres">
      <dgm:prSet presAssocID="{94ED1BAD-D03D-47F2-BA8C-2E8C88F6AB94}" presName="horz1" presStyleCnt="0"/>
      <dgm:spPr/>
    </dgm:pt>
    <dgm:pt modelId="{39D3C379-4FFD-FA40-B4A3-B2110ED7ADF8}" type="pres">
      <dgm:prSet presAssocID="{94ED1BAD-D03D-47F2-BA8C-2E8C88F6AB94}" presName="tx1" presStyleLbl="revTx" presStyleIdx="1" presStyleCnt="4"/>
      <dgm:spPr/>
    </dgm:pt>
    <dgm:pt modelId="{48F6B744-5E81-4A44-B72C-C82363F7DEF4}" type="pres">
      <dgm:prSet presAssocID="{94ED1BAD-D03D-47F2-BA8C-2E8C88F6AB94}" presName="vert1" presStyleCnt="0"/>
      <dgm:spPr/>
    </dgm:pt>
    <dgm:pt modelId="{414A3870-C312-A949-9AEB-3E240652A751}" type="pres">
      <dgm:prSet presAssocID="{357DDD3B-6ACE-4AB8-B499-F57AED9BC82A}" presName="thickLine" presStyleLbl="alignNode1" presStyleIdx="2" presStyleCnt="4"/>
      <dgm:spPr/>
    </dgm:pt>
    <dgm:pt modelId="{2D646136-AF7A-494C-A134-04753E5E8784}" type="pres">
      <dgm:prSet presAssocID="{357DDD3B-6ACE-4AB8-B499-F57AED9BC82A}" presName="horz1" presStyleCnt="0"/>
      <dgm:spPr/>
    </dgm:pt>
    <dgm:pt modelId="{60F30021-AECF-5940-83AF-C6A048091FB1}" type="pres">
      <dgm:prSet presAssocID="{357DDD3B-6ACE-4AB8-B499-F57AED9BC82A}" presName="tx1" presStyleLbl="revTx" presStyleIdx="2" presStyleCnt="4"/>
      <dgm:spPr/>
    </dgm:pt>
    <dgm:pt modelId="{CF1F502C-C64F-AB49-ABC0-45BCE1E44FDA}" type="pres">
      <dgm:prSet presAssocID="{357DDD3B-6ACE-4AB8-B499-F57AED9BC82A}" presName="vert1" presStyleCnt="0"/>
      <dgm:spPr/>
    </dgm:pt>
    <dgm:pt modelId="{26C02AE9-25CD-9548-9289-E0579980D2C0}" type="pres">
      <dgm:prSet presAssocID="{9F5EEA91-C633-4FA3-A8A7-394DDF5BC906}" presName="thickLine" presStyleLbl="alignNode1" presStyleIdx="3" presStyleCnt="4"/>
      <dgm:spPr/>
    </dgm:pt>
    <dgm:pt modelId="{43A432FF-4496-134E-BF28-3682C04046B9}" type="pres">
      <dgm:prSet presAssocID="{9F5EEA91-C633-4FA3-A8A7-394DDF5BC906}" presName="horz1" presStyleCnt="0"/>
      <dgm:spPr/>
    </dgm:pt>
    <dgm:pt modelId="{E23DA218-7E34-D14D-B826-CAC4E03A32AF}" type="pres">
      <dgm:prSet presAssocID="{9F5EEA91-C633-4FA3-A8A7-394DDF5BC906}" presName="tx1" presStyleLbl="revTx" presStyleIdx="3" presStyleCnt="4"/>
      <dgm:spPr/>
    </dgm:pt>
    <dgm:pt modelId="{66DA82C2-A5CD-8A45-BE1D-A72C9490C497}" type="pres">
      <dgm:prSet presAssocID="{9F5EEA91-C633-4FA3-A8A7-394DDF5BC906}" presName="vert1" presStyleCnt="0"/>
      <dgm:spPr/>
    </dgm:pt>
  </dgm:ptLst>
  <dgm:cxnLst>
    <dgm:cxn modelId="{9A734333-FE41-F946-840B-46DF52689470}" type="presOf" srcId="{9F5EEA91-C633-4FA3-A8A7-394DDF5BC906}" destId="{E23DA218-7E34-D14D-B826-CAC4E03A32AF}" srcOrd="0" destOrd="0" presId="urn:microsoft.com/office/officeart/2008/layout/LinedList"/>
    <dgm:cxn modelId="{81E49258-CFBE-6B49-8AC4-C8A85619A0EC}" type="presOf" srcId="{96A19215-B452-4876-8A15-267DA8A1F729}" destId="{DE323560-29B3-3E4B-BEF7-BDA7A816094A}" srcOrd="0" destOrd="0" presId="urn:microsoft.com/office/officeart/2008/layout/LinedList"/>
    <dgm:cxn modelId="{E3DB05AC-9914-4C6C-BC3B-20F5FF6F5E84}" srcId="{4317BE64-B6D9-482E-9D50-D52B2CC82E53}" destId="{357DDD3B-6ACE-4AB8-B499-F57AED9BC82A}" srcOrd="2" destOrd="0" parTransId="{F74674EC-CDF5-4940-B5BA-AC1672CF44BE}" sibTransId="{19FCDFBD-C235-41CC-9167-00EB4203F6A7}"/>
    <dgm:cxn modelId="{04313EBF-A46C-7849-B044-83EB9D62E9A2}" type="presOf" srcId="{94ED1BAD-D03D-47F2-BA8C-2E8C88F6AB94}" destId="{39D3C379-4FFD-FA40-B4A3-B2110ED7ADF8}" srcOrd="0" destOrd="0" presId="urn:microsoft.com/office/officeart/2008/layout/LinedList"/>
    <dgm:cxn modelId="{5D40E6C2-E46A-CB4F-AE0C-E5CA0CC639A1}" type="presOf" srcId="{4317BE64-B6D9-482E-9D50-D52B2CC82E53}" destId="{CBEE7E83-B715-4344-B5F1-BF7677505383}" srcOrd="0" destOrd="0" presId="urn:microsoft.com/office/officeart/2008/layout/LinedList"/>
    <dgm:cxn modelId="{0498F1D4-64C4-4931-8647-44C71E58823E}" srcId="{4317BE64-B6D9-482E-9D50-D52B2CC82E53}" destId="{9F5EEA91-C633-4FA3-A8A7-394DDF5BC906}" srcOrd="3" destOrd="0" parTransId="{9F192AE9-DF3B-4514-A667-DA636D772FB6}" sibTransId="{D86A9CE1-25EE-46D4-BC5D-CC6A01200AAC}"/>
    <dgm:cxn modelId="{752D77EC-68C7-422E-9B10-11D742FAEB9B}" srcId="{4317BE64-B6D9-482E-9D50-D52B2CC82E53}" destId="{94ED1BAD-D03D-47F2-BA8C-2E8C88F6AB94}" srcOrd="1" destOrd="0" parTransId="{355F331B-1565-4EB9-8277-DB3E93BDA61D}" sibTransId="{E8A63EE8-1590-4250-AB19-6E8F7F538032}"/>
    <dgm:cxn modelId="{EE7C89F4-6EDD-4241-88EA-2DA9FC35ADD5}" type="presOf" srcId="{357DDD3B-6ACE-4AB8-B499-F57AED9BC82A}" destId="{60F30021-AECF-5940-83AF-C6A048091FB1}" srcOrd="0" destOrd="0" presId="urn:microsoft.com/office/officeart/2008/layout/LinedList"/>
    <dgm:cxn modelId="{D9F97BF7-5B94-4F42-81C0-C9E4F030E971}" srcId="{4317BE64-B6D9-482E-9D50-D52B2CC82E53}" destId="{96A19215-B452-4876-8A15-267DA8A1F729}" srcOrd="0" destOrd="0" parTransId="{AD9575FA-8418-4F31-96C0-11A4585000C3}" sibTransId="{7FE19755-766A-4497-971A-A2C565980B1D}"/>
    <dgm:cxn modelId="{CF43BA32-2DD7-1D4D-BC62-164F05414F65}" type="presParOf" srcId="{CBEE7E83-B715-4344-B5F1-BF7677505383}" destId="{AB57A107-0E91-9045-8384-E56748E30C45}" srcOrd="0" destOrd="0" presId="urn:microsoft.com/office/officeart/2008/layout/LinedList"/>
    <dgm:cxn modelId="{1E92A104-371A-094B-A5AC-7E50DE03ED0B}" type="presParOf" srcId="{CBEE7E83-B715-4344-B5F1-BF7677505383}" destId="{D7A84DF3-45BC-0946-89BE-EBC3644DA085}" srcOrd="1" destOrd="0" presId="urn:microsoft.com/office/officeart/2008/layout/LinedList"/>
    <dgm:cxn modelId="{370C45B9-BF9C-E245-A087-008A656B397E}" type="presParOf" srcId="{D7A84DF3-45BC-0946-89BE-EBC3644DA085}" destId="{DE323560-29B3-3E4B-BEF7-BDA7A816094A}" srcOrd="0" destOrd="0" presId="urn:microsoft.com/office/officeart/2008/layout/LinedList"/>
    <dgm:cxn modelId="{C5D64949-27D8-F642-A1FB-69B1F6138366}" type="presParOf" srcId="{D7A84DF3-45BC-0946-89BE-EBC3644DA085}" destId="{F9FEE9E4-1D4D-1F42-9894-CD664A6FAAC6}" srcOrd="1" destOrd="0" presId="urn:microsoft.com/office/officeart/2008/layout/LinedList"/>
    <dgm:cxn modelId="{58427E00-52A5-2F4A-89B5-436DECB80504}" type="presParOf" srcId="{CBEE7E83-B715-4344-B5F1-BF7677505383}" destId="{DA375B9B-C54E-864F-8F4C-DEBE43BF3FD7}" srcOrd="2" destOrd="0" presId="urn:microsoft.com/office/officeart/2008/layout/LinedList"/>
    <dgm:cxn modelId="{8003BF44-CBAD-3848-BF04-5E77B3D61AF7}" type="presParOf" srcId="{CBEE7E83-B715-4344-B5F1-BF7677505383}" destId="{8D1CAFEC-0164-5444-99EA-84415AE02392}" srcOrd="3" destOrd="0" presId="urn:microsoft.com/office/officeart/2008/layout/LinedList"/>
    <dgm:cxn modelId="{7DFDB6F7-CE34-4D42-B8A5-948AD0CCE8A7}" type="presParOf" srcId="{8D1CAFEC-0164-5444-99EA-84415AE02392}" destId="{39D3C379-4FFD-FA40-B4A3-B2110ED7ADF8}" srcOrd="0" destOrd="0" presId="urn:microsoft.com/office/officeart/2008/layout/LinedList"/>
    <dgm:cxn modelId="{B241CCAA-C8C3-104A-94D3-8059619B133F}" type="presParOf" srcId="{8D1CAFEC-0164-5444-99EA-84415AE02392}" destId="{48F6B744-5E81-4A44-B72C-C82363F7DEF4}" srcOrd="1" destOrd="0" presId="urn:microsoft.com/office/officeart/2008/layout/LinedList"/>
    <dgm:cxn modelId="{B7D49AC4-F166-5C4C-9C31-42AA0C46D912}" type="presParOf" srcId="{CBEE7E83-B715-4344-B5F1-BF7677505383}" destId="{414A3870-C312-A949-9AEB-3E240652A751}" srcOrd="4" destOrd="0" presId="urn:microsoft.com/office/officeart/2008/layout/LinedList"/>
    <dgm:cxn modelId="{9BE8F1A6-01A9-5245-81EC-48463BCF6F2F}" type="presParOf" srcId="{CBEE7E83-B715-4344-B5F1-BF7677505383}" destId="{2D646136-AF7A-494C-A134-04753E5E8784}" srcOrd="5" destOrd="0" presId="urn:microsoft.com/office/officeart/2008/layout/LinedList"/>
    <dgm:cxn modelId="{F036A8B6-1E0A-9E42-A86D-881897649F4C}" type="presParOf" srcId="{2D646136-AF7A-494C-A134-04753E5E8784}" destId="{60F30021-AECF-5940-83AF-C6A048091FB1}" srcOrd="0" destOrd="0" presId="urn:microsoft.com/office/officeart/2008/layout/LinedList"/>
    <dgm:cxn modelId="{4027DC87-E5FD-ED43-B84B-0CD676A3F04D}" type="presParOf" srcId="{2D646136-AF7A-494C-A134-04753E5E8784}" destId="{CF1F502C-C64F-AB49-ABC0-45BCE1E44FDA}" srcOrd="1" destOrd="0" presId="urn:microsoft.com/office/officeart/2008/layout/LinedList"/>
    <dgm:cxn modelId="{99E949D9-DF53-8C46-81F3-EEE691A6E7D7}" type="presParOf" srcId="{CBEE7E83-B715-4344-B5F1-BF7677505383}" destId="{26C02AE9-25CD-9548-9289-E0579980D2C0}" srcOrd="6" destOrd="0" presId="urn:microsoft.com/office/officeart/2008/layout/LinedList"/>
    <dgm:cxn modelId="{F27018E9-3BE4-1142-AB96-26AB93BA1CF9}" type="presParOf" srcId="{CBEE7E83-B715-4344-B5F1-BF7677505383}" destId="{43A432FF-4496-134E-BF28-3682C04046B9}" srcOrd="7" destOrd="0" presId="urn:microsoft.com/office/officeart/2008/layout/LinedList"/>
    <dgm:cxn modelId="{BFB845B8-CDE2-D942-9038-ECA08D9FA74B}" type="presParOf" srcId="{43A432FF-4496-134E-BF28-3682C04046B9}" destId="{E23DA218-7E34-D14D-B826-CAC4E03A32AF}" srcOrd="0" destOrd="0" presId="urn:microsoft.com/office/officeart/2008/layout/LinedList"/>
    <dgm:cxn modelId="{4C8065B4-19DA-A241-B2BB-A9520D825C5E}" type="presParOf" srcId="{43A432FF-4496-134E-BF28-3682C04046B9}" destId="{66DA82C2-A5CD-8A45-BE1D-A72C9490C4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596B4B-718B-4B76-854D-C3A93AF56FC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676D83-6C90-4575-A7F4-A28C3AF4E69B}">
      <dgm:prSet/>
      <dgm:spPr/>
      <dgm:t>
        <a:bodyPr/>
        <a:lstStyle/>
        <a:p>
          <a:r>
            <a:rPr lang="en-GB"/>
            <a:t>Table 1 summarises prior research on Artificial  intelligence  algorithms, sample strategies and classification accuracies.</a:t>
          </a:r>
          <a:endParaRPr lang="en-US"/>
        </a:p>
      </dgm:t>
    </dgm:pt>
    <dgm:pt modelId="{A9401590-38A2-4728-BB0A-3E78ACB5B1C4}" type="parTrans" cxnId="{E5FA0A40-6779-4E07-B641-C082AA75C5C7}">
      <dgm:prSet/>
      <dgm:spPr/>
      <dgm:t>
        <a:bodyPr/>
        <a:lstStyle/>
        <a:p>
          <a:endParaRPr lang="en-US"/>
        </a:p>
      </dgm:t>
    </dgm:pt>
    <dgm:pt modelId="{B42F2DE7-C360-4794-946D-FE799E698997}" type="sibTrans" cxnId="{E5FA0A40-6779-4E07-B641-C082AA75C5C7}">
      <dgm:prSet/>
      <dgm:spPr/>
      <dgm:t>
        <a:bodyPr/>
        <a:lstStyle/>
        <a:p>
          <a:endParaRPr lang="en-US"/>
        </a:p>
      </dgm:t>
    </dgm:pt>
    <dgm:pt modelId="{8C5C7FDD-15D6-4DD4-B8FB-1E2C09DE55B0}">
      <dgm:prSet/>
      <dgm:spPr/>
      <dgm:t>
        <a:bodyPr/>
        <a:lstStyle/>
        <a:p>
          <a:r>
            <a:rPr lang="en-GB"/>
            <a:t>Continued experimenting with different AI algorithms are also important as each has its own advantages and drawbacks.</a:t>
          </a:r>
          <a:endParaRPr lang="en-US"/>
        </a:p>
      </dgm:t>
    </dgm:pt>
    <dgm:pt modelId="{64997304-01E2-43F2-8932-A9B56B223A75}" type="parTrans" cxnId="{E6AD3DC5-EFD1-44CA-A4F5-DC37C55ABFFF}">
      <dgm:prSet/>
      <dgm:spPr/>
      <dgm:t>
        <a:bodyPr/>
        <a:lstStyle/>
        <a:p>
          <a:endParaRPr lang="en-US"/>
        </a:p>
      </dgm:t>
    </dgm:pt>
    <dgm:pt modelId="{F17C6CC9-E27C-4B5D-8CB3-A0A28AFEF001}" type="sibTrans" cxnId="{E6AD3DC5-EFD1-44CA-A4F5-DC37C55ABFFF}">
      <dgm:prSet/>
      <dgm:spPr/>
      <dgm:t>
        <a:bodyPr/>
        <a:lstStyle/>
        <a:p>
          <a:endParaRPr lang="en-US"/>
        </a:p>
      </dgm:t>
    </dgm:pt>
    <dgm:pt modelId="{999AD11B-61A5-9246-AB73-4735E272DB31}" type="pres">
      <dgm:prSet presAssocID="{37596B4B-718B-4B76-854D-C3A93AF56FC7}" presName="linear" presStyleCnt="0">
        <dgm:presLayoutVars>
          <dgm:animLvl val="lvl"/>
          <dgm:resizeHandles val="exact"/>
        </dgm:presLayoutVars>
      </dgm:prSet>
      <dgm:spPr/>
    </dgm:pt>
    <dgm:pt modelId="{71173F5C-EAA0-5046-ABF9-793E93EC4E2C}" type="pres">
      <dgm:prSet presAssocID="{62676D83-6C90-4575-A7F4-A28C3AF4E6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C33B7D-EC83-794A-8AB7-A9CD81588684}" type="pres">
      <dgm:prSet presAssocID="{B42F2DE7-C360-4794-946D-FE799E698997}" presName="spacer" presStyleCnt="0"/>
      <dgm:spPr/>
    </dgm:pt>
    <dgm:pt modelId="{3C8A4311-81F7-C54E-9ACB-8A66CB8D75A2}" type="pres">
      <dgm:prSet presAssocID="{8C5C7FDD-15D6-4DD4-B8FB-1E2C09DE55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FA0A40-6779-4E07-B641-C082AA75C5C7}" srcId="{37596B4B-718B-4B76-854D-C3A93AF56FC7}" destId="{62676D83-6C90-4575-A7F4-A28C3AF4E69B}" srcOrd="0" destOrd="0" parTransId="{A9401590-38A2-4728-BB0A-3E78ACB5B1C4}" sibTransId="{B42F2DE7-C360-4794-946D-FE799E698997}"/>
    <dgm:cxn modelId="{489B559E-8F3C-DC48-907B-58E4FD243203}" type="presOf" srcId="{62676D83-6C90-4575-A7F4-A28C3AF4E69B}" destId="{71173F5C-EAA0-5046-ABF9-793E93EC4E2C}" srcOrd="0" destOrd="0" presId="urn:microsoft.com/office/officeart/2005/8/layout/vList2"/>
    <dgm:cxn modelId="{5BCB06A4-AD1A-E947-89DC-DBD69894EC6E}" type="presOf" srcId="{8C5C7FDD-15D6-4DD4-B8FB-1E2C09DE55B0}" destId="{3C8A4311-81F7-C54E-9ACB-8A66CB8D75A2}" srcOrd="0" destOrd="0" presId="urn:microsoft.com/office/officeart/2005/8/layout/vList2"/>
    <dgm:cxn modelId="{E6AD3DC5-EFD1-44CA-A4F5-DC37C55ABFFF}" srcId="{37596B4B-718B-4B76-854D-C3A93AF56FC7}" destId="{8C5C7FDD-15D6-4DD4-B8FB-1E2C09DE55B0}" srcOrd="1" destOrd="0" parTransId="{64997304-01E2-43F2-8932-A9B56B223A75}" sibTransId="{F17C6CC9-E27C-4B5D-8CB3-A0A28AFEF001}"/>
    <dgm:cxn modelId="{892E29EA-39B8-D546-8468-E34EA0AEB7AC}" type="presOf" srcId="{37596B4B-718B-4B76-854D-C3A93AF56FC7}" destId="{999AD11B-61A5-9246-AB73-4735E272DB31}" srcOrd="0" destOrd="0" presId="urn:microsoft.com/office/officeart/2005/8/layout/vList2"/>
    <dgm:cxn modelId="{92C8207C-B0E1-0C48-9903-D27DDAAD083E}" type="presParOf" srcId="{999AD11B-61A5-9246-AB73-4735E272DB31}" destId="{71173F5C-EAA0-5046-ABF9-793E93EC4E2C}" srcOrd="0" destOrd="0" presId="urn:microsoft.com/office/officeart/2005/8/layout/vList2"/>
    <dgm:cxn modelId="{62C8E0A2-4FB0-104F-8AF5-EAA3D0F44E0C}" type="presParOf" srcId="{999AD11B-61A5-9246-AB73-4735E272DB31}" destId="{26C33B7D-EC83-794A-8AB7-A9CD81588684}" srcOrd="1" destOrd="0" presId="urn:microsoft.com/office/officeart/2005/8/layout/vList2"/>
    <dgm:cxn modelId="{B172DE73-060F-EF44-9503-3FF5E869CE13}" type="presParOf" srcId="{999AD11B-61A5-9246-AB73-4735E272DB31}" destId="{3C8A4311-81F7-C54E-9ACB-8A66CB8D75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F9B7D-D539-4BE9-8D55-1CABF641746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5492B3-ADF7-41BF-B362-95C79070AC85}">
      <dgm:prSet/>
      <dgm:spPr/>
      <dgm:t>
        <a:bodyPr/>
        <a:lstStyle/>
        <a:p>
          <a:r>
            <a:rPr lang="en-GB"/>
            <a:t>The dataset: Publicly available (created by Dr. William H. Wolberg, physician at the University Of Wisconsin Hospital at Madison, Wisconsin, USA (Wolberg and Mangasarian 1990). </a:t>
          </a:r>
          <a:endParaRPr lang="en-US"/>
        </a:p>
      </dgm:t>
    </dgm:pt>
    <dgm:pt modelId="{F092051A-0982-447C-8046-3C8ACAA0B0C3}" type="parTrans" cxnId="{8A2DE2A3-8D10-4F56-93B1-528FE6379590}">
      <dgm:prSet/>
      <dgm:spPr/>
      <dgm:t>
        <a:bodyPr/>
        <a:lstStyle/>
        <a:p>
          <a:endParaRPr lang="en-US"/>
        </a:p>
      </dgm:t>
    </dgm:pt>
    <dgm:pt modelId="{07151929-23AC-4797-9635-0106BAADC3E8}" type="sibTrans" cxnId="{8A2DE2A3-8D10-4F56-93B1-528FE6379590}">
      <dgm:prSet/>
      <dgm:spPr/>
      <dgm:t>
        <a:bodyPr/>
        <a:lstStyle/>
        <a:p>
          <a:endParaRPr lang="en-US"/>
        </a:p>
      </dgm:t>
    </dgm:pt>
    <dgm:pt modelId="{26F42C0D-0AEE-486B-9F67-03DB8EC13733}">
      <dgm:prSet/>
      <dgm:spPr/>
      <dgm:t>
        <a:bodyPr/>
        <a:lstStyle/>
        <a:p>
          <a:r>
            <a:rPr lang="en-GB"/>
            <a:t>Breast-cancer-Wisconsin has 699 instances (Benign: 458 Malignant: 241)</a:t>
          </a:r>
          <a:endParaRPr lang="en-US"/>
        </a:p>
      </dgm:t>
    </dgm:pt>
    <dgm:pt modelId="{347C57A0-7FFA-420F-87A0-E217E88B424B}" type="parTrans" cxnId="{598FECCB-43AF-4053-AD73-1F91EE9BB4A5}">
      <dgm:prSet/>
      <dgm:spPr/>
      <dgm:t>
        <a:bodyPr/>
        <a:lstStyle/>
        <a:p>
          <a:endParaRPr lang="en-US"/>
        </a:p>
      </dgm:t>
    </dgm:pt>
    <dgm:pt modelId="{A01BB0F1-2617-447A-91D4-42F2635C671B}" type="sibTrans" cxnId="{598FECCB-43AF-4053-AD73-1F91EE9BB4A5}">
      <dgm:prSet/>
      <dgm:spPr/>
      <dgm:t>
        <a:bodyPr/>
        <a:lstStyle/>
        <a:p>
          <a:endParaRPr lang="en-US"/>
        </a:p>
      </dgm:t>
    </dgm:pt>
    <dgm:pt modelId="{98751E28-7177-4546-BDC6-4104FF3A1673}">
      <dgm:prSet/>
      <dgm:spPr/>
      <dgm:t>
        <a:bodyPr/>
        <a:lstStyle/>
        <a:p>
          <a:r>
            <a:rPr lang="en-GB"/>
            <a:t>2 classes (65.5% malignant and 34.5% benign)</a:t>
          </a:r>
          <a:endParaRPr lang="en-US"/>
        </a:p>
      </dgm:t>
    </dgm:pt>
    <dgm:pt modelId="{9F41EFD1-A8A4-4BC9-BFF1-6E1C7A756872}" type="parTrans" cxnId="{C0BEEEAF-3B5B-45CA-BD6F-569C88B56D0B}">
      <dgm:prSet/>
      <dgm:spPr/>
      <dgm:t>
        <a:bodyPr/>
        <a:lstStyle/>
        <a:p>
          <a:endParaRPr lang="en-US"/>
        </a:p>
      </dgm:t>
    </dgm:pt>
    <dgm:pt modelId="{A3B400D3-0A89-4A84-83CC-9CFD8CB27D43}" type="sibTrans" cxnId="{C0BEEEAF-3B5B-45CA-BD6F-569C88B56D0B}">
      <dgm:prSet/>
      <dgm:spPr/>
      <dgm:t>
        <a:bodyPr/>
        <a:lstStyle/>
        <a:p>
          <a:endParaRPr lang="en-US"/>
        </a:p>
      </dgm:t>
    </dgm:pt>
    <dgm:pt modelId="{A0F71051-0EA7-4D32-8288-C2CE6D3857D9}">
      <dgm:prSet/>
      <dgm:spPr/>
      <dgm:t>
        <a:bodyPr/>
        <a:lstStyle/>
        <a:p>
          <a:r>
            <a:rPr lang="en-GB"/>
            <a:t>11 integer-valued attributes.</a:t>
          </a:r>
          <a:endParaRPr lang="en-US"/>
        </a:p>
      </dgm:t>
    </dgm:pt>
    <dgm:pt modelId="{EBAB6268-03FF-44F9-A7EC-A6535E085721}" type="parTrans" cxnId="{04BF0AD5-FF2A-40CA-B28D-24B2E994EC49}">
      <dgm:prSet/>
      <dgm:spPr/>
      <dgm:t>
        <a:bodyPr/>
        <a:lstStyle/>
        <a:p>
          <a:endParaRPr lang="en-US"/>
        </a:p>
      </dgm:t>
    </dgm:pt>
    <dgm:pt modelId="{450193A4-F3D8-4677-B6B8-71B5406C5C03}" type="sibTrans" cxnId="{04BF0AD5-FF2A-40CA-B28D-24B2E994EC49}">
      <dgm:prSet/>
      <dgm:spPr/>
      <dgm:t>
        <a:bodyPr/>
        <a:lstStyle/>
        <a:p>
          <a:endParaRPr lang="en-US"/>
        </a:p>
      </dgm:t>
    </dgm:pt>
    <dgm:pt modelId="{EBF57B54-EC34-0D40-895A-C19D0CA13806}" type="pres">
      <dgm:prSet presAssocID="{737F9B7D-D539-4BE9-8D55-1CABF6417462}" presName="vert0" presStyleCnt="0">
        <dgm:presLayoutVars>
          <dgm:dir/>
          <dgm:animOne val="branch"/>
          <dgm:animLvl val="lvl"/>
        </dgm:presLayoutVars>
      </dgm:prSet>
      <dgm:spPr/>
    </dgm:pt>
    <dgm:pt modelId="{54D1F8B3-6688-644D-B243-8885C5B8F42E}" type="pres">
      <dgm:prSet presAssocID="{B55492B3-ADF7-41BF-B362-95C79070AC85}" presName="thickLine" presStyleLbl="alignNode1" presStyleIdx="0" presStyleCnt="4"/>
      <dgm:spPr/>
    </dgm:pt>
    <dgm:pt modelId="{D4756CD8-993D-1645-A250-B77424C4C737}" type="pres">
      <dgm:prSet presAssocID="{B55492B3-ADF7-41BF-B362-95C79070AC85}" presName="horz1" presStyleCnt="0"/>
      <dgm:spPr/>
    </dgm:pt>
    <dgm:pt modelId="{E8957CB6-DB83-4D41-81FD-FA2EFEEE9B88}" type="pres">
      <dgm:prSet presAssocID="{B55492B3-ADF7-41BF-B362-95C79070AC85}" presName="tx1" presStyleLbl="revTx" presStyleIdx="0" presStyleCnt="4"/>
      <dgm:spPr/>
    </dgm:pt>
    <dgm:pt modelId="{2371EF27-4545-A946-B92E-2FAB4314E43F}" type="pres">
      <dgm:prSet presAssocID="{B55492B3-ADF7-41BF-B362-95C79070AC85}" presName="vert1" presStyleCnt="0"/>
      <dgm:spPr/>
    </dgm:pt>
    <dgm:pt modelId="{3D9D2080-BA26-5443-B664-F7FED9DE5654}" type="pres">
      <dgm:prSet presAssocID="{26F42C0D-0AEE-486B-9F67-03DB8EC13733}" presName="thickLine" presStyleLbl="alignNode1" presStyleIdx="1" presStyleCnt="4"/>
      <dgm:spPr/>
    </dgm:pt>
    <dgm:pt modelId="{5D712E3A-F582-6641-9A92-39C3E167508E}" type="pres">
      <dgm:prSet presAssocID="{26F42C0D-0AEE-486B-9F67-03DB8EC13733}" presName="horz1" presStyleCnt="0"/>
      <dgm:spPr/>
    </dgm:pt>
    <dgm:pt modelId="{C4E1C16E-BF13-974B-A439-CB3981541F18}" type="pres">
      <dgm:prSet presAssocID="{26F42C0D-0AEE-486B-9F67-03DB8EC13733}" presName="tx1" presStyleLbl="revTx" presStyleIdx="1" presStyleCnt="4"/>
      <dgm:spPr/>
    </dgm:pt>
    <dgm:pt modelId="{7B9B2DF1-8DAA-6A44-87E3-69F940ECE828}" type="pres">
      <dgm:prSet presAssocID="{26F42C0D-0AEE-486B-9F67-03DB8EC13733}" presName="vert1" presStyleCnt="0"/>
      <dgm:spPr/>
    </dgm:pt>
    <dgm:pt modelId="{E136165B-FC4A-484D-83D5-8F8F7ED16C8E}" type="pres">
      <dgm:prSet presAssocID="{98751E28-7177-4546-BDC6-4104FF3A1673}" presName="thickLine" presStyleLbl="alignNode1" presStyleIdx="2" presStyleCnt="4"/>
      <dgm:spPr/>
    </dgm:pt>
    <dgm:pt modelId="{E33CCDDA-AD05-6142-B334-FD7E90C133F8}" type="pres">
      <dgm:prSet presAssocID="{98751E28-7177-4546-BDC6-4104FF3A1673}" presName="horz1" presStyleCnt="0"/>
      <dgm:spPr/>
    </dgm:pt>
    <dgm:pt modelId="{8C42DCFB-58AD-0D45-BEDA-A269A4566F68}" type="pres">
      <dgm:prSet presAssocID="{98751E28-7177-4546-BDC6-4104FF3A1673}" presName="tx1" presStyleLbl="revTx" presStyleIdx="2" presStyleCnt="4"/>
      <dgm:spPr/>
    </dgm:pt>
    <dgm:pt modelId="{B890DBCC-FABC-2443-B284-A49BCEEA2708}" type="pres">
      <dgm:prSet presAssocID="{98751E28-7177-4546-BDC6-4104FF3A1673}" presName="vert1" presStyleCnt="0"/>
      <dgm:spPr/>
    </dgm:pt>
    <dgm:pt modelId="{D3BD226D-9144-FC4B-A6AC-3351437A9370}" type="pres">
      <dgm:prSet presAssocID="{A0F71051-0EA7-4D32-8288-C2CE6D3857D9}" presName="thickLine" presStyleLbl="alignNode1" presStyleIdx="3" presStyleCnt="4"/>
      <dgm:spPr/>
    </dgm:pt>
    <dgm:pt modelId="{044AEF4A-0165-B645-9C3D-9F2B9FF87CA1}" type="pres">
      <dgm:prSet presAssocID="{A0F71051-0EA7-4D32-8288-C2CE6D3857D9}" presName="horz1" presStyleCnt="0"/>
      <dgm:spPr/>
    </dgm:pt>
    <dgm:pt modelId="{8774236C-27B7-774E-AEAA-0B740CC63A55}" type="pres">
      <dgm:prSet presAssocID="{A0F71051-0EA7-4D32-8288-C2CE6D3857D9}" presName="tx1" presStyleLbl="revTx" presStyleIdx="3" presStyleCnt="4"/>
      <dgm:spPr/>
    </dgm:pt>
    <dgm:pt modelId="{55A61E00-F36E-2E45-8F7F-5BAF4E832532}" type="pres">
      <dgm:prSet presAssocID="{A0F71051-0EA7-4D32-8288-C2CE6D3857D9}" presName="vert1" presStyleCnt="0"/>
      <dgm:spPr/>
    </dgm:pt>
  </dgm:ptLst>
  <dgm:cxnLst>
    <dgm:cxn modelId="{8F871A1F-A2BE-2546-8574-22FA3AB4C9A0}" type="presOf" srcId="{A0F71051-0EA7-4D32-8288-C2CE6D3857D9}" destId="{8774236C-27B7-774E-AEAA-0B740CC63A55}" srcOrd="0" destOrd="0" presId="urn:microsoft.com/office/officeart/2008/layout/LinedList"/>
    <dgm:cxn modelId="{1836BB7F-EB8E-A640-9A82-8D130EB9346C}" type="presOf" srcId="{26F42C0D-0AEE-486B-9F67-03DB8EC13733}" destId="{C4E1C16E-BF13-974B-A439-CB3981541F18}" srcOrd="0" destOrd="0" presId="urn:microsoft.com/office/officeart/2008/layout/LinedList"/>
    <dgm:cxn modelId="{EEF94C8C-1179-E741-B87E-E90C29AF54BC}" type="presOf" srcId="{B55492B3-ADF7-41BF-B362-95C79070AC85}" destId="{E8957CB6-DB83-4D41-81FD-FA2EFEEE9B88}" srcOrd="0" destOrd="0" presId="urn:microsoft.com/office/officeart/2008/layout/LinedList"/>
    <dgm:cxn modelId="{8A2DE2A3-8D10-4F56-93B1-528FE6379590}" srcId="{737F9B7D-D539-4BE9-8D55-1CABF6417462}" destId="{B55492B3-ADF7-41BF-B362-95C79070AC85}" srcOrd="0" destOrd="0" parTransId="{F092051A-0982-447C-8046-3C8ACAA0B0C3}" sibTransId="{07151929-23AC-4797-9635-0106BAADC3E8}"/>
    <dgm:cxn modelId="{F06653A9-8AA4-7542-BB5C-6BD6BE7355FF}" type="presOf" srcId="{98751E28-7177-4546-BDC6-4104FF3A1673}" destId="{8C42DCFB-58AD-0D45-BEDA-A269A4566F68}" srcOrd="0" destOrd="0" presId="urn:microsoft.com/office/officeart/2008/layout/LinedList"/>
    <dgm:cxn modelId="{C0BEEEAF-3B5B-45CA-BD6F-569C88B56D0B}" srcId="{737F9B7D-D539-4BE9-8D55-1CABF6417462}" destId="{98751E28-7177-4546-BDC6-4104FF3A1673}" srcOrd="2" destOrd="0" parTransId="{9F41EFD1-A8A4-4BC9-BFF1-6E1C7A756872}" sibTransId="{A3B400D3-0A89-4A84-83CC-9CFD8CB27D43}"/>
    <dgm:cxn modelId="{598FECCB-43AF-4053-AD73-1F91EE9BB4A5}" srcId="{737F9B7D-D539-4BE9-8D55-1CABF6417462}" destId="{26F42C0D-0AEE-486B-9F67-03DB8EC13733}" srcOrd="1" destOrd="0" parTransId="{347C57A0-7FFA-420F-87A0-E217E88B424B}" sibTransId="{A01BB0F1-2617-447A-91D4-42F2635C671B}"/>
    <dgm:cxn modelId="{04BF0AD5-FF2A-40CA-B28D-24B2E994EC49}" srcId="{737F9B7D-D539-4BE9-8D55-1CABF6417462}" destId="{A0F71051-0EA7-4D32-8288-C2CE6D3857D9}" srcOrd="3" destOrd="0" parTransId="{EBAB6268-03FF-44F9-A7EC-A6535E085721}" sibTransId="{450193A4-F3D8-4677-B6B8-71B5406C5C03}"/>
    <dgm:cxn modelId="{542301DA-33C6-0C43-B0F5-F5E30B740AA8}" type="presOf" srcId="{737F9B7D-D539-4BE9-8D55-1CABF6417462}" destId="{EBF57B54-EC34-0D40-895A-C19D0CA13806}" srcOrd="0" destOrd="0" presId="urn:microsoft.com/office/officeart/2008/layout/LinedList"/>
    <dgm:cxn modelId="{0634B9AA-DBF3-E146-B3E8-CBA879F356EC}" type="presParOf" srcId="{EBF57B54-EC34-0D40-895A-C19D0CA13806}" destId="{54D1F8B3-6688-644D-B243-8885C5B8F42E}" srcOrd="0" destOrd="0" presId="urn:microsoft.com/office/officeart/2008/layout/LinedList"/>
    <dgm:cxn modelId="{9CE36114-FB34-C44B-9065-E97B3DE3B5EB}" type="presParOf" srcId="{EBF57B54-EC34-0D40-895A-C19D0CA13806}" destId="{D4756CD8-993D-1645-A250-B77424C4C737}" srcOrd="1" destOrd="0" presId="urn:microsoft.com/office/officeart/2008/layout/LinedList"/>
    <dgm:cxn modelId="{DCB247C1-2CEE-5846-9793-9CF48A60F402}" type="presParOf" srcId="{D4756CD8-993D-1645-A250-B77424C4C737}" destId="{E8957CB6-DB83-4D41-81FD-FA2EFEEE9B88}" srcOrd="0" destOrd="0" presId="urn:microsoft.com/office/officeart/2008/layout/LinedList"/>
    <dgm:cxn modelId="{CD0C4CC2-505B-B246-B8F5-CDA3EE74F277}" type="presParOf" srcId="{D4756CD8-993D-1645-A250-B77424C4C737}" destId="{2371EF27-4545-A946-B92E-2FAB4314E43F}" srcOrd="1" destOrd="0" presId="urn:microsoft.com/office/officeart/2008/layout/LinedList"/>
    <dgm:cxn modelId="{3A8899EB-B7AD-914D-8E25-CD17EAFF4477}" type="presParOf" srcId="{EBF57B54-EC34-0D40-895A-C19D0CA13806}" destId="{3D9D2080-BA26-5443-B664-F7FED9DE5654}" srcOrd="2" destOrd="0" presId="urn:microsoft.com/office/officeart/2008/layout/LinedList"/>
    <dgm:cxn modelId="{DF8188EA-0FA7-AF44-B4F0-D855655FDDD9}" type="presParOf" srcId="{EBF57B54-EC34-0D40-895A-C19D0CA13806}" destId="{5D712E3A-F582-6641-9A92-39C3E167508E}" srcOrd="3" destOrd="0" presId="urn:microsoft.com/office/officeart/2008/layout/LinedList"/>
    <dgm:cxn modelId="{F5414626-717A-B449-9E9C-7FFC53A97954}" type="presParOf" srcId="{5D712E3A-F582-6641-9A92-39C3E167508E}" destId="{C4E1C16E-BF13-974B-A439-CB3981541F18}" srcOrd="0" destOrd="0" presId="urn:microsoft.com/office/officeart/2008/layout/LinedList"/>
    <dgm:cxn modelId="{5302B277-424F-6B44-B6A9-7D736C80370A}" type="presParOf" srcId="{5D712E3A-F582-6641-9A92-39C3E167508E}" destId="{7B9B2DF1-8DAA-6A44-87E3-69F940ECE828}" srcOrd="1" destOrd="0" presId="urn:microsoft.com/office/officeart/2008/layout/LinedList"/>
    <dgm:cxn modelId="{C8099715-5572-0744-BCC3-9642A67E5444}" type="presParOf" srcId="{EBF57B54-EC34-0D40-895A-C19D0CA13806}" destId="{E136165B-FC4A-484D-83D5-8F8F7ED16C8E}" srcOrd="4" destOrd="0" presId="urn:microsoft.com/office/officeart/2008/layout/LinedList"/>
    <dgm:cxn modelId="{FE36DF72-C3FE-2745-9020-A2E85DDEA067}" type="presParOf" srcId="{EBF57B54-EC34-0D40-895A-C19D0CA13806}" destId="{E33CCDDA-AD05-6142-B334-FD7E90C133F8}" srcOrd="5" destOrd="0" presId="urn:microsoft.com/office/officeart/2008/layout/LinedList"/>
    <dgm:cxn modelId="{CCA7CBB5-2E4B-9C48-BB7E-FB0F492BA7F9}" type="presParOf" srcId="{E33CCDDA-AD05-6142-B334-FD7E90C133F8}" destId="{8C42DCFB-58AD-0D45-BEDA-A269A4566F68}" srcOrd="0" destOrd="0" presId="urn:microsoft.com/office/officeart/2008/layout/LinedList"/>
    <dgm:cxn modelId="{FE65439C-87AA-4A44-9FD4-A52D694146A9}" type="presParOf" srcId="{E33CCDDA-AD05-6142-B334-FD7E90C133F8}" destId="{B890DBCC-FABC-2443-B284-A49BCEEA2708}" srcOrd="1" destOrd="0" presId="urn:microsoft.com/office/officeart/2008/layout/LinedList"/>
    <dgm:cxn modelId="{E6C856DE-BE3D-A648-8FE1-2EEF2ABB2921}" type="presParOf" srcId="{EBF57B54-EC34-0D40-895A-C19D0CA13806}" destId="{D3BD226D-9144-FC4B-A6AC-3351437A9370}" srcOrd="6" destOrd="0" presId="urn:microsoft.com/office/officeart/2008/layout/LinedList"/>
    <dgm:cxn modelId="{E6072326-0301-584E-BA2C-F3B85B1F1AD1}" type="presParOf" srcId="{EBF57B54-EC34-0D40-895A-C19D0CA13806}" destId="{044AEF4A-0165-B645-9C3D-9F2B9FF87CA1}" srcOrd="7" destOrd="0" presId="urn:microsoft.com/office/officeart/2008/layout/LinedList"/>
    <dgm:cxn modelId="{4C77B273-39EE-4E4F-9435-9511C5E38FA3}" type="presParOf" srcId="{044AEF4A-0165-B645-9C3D-9F2B9FF87CA1}" destId="{8774236C-27B7-774E-AEAA-0B740CC63A55}" srcOrd="0" destOrd="0" presId="urn:microsoft.com/office/officeart/2008/layout/LinedList"/>
    <dgm:cxn modelId="{CE9D8A66-E85B-1643-B4CE-04EA0347CCC9}" type="presParOf" srcId="{044AEF4A-0165-B645-9C3D-9F2B9FF87CA1}" destId="{55A61E00-F36E-2E45-8F7F-5BAF4E8325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650D-21AD-514E-A818-5CB0A6CBD7FE}">
      <dsp:nvSpPr>
        <dsp:cNvPr id="0" name=""/>
        <dsp:cNvSpPr/>
      </dsp:nvSpPr>
      <dsp:spPr>
        <a:xfrm>
          <a:off x="0" y="508909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As of 2019, on average, 1 in 8 U.S women (approx. 12%) would develop invasive breast cancer at some point during her life. </a:t>
          </a:r>
          <a:endParaRPr lang="en-US" sz="1500" kern="1200"/>
        </a:p>
      </dsp:txBody>
      <dsp:txXfrm>
        <a:off x="29128" y="538037"/>
        <a:ext cx="6608577" cy="538444"/>
      </dsp:txXfrm>
    </dsp:sp>
    <dsp:sp modelId="{31069A00-F406-3F4D-B03C-EF2BE94D7913}">
      <dsp:nvSpPr>
        <dsp:cNvPr id="0" name=""/>
        <dsp:cNvSpPr/>
      </dsp:nvSpPr>
      <dsp:spPr>
        <a:xfrm>
          <a:off x="0" y="1148809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5-year survival rate for breast cancer is 100% with early detection and 15% with late detection (UK Cancer research) </a:t>
          </a:r>
          <a:endParaRPr lang="en-US" sz="1500" kern="1200"/>
        </a:p>
      </dsp:txBody>
      <dsp:txXfrm>
        <a:off x="29128" y="1177937"/>
        <a:ext cx="6608577" cy="538444"/>
      </dsp:txXfrm>
    </dsp:sp>
    <dsp:sp modelId="{55D0C709-BEE3-D140-B87D-BBDA92F3E3D5}">
      <dsp:nvSpPr>
        <dsp:cNvPr id="0" name=""/>
        <dsp:cNvSpPr/>
      </dsp:nvSpPr>
      <dsp:spPr>
        <a:xfrm>
          <a:off x="0" y="1788709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Artificial  intelligence  (AI) techniques play a key role in healthcare in recent years.  </a:t>
          </a:r>
          <a:endParaRPr lang="en-US" sz="1500" kern="1200"/>
        </a:p>
      </dsp:txBody>
      <dsp:txXfrm>
        <a:off x="29128" y="1817837"/>
        <a:ext cx="6608577" cy="538444"/>
      </dsp:txXfrm>
    </dsp:sp>
    <dsp:sp modelId="{78C2CFCC-4C6B-D04C-9EDB-BA6616A9609E}">
      <dsp:nvSpPr>
        <dsp:cNvPr id="0" name=""/>
        <dsp:cNvSpPr/>
      </dsp:nvSpPr>
      <dsp:spPr>
        <a:xfrm>
          <a:off x="0" y="2428609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 the case of breast cancer, Artificial intelligence  techniques can be used to distinguish between malignant and benign tumours for enabling early detection. </a:t>
          </a:r>
          <a:endParaRPr lang="en-US" sz="1500" kern="1200"/>
        </a:p>
      </dsp:txBody>
      <dsp:txXfrm>
        <a:off x="29128" y="2457737"/>
        <a:ext cx="6608577" cy="538444"/>
      </dsp:txXfrm>
    </dsp:sp>
    <dsp:sp modelId="{BD559CEA-8693-D84F-AD4F-5F54C8B2E039}">
      <dsp:nvSpPr>
        <dsp:cNvPr id="0" name=""/>
        <dsp:cNvSpPr/>
      </dsp:nvSpPr>
      <dsp:spPr>
        <a:xfrm>
          <a:off x="0" y="3068509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Most AI based applications focus on large data sets citing AI’s ability to handle big data. </a:t>
          </a:r>
          <a:endParaRPr lang="en-US" sz="1500" kern="1200"/>
        </a:p>
      </dsp:txBody>
      <dsp:txXfrm>
        <a:off x="29128" y="3097637"/>
        <a:ext cx="6608577" cy="538444"/>
      </dsp:txXfrm>
    </dsp:sp>
    <dsp:sp modelId="{AC89F7A0-A3AB-3F4F-9C13-85BE37B1DB2D}">
      <dsp:nvSpPr>
        <dsp:cNvPr id="0" name=""/>
        <dsp:cNvSpPr/>
      </dsp:nvSpPr>
      <dsp:spPr>
        <a:xfrm>
          <a:off x="0" y="3708410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However, from a user’s perspective most users have access to publicly available small data sets.</a:t>
          </a:r>
          <a:endParaRPr lang="en-US" sz="1500" kern="1200"/>
        </a:p>
      </dsp:txBody>
      <dsp:txXfrm>
        <a:off x="29128" y="3737538"/>
        <a:ext cx="6608577" cy="538444"/>
      </dsp:txXfrm>
    </dsp:sp>
    <dsp:sp modelId="{65213F43-5EEA-D64E-80AD-B28FE227403F}">
      <dsp:nvSpPr>
        <dsp:cNvPr id="0" name=""/>
        <dsp:cNvSpPr/>
      </dsp:nvSpPr>
      <dsp:spPr>
        <a:xfrm>
          <a:off x="0" y="4348310"/>
          <a:ext cx="6666833" cy="5967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Thus, it is interesting to analyse if the traditional non complex basic AI algorithms can achieve high accuracy classifications using small datasets.</a:t>
          </a:r>
          <a:endParaRPr lang="en-US" sz="1500" kern="1200"/>
        </a:p>
      </dsp:txBody>
      <dsp:txXfrm>
        <a:off x="29128" y="4377438"/>
        <a:ext cx="6608577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7A107-0E91-9045-8384-E56748E30C45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323560-29B3-3E4B-BEF7-BDA7A816094A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Objective of this paper is to apply AI algorithms to classify breast cancer outcomes using a small publicly available data set.</a:t>
          </a:r>
          <a:endParaRPr lang="en-US" sz="2400" kern="1200"/>
        </a:p>
      </dsp:txBody>
      <dsp:txXfrm>
        <a:off x="0" y="0"/>
        <a:ext cx="6666833" cy="1363480"/>
      </dsp:txXfrm>
    </dsp:sp>
    <dsp:sp modelId="{DA375B9B-C54E-864F-8F4C-DEBE43BF3FD7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3C379-4FFD-FA40-B4A3-B2110ED7ADF8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Research Question 1: Can basic Artificial  intelligence  based algorithms classify breast cancer outcomes with high accuracies for small datasets?</a:t>
          </a:r>
          <a:endParaRPr lang="en-US" sz="2400" kern="1200"/>
        </a:p>
      </dsp:txBody>
      <dsp:txXfrm>
        <a:off x="0" y="1363480"/>
        <a:ext cx="6666833" cy="1363480"/>
      </dsp:txXfrm>
    </dsp:sp>
    <dsp:sp modelId="{414A3870-C312-A949-9AEB-3E240652A751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F30021-AECF-5940-83AF-C6A048091FB1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Research Question 2: Which factors are most important for classification of breast cancer outcomes? </a:t>
          </a:r>
          <a:endParaRPr lang="en-US" sz="2400" kern="1200"/>
        </a:p>
      </dsp:txBody>
      <dsp:txXfrm>
        <a:off x="0" y="2726960"/>
        <a:ext cx="6666833" cy="1363480"/>
      </dsp:txXfrm>
    </dsp:sp>
    <dsp:sp modelId="{26C02AE9-25CD-9548-9289-E0579980D2C0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DA218-7E34-D14D-B826-CAC4E03A32AF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 addition, this study develops a breast cancer prediction platform.</a:t>
          </a:r>
          <a:endParaRPr lang="en-US" sz="2400" kern="1200"/>
        </a:p>
      </dsp:txBody>
      <dsp:txXfrm>
        <a:off x="0" y="4090440"/>
        <a:ext cx="6666833" cy="136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73F5C-EAA0-5046-ABF9-793E93EC4E2C}">
      <dsp:nvSpPr>
        <dsp:cNvPr id="0" name=""/>
        <dsp:cNvSpPr/>
      </dsp:nvSpPr>
      <dsp:spPr>
        <a:xfrm>
          <a:off x="0" y="178610"/>
          <a:ext cx="6666833" cy="24979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Table 1 summarises prior research on Artificial  intelligence  algorithms, sample strategies and classification accuracies.</a:t>
          </a:r>
          <a:endParaRPr lang="en-US" sz="3500" kern="1200"/>
        </a:p>
      </dsp:txBody>
      <dsp:txXfrm>
        <a:off x="121940" y="300550"/>
        <a:ext cx="6422953" cy="2254070"/>
      </dsp:txXfrm>
    </dsp:sp>
    <dsp:sp modelId="{3C8A4311-81F7-C54E-9ACB-8A66CB8D75A2}">
      <dsp:nvSpPr>
        <dsp:cNvPr id="0" name=""/>
        <dsp:cNvSpPr/>
      </dsp:nvSpPr>
      <dsp:spPr>
        <a:xfrm>
          <a:off x="0" y="2777360"/>
          <a:ext cx="6666833" cy="249795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Continued experimenting with different AI algorithms are also important as each has its own advantages and drawbacks.</a:t>
          </a:r>
          <a:endParaRPr lang="en-US" sz="3500" kern="1200"/>
        </a:p>
      </dsp:txBody>
      <dsp:txXfrm>
        <a:off x="121940" y="2899300"/>
        <a:ext cx="6422953" cy="2254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1F8B3-6688-644D-B243-8885C5B8F42E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57CB6-DB83-4D41-81FD-FA2EFEEE9B88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dataset: Publicly available (created by Dr. William H. Wolberg, physician at the University Of Wisconsin Hospital at Madison, Wisconsin, USA (Wolberg and Mangasarian 1990). </a:t>
          </a:r>
          <a:endParaRPr lang="en-US" sz="2100" kern="1200"/>
        </a:p>
      </dsp:txBody>
      <dsp:txXfrm>
        <a:off x="0" y="0"/>
        <a:ext cx="6666833" cy="1363480"/>
      </dsp:txXfrm>
    </dsp:sp>
    <dsp:sp modelId="{3D9D2080-BA26-5443-B664-F7FED9DE5654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E1C16E-BF13-974B-A439-CB3981541F18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Breast-cancer-Wisconsin has 699 instances (Benign: 458 Malignant: 241)</a:t>
          </a:r>
          <a:endParaRPr lang="en-US" sz="2100" kern="1200"/>
        </a:p>
      </dsp:txBody>
      <dsp:txXfrm>
        <a:off x="0" y="1363480"/>
        <a:ext cx="6666833" cy="1363480"/>
      </dsp:txXfrm>
    </dsp:sp>
    <dsp:sp modelId="{E136165B-FC4A-484D-83D5-8F8F7ED16C8E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2DCFB-58AD-0D45-BEDA-A269A4566F68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2 classes (65.5% malignant and 34.5% benign)</a:t>
          </a:r>
          <a:endParaRPr lang="en-US" sz="2100" kern="1200"/>
        </a:p>
      </dsp:txBody>
      <dsp:txXfrm>
        <a:off x="0" y="2726960"/>
        <a:ext cx="6666833" cy="1363480"/>
      </dsp:txXfrm>
    </dsp:sp>
    <dsp:sp modelId="{D3BD226D-9144-FC4B-A6AC-3351437A9370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4236C-27B7-774E-AEAA-0B740CC63A55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11 integer-valued attributes.</a:t>
          </a:r>
          <a:endParaRPr lang="en-US" sz="2100" kern="1200"/>
        </a:p>
      </dsp:txBody>
      <dsp:txXfrm>
        <a:off x="0" y="4090440"/>
        <a:ext cx="6666833" cy="136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F784-8FA5-433B-9C2B-5A0DF371B665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3C283-EF81-45E2-ADC3-28B7C7FD2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0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5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7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3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0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0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0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3C283-EF81-45E2-ADC3-28B7C7FD2E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8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6D49-7EA6-4C13-A693-23BC449484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03899" y="2090029"/>
            <a:ext cx="9144000" cy="972767"/>
          </a:xfrm>
          <a:prstGeom prst="rect">
            <a:avLst/>
          </a:prstGeom>
        </p:spPr>
        <p:txBody>
          <a:bodyPr anchor="b"/>
          <a:lstStyle>
            <a:lvl1pPr algn="ctr">
              <a:defRPr sz="5400" i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Authors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5602585-79E0-49C0-B14F-6A5FDC381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2" y="4874401"/>
            <a:ext cx="2304947" cy="1386060"/>
          </a:xfrm>
          <a:prstGeom prst="rect">
            <a:avLst/>
          </a:prstGeom>
        </p:spPr>
      </p:pic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9268416-14FA-48AB-90C1-2DB7D630DB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76" y="4901293"/>
            <a:ext cx="4595648" cy="10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8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B6CD-8E32-4635-96E8-C9AF1CF0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5D31-3A5D-4746-A7D3-8DC94D46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862D-E0C0-425D-9092-B9A64E0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5D047-998A-4107-88CF-49180B25C254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BD24-2934-48D9-BA91-568C61FE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8D38-349D-456C-A511-4B36B997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3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76333-BFEE-40B5-B3EF-0F550319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A1424-4F12-4FA5-8D64-814B093A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F4A0-8C77-4770-A157-B7E0058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688DE-2420-4C8E-9A48-D3CD42071B3B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76D4-CAD0-44B0-929B-0DA9B275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6999-F826-4475-B7F0-C37F64F4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B4F1-5BE1-4C11-A17D-C30230A65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41269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Content Slides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264436-8C6E-43BF-9CE4-B317515B5B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30" y="5518560"/>
            <a:ext cx="1486523" cy="8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2BF0585-0868-429E-B747-F41155B115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22" y="2306220"/>
            <a:ext cx="3734251" cy="224556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B9268416-14FA-48AB-90C1-2DB7D630DB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96" y="2701031"/>
            <a:ext cx="6134352" cy="1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C03-8B4A-4DCB-99E4-315C020E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B1B3-FBD2-45DB-9707-E43526BFD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EF8B2-9D51-4F9B-9BA5-1F37FB78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8B9F1-9C74-4344-B9A6-6A76D4FA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6B9872-D148-4C0B-9D99-420C7B367355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12E9-3645-45F8-BD0A-CDA8E70A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10EF-7305-41E7-A64C-7DA34E7A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D06-6BB9-4F75-A89D-93F2716B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AF43-687C-46E9-A68C-C8BD49C1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B7A14-C6E0-4F1B-B2E1-98132251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CC19F-142B-48AE-A7B5-DB15E4F8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D0823-7805-4591-B8BC-95A6A1C39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52A2-1C96-4539-8033-FFA9B5D7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E28B78-679B-40EA-8458-896A799E4A92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315B5-81D6-4AE5-83EF-374B67D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53A3D-5ED0-4545-8ED7-8140D81E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D41-D85A-4553-ABBF-7A3DCE9C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2B426-A419-4E85-AA50-1ACE2F0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55735C-4168-4130-A6F6-A16860FFD43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E84CA-4F9A-42D0-B8C9-6DE12D0D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3400-5608-49FC-A68A-AAFC6937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3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B390A-500D-4D3F-9904-B9A3FEA2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C2DCEB-9F1D-4140-9B45-5BB5B4CB8F6A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ADB3-6EB2-430A-AECF-16C43AE8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1DD3-614D-4510-9A95-7F6828E5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5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F205-887E-4A0E-BE6D-E49DAF71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4BD-F32D-40AC-8FF9-8F8EED6C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CC5E0-AEE1-456C-9C4E-A8A73D576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76D2E-1496-4EC9-8F07-80A85EE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E4D7A-6E59-4374-86A2-2DC42BCF9609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E505-ED6B-4969-A4D4-B450C899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0845-8331-4540-9929-F7BD2EC5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CB9A-2E30-46BB-B2AF-62B0D73B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17EA-F684-4FF2-8638-4144852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88984-BC27-41D1-AE76-7844B00B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2F78D-184C-45DE-85B9-3B47B53B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95E17-FDB3-4928-82EA-7AC03591E26F}" type="datetime1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61C2-1A03-4532-9AB3-64B2AED2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A0CA0-2C28-4DF6-B7F2-2D0056C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8F76092-CB46-415C-AF98-E472A50AEC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9492" y="-62146"/>
            <a:ext cx="12410983" cy="119501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0826322-06DB-43DB-96B7-77A813D46FE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09493" y="6035615"/>
            <a:ext cx="12410983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2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4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CC44E-EE49-9C41-AE67-79F1D795AFC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Cancer Detection and Evaluation using Artificial Intelligence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76FC0-33B0-DC43-81E5-1FEE13DC490C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Team: Santhosh Kumar Padige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Under the guidance of Prof. Vahid Behzadan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056A-A98C-F94F-AE33-E3D4AA91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3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Empirical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/>
              <a:t>Interpretation: Random Forest  and the Neural Network model reached a 98.2% accuracy rate, with least number of fault predictions for breast cancer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</a:t>
            </a:fld>
            <a:endParaRPr lang="en-US" sz="110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71898"/>
              </p:ext>
            </p:extLst>
          </p:nvPr>
        </p:nvGraphicFramePr>
        <p:xfrm>
          <a:off x="1944241" y="402570"/>
          <a:ext cx="8303518" cy="321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699">
                  <a:extLst>
                    <a:ext uri="{9D8B030D-6E8A-4147-A177-3AD203B41FA5}">
                      <a16:colId xmlns:a16="http://schemas.microsoft.com/office/drawing/2014/main" val="3227961258"/>
                    </a:ext>
                  </a:extLst>
                </a:gridCol>
                <a:gridCol w="3941819">
                  <a:extLst>
                    <a:ext uri="{9D8B030D-6E8A-4147-A177-3AD203B41FA5}">
                      <a16:colId xmlns:a16="http://schemas.microsoft.com/office/drawing/2014/main" val="4169259954"/>
                    </a:ext>
                  </a:extLst>
                </a:gridCol>
              </a:tblGrid>
              <a:tr h="435970">
                <a:tc gridSpan="2">
                  <a:txBody>
                    <a:bodyPr/>
                    <a:lstStyle/>
                    <a:p>
                      <a:pPr algn="ctr" eaLnBrk="0" hangingPunct="0">
                        <a:spcAft>
                          <a:spcPts val="60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3. Model Type and Accuracy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55420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Type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1090743602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2186661429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327822874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2764018924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4001233265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PCA+Ridge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3604360323"/>
                  </a:ext>
                </a:extLst>
              </a:tr>
              <a:tr h="397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</a:t>
                      </a:r>
                      <a:endParaRPr lang="en-NZ" sz="3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583" marR="87583" marT="0" marB="0"/>
                </a:tc>
                <a:extLst>
                  <a:ext uri="{0D108BD9-81ED-4DB2-BD59-A6C34878D82A}">
                    <a16:rowId xmlns:a16="http://schemas.microsoft.com/office/drawing/2014/main" val="80947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2E3BAE3A-18A6-47B8-BD9F-5BC250B907E1}" type="slidenum">
              <a:rPr lang="en-US" sz="12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04" y="1337727"/>
            <a:ext cx="6192981" cy="42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 Curve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2E3BAE3A-18A6-47B8-BD9F-5BC250B907E1}" type="slidenum">
              <a:rPr lang="en-US" sz="12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6146" name="图片 3" descr="手机屏幕截图&#10;&#10;描述已自动生成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" t="6685" r="8997"/>
          <a:stretch>
            <a:fillRect/>
          </a:stretch>
        </p:blipFill>
        <p:spPr bwMode="auto">
          <a:xfrm>
            <a:off x="5619404" y="963233"/>
            <a:ext cx="6192981" cy="49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50" y="457200"/>
            <a:ext cx="4553700" cy="5943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This study identifies Random Forest and the Neural Network model to be most successful in breast cancer classification. (98.2% accuracy rate, and the least number of fault predictions)   </a:t>
            </a:r>
          </a:p>
          <a:p>
            <a:r>
              <a:rPr lang="en-US" sz="2000"/>
              <a:t>concave_points_worst and perimeter_worst are the most important features for classifying breast cancer outcomes. </a:t>
            </a:r>
          </a:p>
          <a:p>
            <a:r>
              <a:rPr lang="en-US" sz="2000"/>
              <a:t>Our results show that AI algorithms can classify breast cancer outcomes with high accuracy and  identify key characteristics even for small datasets. </a:t>
            </a:r>
          </a:p>
          <a:p>
            <a:r>
              <a:rPr lang="en-US" sz="2000"/>
              <a:t>Thus, higher accuracy can be achieved with standard work horse classification models versus more complicated models even for a smaller data set. </a:t>
            </a:r>
          </a:p>
          <a:p>
            <a:r>
              <a:rPr lang="en-US" sz="2000"/>
              <a:t>We highlight the significant potential in using AI techniques as a diagnostic tool for early detection of breast cancer in general.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D55AD50-86F9-3BE2-A856-C7D204A7CD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66508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8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93056A7-C5E8-3629-D871-379F7C718C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5044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19440B1-A1E3-CF47-9B19-F6845D1B6F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3"/>
    </mc:Choice>
    <mc:Fallback>
      <p:transition spd="slow" advTm="1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AE30BE4-A3C4-041E-C84C-2421AFEC94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35559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6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658139"/>
              </p:ext>
            </p:extLst>
          </p:nvPr>
        </p:nvGraphicFramePr>
        <p:xfrm>
          <a:off x="0" y="-9"/>
          <a:ext cx="12192000" cy="6823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7138">
                  <a:extLst>
                    <a:ext uri="{9D8B030D-6E8A-4147-A177-3AD203B41FA5}">
                      <a16:colId xmlns:a16="http://schemas.microsoft.com/office/drawing/2014/main" val="2394429651"/>
                    </a:ext>
                  </a:extLst>
                </a:gridCol>
                <a:gridCol w="2491926">
                  <a:extLst>
                    <a:ext uri="{9D8B030D-6E8A-4147-A177-3AD203B41FA5}">
                      <a16:colId xmlns:a16="http://schemas.microsoft.com/office/drawing/2014/main" val="3837693629"/>
                    </a:ext>
                  </a:extLst>
                </a:gridCol>
                <a:gridCol w="2828900">
                  <a:extLst>
                    <a:ext uri="{9D8B030D-6E8A-4147-A177-3AD203B41FA5}">
                      <a16:colId xmlns:a16="http://schemas.microsoft.com/office/drawing/2014/main" val="1975293596"/>
                    </a:ext>
                  </a:extLst>
                </a:gridCol>
                <a:gridCol w="3274036">
                  <a:extLst>
                    <a:ext uri="{9D8B030D-6E8A-4147-A177-3AD203B41FA5}">
                      <a16:colId xmlns:a16="http://schemas.microsoft.com/office/drawing/2014/main" val="3117176569"/>
                    </a:ext>
                  </a:extLst>
                </a:gridCol>
              </a:tblGrid>
              <a:tr h="244045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Strategies 1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Accuracies (%)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4345072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Quinlan 1993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 DT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94.74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0722748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Setiono and Liu 1995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Pruned 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1689181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Bennett and Blue 1998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3547844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Setiono 2000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Neuro-rule 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97.97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889138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Sarkar and Leong 2000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lnSpc>
                          <a:spcPts val="9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90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5468348"/>
                  </a:ext>
                </a:extLst>
              </a:tr>
              <a:tr h="1690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8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k-NN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8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98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5785380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Abbass 2002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80–20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3398449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Bagui et al. 2003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k-RNN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5625425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Kiyan and Yildirim 2004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073893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3163590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7343263"/>
                  </a:ext>
                </a:extLst>
              </a:tr>
              <a:tr h="15507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AIP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95.74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6614122"/>
                  </a:ext>
                </a:extLst>
              </a:tr>
              <a:tr h="176043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Polat et al. 2005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C4.5 + FS-AIRS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98.51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001484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Pach and Abonyi 2006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F-DT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6205294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Polat and Güneş 2007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LS-SVM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3330620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Akay 2009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F-score-SVM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99.51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2801607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Karabatak and Ince 2009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AR-ANN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97.40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3632991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Marcano-Cedeño et al. 2011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AMAIP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60–40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7400115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et al. 2011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RS-SVM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80–20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45942489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 et al. 2011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CBFDT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75–25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59664027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et al. 2012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PSO-SVM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99.31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7372962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Koyuncu and Ceylan 2013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RF-ANN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98.05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0964552"/>
                  </a:ext>
                </a:extLst>
              </a:tr>
              <a:tr h="15507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PSO-ANN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3622867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Medjahed et al. 2013 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k-NN (Euclidean)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Holdout method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98.70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9568561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Azar and El-Said 2014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9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15556711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9344580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97.14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778126"/>
                  </a:ext>
                </a:extLst>
              </a:tr>
              <a:tr h="154724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lnSpc>
                          <a:spcPts val="8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9737756"/>
                  </a:ext>
                </a:extLst>
              </a:tr>
              <a:tr h="15507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0593656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Sumbaly et al. 2014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94.36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8394327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Seera and Lim 2014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FMM-CART-RF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50–50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97.29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0728753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Bhardwaj and Tiwari 2015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0918175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Nahato et al. 2015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RS-BPANN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80–20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7225951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Abdel-Zaher and Eldeib 2016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DBN-ANN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54.9–45.1 training-testing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99.68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1175647"/>
                  </a:ext>
                </a:extLst>
              </a:tr>
              <a:tr h="181762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 and Devi 2016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FFC + OD + J48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 2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21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7106918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 2017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SVM-Naive Bayes-J48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97.13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61814012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Latchoumi and Parthiban 2017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WPSO-SSVM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5–fold cross validation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98.42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5762680"/>
                  </a:ext>
                </a:extLst>
              </a:tr>
              <a:tr h="177950"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Osman 2017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Two-Step-SVM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10–fold cross validaiton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6413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99.10</a:t>
                      </a:r>
                      <a:endParaRPr lang="en-N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938128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6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AI algorithms implemented: Ridge, </a:t>
            </a:r>
            <a:r>
              <a:rPr lang="en-US" sz="2000" dirty="0" err="1"/>
              <a:t>Adaboost</a:t>
            </a:r>
            <a:r>
              <a:rPr lang="en-US" sz="2000" dirty="0"/>
              <a:t>, </a:t>
            </a:r>
            <a:r>
              <a:rPr lang="en-US" sz="2000" dirty="0" err="1"/>
              <a:t>GradientBoost</a:t>
            </a:r>
            <a:r>
              <a:rPr lang="en-US" sz="2000" dirty="0"/>
              <a:t>, </a:t>
            </a:r>
            <a:r>
              <a:rPr lang="en-US" sz="2000" dirty="0" err="1"/>
              <a:t>RandomForest</a:t>
            </a:r>
            <a:r>
              <a:rPr lang="en-US" sz="2000" dirty="0"/>
              <a:t>, </a:t>
            </a:r>
            <a:r>
              <a:rPr lang="en-US" sz="2000" dirty="0" err="1"/>
              <a:t>PCA+Ridge</a:t>
            </a:r>
            <a:r>
              <a:rPr lang="en-US" sz="2000" dirty="0"/>
              <a:t> and Neural Networks AI algorithms. </a:t>
            </a:r>
          </a:p>
          <a:p>
            <a:r>
              <a:rPr lang="en-US" sz="2000" dirty="0"/>
              <a:t>These models are incorporated in the breast cancer prediction platform.</a:t>
            </a:r>
          </a:p>
          <a:p>
            <a:r>
              <a:rPr lang="en-US" sz="2000" dirty="0"/>
              <a:t>Traditional benchmark AI technique: logistic regression model.</a:t>
            </a:r>
          </a:p>
          <a:p>
            <a:r>
              <a:rPr lang="en-US" sz="2000" dirty="0"/>
              <a:t>We the benchmark model performance against our AI algorithm performance.</a:t>
            </a:r>
          </a:p>
          <a:p>
            <a:r>
              <a:rPr lang="en-US" sz="2000" dirty="0"/>
              <a:t>In addition, we identify important features that contribute to breast cancer classification. 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Breast Cancer Prediction Platform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 b="304"/>
          <a:stretch>
            <a:fillRect/>
          </a:stretch>
        </p:blipFill>
        <p:spPr bwMode="auto">
          <a:xfrm>
            <a:off x="4825111" y="467208"/>
            <a:ext cx="6580382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5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2E3BAE3A-18A6-47B8-BD9F-5BC250B907E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D710991A-AC6C-3A0D-897C-9A752A4284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2841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E3BAE3A-18A6-47B8-BD9F-5BC250B907E1}" type="slidenum">
              <a:rPr lang="en-US" smtClean="0"/>
              <a:pPr algn="r"/>
              <a:t>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64232"/>
              </p:ext>
            </p:extLst>
          </p:nvPr>
        </p:nvGraphicFramePr>
        <p:xfrm>
          <a:off x="0" y="1"/>
          <a:ext cx="11994777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256">
                  <a:extLst>
                    <a:ext uri="{9D8B030D-6E8A-4147-A177-3AD203B41FA5}">
                      <a16:colId xmlns:a16="http://schemas.microsoft.com/office/drawing/2014/main" val="2727023877"/>
                    </a:ext>
                  </a:extLst>
                </a:gridCol>
                <a:gridCol w="6451439">
                  <a:extLst>
                    <a:ext uri="{9D8B030D-6E8A-4147-A177-3AD203B41FA5}">
                      <a16:colId xmlns:a16="http://schemas.microsoft.com/office/drawing/2014/main" val="292232100"/>
                    </a:ext>
                  </a:extLst>
                </a:gridCol>
                <a:gridCol w="4159082">
                  <a:extLst>
                    <a:ext uri="{9D8B030D-6E8A-4147-A177-3AD203B41FA5}">
                      <a16:colId xmlns:a16="http://schemas.microsoft.com/office/drawing/2014/main" val="2943375971"/>
                    </a:ext>
                  </a:extLst>
                </a:gridCol>
              </a:tblGrid>
              <a:tr h="581186">
                <a:tc>
                  <a:txBody>
                    <a:bodyPr/>
                    <a:lstStyle/>
                    <a:p>
                      <a:pPr marL="62230" marR="62230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419143"/>
                  </a:ext>
                </a:extLst>
              </a:tr>
              <a:tr h="663404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101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101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number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101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number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096761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radius (mean of distances from centre to points on the perimeter)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746081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texture (standard deviation of grey-scale values)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552441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384394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043085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smoothness (local variation in radius lengths)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522295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compactness (perimeter² / area — 1.0)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756575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concavity (severity of concave portions of the contour)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202147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concave points (number of concave portions of the contour)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040538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858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symmetry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203178"/>
                  </a:ext>
                </a:extLst>
              </a:tr>
              <a:tr h="561341">
                <a:tc>
                  <a:txBody>
                    <a:bodyPr/>
                    <a:lstStyle/>
                    <a:p>
                      <a:pPr marL="62230" marR="6223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marR="59690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fractal dimension (“coastline approximation” — 1)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230" marR="60325" algn="ctr" eaLnBrk="0" hangingPunct="0">
                        <a:lnSpc>
                          <a:spcPts val="995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Z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68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13120EAAE7D042BBCB910AC4FFDA9D" ma:contentTypeVersion="11" ma:contentTypeDescription="Create a new document." ma:contentTypeScope="" ma:versionID="b0cc58c50ee104a265da06276be7f742">
  <xsd:schema xmlns:xsd="http://www.w3.org/2001/XMLSchema" xmlns:xs="http://www.w3.org/2001/XMLSchema" xmlns:p="http://schemas.microsoft.com/office/2006/metadata/properties" xmlns:ns2="3a9566d4-c142-479c-b964-8052872dc92a" xmlns:ns3="03a67363-0174-4e84-b0b0-03441103e3b4" targetNamespace="http://schemas.microsoft.com/office/2006/metadata/properties" ma:root="true" ma:fieldsID="4e88085be42af237ea8c060934b98821" ns2:_="" ns3:_="">
    <xsd:import namespace="3a9566d4-c142-479c-b964-8052872dc92a"/>
    <xsd:import namespace="03a67363-0174-4e84-b0b0-03441103e3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566d4-c142-479c-b964-8052872dc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67363-0174-4e84-b0b0-03441103e3b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B93993-7835-4E65-9A44-24B6566079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045A0-00F8-4545-8A85-461415A54D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566d4-c142-479c-b964-8052872dc92a"/>
    <ds:schemaRef ds:uri="03a67363-0174-4e84-b0b0-03441103e3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B2E57D-1C65-450A-81E6-901E04E6C810}">
  <ds:schemaRefs>
    <ds:schemaRef ds:uri="http://purl.org/dc/elements/1.1/"/>
    <ds:schemaRef ds:uri="http://schemas.microsoft.com/office/2006/documentManagement/types"/>
    <ds:schemaRef ds:uri="3a9566d4-c142-479c-b964-8052872dc92a"/>
    <ds:schemaRef ds:uri="http://purl.org/dc/dcmitype/"/>
    <ds:schemaRef ds:uri="http://purl.org/dc/terms/"/>
    <ds:schemaRef ds:uri="http://schemas.openxmlformats.org/package/2006/metadata/core-properties"/>
    <ds:schemaRef ds:uri="03a67363-0174-4e84-b0b0-03441103e3b4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1075</Words>
  <Application>Microsoft Macintosh PowerPoint</Application>
  <PresentationFormat>Widescreen</PresentationFormat>
  <Paragraphs>272</Paragraphs>
  <Slides>14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Motivation</vt:lpstr>
      <vt:lpstr>Research Questions</vt:lpstr>
      <vt:lpstr>Literature Review</vt:lpstr>
      <vt:lpstr>PowerPoint Presentation</vt:lpstr>
      <vt:lpstr>Research Design</vt:lpstr>
      <vt:lpstr>Breast Cancer Prediction Platform</vt:lpstr>
      <vt:lpstr>Data</vt:lpstr>
      <vt:lpstr>PowerPoint Presentation</vt:lpstr>
      <vt:lpstr>Empirical Results</vt:lpstr>
      <vt:lpstr>Feature Importance</vt:lpstr>
      <vt:lpstr>ROC Curve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 Pritchett</dc:creator>
  <cp:lastModifiedBy>Padige, Santhosh Kumar</cp:lastModifiedBy>
  <cp:revision>28</cp:revision>
  <dcterms:created xsi:type="dcterms:W3CDTF">2020-05-18T17:54:18Z</dcterms:created>
  <dcterms:modified xsi:type="dcterms:W3CDTF">2022-05-05T05:11:37Z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0x0101004A13120EAAE7D042BBCB910AC4FFDA9D</vt:lpwstr>
  </property>
</Properties>
</file>