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p:cViewPr varScale="1">
        <p:scale>
          <a:sx n="101" d="100"/>
          <a:sy n="101" d="100"/>
        </p:scale>
        <p:origin x="114" y="6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mudhalvan5.xlsx]Sheet2!PivotTable2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smtClean="0"/>
              <a:t>s</a:t>
            </a:r>
            <a:endParaRPr lang="en-IN"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0.19864475636197651"/>
          <c:y val="0.21231365073860659"/>
          <c:w val="0.73124565510392281"/>
          <c:h val="0.5794243103717995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Sheet2!$B$5:$B$19</c:f>
              <c:numCache>
                <c:formatCode>General</c:formatCode>
                <c:ptCount val="14"/>
                <c:pt idx="0">
                  <c:v>3</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A2D8-4C72-AB89-966705B55C4C}"/>
            </c:ext>
          </c:extLst>
        </c:ser>
        <c:ser>
          <c:idx val="1"/>
          <c:order val="1"/>
          <c:tx>
            <c:strRef>
              <c:f>Sheet2!$C$3:$C$4</c:f>
              <c:strCache>
                <c:ptCount val="1"/>
                <c:pt idx="0">
                  <c:v>Permanent</c:v>
                </c:pt>
              </c:strCache>
            </c:strRef>
          </c:tx>
          <c:spPr>
            <a:solidFill>
              <a:schemeClr val="accent2"/>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Sheet2!$C$5:$C$19</c:f>
              <c:numCache>
                <c:formatCode>General</c:formatCode>
                <c:ptCount val="14"/>
                <c:pt idx="0">
                  <c:v>13</c:v>
                </c:pt>
                <c:pt idx="1">
                  <c:v>15</c:v>
                </c:pt>
                <c:pt idx="2">
                  <c:v>6</c:v>
                </c:pt>
                <c:pt idx="3">
                  <c:v>6</c:v>
                </c:pt>
                <c:pt idx="4">
                  <c:v>11</c:v>
                </c:pt>
                <c:pt idx="5">
                  <c:v>8</c:v>
                </c:pt>
                <c:pt idx="6">
                  <c:v>6</c:v>
                </c:pt>
                <c:pt idx="7">
                  <c:v>11</c:v>
                </c:pt>
                <c:pt idx="8">
                  <c:v>9</c:v>
                </c:pt>
                <c:pt idx="9">
                  <c:v>7</c:v>
                </c:pt>
                <c:pt idx="10">
                  <c:v>11</c:v>
                </c:pt>
                <c:pt idx="11">
                  <c:v>10</c:v>
                </c:pt>
                <c:pt idx="12">
                  <c:v>8</c:v>
                </c:pt>
              </c:numCache>
            </c:numRef>
          </c:val>
          <c:extLst>
            <c:ext xmlns:c16="http://schemas.microsoft.com/office/drawing/2014/chart" uri="{C3380CC4-5D6E-409C-BE32-E72D297353CC}">
              <c16:uniqueId val="{00000001-A2D8-4C72-AB89-966705B55C4C}"/>
            </c:ext>
          </c:extLst>
        </c:ser>
        <c:ser>
          <c:idx val="2"/>
          <c:order val="2"/>
          <c:tx>
            <c:strRef>
              <c:f>Sheet2!$D$3:$D$4</c:f>
              <c:strCache>
                <c:ptCount val="1"/>
                <c:pt idx="0">
                  <c:v>Temporary</c:v>
                </c:pt>
              </c:strCache>
            </c:strRef>
          </c:tx>
          <c:spPr>
            <a:solidFill>
              <a:schemeClr val="accent3"/>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Sheet2!$D$5:$D$19</c:f>
              <c:numCache>
                <c:formatCode>General</c:formatCode>
                <c:ptCount val="14"/>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A2D8-4C72-AB89-966705B55C4C}"/>
            </c:ext>
          </c:extLst>
        </c:ser>
        <c:ser>
          <c:idx val="3"/>
          <c:order val="3"/>
          <c:tx>
            <c:strRef>
              <c:f>Sheet2!$E$3:$E$4</c:f>
              <c:strCache>
                <c:ptCount val="1"/>
                <c:pt idx="0">
                  <c:v>(blank)</c:v>
                </c:pt>
              </c:strCache>
            </c:strRef>
          </c:tx>
          <c:spPr>
            <a:solidFill>
              <a:schemeClr val="accent4"/>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Sheet2!$E$5:$E$19</c:f>
              <c:numCache>
                <c:formatCode>General</c:formatCode>
                <c:ptCount val="14"/>
              </c:numCache>
            </c:numRef>
          </c:val>
          <c:extLst>
            <c:ext xmlns:c16="http://schemas.microsoft.com/office/drawing/2014/chart" uri="{C3380CC4-5D6E-409C-BE32-E72D297353CC}">
              <c16:uniqueId val="{00000003-A2D8-4C72-AB89-966705B55C4C}"/>
            </c:ext>
          </c:extLst>
        </c:ser>
        <c:dLbls>
          <c:showLegendKey val="0"/>
          <c:showVal val="0"/>
          <c:showCatName val="0"/>
          <c:showSerName val="0"/>
          <c:showPercent val="0"/>
          <c:showBubbleSize val="0"/>
        </c:dLbls>
        <c:gapWidth val="219"/>
        <c:overlap val="-27"/>
        <c:axId val="1506589440"/>
        <c:axId val="1506591520"/>
      </c:barChart>
      <c:catAx>
        <c:axId val="150658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6591520"/>
        <c:crosses val="autoZero"/>
        <c:auto val="1"/>
        <c:lblAlgn val="ctr"/>
        <c:lblOffset val="100"/>
        <c:noMultiLvlLbl val="0"/>
      </c:catAx>
      <c:valAx>
        <c:axId val="150659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6589440"/>
        <c:crosses val="autoZero"/>
        <c:crossBetween val="between"/>
      </c:valAx>
      <c:spPr>
        <a:noFill/>
        <a:ln>
          <a:noFill/>
        </a:ln>
        <a:effectLst/>
      </c:spPr>
    </c:plotArea>
    <c:legend>
      <c:legendPos val="r"/>
      <c:layout>
        <c:manualLayout>
          <c:xMode val="edge"/>
          <c:yMode val="edge"/>
          <c:x val="1.7580623074289627E-2"/>
          <c:y val="0.21093621080114577"/>
          <c:w val="0.12750354685394055"/>
          <c:h val="0.298015330865098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mudhalvan5.xlsx]Sheet2!PivotTable2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smtClean="0"/>
              <a:t>SALARY</a:t>
            </a:r>
            <a:r>
              <a:rPr lang="en-GB" baseline="0" dirty="0" smtClean="0"/>
              <a:t> AND COMPENSATION ANALYSIS THROUGH EXCEL DATA MODELING </a:t>
            </a:r>
            <a:endParaRPr lang="en-IN" dirty="0"/>
          </a:p>
        </c:rich>
      </c:tx>
      <c:layout>
        <c:manualLayout>
          <c:xMode val="edge"/>
          <c:yMode val="edge"/>
          <c:x val="0.1873198198198198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0.25647017095835994"/>
          <c:y val="2.5428331875182269E-2"/>
          <c:w val="0.73124565510392281"/>
          <c:h val="0.5794243103717995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Sheet2!$B$5:$B$19</c:f>
              <c:numCache>
                <c:formatCode>General</c:formatCode>
                <c:ptCount val="14"/>
                <c:pt idx="0">
                  <c:v>3</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A2D8-4C72-AB89-966705B55C4C}"/>
            </c:ext>
          </c:extLst>
        </c:ser>
        <c:ser>
          <c:idx val="1"/>
          <c:order val="1"/>
          <c:tx>
            <c:strRef>
              <c:f>Sheet2!$C$3:$C$4</c:f>
              <c:strCache>
                <c:ptCount val="1"/>
                <c:pt idx="0">
                  <c:v>Permanent</c:v>
                </c:pt>
              </c:strCache>
            </c:strRef>
          </c:tx>
          <c:spPr>
            <a:solidFill>
              <a:schemeClr val="accent2"/>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Sheet2!$C$5:$C$19</c:f>
              <c:numCache>
                <c:formatCode>General</c:formatCode>
                <c:ptCount val="14"/>
                <c:pt idx="0">
                  <c:v>13</c:v>
                </c:pt>
                <c:pt idx="1">
                  <c:v>15</c:v>
                </c:pt>
                <c:pt idx="2">
                  <c:v>6</c:v>
                </c:pt>
                <c:pt idx="3">
                  <c:v>6</c:v>
                </c:pt>
                <c:pt idx="4">
                  <c:v>11</c:v>
                </c:pt>
                <c:pt idx="5">
                  <c:v>8</c:v>
                </c:pt>
                <c:pt idx="6">
                  <c:v>6</c:v>
                </c:pt>
                <c:pt idx="7">
                  <c:v>11</c:v>
                </c:pt>
                <c:pt idx="8">
                  <c:v>9</c:v>
                </c:pt>
                <c:pt idx="9">
                  <c:v>7</c:v>
                </c:pt>
                <c:pt idx="10">
                  <c:v>11</c:v>
                </c:pt>
                <c:pt idx="11">
                  <c:v>10</c:v>
                </c:pt>
                <c:pt idx="12">
                  <c:v>8</c:v>
                </c:pt>
              </c:numCache>
            </c:numRef>
          </c:val>
          <c:extLst>
            <c:ext xmlns:c16="http://schemas.microsoft.com/office/drawing/2014/chart" uri="{C3380CC4-5D6E-409C-BE32-E72D297353CC}">
              <c16:uniqueId val="{00000001-A2D8-4C72-AB89-966705B55C4C}"/>
            </c:ext>
          </c:extLst>
        </c:ser>
        <c:ser>
          <c:idx val="2"/>
          <c:order val="2"/>
          <c:tx>
            <c:strRef>
              <c:f>Sheet2!$D$3:$D$4</c:f>
              <c:strCache>
                <c:ptCount val="1"/>
                <c:pt idx="0">
                  <c:v>Temporary</c:v>
                </c:pt>
              </c:strCache>
            </c:strRef>
          </c:tx>
          <c:spPr>
            <a:solidFill>
              <a:schemeClr val="accent3"/>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Sheet2!$D$5:$D$19</c:f>
              <c:numCache>
                <c:formatCode>General</c:formatCode>
                <c:ptCount val="14"/>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A2D8-4C72-AB89-966705B55C4C}"/>
            </c:ext>
          </c:extLst>
        </c:ser>
        <c:ser>
          <c:idx val="3"/>
          <c:order val="3"/>
          <c:tx>
            <c:strRef>
              <c:f>Sheet2!$E$3:$E$4</c:f>
              <c:strCache>
                <c:ptCount val="1"/>
                <c:pt idx="0">
                  <c:v>(blank)</c:v>
                </c:pt>
              </c:strCache>
            </c:strRef>
          </c:tx>
          <c:spPr>
            <a:solidFill>
              <a:schemeClr val="accent4"/>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Sheet2!$E$5:$E$19</c:f>
              <c:numCache>
                <c:formatCode>General</c:formatCode>
                <c:ptCount val="14"/>
              </c:numCache>
            </c:numRef>
          </c:val>
          <c:extLst>
            <c:ext xmlns:c16="http://schemas.microsoft.com/office/drawing/2014/chart" uri="{C3380CC4-5D6E-409C-BE32-E72D297353CC}">
              <c16:uniqueId val="{00000003-A2D8-4C72-AB89-966705B55C4C}"/>
            </c:ext>
          </c:extLst>
        </c:ser>
        <c:dLbls>
          <c:showLegendKey val="0"/>
          <c:showVal val="0"/>
          <c:showCatName val="0"/>
          <c:showSerName val="0"/>
          <c:showPercent val="0"/>
          <c:showBubbleSize val="0"/>
        </c:dLbls>
        <c:gapWidth val="219"/>
        <c:overlap val="-27"/>
        <c:axId val="1506589440"/>
        <c:axId val="1506591520"/>
      </c:barChart>
      <c:catAx>
        <c:axId val="150658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6591520"/>
        <c:crosses val="autoZero"/>
        <c:auto val="1"/>
        <c:lblAlgn val="ctr"/>
        <c:lblOffset val="100"/>
        <c:noMultiLvlLbl val="0"/>
      </c:catAx>
      <c:valAx>
        <c:axId val="150659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6589440"/>
        <c:crosses val="autoZero"/>
        <c:crossBetween val="between"/>
      </c:valAx>
      <c:spPr>
        <a:noFill/>
        <a:ln w="25400">
          <a:noFill/>
        </a:ln>
        <a:effectLst/>
      </c:spPr>
    </c:plotArea>
    <c:legend>
      <c:legendPos val="r"/>
      <c:layout>
        <c:manualLayout>
          <c:xMode val="edge"/>
          <c:yMode val="edge"/>
          <c:x val="0.87249645314605939"/>
          <c:y val="4.4129252055413251E-3"/>
          <c:w val="0.12750354685394055"/>
          <c:h val="0.298015330865098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1.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0.18629</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695450"/>
          <a:ext cx="8763000" cy="955234"/>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i="0" dirty="0" smtClean="0">
                <a:solidFill>
                  <a:srgbClr val="0F0F0F"/>
                </a:solidFill>
                <a:effectLst/>
                <a:latin typeface="Roboto" panose="020F0502020204030204" pitchFamily="2" charset="0"/>
              </a:rPr>
              <a:t>SALARY AND COMPENSATION ANALYSIS THOUGH EXCEL DATA MODELING</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314150"/>
            <a:ext cx="10022142" cy="1938992"/>
          </a:xfrm>
          <a:prstGeom prst="rect">
            <a:avLst/>
          </a:prstGeom>
          <a:noFill/>
        </p:spPr>
        <p:txBody>
          <a:bodyPr wrap="square" rtlCol="0">
            <a:spAutoFit/>
          </a:bodyPr>
          <a:lstStyle/>
          <a:p>
            <a:r>
              <a:rPr lang="en-US" sz="2400" dirty="0"/>
              <a:t>STUDENT </a:t>
            </a:r>
            <a:r>
              <a:rPr lang="en-US" sz="2400" dirty="0" smtClean="0"/>
              <a:t>NAME: B.SANTHOSH</a:t>
            </a:r>
            <a:endParaRPr lang="en-US" sz="2400" dirty="0"/>
          </a:p>
          <a:p>
            <a:r>
              <a:rPr lang="en-US" sz="2400" dirty="0"/>
              <a:t>REGISTER NO</a:t>
            </a:r>
            <a:r>
              <a:rPr lang="en-US" sz="2400" dirty="0" smtClean="0"/>
              <a:t>: </a:t>
            </a:r>
            <a:r>
              <a:rPr lang="en-US" sz="2400" dirty="0"/>
              <a:t>312214543/57D200435520C1CB65A4165CB4AC9111</a:t>
            </a:r>
            <a:endParaRPr lang="en-US" sz="2400" dirty="0"/>
          </a:p>
          <a:p>
            <a:r>
              <a:rPr lang="en-US" sz="2400" dirty="0" smtClean="0"/>
              <a:t>DEPARTMENT: BCOM CA </a:t>
            </a:r>
            <a:endParaRPr lang="en-US" sz="2400" dirty="0"/>
          </a:p>
          <a:p>
            <a:r>
              <a:rPr lang="en-US" sz="2400" dirty="0" smtClean="0"/>
              <a:t>COLLEGE: ST 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609600" y="1295400"/>
            <a:ext cx="7010399" cy="2031325"/>
          </a:xfrm>
          <a:prstGeom prst="rect">
            <a:avLst/>
          </a:prstGeom>
        </p:spPr>
        <p:txBody>
          <a:bodyPr wrap="square">
            <a:spAutoFit/>
          </a:bodyPr>
          <a:lstStyle/>
          <a:p>
            <a:pPr marL="342900" indent="-342900">
              <a:buAutoNum type="arabicPeriod"/>
            </a:pPr>
            <a:r>
              <a:rPr lang="en-IN" b="1" dirty="0" smtClean="0"/>
              <a:t>Data Collection</a:t>
            </a:r>
          </a:p>
          <a:p>
            <a:endParaRPr lang="en-IN" dirty="0"/>
          </a:p>
          <a:p>
            <a:r>
              <a:rPr lang="en-IN" b="1" dirty="0" smtClean="0"/>
              <a:t>   Gather </a:t>
            </a:r>
            <a:r>
              <a:rPr lang="en-IN" b="1" dirty="0"/>
              <a:t>Relevant Data</a:t>
            </a:r>
            <a:r>
              <a:rPr lang="en-IN" b="1" dirty="0" smtClean="0"/>
              <a:t>:</a:t>
            </a:r>
          </a:p>
          <a:p>
            <a:pPr marL="342900" indent="-342900">
              <a:buAutoNum type="arabicPeriod"/>
            </a:pPr>
            <a:endParaRPr lang="en-IN" dirty="0" smtClean="0"/>
          </a:p>
          <a:p>
            <a:r>
              <a:rPr lang="en-IN" b="1" dirty="0" smtClean="0"/>
              <a:t>    Employee </a:t>
            </a:r>
            <a:r>
              <a:rPr lang="en-IN" b="1" dirty="0"/>
              <a:t>Data</a:t>
            </a:r>
            <a:r>
              <a:rPr lang="en-IN" dirty="0"/>
              <a:t>: Names, job titles, departments, levels, locations, etc</a:t>
            </a:r>
            <a:r>
              <a:rPr lang="en-IN" dirty="0" smtClean="0"/>
              <a:t>.</a:t>
            </a:r>
          </a:p>
          <a:p>
            <a:r>
              <a:rPr lang="en-IN" b="1" dirty="0" smtClean="0"/>
              <a:t>    Compensation </a:t>
            </a:r>
            <a:r>
              <a:rPr lang="en-IN" b="1" dirty="0"/>
              <a:t>Data</a:t>
            </a:r>
            <a:r>
              <a:rPr lang="en-IN" dirty="0"/>
              <a:t>: Base salary, bonuses, stock options, benefits, etc</a:t>
            </a:r>
            <a:r>
              <a:rPr lang="en-IN" dirty="0" smtClean="0"/>
              <a:t>.</a:t>
            </a:r>
          </a:p>
          <a:p>
            <a:r>
              <a:rPr lang="en-IN" b="1" dirty="0" smtClean="0"/>
              <a:t>    Benchmark </a:t>
            </a:r>
            <a:r>
              <a:rPr lang="en-IN" b="1" dirty="0"/>
              <a:t>Data</a:t>
            </a:r>
            <a:r>
              <a:rPr lang="en-IN" dirty="0"/>
              <a:t>: Industry salary data, geographic salary differentials, </a:t>
            </a:r>
          </a:p>
        </p:txBody>
      </p:sp>
      <p:sp>
        <p:nvSpPr>
          <p:cNvPr id="4" name="Rectangle 3"/>
          <p:cNvSpPr/>
          <p:nvPr/>
        </p:nvSpPr>
        <p:spPr>
          <a:xfrm>
            <a:off x="609600" y="3881437"/>
            <a:ext cx="7239000" cy="2308324"/>
          </a:xfrm>
          <a:prstGeom prst="rect">
            <a:avLst/>
          </a:prstGeom>
        </p:spPr>
        <p:txBody>
          <a:bodyPr wrap="square">
            <a:spAutoFit/>
          </a:bodyPr>
          <a:lstStyle/>
          <a:p>
            <a:r>
              <a:rPr lang="en-IN" dirty="0"/>
              <a:t>2</a:t>
            </a:r>
            <a:r>
              <a:rPr lang="en-IN" b="1" dirty="0"/>
              <a:t>. Data </a:t>
            </a:r>
            <a:r>
              <a:rPr lang="en-IN" b="1" dirty="0" smtClean="0"/>
              <a:t>Organization:</a:t>
            </a:r>
          </a:p>
          <a:p>
            <a:endParaRPr lang="en-IN" dirty="0" smtClean="0"/>
          </a:p>
          <a:p>
            <a:r>
              <a:rPr lang="en-IN" b="1" dirty="0" smtClean="0"/>
              <a:t>Create </a:t>
            </a:r>
            <a:r>
              <a:rPr lang="en-IN" b="1" dirty="0"/>
              <a:t>a Clean Data </a:t>
            </a:r>
            <a:r>
              <a:rPr lang="en-IN" b="1" dirty="0" smtClean="0"/>
              <a:t>Structure:</a:t>
            </a:r>
            <a:endParaRPr lang="en-IN" dirty="0" smtClean="0"/>
          </a:p>
          <a:p>
            <a:endParaRPr lang="en-IN" dirty="0" smtClean="0"/>
          </a:p>
          <a:p>
            <a:r>
              <a:rPr lang="en-IN" b="1" dirty="0" smtClean="0"/>
              <a:t>sheets</a:t>
            </a:r>
            <a:r>
              <a:rPr lang="en-IN" dirty="0" smtClean="0"/>
              <a:t>:Organize </a:t>
            </a:r>
            <a:r>
              <a:rPr lang="en-IN" dirty="0"/>
              <a:t>data into different sheets if necessary (e.g., Employee Data, Compensation Data, Benchmark Data</a:t>
            </a:r>
            <a:r>
              <a:rPr lang="en-IN" dirty="0" smtClean="0"/>
              <a:t>).</a:t>
            </a:r>
          </a:p>
          <a:p>
            <a:r>
              <a:rPr lang="en-IN" b="1" dirty="0" smtClean="0"/>
              <a:t>Tables</a:t>
            </a:r>
            <a:r>
              <a:rPr lang="en-IN" dirty="0"/>
              <a:t>: Use Excel Tables (Insert &gt; Table) to structure data, which makes it easier to manipulate and analyze.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75611996"/>
              </p:ext>
            </p:extLst>
          </p:nvPr>
        </p:nvGraphicFramePr>
        <p:xfrm>
          <a:off x="152400" y="1447800"/>
          <a:ext cx="8763000" cy="537518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828671314"/>
              </p:ext>
            </p:extLst>
          </p:nvPr>
        </p:nvGraphicFramePr>
        <p:xfrm flipV="1">
          <a:off x="685800" y="1877302"/>
          <a:ext cx="45719" cy="45719"/>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descr="naan mudhalvan5 [Last saved by user] - Excel (Product Activation Fail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536407"/>
            <a:ext cx="8763000" cy="5128700"/>
          </a:xfrm>
          <a:prstGeom prst="rect">
            <a:avLst/>
          </a:prstGeom>
        </p:spPr>
      </p:pic>
    </p:spTree>
    <p:extLst>
      <p:ext uri="{BB962C8B-B14F-4D97-AF65-F5344CB8AC3E}">
        <p14:creationId xmlns:p14="http://schemas.microsoft.com/office/powerpoint/2010/main" val="1034487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55332" y="1676400"/>
            <a:ext cx="7626668" cy="3139321"/>
          </a:xfrm>
          <a:prstGeom prst="rect">
            <a:avLst/>
          </a:prstGeom>
        </p:spPr>
        <p:txBody>
          <a:bodyPr wrap="square">
            <a:spAutoFit/>
          </a:bodyPr>
          <a:lstStyle/>
          <a:p>
            <a:r>
              <a:rPr lang="en-GB" dirty="0"/>
              <a:t>In conclusion, the salary and compensation analysis through Excel data modeling provides a comprehensive understanding of compensation structures and trends within an organization. By leveraging Excel's powerful data analysis tools, we can identify key patterns and insights, such as salary distribution, compensation disparities, and the impact of various factors like experience, education, and job role on overall pay. This analysis not only helps in making informed decisions regarding pay equity and competitive compensation strategies but also aids in budgeting and forecasting future compensation needs. Ultimately, using Excel for this purpose enables organizations to align their compensation practices with industry standards, improve employee satisfaction, and support strategic HR planning.</a:t>
            </a:r>
            <a:endParaRPr lang="en-IN"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954107"/>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SALARY AND COMPENSATION ANALYSIS THOUGH EXCEL DATA MODELING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241202"/>
            <a:ext cx="6096000" cy="1384995"/>
          </a:xfrm>
          <a:prstGeom prst="rect">
            <a:avLst/>
          </a:prstGeom>
        </p:spPr>
        <p:txBody>
          <a:bodyPr>
            <a:spAutoFit/>
          </a:bodyPr>
          <a:lstStyle/>
          <a:p>
            <a:r>
              <a:rPr lang="en-IN" sz="2800" b="1" i="1" dirty="0"/>
              <a:t>Problem Statement</a:t>
            </a:r>
            <a:r>
              <a:rPr lang="en-IN" sz="2800" dirty="0"/>
              <a:t>: Analyze salary and compensation data to identify trends, disparities, and areas for improvement.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050B57B-77CA-84FA-9910-3F41C17BBB48}"/>
              </a:ext>
            </a:extLst>
          </p:cNvPr>
          <p:cNvSpPr txBox="1"/>
          <p:nvPr/>
        </p:nvSpPr>
        <p:spPr>
          <a:xfrm>
            <a:off x="1143000" y="22479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050B57B-77CA-84FA-9910-3F41C17BBB48}"/>
              </a:ext>
            </a:extLst>
          </p:cNvPr>
          <p:cNvSpPr txBox="1"/>
          <p:nvPr/>
        </p:nvSpPr>
        <p:spPr>
          <a:xfrm>
            <a:off x="1295400" y="2362200"/>
            <a:ext cx="7924800" cy="2308324"/>
          </a:xfrm>
          <a:prstGeom prst="rect">
            <a:avLst/>
          </a:prstGeom>
          <a:noFill/>
        </p:spPr>
        <p:txBody>
          <a:bodyPr wrap="square" rtlCol="0">
            <a:spAutoFit/>
          </a:bodyPr>
          <a:lstStyle/>
          <a:p>
            <a:pPr>
              <a:buFont typeface="Arial" panose="020B0604020202020204" pitchFamily="34" charset="0"/>
              <a:buChar char="•"/>
            </a:pPr>
            <a:r>
              <a:rPr lang="en-GB" sz="2400" dirty="0" smtClean="0">
                <a:solidFill>
                  <a:srgbClr val="0D0D0D"/>
                </a:solidFill>
                <a:latin typeface="Times New Roman" panose="02020603050405020304" pitchFamily="18" charset="0"/>
                <a:cs typeface="Times New Roman" panose="02020603050405020304" pitchFamily="18" charset="0"/>
              </a:rPr>
              <a:t> </a:t>
            </a:r>
            <a:r>
              <a:rPr lang="en-GB" sz="2400" dirty="0">
                <a:solidFill>
                  <a:srgbClr val="0D0D0D"/>
                </a:solidFill>
                <a:latin typeface="Times New Roman" panose="02020603050405020304" pitchFamily="18" charset="0"/>
                <a:cs typeface="Times New Roman" panose="02020603050405020304" pitchFamily="18" charset="0"/>
              </a:rPr>
              <a:t>Collect and clean salary and compensation data for all employees- Develop a data model in Excel to analyze and visualize the data- Conduct statistical analysis and data visualization to identify trends and disparities- Develop recommendations for optimizing salary and compensation structures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82316" y="1991226"/>
            <a:ext cx="6096000" cy="3970318"/>
          </a:xfrm>
          <a:prstGeom prst="rect">
            <a:avLst/>
          </a:prstGeom>
        </p:spPr>
        <p:txBody>
          <a:bodyPr>
            <a:spAutoFit/>
          </a:bodyPr>
          <a:lstStyle/>
          <a:p>
            <a:r>
              <a:rPr lang="en-GB" sz="2800" dirty="0" smtClean="0"/>
              <a:t> 1.HR Professionals</a:t>
            </a:r>
          </a:p>
          <a:p>
            <a:r>
              <a:rPr lang="en-GB" sz="2800" dirty="0" smtClean="0"/>
              <a:t> 2.Business Leaders</a:t>
            </a:r>
          </a:p>
          <a:p>
            <a:r>
              <a:rPr lang="en-GB" sz="2800" dirty="0" smtClean="0"/>
              <a:t> 3.Compensation Committees</a:t>
            </a:r>
          </a:p>
          <a:p>
            <a:r>
              <a:rPr lang="en-GB" sz="2800" dirty="0" smtClean="0"/>
              <a:t> 4.Recruiters</a:t>
            </a:r>
          </a:p>
          <a:p>
            <a:r>
              <a:rPr lang="en-GB" sz="2800" dirty="0" smtClean="0"/>
              <a:t> 5.Finance Teams</a:t>
            </a:r>
          </a:p>
          <a:p>
            <a:r>
              <a:rPr lang="en-GB" sz="2800" dirty="0" smtClean="0"/>
              <a:t> 6.Operations Managers</a:t>
            </a:r>
          </a:p>
          <a:p>
            <a:r>
              <a:rPr lang="en-GB" sz="2800" dirty="0" smtClean="0"/>
              <a:t> 7.Union Representatives</a:t>
            </a:r>
          </a:p>
          <a:p>
            <a:r>
              <a:rPr lang="en-GB" sz="2800" dirty="0" smtClean="0"/>
              <a:t> 8.Researchers</a:t>
            </a:r>
          </a:p>
          <a:p>
            <a:r>
              <a:rPr lang="en-GB" sz="2800" dirty="0" smtClean="0"/>
              <a:t> 9.Consultants</a:t>
            </a:r>
            <a:endParaRPr lang="en-IN"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1905000"/>
            <a:ext cx="228600" cy="2857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551837"/>
            <a:ext cx="6096000" cy="1754326"/>
          </a:xfrm>
          <a:prstGeom prst="rect">
            <a:avLst/>
          </a:prstGeom>
        </p:spPr>
        <p:txBody>
          <a:bodyPr>
            <a:spAutoFit/>
          </a:bodyPr>
          <a:lstStyle/>
          <a:p>
            <a:r>
              <a:rPr lang="en-IN" dirty="0"/>
              <a:t> </a:t>
            </a:r>
            <a:r>
              <a:rPr lang="en-IN" b="1" dirty="0"/>
              <a:t>Solution </a:t>
            </a:r>
            <a:r>
              <a:rPr lang="en-IN" b="1" dirty="0" smtClean="0"/>
              <a:t>Overview</a:t>
            </a:r>
          </a:p>
          <a:p>
            <a:r>
              <a:rPr lang="en-IN" dirty="0" smtClean="0"/>
              <a:t> 1.Comprehensive </a:t>
            </a:r>
            <a:r>
              <a:rPr lang="en-IN" dirty="0"/>
              <a:t>data model for salary and compensation analysis   </a:t>
            </a:r>
            <a:endParaRPr lang="en-IN" dirty="0" smtClean="0"/>
          </a:p>
          <a:p>
            <a:r>
              <a:rPr lang="en-IN" dirty="0" smtClean="0"/>
              <a:t> 2. </a:t>
            </a:r>
            <a:r>
              <a:rPr lang="en-IN" dirty="0"/>
              <a:t>Automated data cleaning and preprocessing </a:t>
            </a:r>
            <a:endParaRPr lang="en-IN" dirty="0" smtClean="0"/>
          </a:p>
          <a:p>
            <a:r>
              <a:rPr lang="en-IN" dirty="0" smtClean="0"/>
              <a:t> 3.Advanced </a:t>
            </a:r>
            <a:r>
              <a:rPr lang="en-IN" dirty="0"/>
              <a:t>statistical analysis and visualization   </a:t>
            </a:r>
            <a:endParaRPr lang="en-IN" dirty="0" smtClean="0"/>
          </a:p>
          <a:p>
            <a:r>
              <a:rPr lang="en-IN" dirty="0" smtClean="0"/>
              <a:t> 4.Customizable </a:t>
            </a:r>
            <a:r>
              <a:rPr lang="en-IN" dirty="0"/>
              <a:t>dashboards for easy reporting and analysis</a:t>
            </a:r>
          </a:p>
        </p:txBody>
      </p:sp>
      <p:sp>
        <p:nvSpPr>
          <p:cNvPr id="10" name="Rectangle 9"/>
          <p:cNvSpPr/>
          <p:nvPr/>
        </p:nvSpPr>
        <p:spPr>
          <a:xfrm>
            <a:off x="3019425" y="4495800"/>
            <a:ext cx="6096000" cy="1200329"/>
          </a:xfrm>
          <a:prstGeom prst="rect">
            <a:avLst/>
          </a:prstGeom>
        </p:spPr>
        <p:txBody>
          <a:bodyPr>
            <a:spAutoFit/>
          </a:bodyPr>
          <a:lstStyle/>
          <a:p>
            <a:r>
              <a:rPr lang="en-IN" dirty="0" smtClean="0"/>
              <a:t> </a:t>
            </a:r>
            <a:r>
              <a:rPr lang="en-IN" b="1" dirty="0"/>
              <a:t>Value </a:t>
            </a:r>
            <a:r>
              <a:rPr lang="en-IN" b="1" dirty="0" smtClean="0"/>
              <a:t>Proposition</a:t>
            </a:r>
          </a:p>
          <a:p>
            <a:r>
              <a:rPr lang="en-IN" dirty="0" smtClean="0"/>
              <a:t> 1.Identify </a:t>
            </a:r>
            <a:r>
              <a:rPr lang="en-IN" dirty="0"/>
              <a:t>trends and disparities in salary and </a:t>
            </a:r>
            <a:r>
              <a:rPr lang="en-IN" dirty="0" smtClean="0"/>
              <a:t>compensation</a:t>
            </a:r>
          </a:p>
          <a:p>
            <a:r>
              <a:rPr lang="en-IN" dirty="0" smtClean="0"/>
              <a:t> 2.Optimize </a:t>
            </a:r>
            <a:r>
              <a:rPr lang="en-IN" dirty="0"/>
              <a:t>salary and compensation </a:t>
            </a:r>
            <a:r>
              <a:rPr lang="en-IN" dirty="0" smtClean="0"/>
              <a:t>structures</a:t>
            </a:r>
          </a:p>
          <a:p>
            <a:r>
              <a:rPr lang="en-IN" dirty="0" smtClean="0"/>
              <a:t> 3.Improve </a:t>
            </a:r>
            <a:r>
              <a:rPr lang="en-IN" dirty="0"/>
              <a:t>transparency and visibility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048000" y="2967335"/>
            <a:ext cx="6096000" cy="369332"/>
          </a:xfrm>
          <a:prstGeom prst="rect">
            <a:avLst/>
          </a:prstGeom>
        </p:spPr>
        <p:txBody>
          <a:bodyPr>
            <a:spAutoFit/>
          </a:bodyPr>
          <a:lstStyle/>
          <a:p>
            <a:endParaRPr lang="en-IN" dirty="0"/>
          </a:p>
        </p:txBody>
      </p:sp>
      <p:sp>
        <p:nvSpPr>
          <p:cNvPr id="4" name="Rectangle 3"/>
          <p:cNvSpPr/>
          <p:nvPr/>
        </p:nvSpPr>
        <p:spPr>
          <a:xfrm>
            <a:off x="755332" y="1371600"/>
            <a:ext cx="6096000" cy="4726166"/>
          </a:xfrm>
          <a:prstGeom prst="rect">
            <a:avLst/>
          </a:prstGeom>
        </p:spPr>
        <p:txBody>
          <a:bodyPr>
            <a:spAutoFit/>
          </a:bodyPr>
          <a:lstStyle/>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Kaagle-employee dataset</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26 feature</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9 features</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Emp id- numerical</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Fn- text</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Ln- text</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Business unit- text</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Gender-male, female</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Performance score- text</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Rating- numerical (5,4,3,2)</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598063" y="2032873"/>
            <a:ext cx="8534018"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3304520"/>
            <a:ext cx="6096000" cy="338554"/>
          </a:xfrm>
          <a:prstGeom prst="rect">
            <a:avLst/>
          </a:prstGeom>
        </p:spPr>
        <p:txBody>
          <a:bodyPr>
            <a:spAutoFit/>
          </a:bodyPr>
          <a:lstStyle/>
          <a:p>
            <a:r>
              <a:rPr lang="en-IN" sz="1600" dirty="0"/>
              <a:t>*=IFS(28&gt;=5,"VERY HIGH",28&gt;=4,"HIGH" 28&gt;=3,"MED", TRUE, "LOW")</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526</Words>
  <Application>Microsoft Office PowerPoint</Application>
  <PresentationFormat>Widescreen</PresentationFormat>
  <Paragraphs>92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SALARY AND COMPENSATION ANALYSIS THOUGH EXCEL DATA MODELING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34</cp:revision>
  <dcterms:created xsi:type="dcterms:W3CDTF">2024-03-29T15:07:22Z</dcterms:created>
  <dcterms:modified xsi:type="dcterms:W3CDTF">2024-08-30T09:17:28Z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