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4" r:id="rId9"/>
    <p:sldId id="265" r:id="rId10"/>
    <p:sldId id="263" r:id="rId11"/>
    <p:sldId id="273" r:id="rId12"/>
    <p:sldId id="267" r:id="rId13"/>
    <p:sldId id="268" r:id="rId14"/>
    <p:sldId id="269" r:id="rId15"/>
    <p:sldId id="270" r:id="rId16"/>
    <p:sldId id="271" r:id="rId17"/>
    <p:sldId id="274" r:id="rId18"/>
    <p:sldId id="275" r:id="rId19"/>
    <p:sldId id="276" r:id="rId20"/>
    <p:sldId id="277" r:id="rId21"/>
    <p:sldId id="278" r:id="rId22"/>
    <p:sldId id="279" r:id="rId23"/>
    <p:sldId id="266" r:id="rId24"/>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711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5764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3518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27/11/2024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315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27/11/2024</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182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27/11/2024</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2367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27/11/2024</a:t>
            </a:r>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04051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27/11/2024</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214024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27/11/2024</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173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27/11/2024</a:t>
            </a:r>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4CB378-4F50-4CCE-9659-BB7A6E40C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59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springer.com/journal/1027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
        <p:cNvGrpSpPr/>
        <p:nvPr/>
      </p:nvGrpSpPr>
      <p:grpSpPr>
        <a:xfrm>
          <a:off x="0" y="0"/>
          <a:ext cx="0" cy="0"/>
          <a:chOff x="0" y="0"/>
          <a:chExt cx="0" cy="0"/>
        </a:xfrm>
      </p:grpSpPr>
      <p:sp>
        <p:nvSpPr>
          <p:cNvPr id="13" name="Google Shape;13;p1"/>
          <p:cNvSpPr txBox="1"/>
          <p:nvPr/>
        </p:nvSpPr>
        <p:spPr>
          <a:xfrm>
            <a:off x="1293779" y="914400"/>
            <a:ext cx="99513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dirty="0" smtClean="0">
                <a:solidFill>
                  <a:schemeClr val="dk1"/>
                </a:solidFill>
                <a:latin typeface="Calibri"/>
                <a:ea typeface="Calibri"/>
                <a:cs typeface="Calibri"/>
                <a:sym typeface="Calibri"/>
              </a:rPr>
              <a:t>Automated Diabetic Retinopathy </a:t>
            </a:r>
            <a:r>
              <a:rPr lang="en-IN" sz="4800" dirty="0" smtClean="0">
                <a:solidFill>
                  <a:schemeClr val="dk1"/>
                </a:solidFill>
                <a:latin typeface="Calibri"/>
                <a:ea typeface="Calibri"/>
                <a:cs typeface="Calibri"/>
                <a:sym typeface="Calibri"/>
              </a:rPr>
              <a:t>Detection System</a:t>
            </a:r>
            <a:endParaRPr sz="4800" b="0" i="0" u="none" strike="noStrike" cap="none" dirty="0">
              <a:solidFill>
                <a:schemeClr val="dk1"/>
              </a:solidFill>
              <a:latin typeface="Calibri"/>
              <a:ea typeface="Calibri"/>
              <a:cs typeface="Calibri"/>
              <a:sym typeface="Calibri"/>
            </a:endParaRPr>
          </a:p>
        </p:txBody>
      </p:sp>
      <p:sp>
        <p:nvSpPr>
          <p:cNvPr id="14" name="Google Shape;14;p1"/>
          <p:cNvSpPr txBox="1"/>
          <p:nvPr/>
        </p:nvSpPr>
        <p:spPr>
          <a:xfrm>
            <a:off x="1468877" y="2655651"/>
            <a:ext cx="9776400" cy="37856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400" b="0" i="0" u="none" strike="noStrike" cap="none" dirty="0">
                <a:solidFill>
                  <a:schemeClr val="dk1"/>
                </a:solidFill>
                <a:latin typeface="Calibri"/>
                <a:ea typeface="Calibri"/>
                <a:cs typeface="Calibri"/>
                <a:sym typeface="Calibri"/>
              </a:rPr>
              <a:t>Team Members: 												</a:t>
            </a:r>
            <a:endParaRPr dirty="0"/>
          </a:p>
          <a:p>
            <a:pPr marR="0" lvl="0" algn="l" rtl="0">
              <a:lnSpc>
                <a:spcPct val="150000"/>
              </a:lnSpc>
              <a:spcBef>
                <a:spcPts val="0"/>
              </a:spcBef>
              <a:spcAft>
                <a:spcPts val="0"/>
              </a:spcAft>
            </a:pPr>
            <a:r>
              <a:rPr lang="en-IN" sz="2400" dirty="0" smtClean="0">
                <a:solidFill>
                  <a:schemeClr val="dk1"/>
                </a:solidFill>
                <a:latin typeface="Calibri"/>
                <a:ea typeface="Calibri"/>
                <a:cs typeface="Calibri"/>
                <a:sym typeface="Calibri"/>
              </a:rPr>
              <a:t>1. NAVEEN KUMAR E (811721104072)</a:t>
            </a:r>
          </a:p>
          <a:p>
            <a:pPr marR="0" lvl="0" algn="l" rtl="0">
              <a:lnSpc>
                <a:spcPct val="150000"/>
              </a:lnSpc>
              <a:spcBef>
                <a:spcPts val="0"/>
              </a:spcBef>
              <a:spcAft>
                <a:spcPts val="0"/>
              </a:spcAft>
            </a:pPr>
            <a:r>
              <a:rPr lang="en-IN" sz="2400" dirty="0" smtClean="0">
                <a:solidFill>
                  <a:schemeClr val="dk1"/>
                </a:solidFill>
                <a:latin typeface="Calibri"/>
                <a:ea typeface="Calibri"/>
                <a:cs typeface="Calibri"/>
                <a:sym typeface="Calibri"/>
              </a:rPr>
              <a:t>2. PRASANNA R (811721104080)</a:t>
            </a:r>
            <a:endParaRPr dirty="0"/>
          </a:p>
          <a:p>
            <a:pPr marL="0" marR="0" lvl="0" indent="0" algn="l" rtl="0">
              <a:lnSpc>
                <a:spcPct val="150000"/>
              </a:lnSpc>
              <a:spcBef>
                <a:spcPts val="0"/>
              </a:spcBef>
              <a:spcAft>
                <a:spcPts val="0"/>
              </a:spcAft>
              <a:buNone/>
            </a:pPr>
            <a:r>
              <a:rPr lang="en-IN" sz="2400" dirty="0">
                <a:solidFill>
                  <a:schemeClr val="dk1"/>
                </a:solidFill>
                <a:latin typeface="Calibri"/>
                <a:ea typeface="Calibri"/>
                <a:cs typeface="Calibri"/>
                <a:sym typeface="Calibri"/>
              </a:rPr>
              <a:t>3. SANTHOSH </a:t>
            </a:r>
            <a:r>
              <a:rPr lang="en-IN" sz="2400" dirty="0" smtClean="0">
                <a:solidFill>
                  <a:schemeClr val="dk1"/>
                </a:solidFill>
                <a:latin typeface="Calibri"/>
                <a:ea typeface="Calibri"/>
                <a:cs typeface="Calibri"/>
                <a:sym typeface="Calibri"/>
              </a:rPr>
              <a:t>S (811721104089)</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lvl="1"/>
            <a:r>
              <a:rPr lang="en-IN" sz="2400" dirty="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Guided </a:t>
            </a:r>
            <a:r>
              <a:rPr lang="en-IN" sz="2400" dirty="0">
                <a:solidFill>
                  <a:schemeClr val="dk1"/>
                </a:solidFill>
                <a:latin typeface="Calibri"/>
                <a:ea typeface="Calibri"/>
                <a:cs typeface="Calibri"/>
                <a:sym typeface="Calibri"/>
              </a:rPr>
              <a:t>By</a:t>
            </a:r>
            <a:r>
              <a:rPr lang="en-IN" sz="2400" dirty="0" smtClean="0">
                <a:solidFill>
                  <a:schemeClr val="dk1"/>
                </a:solidFill>
                <a:latin typeface="Calibri"/>
                <a:ea typeface="Calibri"/>
                <a:cs typeface="Calibri"/>
                <a:sym typeface="Calibri"/>
              </a:rPr>
              <a:t>:</a:t>
            </a:r>
          </a:p>
          <a:p>
            <a:pPr lvl="1"/>
            <a:r>
              <a:rPr lang="en-IN" sz="2400" dirty="0">
                <a:solidFill>
                  <a:schemeClr val="dk1"/>
                </a:solidFill>
                <a:latin typeface="Calibri"/>
                <a:ea typeface="Calibri"/>
                <a:cs typeface="Calibri"/>
                <a:sym typeface="Calibri"/>
              </a:rPr>
              <a:t>	</a:t>
            </a:r>
            <a:r>
              <a:rPr lang="en-IN" sz="2400" dirty="0" smtClean="0">
                <a:solidFill>
                  <a:schemeClr val="dk1"/>
                </a:solidFill>
                <a:latin typeface="Calibri"/>
                <a:ea typeface="Calibri"/>
                <a:cs typeface="Calibri"/>
                <a:sym typeface="Calibri"/>
              </a:rPr>
              <a:t>										</a:t>
            </a:r>
            <a:r>
              <a:rPr lang="en-IN" sz="2400" dirty="0" smtClean="0">
                <a:solidFill>
                  <a:schemeClr val="dk1"/>
                </a:solidFill>
                <a:ea typeface="Calibri"/>
                <a:cs typeface="Calibri"/>
                <a:sym typeface="Calibri"/>
              </a:rPr>
              <a:t>Mrs.M.Mathumathi M.E</a:t>
            </a:r>
            <a:r>
              <a:rPr lang="en-IN" sz="2400" dirty="0">
                <a:solidFill>
                  <a:schemeClr val="dk1"/>
                </a:solidFill>
                <a:ea typeface="Calibri"/>
                <a:cs typeface="Calibri"/>
                <a:sym typeface="Calibri"/>
              </a:rPr>
              <a:t>.,(Ph.D).,</a:t>
            </a:r>
            <a:endParaRPr dirty="0"/>
          </a:p>
          <a:p>
            <a:pPr lvl="1"/>
            <a:r>
              <a:rPr lang="en-IN" sz="2400" dirty="0">
                <a:solidFill>
                  <a:schemeClr val="dk1"/>
                </a:solidFill>
                <a:latin typeface="Calibri"/>
                <a:ea typeface="Calibri"/>
                <a:cs typeface="Calibri"/>
                <a:sym typeface="Calibri"/>
              </a:rPr>
              <a:t>														</a:t>
            </a:r>
            <a:endParaRPr dirty="0"/>
          </a:p>
        </p:txBody>
      </p:sp>
      <p:sp>
        <p:nvSpPr>
          <p:cNvPr id="15" name="Google Shape;15;p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mtClean="0"/>
              <a:t>27/11/2024</a:t>
            </a:r>
            <a:endParaRPr dirty="0"/>
          </a:p>
        </p:txBody>
      </p:sp>
      <p:sp>
        <p:nvSpPr>
          <p:cNvPr id="16" name="Google Shape;16;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2602344875"/>
              </p:ext>
            </p:extLst>
          </p:nvPr>
        </p:nvGraphicFramePr>
        <p:xfrm>
          <a:off x="1096963" y="1846261"/>
          <a:ext cx="10058397" cy="437030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US" dirty="0" smtClean="0"/>
                        <a:t>"Explainable AI for Diabetic Retinopathy Detection: A Step Towards Trustworthy AI in Healthcare“(2023) Authors: S. H. Lee, J. K. Kim, H. Park</a:t>
                      </a:r>
                      <a:endParaRPr lang="en-IN" dirty="0"/>
                    </a:p>
                  </a:txBody>
                  <a:tcPr/>
                </a:tc>
                <a:tc>
                  <a:txBody>
                    <a:bodyPr/>
                    <a:lstStyle/>
                    <a:p>
                      <a:r>
                        <a:rPr lang="en-IN" sz="1800" b="0" i="0" kern="1200" dirty="0" smtClean="0">
                          <a:solidFill>
                            <a:schemeClr val="dk1"/>
                          </a:solidFill>
                          <a:effectLst/>
                          <a:latin typeface="+mn-lt"/>
                          <a:ea typeface="+mn-ea"/>
                          <a:cs typeface="+mn-cs"/>
                        </a:rPr>
                        <a:t>Focuses on explainability , Improves trust among clinicians</a:t>
                      </a:r>
                      <a:endParaRPr lang="en-IN" dirty="0"/>
                    </a:p>
                  </a:txBody>
                  <a:tcPr/>
                </a:tc>
                <a:tc>
                  <a:txBody>
                    <a:bodyPr/>
                    <a:lstStyle/>
                    <a:p>
                      <a:r>
                        <a:rPr lang="en-US" sz="1800" b="0" i="0" kern="1200" dirty="0" smtClean="0">
                          <a:solidFill>
                            <a:schemeClr val="dk1"/>
                          </a:solidFill>
                          <a:effectLst/>
                          <a:latin typeface="+mn-lt"/>
                          <a:ea typeface="+mn-ea"/>
                          <a:cs typeface="+mn-cs"/>
                        </a:rPr>
                        <a:t>Lower</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accuracy compared to purely deep learning-based models, Trade-off between transparency and performance</a:t>
                      </a:r>
                      <a:endParaRPr lang="en-IN" dirty="0"/>
                    </a:p>
                  </a:txBody>
                  <a:tcPr/>
                </a:tc>
                <a:extLst>
                  <a:ext uri="{0D108BD9-81ED-4DB2-BD59-A6C34878D82A}">
                    <a16:rowId xmlns:a16="http://schemas.microsoft.com/office/drawing/2014/main" val="3585247155"/>
                  </a:ext>
                </a:extLst>
              </a:tr>
              <a:tr h="1423880">
                <a:tc>
                  <a:txBody>
                    <a:bodyPr/>
                    <a:lstStyle/>
                    <a:p>
                      <a:r>
                        <a:rPr lang="en-US" dirty="0" smtClean="0"/>
                        <a:t>"DR Detection Using CNNs</a:t>
                      </a:r>
                      <a:r>
                        <a:rPr lang="en-US" baseline="0" dirty="0" smtClean="0"/>
                        <a:t> </a:t>
                      </a:r>
                      <a:r>
                        <a:rPr lang="en-US" dirty="0" smtClean="0"/>
                        <a:t>with Data Augmentation and Optimization Techniques“(2022) </a:t>
                      </a:r>
                      <a:r>
                        <a:rPr lang="en-US" sz="1800" b="1" i="0" kern="1200" dirty="0" smtClean="0">
                          <a:solidFill>
                            <a:schemeClr val="dk1"/>
                          </a:solidFill>
                          <a:effectLst/>
                          <a:latin typeface="+mn-lt"/>
                          <a:ea typeface="+mn-ea"/>
                          <a:cs typeface="+mn-cs"/>
                        </a:rPr>
                        <a:t>Authors</a:t>
                      </a:r>
                      <a:r>
                        <a:rPr lang="en-US" sz="1800" b="0" i="0" kern="1200" dirty="0" smtClean="0">
                          <a:solidFill>
                            <a:schemeClr val="dk1"/>
                          </a:solidFill>
                          <a:effectLst/>
                          <a:latin typeface="+mn-lt"/>
                          <a:ea typeface="+mn-ea"/>
                          <a:cs typeface="+mn-cs"/>
                        </a:rPr>
                        <a:t>: P. N. Sharma, R. Kumar, S. Verma.</a:t>
                      </a:r>
                      <a:r>
                        <a:rPr lang="en-US" dirty="0" smtClean="0"/>
                        <a:t/>
                      </a:r>
                      <a:br>
                        <a:rPr lang="en-US" dirty="0" smtClean="0"/>
                      </a:br>
                      <a:endParaRPr lang="en-IN" dirty="0"/>
                    </a:p>
                  </a:txBody>
                  <a:tcPr/>
                </a:tc>
                <a:tc>
                  <a:txBody>
                    <a:bodyPr/>
                    <a:lstStyle/>
                    <a:p>
                      <a:r>
                        <a:rPr lang="en-IN" sz="1800" b="0" i="0" kern="1200" dirty="0" smtClean="0">
                          <a:solidFill>
                            <a:schemeClr val="dk1"/>
                          </a:solidFill>
                          <a:effectLst/>
                          <a:latin typeface="+mn-lt"/>
                          <a:ea typeface="+mn-ea"/>
                          <a:cs typeface="+mn-cs"/>
                        </a:rPr>
                        <a:t>Incorporates data augmentation techniques,</a:t>
                      </a:r>
                      <a:r>
                        <a:rPr lang="en-US" sz="1800" b="0" i="0" kern="1200" dirty="0" smtClean="0">
                          <a:solidFill>
                            <a:schemeClr val="dk1"/>
                          </a:solidFill>
                          <a:effectLst/>
                          <a:latin typeface="+mn-lt"/>
                          <a:ea typeface="+mn-ea"/>
                          <a:cs typeface="+mn-cs"/>
                        </a:rPr>
                        <a:t> Performs well on multiple public DR datasets</a:t>
                      </a:r>
                      <a:endParaRPr lang="en-IN" dirty="0"/>
                    </a:p>
                  </a:txBody>
                  <a:tcPr/>
                </a:tc>
                <a:tc>
                  <a:txBody>
                    <a:bodyPr/>
                    <a:lstStyle/>
                    <a:p>
                      <a:r>
                        <a:rPr lang="en-IN" dirty="0" smtClean="0"/>
                        <a:t>Still</a:t>
                      </a:r>
                      <a:r>
                        <a:rPr lang="en-IN" baseline="0" dirty="0" smtClean="0"/>
                        <a:t> </a:t>
                      </a:r>
                      <a:r>
                        <a:rPr lang="en-US" baseline="0" dirty="0" smtClean="0"/>
                        <a:t>dependent on the quality of the augmented data,</a:t>
                      </a:r>
                      <a:r>
                        <a:rPr lang="en-US" sz="1800" b="0" i="0" kern="1200" dirty="0" smtClean="0">
                          <a:solidFill>
                            <a:schemeClr val="dk1"/>
                          </a:solidFill>
                          <a:effectLst/>
                          <a:latin typeface="+mn-lt"/>
                          <a:ea typeface="+mn-ea"/>
                          <a:cs typeface="+mn-cs"/>
                        </a:rPr>
                        <a:t> computational cost for training the model is high.</a:t>
                      </a:r>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US" smtClean="0"/>
              <a:t>27/11/2024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10</a:t>
            </a:fld>
            <a:endParaRPr lang="en-IN"/>
          </a:p>
        </p:txBody>
      </p:sp>
    </p:spTree>
    <p:extLst>
      <p:ext uri="{BB962C8B-B14F-4D97-AF65-F5344CB8AC3E}">
        <p14:creationId xmlns:p14="http://schemas.microsoft.com/office/powerpoint/2010/main" val="16145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1800" dirty="0" smtClean="0"/>
              <a:t>Data Acquisition and Preprocessing</a:t>
            </a:r>
          </a:p>
          <a:p>
            <a:pPr marL="457200" indent="-457200">
              <a:buFont typeface="+mj-lt"/>
              <a:buAutoNum type="arabicPeriod"/>
            </a:pPr>
            <a:r>
              <a:rPr lang="en-IN" sz="1800" dirty="0" smtClean="0"/>
              <a:t>Feature Extraction </a:t>
            </a:r>
            <a:r>
              <a:rPr lang="en-IN" sz="1800" dirty="0" smtClean="0"/>
              <a:t>Module</a:t>
            </a:r>
            <a:endParaRPr lang="en-IN" sz="1800" dirty="0" smtClean="0"/>
          </a:p>
          <a:p>
            <a:pPr marL="457200" indent="-457200">
              <a:buFont typeface="+mj-lt"/>
              <a:buAutoNum type="arabicPeriod"/>
            </a:pPr>
            <a:r>
              <a:rPr lang="en-IN" sz="1800" dirty="0" smtClean="0"/>
              <a:t>Machine Learning Module</a:t>
            </a:r>
            <a:endParaRPr lang="en-IN" sz="1800" dirty="0" smtClean="0"/>
          </a:p>
          <a:p>
            <a:pPr marL="457200" indent="-457200">
              <a:buFont typeface="+mj-lt"/>
              <a:buAutoNum type="arabicPeriod"/>
            </a:pPr>
            <a:r>
              <a:rPr lang="en-IN" sz="1800" dirty="0" smtClean="0"/>
              <a:t>Report Generation Module</a:t>
            </a:r>
            <a:endParaRPr lang="en-IN" sz="1800" dirty="0" smtClean="0"/>
          </a:p>
          <a:p>
            <a:pPr marL="457200" indent="-457200">
              <a:buFont typeface="+mj-lt"/>
              <a:buAutoNum type="arabicPeriod"/>
            </a:pPr>
            <a:r>
              <a:rPr lang="en-IN" sz="1800" dirty="0" smtClean="0"/>
              <a:t>Data </a:t>
            </a:r>
            <a:r>
              <a:rPr lang="en-IN" sz="1800" dirty="0" smtClean="0"/>
              <a:t>log Module</a:t>
            </a:r>
          </a:p>
          <a:p>
            <a:pPr marL="457200" indent="-457200">
              <a:buFont typeface="+mj-lt"/>
              <a:buAutoNum type="arabicPeriod"/>
            </a:pPr>
            <a:r>
              <a:rPr lang="en-IN" sz="1800" dirty="0" smtClean="0"/>
              <a:t>Data Analytics View Module</a:t>
            </a:r>
          </a:p>
          <a:p>
            <a:pPr marL="457200" indent="-457200">
              <a:buFont typeface="+mj-lt"/>
              <a:buAutoNum type="arabicPeriod"/>
            </a:pPr>
            <a:r>
              <a:rPr lang="en-IN" sz="1800" dirty="0" smtClean="0"/>
              <a:t>User Interface Module</a:t>
            </a:r>
            <a:endParaRPr lang="en-IN" sz="1800" dirty="0" smtClean="0"/>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11</a:t>
            </a:fld>
            <a:endParaRPr lang="en-IN"/>
          </a:p>
        </p:txBody>
      </p:sp>
    </p:spTree>
    <p:extLst>
      <p:ext uri="{BB962C8B-B14F-4D97-AF65-F5344CB8AC3E}">
        <p14:creationId xmlns:p14="http://schemas.microsoft.com/office/powerpoint/2010/main" val="1887589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Preprocessing Module</a:t>
            </a:r>
            <a:endParaRPr lang="en-IN" dirty="0"/>
          </a:p>
        </p:txBody>
      </p:sp>
      <p:sp>
        <p:nvSpPr>
          <p:cNvPr id="3" name="Content Placeholder 2"/>
          <p:cNvSpPr>
            <a:spLocks noGrp="1"/>
          </p:cNvSpPr>
          <p:nvPr>
            <p:ph idx="1"/>
          </p:nvPr>
        </p:nvSpPr>
        <p:spPr>
          <a:xfrm>
            <a:off x="1154083" y="2086892"/>
            <a:ext cx="10058400" cy="4023360"/>
          </a:xfrm>
        </p:spPr>
        <p:txBody>
          <a:bodyPr>
            <a:noAutofit/>
          </a:bodyPr>
          <a:lstStyle/>
          <a:p>
            <a:r>
              <a:rPr lang="en-IN" sz="1800" b="1" dirty="0"/>
              <a:t>Data Acquisition and Preprocessing Module</a:t>
            </a:r>
          </a:p>
          <a:p>
            <a:r>
              <a:rPr lang="en-IN" sz="1800" b="1" dirty="0"/>
              <a:t>Purpose</a:t>
            </a:r>
            <a:r>
              <a:rPr lang="en-IN" sz="1800" dirty="0"/>
              <a:t>: Acquire and prepare retinal images for analysis.</a:t>
            </a:r>
          </a:p>
          <a:p>
            <a:r>
              <a:rPr lang="en-IN" sz="1800" b="1" dirty="0"/>
              <a:t>Key Processes</a:t>
            </a:r>
            <a:r>
              <a:rPr lang="en-IN" sz="1800" dirty="0"/>
              <a:t>:</a:t>
            </a:r>
          </a:p>
          <a:p>
            <a:pPr lvl="1"/>
            <a:r>
              <a:rPr lang="en-IN" dirty="0"/>
              <a:t>Data collection from sources like Kaggle and EyePACS.</a:t>
            </a:r>
          </a:p>
          <a:p>
            <a:pPr lvl="1"/>
            <a:r>
              <a:rPr lang="en-IN" b="1" dirty="0"/>
              <a:t>Preprocessing steps</a:t>
            </a:r>
            <a:r>
              <a:rPr lang="en-IN" dirty="0"/>
              <a:t>:</a:t>
            </a:r>
          </a:p>
          <a:p>
            <a:pPr lvl="2"/>
            <a:r>
              <a:rPr lang="en-IN" sz="1800" dirty="0"/>
              <a:t>Noise reduction using Gaussian filtering.</a:t>
            </a:r>
          </a:p>
          <a:p>
            <a:pPr lvl="2"/>
            <a:r>
              <a:rPr lang="en-IN" sz="1800" dirty="0"/>
              <a:t>Image resizing and normalization.</a:t>
            </a:r>
          </a:p>
          <a:p>
            <a:pPr lvl="2"/>
            <a:r>
              <a:rPr lang="en-IN" sz="1800" dirty="0"/>
              <a:t>Contrast enhancement to highlight retinal abnormalities.</a:t>
            </a:r>
          </a:p>
          <a:p>
            <a:r>
              <a:rPr lang="en-IN" sz="1800" b="1" dirty="0"/>
              <a:t>Outcome</a:t>
            </a:r>
            <a:r>
              <a:rPr lang="en-IN" sz="1800" dirty="0"/>
              <a:t>: High-quality images optimized for feature extraction.</a:t>
            </a:r>
          </a:p>
          <a:p>
            <a:endParaRPr lang="en-US" dirty="0"/>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12</a:t>
            </a:fld>
            <a:endParaRPr lang="en-IN"/>
          </a:p>
        </p:txBody>
      </p:sp>
    </p:spTree>
    <p:extLst>
      <p:ext uri="{BB962C8B-B14F-4D97-AF65-F5344CB8AC3E}">
        <p14:creationId xmlns:p14="http://schemas.microsoft.com/office/powerpoint/2010/main" val="201360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Extraction Module </a:t>
            </a:r>
            <a:endParaRPr lang="en-IN" dirty="0"/>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13</a:t>
            </a:fld>
            <a:endParaRPr lang="en-IN"/>
          </a:p>
        </p:txBody>
      </p:sp>
      <p:sp>
        <p:nvSpPr>
          <p:cNvPr id="7" name="Rectangle 2"/>
          <p:cNvSpPr>
            <a:spLocks noGrp="1" noChangeArrowheads="1"/>
          </p:cNvSpPr>
          <p:nvPr>
            <p:ph idx="1"/>
          </p:nvPr>
        </p:nvSpPr>
        <p:spPr bwMode="auto">
          <a:xfrm>
            <a:off x="1179659" y="2162644"/>
            <a:ext cx="71858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rPr>
              <a:t>Purpose: </a:t>
            </a:r>
            <a:r>
              <a:rPr kumimoji="0" lang="en-US" altLang="en-US" sz="1800" b="0" i="0" u="none" strike="noStrike" cap="none" normalizeH="0" baseline="0" dirty="0" smtClean="0">
                <a:ln>
                  <a:noFill/>
                </a:ln>
                <a:solidFill>
                  <a:schemeClr val="tx1"/>
                </a:solidFill>
                <a:effectLst/>
              </a:rPr>
              <a:t>Identify critical features indicating diabetic retinopathy (DR).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rPr>
              <a:t>Key Features Extracted</a:t>
            </a:r>
            <a:r>
              <a:rPr kumimoji="0" lang="en-US" altLang="en-US" sz="1800" b="0" i="0" u="none" strike="noStrike" cap="none" normalizeH="0" baseline="0" dirty="0" smtClean="0">
                <a:ln>
                  <a:noFill/>
                </a:ln>
                <a:effectLst/>
              </a:rPr>
              <a:t>:</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rPr>
              <a:t>Microaneurysms, hemorrhages, exudates, and vascular abnormalities.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rPr>
              <a:t>Tools</a:t>
            </a:r>
            <a:r>
              <a:rPr kumimoji="0" lang="en-US" altLang="en-US" sz="1800" b="0" i="0" u="none" strike="noStrike" cap="none" normalizeH="0" baseline="0" dirty="0" smtClean="0">
                <a:ln>
                  <a:noFill/>
                </a:ln>
                <a:effectLst/>
              </a:rPr>
              <a:t>:</a:t>
            </a:r>
          </a:p>
          <a:p>
            <a:pPr eaLnBrk="0" fontAlgn="base" hangingPunct="0">
              <a:lnSpc>
                <a:spcPct val="100000"/>
              </a:lnSpc>
              <a:spcBef>
                <a:spcPct val="0"/>
              </a:spcBef>
              <a:spcAft>
                <a:spcPct val="0"/>
              </a:spcAft>
              <a:buSzPct val="70000"/>
              <a:buFont typeface="Courier New" panose="02070309020205020404" pitchFamily="49" charset="0"/>
              <a:buChar char="o"/>
            </a:pPr>
            <a:r>
              <a:rPr kumimoji="0" lang="en-US" altLang="en-US" sz="1800" b="0" i="0" u="none" strike="noStrike" cap="none" normalizeH="0" baseline="0" dirty="0" smtClean="0">
                <a:ln>
                  <a:noFill/>
                </a:ln>
                <a:solidFill>
                  <a:schemeClr val="tx1"/>
                </a:solidFill>
                <a:effectLst/>
              </a:rPr>
              <a:t>CNN-based feature extraction for accurate mapping of disease indicators.</a:t>
            </a:r>
          </a:p>
          <a:p>
            <a:pPr eaLnBrk="0" fontAlgn="base" hangingPunct="0">
              <a:lnSpc>
                <a:spcPct val="100000"/>
              </a:lnSpc>
              <a:spcBef>
                <a:spcPct val="0"/>
              </a:spcBef>
              <a:spcAft>
                <a:spcPct val="0"/>
              </a:spcAft>
              <a:buSzPct val="70000"/>
              <a:buFont typeface="Courier New" panose="02070309020205020404" pitchFamily="49" charset="0"/>
              <a:buChar char="o"/>
            </a:pPr>
            <a:r>
              <a:rPr kumimoji="0" lang="en-US" altLang="en-US" sz="1800" b="0" i="0" u="none" strike="noStrike" cap="none" normalizeH="0" baseline="0" dirty="0" smtClean="0">
                <a:ln>
                  <a:noFill/>
                </a:ln>
                <a:solidFill>
                  <a:schemeClr val="tx1"/>
                </a:solidFill>
                <a:effectLst/>
              </a:rPr>
              <a:t>Pre-trained models like ResNet.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rPr>
              <a:t>Outcome</a:t>
            </a:r>
            <a:r>
              <a:rPr kumimoji="0" lang="en-US" altLang="en-US" sz="1800" b="0" i="0" u="none" strike="noStrike" cap="none" normalizeH="0" baseline="0" dirty="0" smtClean="0">
                <a:ln>
                  <a:noFill/>
                </a:ln>
                <a:effectLst/>
              </a:rPr>
              <a:t>: </a:t>
            </a:r>
            <a:r>
              <a:rPr kumimoji="0" lang="en-US" altLang="en-US" sz="1800" b="0" i="0" u="none" strike="noStrike" cap="none" normalizeH="0" baseline="0" dirty="0" smtClean="0">
                <a:ln>
                  <a:noFill/>
                </a:ln>
                <a:solidFill>
                  <a:schemeClr val="tx1"/>
                </a:solidFill>
                <a:effectLst/>
              </a:rPr>
              <a:t>Feature maps highlighting DR-relevant regions for classification. </a:t>
            </a:r>
          </a:p>
        </p:txBody>
      </p:sp>
    </p:spTree>
    <p:extLst>
      <p:ext uri="{BB962C8B-B14F-4D97-AF65-F5344CB8AC3E}">
        <p14:creationId xmlns:p14="http://schemas.microsoft.com/office/powerpoint/2010/main" val="2235730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Module</a:t>
            </a:r>
            <a:endParaRPr lang="en-IN" dirty="0"/>
          </a:p>
        </p:txBody>
      </p:sp>
      <p:sp>
        <p:nvSpPr>
          <p:cNvPr id="3" name="Content Placeholder 2"/>
          <p:cNvSpPr>
            <a:spLocks noGrp="1"/>
          </p:cNvSpPr>
          <p:nvPr>
            <p:ph idx="1"/>
          </p:nvPr>
        </p:nvSpPr>
        <p:spPr>
          <a:xfrm>
            <a:off x="1154083" y="2086892"/>
            <a:ext cx="10058400" cy="4023360"/>
          </a:xfrm>
        </p:spPr>
        <p:txBody>
          <a:bodyPr>
            <a:normAutofit/>
          </a:bodyPr>
          <a:lstStyle/>
          <a:p>
            <a:r>
              <a:rPr lang="en-IN" b="1" dirty="0"/>
              <a:t>Purpose</a:t>
            </a:r>
            <a:r>
              <a:rPr lang="en-IN" dirty="0"/>
              <a:t>: Classify images into DR severity levels.</a:t>
            </a:r>
          </a:p>
          <a:p>
            <a:r>
              <a:rPr lang="en-IN" b="1" dirty="0"/>
              <a:t>Model Architecture</a:t>
            </a:r>
            <a:r>
              <a:rPr lang="en-IN" dirty="0"/>
              <a:t>:</a:t>
            </a:r>
          </a:p>
          <a:p>
            <a:pPr lvl="1"/>
            <a:r>
              <a:rPr lang="en-IN" dirty="0"/>
              <a:t>ResNet-50 fine-tuned for retinal analysis.</a:t>
            </a:r>
          </a:p>
          <a:p>
            <a:pPr lvl="1"/>
            <a:r>
              <a:rPr lang="en-IN" dirty="0"/>
              <a:t>Optimized using techniques like data augmentation and cross-entropy loss.</a:t>
            </a:r>
          </a:p>
          <a:p>
            <a:r>
              <a:rPr lang="en-IN" b="1" dirty="0"/>
              <a:t>Severity Levels</a:t>
            </a:r>
            <a:r>
              <a:rPr lang="en-IN" dirty="0"/>
              <a:t>:</a:t>
            </a:r>
          </a:p>
          <a:p>
            <a:pPr lvl="1"/>
            <a:r>
              <a:rPr lang="en-IN" dirty="0" err="1"/>
              <a:t>No_DR</a:t>
            </a:r>
            <a:r>
              <a:rPr lang="en-IN" dirty="0"/>
              <a:t>, Mild, Moderate, Severe, and </a:t>
            </a:r>
            <a:r>
              <a:rPr lang="en-IN" dirty="0" err="1"/>
              <a:t>Proliferative_DR</a:t>
            </a:r>
            <a:r>
              <a:rPr lang="en-IN" dirty="0"/>
              <a:t>.</a:t>
            </a:r>
          </a:p>
          <a:p>
            <a:r>
              <a:rPr lang="en-IN" b="1" dirty="0"/>
              <a:t>Outcome</a:t>
            </a:r>
            <a:r>
              <a:rPr lang="en-IN" dirty="0"/>
              <a:t>: High accuracy in predicting DR severity for clinical decision-making.</a:t>
            </a:r>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14</a:t>
            </a:fld>
            <a:endParaRPr lang="en-IN"/>
          </a:p>
        </p:txBody>
      </p:sp>
    </p:spTree>
    <p:extLst>
      <p:ext uri="{BB962C8B-B14F-4D97-AF65-F5344CB8AC3E}">
        <p14:creationId xmlns:p14="http://schemas.microsoft.com/office/powerpoint/2010/main" val="1732255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a:t>
            </a:r>
            <a:r>
              <a:rPr lang="en-IN" dirty="0" smtClean="0"/>
              <a:t>t </a:t>
            </a:r>
            <a:r>
              <a:rPr lang="en-IN" dirty="0" smtClean="0"/>
              <a:t>Generation </a:t>
            </a:r>
            <a:r>
              <a:rPr lang="en-IN" dirty="0" smtClean="0"/>
              <a:t>Module</a:t>
            </a:r>
            <a:endParaRPr lang="en-IN" dirty="0"/>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15</a:t>
            </a:fld>
            <a:endParaRPr lang="en-IN"/>
          </a:p>
        </p:txBody>
      </p:sp>
      <p:sp>
        <p:nvSpPr>
          <p:cNvPr id="7" name="Rectangle 2"/>
          <p:cNvSpPr>
            <a:spLocks noGrp="1" noChangeArrowheads="1"/>
          </p:cNvSpPr>
          <p:nvPr>
            <p:ph idx="1"/>
          </p:nvPr>
        </p:nvSpPr>
        <p:spPr bwMode="auto">
          <a:xfrm>
            <a:off x="1097280" y="2256923"/>
            <a:ext cx="81290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Purpose</a:t>
            </a:r>
            <a:r>
              <a:rPr kumimoji="0" lang="en-US" altLang="en-US" sz="1800" b="0" i="0" u="none" strike="noStrike" cap="none" normalizeH="0" baseline="0" dirty="0" smtClean="0">
                <a:ln>
                  <a:noFill/>
                </a:ln>
                <a:solidFill>
                  <a:schemeClr val="tx1"/>
                </a:solidFill>
                <a:effectLst/>
              </a:rPr>
              <a:t>: Generate user-friendly, detailed diagnostic reports.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Key Features</a:t>
            </a:r>
            <a:r>
              <a:rPr kumimoji="0" lang="en-US" altLang="en-US" sz="1800" b="0" i="0" u="none" strike="noStrike" cap="none" normalizeH="0" baseline="0" dirty="0" smtClean="0">
                <a:ln>
                  <a:noFill/>
                </a:ln>
                <a:solidFill>
                  <a:schemeClr val="tx1"/>
                </a:solidFill>
                <a:effectLst/>
              </a:rPr>
              <a:t>:</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rPr>
              <a:t>Severity levels with confidence scores.</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rPr>
              <a:t>Grad-CAM heatmaps for affected areas.</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solidFill>
                  <a:schemeClr val="tx1"/>
                </a:solidFill>
                <a:effectLst/>
              </a:rPr>
              <a:t>Evidence-based treatment 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Outcome</a:t>
            </a:r>
            <a:r>
              <a:rPr kumimoji="0" lang="en-US" altLang="en-US" sz="1800" b="0" i="0" u="none" strike="noStrike" cap="none" normalizeH="0" baseline="0" dirty="0" smtClean="0">
                <a:ln>
                  <a:noFill/>
                </a:ln>
                <a:solidFill>
                  <a:schemeClr val="tx1"/>
                </a:solidFill>
                <a:effectLst/>
              </a:rPr>
              <a:t>: Comprehensive reports for clinicians and patients in PDF format. </a:t>
            </a:r>
          </a:p>
        </p:txBody>
      </p:sp>
    </p:spTree>
    <p:extLst>
      <p:ext uri="{BB962C8B-B14F-4D97-AF65-F5344CB8AC3E}">
        <p14:creationId xmlns:p14="http://schemas.microsoft.com/office/powerpoint/2010/main" val="606642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Log Module</a:t>
            </a:r>
            <a:endParaRPr lang="en-IN" dirty="0"/>
          </a:p>
        </p:txBody>
      </p:sp>
      <p:sp>
        <p:nvSpPr>
          <p:cNvPr id="3" name="Content Placeholder 2"/>
          <p:cNvSpPr>
            <a:spLocks noGrp="1"/>
          </p:cNvSpPr>
          <p:nvPr>
            <p:ph idx="1"/>
          </p:nvPr>
        </p:nvSpPr>
        <p:spPr>
          <a:xfrm>
            <a:off x="1154083" y="2216436"/>
            <a:ext cx="10058400" cy="2792169"/>
          </a:xfrm>
        </p:spPr>
        <p:txBody>
          <a:bodyPr>
            <a:normAutofit/>
          </a:bodyPr>
          <a:lstStyle/>
          <a:p>
            <a:r>
              <a:rPr lang="en-US" b="1" dirty="0"/>
              <a:t>Purpose</a:t>
            </a:r>
            <a:r>
              <a:rPr lang="en-US" dirty="0"/>
              <a:t>: Securely store and organize diagnostic data for future use.</a:t>
            </a:r>
          </a:p>
          <a:p>
            <a:r>
              <a:rPr lang="en-US" b="1" dirty="0"/>
              <a:t>Implementation</a:t>
            </a:r>
            <a:r>
              <a:rPr lang="en-US" dirty="0"/>
              <a:t>:</a:t>
            </a:r>
          </a:p>
          <a:p>
            <a:pPr lvl="1"/>
            <a:r>
              <a:rPr lang="en-US" dirty="0"/>
              <a:t>Hierarchical structure with metadata (timestamps, severity levels).</a:t>
            </a:r>
          </a:p>
          <a:p>
            <a:pPr lvl="1"/>
            <a:r>
              <a:rPr lang="en-US" dirty="0"/>
              <a:t>Encrypted storage for security.</a:t>
            </a:r>
          </a:p>
          <a:p>
            <a:r>
              <a:rPr lang="en-US" b="1" dirty="0"/>
              <a:t>Outcome</a:t>
            </a:r>
            <a:r>
              <a:rPr lang="en-US" dirty="0"/>
              <a:t>: A reliable repository supporting follow-ups and research.</a:t>
            </a:r>
          </a:p>
        </p:txBody>
      </p:sp>
      <p:sp>
        <p:nvSpPr>
          <p:cNvPr id="4" name="Date Placeholder 3"/>
          <p:cNvSpPr>
            <a:spLocks noGrp="1"/>
          </p:cNvSpPr>
          <p:nvPr>
            <p:ph type="dt" sz="half" idx="10"/>
          </p:nvPr>
        </p:nvSpPr>
        <p:spPr/>
        <p:txBody>
          <a:bodyPr/>
          <a:lstStyle/>
          <a:p>
            <a:r>
              <a:rPr lang="en-US" smtClean="0"/>
              <a:t>27/11/2024</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16</a:t>
            </a:fld>
            <a:endParaRPr lang="en-IN"/>
          </a:p>
        </p:txBody>
      </p:sp>
    </p:spTree>
    <p:extLst>
      <p:ext uri="{BB962C8B-B14F-4D97-AF65-F5344CB8AC3E}">
        <p14:creationId xmlns:p14="http://schemas.microsoft.com/office/powerpoint/2010/main" val="2091248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Analytics View Module</a:t>
            </a:r>
          </a:p>
        </p:txBody>
      </p:sp>
      <p:sp>
        <p:nvSpPr>
          <p:cNvPr id="3" name="Content Placeholder 2"/>
          <p:cNvSpPr>
            <a:spLocks noGrp="1"/>
          </p:cNvSpPr>
          <p:nvPr>
            <p:ph idx="1"/>
          </p:nvPr>
        </p:nvSpPr>
        <p:spPr>
          <a:xfrm>
            <a:off x="1154083" y="2191724"/>
            <a:ext cx="10058400" cy="2372039"/>
          </a:xfrm>
        </p:spPr>
        <p:txBody>
          <a:bodyPr/>
          <a:lstStyle/>
          <a:p>
            <a:r>
              <a:rPr lang="en-US" b="1" dirty="0"/>
              <a:t>Purpose</a:t>
            </a:r>
            <a:r>
              <a:rPr lang="en-US" dirty="0"/>
              <a:t>: Provide insights into system performance and disease trends.</a:t>
            </a:r>
          </a:p>
          <a:p>
            <a:r>
              <a:rPr lang="en-US" b="1" dirty="0"/>
              <a:t>Features</a:t>
            </a:r>
            <a:r>
              <a:rPr lang="en-US" dirty="0"/>
              <a:t>:</a:t>
            </a:r>
          </a:p>
          <a:p>
            <a:pPr lvl="1"/>
            <a:r>
              <a:rPr lang="en-US" dirty="0"/>
              <a:t>Metrics like accuracy, precision, and recall.</a:t>
            </a:r>
          </a:p>
          <a:p>
            <a:pPr lvl="1"/>
            <a:r>
              <a:rPr lang="en-US" dirty="0"/>
              <a:t>Visualizations: heatmaps, pie charts, and graphs for trends and patterns.</a:t>
            </a:r>
          </a:p>
          <a:p>
            <a:r>
              <a:rPr lang="en-US" b="1" dirty="0"/>
              <a:t>Outcome</a:t>
            </a:r>
            <a:r>
              <a:rPr lang="en-US" dirty="0"/>
              <a:t>: Enhanced understanding for healthcare administrators and researchers.</a:t>
            </a:r>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17</a:t>
            </a:fld>
            <a:endParaRPr lang="en-IN"/>
          </a:p>
        </p:txBody>
      </p:sp>
    </p:spTree>
    <p:extLst>
      <p:ext uri="{BB962C8B-B14F-4D97-AF65-F5344CB8AC3E}">
        <p14:creationId xmlns:p14="http://schemas.microsoft.com/office/powerpoint/2010/main" val="38703830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 Module</a:t>
            </a:r>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18</a:t>
            </a:fld>
            <a:endParaRPr lang="en-IN"/>
          </a:p>
        </p:txBody>
      </p:sp>
      <p:sp>
        <p:nvSpPr>
          <p:cNvPr id="6" name="Rectangle 1"/>
          <p:cNvSpPr>
            <a:spLocks noGrp="1" noChangeArrowheads="1"/>
          </p:cNvSpPr>
          <p:nvPr>
            <p:ph idx="1"/>
          </p:nvPr>
        </p:nvSpPr>
        <p:spPr bwMode="auto">
          <a:xfrm>
            <a:off x="1253799" y="2184270"/>
            <a:ext cx="75968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cs typeface="Arial" panose="020B0604020202020204" pitchFamily="34" charset="0"/>
              </a:rPr>
              <a:t>Purpose</a:t>
            </a:r>
            <a:r>
              <a:rPr kumimoji="0" lang="en-US" altLang="en-US" sz="1800" b="0" i="0" u="none" strike="noStrike" cap="none" normalizeH="0" baseline="0" dirty="0" smtClean="0">
                <a:ln>
                  <a:noFill/>
                </a:ln>
                <a:effectLst/>
                <a:cs typeface="Arial" panose="020B0604020202020204" pitchFamily="34" charset="0"/>
              </a:rPr>
              <a:t>: Ensure intuitive and accessible interaction with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cs typeface="Arial" panose="020B0604020202020204" pitchFamily="34" charset="0"/>
              </a:rPr>
              <a:t>Features</a:t>
            </a:r>
            <a:r>
              <a:rPr kumimoji="0" lang="en-US" altLang="en-US" sz="1800" b="0" i="0" u="none" strike="noStrike" cap="none" normalizeH="0" baseline="0" dirty="0" smtClean="0">
                <a:ln>
                  <a:noFill/>
                </a:ln>
                <a:effectLst/>
                <a:cs typeface="Arial" panose="020B0604020202020204" pitchFamily="34" charset="0"/>
              </a:rPr>
              <a:t>:</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effectLst/>
                <a:cs typeface="Arial" panose="020B0604020202020204" pitchFamily="34" charset="0"/>
              </a:rPr>
              <a:t>Image upload functionality.</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effectLst/>
                <a:cs typeface="Arial" panose="020B0604020202020204" pitchFamily="34" charset="0"/>
              </a:rPr>
              <a:t>Progress monitoring and error notifications.</a:t>
            </a:r>
          </a:p>
          <a:p>
            <a:pPr marR="0" lvl="0" algn="l" defTabSz="914400" rtl="0" eaLnBrk="0" fontAlgn="base" latinLnBrk="0" hangingPunct="0">
              <a:lnSpc>
                <a:spcPct val="100000"/>
              </a:lnSpc>
              <a:spcBef>
                <a:spcPct val="0"/>
              </a:spcBef>
              <a:spcAft>
                <a:spcPct val="0"/>
              </a:spcAft>
              <a:buSzPct val="70000"/>
              <a:buFont typeface="Courier New" panose="02070309020205020404" pitchFamily="49" charset="0"/>
              <a:buChar char="o"/>
              <a:tabLst/>
            </a:pPr>
            <a:r>
              <a:rPr kumimoji="0" lang="en-US" altLang="en-US" sz="1800" b="0" i="0" u="none" strike="noStrike" cap="none" normalizeH="0" baseline="0" dirty="0" smtClean="0">
                <a:ln>
                  <a:noFill/>
                </a:ln>
                <a:effectLst/>
                <a:cs typeface="Arial" panose="020B0604020202020204" pitchFamily="34" charset="0"/>
              </a:rPr>
              <a:t>Downloadable PDF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effectLst/>
                <a:cs typeface="Arial" panose="020B0604020202020204" pitchFamily="34" charset="0"/>
              </a:rPr>
              <a:t>Outcome</a:t>
            </a:r>
            <a:r>
              <a:rPr kumimoji="0" lang="en-US" altLang="en-US" sz="1800" b="0" i="0" u="none" strike="noStrike" cap="none" normalizeH="0" baseline="0" dirty="0" smtClean="0">
                <a:ln>
                  <a:noFill/>
                </a:ln>
                <a:effectLst/>
                <a:cs typeface="Arial" panose="020B0604020202020204" pitchFamily="34" charset="0"/>
              </a:rPr>
              <a:t>: A minimalistic, user-friendly streamlit GUI with seamless navigation. </a:t>
            </a:r>
          </a:p>
        </p:txBody>
      </p:sp>
    </p:spTree>
    <p:extLst>
      <p:ext uri="{BB962C8B-B14F-4D97-AF65-F5344CB8AC3E}">
        <p14:creationId xmlns:p14="http://schemas.microsoft.com/office/powerpoint/2010/main" val="3326675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Output</a:t>
            </a:r>
            <a:endParaRPr lang="en-IN"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19</a:t>
            </a:fld>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794"/>
          <a:stretch/>
        </p:blipFill>
        <p:spPr>
          <a:xfrm>
            <a:off x="4729278" y="1974847"/>
            <a:ext cx="2594919" cy="3931684"/>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06957" y="2100649"/>
            <a:ext cx="3671759" cy="3377513"/>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100649"/>
            <a:ext cx="3475947" cy="3484605"/>
          </a:xfrm>
          <a:prstGeom prst="rect">
            <a:avLst/>
          </a:prstGeom>
        </p:spPr>
      </p:pic>
    </p:spTree>
    <p:extLst>
      <p:ext uri="{BB962C8B-B14F-4D97-AF65-F5344CB8AC3E}">
        <p14:creationId xmlns:p14="http://schemas.microsoft.com/office/powerpoint/2010/main" val="261889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p:txBody>
          <a:bodyPr/>
          <a:lstStyle/>
          <a:p>
            <a:r>
              <a:rPr lang="en-IN" dirty="0">
                <a:solidFill>
                  <a:schemeClr val="tx1"/>
                </a:solidFill>
              </a:rPr>
              <a:t>Content</a:t>
            </a: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normAutofit fontScale="92500" lnSpcReduction="20000"/>
          </a:bodyPr>
          <a:lstStyle/>
          <a:p>
            <a:r>
              <a:rPr lang="en-IN" dirty="0">
                <a:solidFill>
                  <a:schemeClr val="tx1"/>
                </a:solidFill>
              </a:rPr>
              <a:t>1. Objective</a:t>
            </a:r>
          </a:p>
          <a:p>
            <a:r>
              <a:rPr lang="en-IN" dirty="0">
                <a:solidFill>
                  <a:schemeClr val="tx1"/>
                </a:solidFill>
              </a:rPr>
              <a:t>2. Problem Statement</a:t>
            </a:r>
          </a:p>
          <a:p>
            <a:r>
              <a:rPr lang="en-IN" dirty="0">
                <a:solidFill>
                  <a:schemeClr val="tx1"/>
                </a:solidFill>
              </a:rPr>
              <a:t>3. Existing System</a:t>
            </a:r>
          </a:p>
          <a:p>
            <a:r>
              <a:rPr lang="en-IN" dirty="0">
                <a:solidFill>
                  <a:schemeClr val="tx1"/>
                </a:solidFill>
              </a:rPr>
              <a:t>4. Proposed System</a:t>
            </a:r>
          </a:p>
          <a:p>
            <a:r>
              <a:rPr lang="en-IN" dirty="0">
                <a:solidFill>
                  <a:schemeClr val="tx1"/>
                </a:solidFill>
              </a:rPr>
              <a:t>5. </a:t>
            </a:r>
            <a:r>
              <a:rPr lang="en-IN" dirty="0" smtClean="0">
                <a:solidFill>
                  <a:schemeClr val="tx1"/>
                </a:solidFill>
              </a:rPr>
              <a:t>Architecture</a:t>
            </a:r>
          </a:p>
          <a:p>
            <a:r>
              <a:rPr lang="en-IN" dirty="0" smtClean="0">
                <a:solidFill>
                  <a:schemeClr val="tx1"/>
                </a:solidFill>
              </a:rPr>
              <a:t>6.Modules </a:t>
            </a:r>
            <a:r>
              <a:rPr lang="en-IN" dirty="0">
                <a:solidFill>
                  <a:schemeClr val="tx1"/>
                </a:solidFill>
              </a:rPr>
              <a:t>in </a:t>
            </a:r>
            <a:r>
              <a:rPr lang="en-IN" dirty="0" smtClean="0">
                <a:solidFill>
                  <a:schemeClr val="tx1"/>
                </a:solidFill>
              </a:rPr>
              <a:t>Project</a:t>
            </a:r>
          </a:p>
          <a:p>
            <a:r>
              <a:rPr lang="en-IN" dirty="0" smtClean="0">
                <a:solidFill>
                  <a:schemeClr val="tx1"/>
                </a:solidFill>
              </a:rPr>
              <a:t>7.Sample Output</a:t>
            </a:r>
            <a:endParaRPr lang="en-IN" dirty="0">
              <a:solidFill>
                <a:schemeClr val="tx1"/>
              </a:solidFill>
            </a:endParaRPr>
          </a:p>
          <a:p>
            <a:r>
              <a:rPr lang="en-IN" dirty="0">
                <a:solidFill>
                  <a:schemeClr val="tx1"/>
                </a:solidFill>
              </a:rPr>
              <a:t>8</a:t>
            </a:r>
            <a:r>
              <a:rPr lang="en-IN" dirty="0" smtClean="0">
                <a:solidFill>
                  <a:schemeClr val="tx1"/>
                </a:solidFill>
              </a:rPr>
              <a:t>. </a:t>
            </a:r>
            <a:r>
              <a:rPr lang="en-IN" dirty="0">
                <a:solidFill>
                  <a:schemeClr val="tx1"/>
                </a:solidFill>
              </a:rPr>
              <a:t>Literature </a:t>
            </a:r>
            <a:r>
              <a:rPr lang="en-IN" dirty="0" smtClean="0">
                <a:solidFill>
                  <a:schemeClr val="tx1"/>
                </a:solidFill>
              </a:rPr>
              <a:t>Survey</a:t>
            </a:r>
          </a:p>
          <a:p>
            <a:r>
              <a:rPr lang="en-IN" dirty="0">
                <a:solidFill>
                  <a:schemeClr val="tx1"/>
                </a:solidFill>
              </a:rPr>
              <a:t>9</a:t>
            </a:r>
            <a:r>
              <a:rPr lang="en-IN" dirty="0" smtClean="0">
                <a:solidFill>
                  <a:schemeClr val="tx1"/>
                </a:solidFill>
              </a:rPr>
              <a:t>.Future Enhancements</a:t>
            </a:r>
          </a:p>
          <a:p>
            <a:r>
              <a:rPr lang="en-IN" dirty="0" smtClean="0">
                <a:solidFill>
                  <a:schemeClr val="tx1"/>
                </a:solidFill>
              </a:rPr>
              <a:t>10</a:t>
            </a:r>
            <a:r>
              <a:rPr lang="en-IN" dirty="0" smtClean="0">
                <a:solidFill>
                  <a:schemeClr val="tx1"/>
                </a:solidFill>
              </a:rPr>
              <a:t>.References</a:t>
            </a:r>
          </a:p>
          <a:p>
            <a:endParaRPr lang="en-IN" dirty="0" smtClean="0">
              <a:solidFill>
                <a:schemeClr val="tx1"/>
              </a:solidFill>
            </a:endParaRPr>
          </a:p>
        </p:txBody>
      </p:sp>
      <p:sp>
        <p:nvSpPr>
          <p:cNvPr id="4" name="Date Placeholder 3">
            <a:extLst>
              <a:ext uri="{FF2B5EF4-FFF2-40B4-BE49-F238E27FC236}">
                <a16:creationId xmlns:a16="http://schemas.microsoft.com/office/drawing/2014/main" id="{F733DCEB-E25E-B310-809E-BBF079E88D1B}"/>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1965624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r>
              <a:rPr lang="en-US" b="1" dirty="0"/>
              <a:t>1. Integration with National Healthcare Systems</a:t>
            </a:r>
          </a:p>
          <a:p>
            <a:r>
              <a:rPr lang="en-US" b="1" dirty="0"/>
              <a:t>Objective</a:t>
            </a:r>
            <a:r>
              <a:rPr lang="en-US" dirty="0"/>
              <a:t>: Expand the system's reach for large-scale public health management.</a:t>
            </a:r>
          </a:p>
          <a:p>
            <a:r>
              <a:rPr lang="en-US" b="1" dirty="0"/>
              <a:t>Features</a:t>
            </a:r>
            <a:r>
              <a:rPr lang="en-US" dirty="0"/>
              <a:t>:</a:t>
            </a:r>
          </a:p>
          <a:p>
            <a:pPr lvl="1"/>
            <a:r>
              <a:rPr lang="en-US" dirty="0"/>
              <a:t>Integration with national healthcare databases to facilitate mass screenings.</a:t>
            </a:r>
          </a:p>
          <a:p>
            <a:pPr lvl="1"/>
            <a:r>
              <a:rPr lang="en-US" dirty="0"/>
              <a:t>Real-time reporting for clinicians and policymakers.</a:t>
            </a:r>
          </a:p>
          <a:p>
            <a:pPr lvl="1"/>
            <a:r>
              <a:rPr lang="en-US" dirty="0"/>
              <a:t>Use of anonymized data to aid medical research and improve AI models.</a:t>
            </a:r>
          </a:p>
          <a:p>
            <a:r>
              <a:rPr lang="en-US" b="1" dirty="0"/>
              <a:t>Impact</a:t>
            </a:r>
            <a:r>
              <a:rPr lang="en-US" dirty="0"/>
              <a:t>:</a:t>
            </a:r>
          </a:p>
          <a:p>
            <a:pPr lvl="1"/>
            <a:r>
              <a:rPr lang="en-US" dirty="0"/>
              <a:t>Streamlined diagnosis processes in underserved regions.</a:t>
            </a:r>
          </a:p>
          <a:p>
            <a:pPr lvl="1"/>
            <a:r>
              <a:rPr lang="en-US" dirty="0"/>
              <a:t>Improved resource allocation and strategic healthcare planning.</a:t>
            </a:r>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20</a:t>
            </a:fld>
            <a:endParaRPr lang="en-IN"/>
          </a:p>
        </p:txBody>
      </p:sp>
    </p:spTree>
    <p:extLst>
      <p:ext uri="{BB962C8B-B14F-4D97-AF65-F5344CB8AC3E}">
        <p14:creationId xmlns:p14="http://schemas.microsoft.com/office/powerpoint/2010/main" val="165902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r>
              <a:rPr lang="en-US" b="1" dirty="0"/>
              <a:t>Real-Time Video Retinal Screening</a:t>
            </a:r>
          </a:p>
          <a:p>
            <a:r>
              <a:rPr lang="en-US" b="1" dirty="0"/>
              <a:t>Objective</a:t>
            </a:r>
            <a:r>
              <a:rPr lang="en-US" dirty="0"/>
              <a:t>: Enable dynamic analysis of retinal images for better accuracy.</a:t>
            </a:r>
          </a:p>
          <a:p>
            <a:r>
              <a:rPr lang="en-US" b="1" dirty="0"/>
              <a:t>Features</a:t>
            </a:r>
            <a:r>
              <a:rPr lang="en-US" dirty="0"/>
              <a:t>:</a:t>
            </a:r>
          </a:p>
          <a:p>
            <a:pPr lvl="1"/>
            <a:r>
              <a:rPr lang="en-US" dirty="0"/>
              <a:t>Frame-by-frame analysis of live retinal video streams.</a:t>
            </a:r>
          </a:p>
          <a:p>
            <a:pPr lvl="1"/>
            <a:r>
              <a:rPr lang="en-US" dirty="0"/>
              <a:t>Immediate detection of DR indicators during clinical examinations.</a:t>
            </a:r>
          </a:p>
          <a:p>
            <a:r>
              <a:rPr lang="en-US" b="1" dirty="0"/>
              <a:t>Impact</a:t>
            </a:r>
            <a:r>
              <a:rPr lang="en-US" dirty="0"/>
              <a:t>:</a:t>
            </a:r>
          </a:p>
          <a:p>
            <a:pPr lvl="1"/>
            <a:r>
              <a:rPr lang="en-US" dirty="0"/>
              <a:t>Reduced waiting times for diagnoses.</a:t>
            </a:r>
          </a:p>
          <a:p>
            <a:pPr lvl="1"/>
            <a:r>
              <a:rPr lang="en-US" dirty="0"/>
              <a:t>Enhanced disease progression monitoring with richer data capture.</a:t>
            </a:r>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21</a:t>
            </a:fld>
            <a:endParaRPr lang="en-IN"/>
          </a:p>
        </p:txBody>
      </p:sp>
    </p:spTree>
    <p:extLst>
      <p:ext uri="{BB962C8B-B14F-4D97-AF65-F5344CB8AC3E}">
        <p14:creationId xmlns:p14="http://schemas.microsoft.com/office/powerpoint/2010/main" val="2609933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US" sz="1800" dirty="0"/>
              <a:t>[1] "Diabetic Retinopathy Detection Using Convolutional Neural Networks with Background Removal, and Data Augmentation" </a:t>
            </a:r>
            <a:r>
              <a:rPr lang="en-US" sz="1800" dirty="0" err="1"/>
              <a:t>Leksakul</a:t>
            </a:r>
            <a:r>
              <a:rPr lang="en-US" sz="1800" dirty="0"/>
              <a:t>, K., et al., 2024. https://www.mdpi.com/2076-3417/14/19/8823</a:t>
            </a:r>
            <a:endParaRPr lang="en-IN" sz="1800" dirty="0"/>
          </a:p>
          <a:p>
            <a:r>
              <a:rPr lang="en-US" sz="1800" dirty="0"/>
              <a:t>[2] "A Survey of Machine Learning and Deep Learning Methods for Diabetic Retinopathy Detection" Sharma, A., et al., 2022. https://www.hindawi.com/journals/jhe</a:t>
            </a:r>
            <a:endParaRPr lang="en-IN" sz="1800" dirty="0"/>
          </a:p>
          <a:p>
            <a:r>
              <a:rPr lang="en-US" sz="1800" dirty="0"/>
              <a:t>[3] "A Deep Learning Framework for the Detection and Classification of Diabetic Retinopathy in Fundus Images" Al-Bander, B., et al., 2021. https://www.scirp.org/journal/jbise</a:t>
            </a:r>
            <a:endParaRPr lang="en-IN" sz="1800" dirty="0"/>
          </a:p>
          <a:p>
            <a:r>
              <a:rPr lang="en-US" sz="1800" dirty="0"/>
              <a:t>[4] "Retinal Image Analysis for Diabetic Retinopathy Detection Using Deep Convolutional Neural Networks" Xu, Y., et al., </a:t>
            </a:r>
            <a:r>
              <a:rPr lang="en-US" sz="1800" dirty="0" smtClean="0"/>
              <a:t>2021.</a:t>
            </a:r>
            <a:r>
              <a:rPr lang="en-US" sz="1800" dirty="0" smtClean="0">
                <a:hlinkClick r:id="rId2"/>
              </a:rPr>
              <a:t>https</a:t>
            </a:r>
            <a:r>
              <a:rPr lang="en-US" sz="1800" dirty="0">
                <a:hlinkClick r:id="rId2"/>
              </a:rPr>
              <a:t>://</a:t>
            </a:r>
            <a:r>
              <a:rPr lang="en-US" sz="1800" dirty="0" smtClean="0">
                <a:hlinkClick r:id="rId2"/>
              </a:rPr>
              <a:t>link.springer.com/journal/10278</a:t>
            </a:r>
            <a:endParaRPr lang="en-US" sz="1800" dirty="0" smtClean="0"/>
          </a:p>
          <a:p>
            <a:r>
              <a:rPr lang="en-US" sz="1800" dirty="0"/>
              <a:t>[5] "Diabetic Retinopathy Detection Using Transfer Learning and Convolutional Neural Networks" Khan, M. A., et al., 2020. https://pubs.spie.org/journals/journal-of-medical-imaging</a:t>
            </a:r>
            <a:endParaRPr lang="en-IN" sz="1800" dirty="0"/>
          </a:p>
          <a:p>
            <a:endParaRPr lang="en-IN" sz="1800" dirty="0"/>
          </a:p>
        </p:txBody>
      </p:sp>
      <p:sp>
        <p:nvSpPr>
          <p:cNvPr id="4" name="Date Placeholder 3"/>
          <p:cNvSpPr>
            <a:spLocks noGrp="1"/>
          </p:cNvSpPr>
          <p:nvPr>
            <p:ph type="dt" sz="half" idx="10"/>
          </p:nvPr>
        </p:nvSpPr>
        <p:spPr/>
        <p:txBody>
          <a:bodyPr/>
          <a:lstStyle/>
          <a:p>
            <a:r>
              <a:rPr lang="en-US" smtClean="0"/>
              <a:t>27/11/2024</a:t>
            </a:r>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22</a:t>
            </a:fld>
            <a:endParaRPr lang="en-IN"/>
          </a:p>
        </p:txBody>
      </p:sp>
    </p:spTree>
    <p:extLst>
      <p:ext uri="{BB962C8B-B14F-4D97-AF65-F5344CB8AC3E}">
        <p14:creationId xmlns:p14="http://schemas.microsoft.com/office/powerpoint/2010/main" val="448808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6738F6-E552-E239-70E8-2F0A1D7E0B25}"/>
              </a:ext>
            </a:extLst>
          </p:cNvPr>
          <p:cNvSpPr>
            <a:spLocks noGrp="1"/>
          </p:cNvSpPr>
          <p:nvPr>
            <p:ph type="title"/>
          </p:nvPr>
        </p:nvSpPr>
        <p:spPr>
          <a:xfrm>
            <a:off x="1066800" y="2393195"/>
            <a:ext cx="10058400" cy="1450757"/>
          </a:xfrm>
        </p:spPr>
        <p:txBody>
          <a:bodyPr/>
          <a:lstStyle/>
          <a:p>
            <a:pPr algn="ctr"/>
            <a:r>
              <a:rPr lang="en-IN" dirty="0">
                <a:solidFill>
                  <a:schemeClr val="tx1"/>
                </a:solidFill>
              </a:rPr>
              <a:t>Thank You</a:t>
            </a:r>
          </a:p>
        </p:txBody>
      </p:sp>
      <p:sp>
        <p:nvSpPr>
          <p:cNvPr id="4" name="Date Placeholder 3">
            <a:extLst>
              <a:ext uri="{FF2B5EF4-FFF2-40B4-BE49-F238E27FC236}">
                <a16:creationId xmlns:a16="http://schemas.microsoft.com/office/drawing/2014/main" id="{11B3A6C9-7EE0-88B8-6727-FF82250CCAB4}"/>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6F2E853F-84C2-7969-EDD1-95283BA02BF9}"/>
              </a:ext>
            </a:extLst>
          </p:cNvPr>
          <p:cNvSpPr>
            <a:spLocks noGrp="1"/>
          </p:cNvSpPr>
          <p:nvPr>
            <p:ph type="sldNum" sz="quarter" idx="12"/>
          </p:nvPr>
        </p:nvSpPr>
        <p:spPr/>
        <p:txBody>
          <a:bodyPr/>
          <a:lstStyle/>
          <a:p>
            <a:fld id="{DE4CB378-4F50-4CCE-9659-BB7A6E40C702}" type="slidenum">
              <a:rPr lang="en-IN" smtClean="0"/>
              <a:t>23</a:t>
            </a:fld>
            <a:endParaRPr lang="en-IN"/>
          </a:p>
        </p:txBody>
      </p:sp>
    </p:spTree>
    <p:extLst>
      <p:ext uri="{BB962C8B-B14F-4D97-AF65-F5344CB8AC3E}">
        <p14:creationId xmlns:p14="http://schemas.microsoft.com/office/powerpoint/2010/main" val="3215941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a:xfrm>
            <a:off x="1097280" y="258612"/>
            <a:ext cx="10058400" cy="1450757"/>
          </a:xfrm>
        </p:spPr>
        <p:txBody>
          <a:bodyPr/>
          <a:lstStyle/>
          <a:p>
            <a:r>
              <a:rPr lang="en-GB" dirty="0">
                <a:solidFill>
                  <a:schemeClr val="tx1"/>
                </a:solidFill>
              </a:rPr>
              <a:t>Objective</a:t>
            </a:r>
            <a:endParaRPr lang="en-IN" dirty="0">
              <a:solidFill>
                <a:schemeClr val="tx1"/>
              </a:solidFill>
            </a:endParaRP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lstStyle/>
          <a:p>
            <a:pPr algn="just">
              <a:lnSpc>
                <a:spcPct val="100000"/>
              </a:lnSpc>
            </a:pPr>
            <a:r>
              <a:rPr lang="en-US" dirty="0">
                <a:solidFill>
                  <a:schemeClr val="tx1"/>
                </a:solidFill>
              </a:rPr>
              <a:t>The objective of this project is to create an automated system for detecting Diabetic Retinopathy (DR) using machine learning techniques. By leveraging retinal images, the system aims to provide early and accurate diagnosis, reducing the reliance on manual examination and minimizing diagnostic </a:t>
            </a:r>
            <a:r>
              <a:rPr lang="en-US" dirty="0" smtClean="0">
                <a:solidFill>
                  <a:schemeClr val="tx1"/>
                </a:solidFill>
              </a:rPr>
              <a:t>errors with visualization to improve patient outcomes.</a:t>
            </a:r>
            <a:endParaRPr lang="en-IN" dirty="0">
              <a:solidFill>
                <a:schemeClr val="tx1"/>
              </a:solidFill>
            </a:endParaRPr>
          </a:p>
        </p:txBody>
      </p:sp>
      <p:sp>
        <p:nvSpPr>
          <p:cNvPr id="4" name="Date Placeholder 3">
            <a:extLst>
              <a:ext uri="{FF2B5EF4-FFF2-40B4-BE49-F238E27FC236}">
                <a16:creationId xmlns:a16="http://schemas.microsoft.com/office/drawing/2014/main" id="{F733DCEB-E25E-B310-809E-BBF079E88D1B}"/>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3</a:t>
            </a:fld>
            <a:endParaRPr lang="en-IN"/>
          </a:p>
        </p:txBody>
      </p:sp>
    </p:spTree>
    <p:extLst>
      <p:ext uri="{BB962C8B-B14F-4D97-AF65-F5344CB8AC3E}">
        <p14:creationId xmlns:p14="http://schemas.microsoft.com/office/powerpoint/2010/main" val="1096434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1097280" y="213451"/>
            <a:ext cx="10058400" cy="1450757"/>
          </a:xfrm>
        </p:spPr>
        <p:txBody>
          <a:bodyPr/>
          <a:lstStyle/>
          <a:p>
            <a:r>
              <a:rPr lang="en-IN" dirty="0">
                <a:solidFill>
                  <a:schemeClr val="tx1"/>
                </a:solidFill>
              </a:rPr>
              <a:t>Problem Statement</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p:txBody>
          <a:bodyPr/>
          <a:lstStyle/>
          <a:p>
            <a:pPr marL="0" indent="0" algn="just">
              <a:buNone/>
            </a:pPr>
            <a:r>
              <a:rPr lang="en-US" dirty="0" smtClean="0">
                <a:solidFill>
                  <a:schemeClr val="tx1"/>
                </a:solidFill>
              </a:rPr>
              <a:t>Diabetic </a:t>
            </a:r>
            <a:r>
              <a:rPr lang="en-US" dirty="0">
                <a:solidFill>
                  <a:schemeClr val="tx1"/>
                </a:solidFill>
              </a:rPr>
              <a:t>Retinopathy is a significant complication of diabetes, often leading to blindness if left untreated. Early detection is crucial but challenging due to the manual nature of current diagnosis methods, which are slow, prone to human error, and highly dependent on specialist availability. There is a need for an </a:t>
            </a:r>
            <a:r>
              <a:rPr lang="en-US" dirty="0" smtClean="0">
                <a:solidFill>
                  <a:schemeClr val="tx1"/>
                </a:solidFill>
              </a:rPr>
              <a:t>automated system with </a:t>
            </a:r>
            <a:r>
              <a:rPr lang="en-US" dirty="0" smtClean="0">
                <a:solidFill>
                  <a:schemeClr val="tx1"/>
                </a:solidFill>
              </a:rPr>
              <a:t>v</a:t>
            </a:r>
            <a:r>
              <a:rPr lang="en-US" dirty="0" smtClean="0">
                <a:solidFill>
                  <a:schemeClr val="tx1"/>
                </a:solidFill>
              </a:rPr>
              <a:t>isualizations</a:t>
            </a:r>
            <a:r>
              <a:rPr lang="en-US" dirty="0">
                <a:solidFill>
                  <a:schemeClr val="tx1"/>
                </a:solidFill>
              </a:rPr>
              <a:t> </a:t>
            </a:r>
            <a:r>
              <a:rPr lang="en-US" dirty="0" smtClean="0">
                <a:solidFill>
                  <a:schemeClr val="tx1"/>
                </a:solidFill>
              </a:rPr>
              <a:t>for</a:t>
            </a:r>
            <a:r>
              <a:rPr lang="en-US" dirty="0" smtClean="0">
                <a:solidFill>
                  <a:schemeClr val="tx1"/>
                </a:solidFill>
              </a:rPr>
              <a:t> </a:t>
            </a:r>
            <a:r>
              <a:rPr lang="en-US" dirty="0">
                <a:solidFill>
                  <a:schemeClr val="tx1"/>
                </a:solidFill>
              </a:rPr>
              <a:t>scalable solution that can efficiently handle large datasets of retinal images and provide accurate diagnoses with minimal human intervention.</a:t>
            </a:r>
            <a:endParaRPr lang="en-IN" dirty="0">
              <a:solidFill>
                <a:schemeClr val="tx1"/>
              </a:solidFill>
            </a:endParaRP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230899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44A2-5253-EEC1-9985-35FF3A306487}"/>
              </a:ext>
            </a:extLst>
          </p:cNvPr>
          <p:cNvSpPr>
            <a:spLocks noGrp="1"/>
          </p:cNvSpPr>
          <p:nvPr>
            <p:ph type="title"/>
          </p:nvPr>
        </p:nvSpPr>
        <p:spPr/>
        <p:txBody>
          <a:bodyPr/>
          <a:lstStyle/>
          <a:p>
            <a:r>
              <a:rPr lang="en-IN" dirty="0">
                <a:solidFill>
                  <a:schemeClr val="tx1"/>
                </a:solidFill>
              </a:rPr>
              <a:t>Existing System</a:t>
            </a:r>
          </a:p>
        </p:txBody>
      </p:sp>
      <p:sp>
        <p:nvSpPr>
          <p:cNvPr id="3" name="Content Placeholder 2">
            <a:extLst>
              <a:ext uri="{FF2B5EF4-FFF2-40B4-BE49-F238E27FC236}">
                <a16:creationId xmlns:a16="http://schemas.microsoft.com/office/drawing/2014/main" id="{5DDF3465-C2F2-F01F-D8F6-7B06E8E8A465}"/>
              </a:ext>
            </a:extLst>
          </p:cNvPr>
          <p:cNvSpPr>
            <a:spLocks noGrp="1"/>
          </p:cNvSpPr>
          <p:nvPr>
            <p:ph idx="1"/>
          </p:nvPr>
        </p:nvSpPr>
        <p:spPr/>
        <p:txBody>
          <a:bodyPr>
            <a:normAutofit/>
          </a:bodyPr>
          <a:lstStyle/>
          <a:p>
            <a:pPr algn="just"/>
            <a:r>
              <a:rPr lang="en-US" b="1" dirty="0"/>
              <a:t>Manual Screening</a:t>
            </a:r>
            <a:r>
              <a:rPr lang="en-US" dirty="0"/>
              <a:t>: Current systems rely on ophthalmologists manually examining retinal images for signs of DR.</a:t>
            </a:r>
          </a:p>
          <a:p>
            <a:pPr algn="just"/>
            <a:r>
              <a:rPr lang="en-US" b="1" dirty="0"/>
              <a:t>Basic Automated Tools</a:t>
            </a:r>
            <a:r>
              <a:rPr lang="en-US" dirty="0"/>
              <a:t>: Some image processing tools exist but are limited in terms of precision and speed.</a:t>
            </a:r>
          </a:p>
          <a:p>
            <a:pPr algn="just"/>
            <a:r>
              <a:rPr lang="en-US" b="1" dirty="0"/>
              <a:t>Disadvantages</a:t>
            </a:r>
            <a:r>
              <a:rPr lang="en-US" dirty="0"/>
              <a:t>:</a:t>
            </a:r>
          </a:p>
          <a:p>
            <a:pPr lvl="1" algn="just"/>
            <a:r>
              <a:rPr lang="en-US" dirty="0"/>
              <a:t>Time-consuming and labor-intensive.</a:t>
            </a:r>
          </a:p>
          <a:p>
            <a:pPr lvl="1" algn="just"/>
            <a:r>
              <a:rPr lang="en-US" dirty="0"/>
              <a:t>Prone to human error and variability in diagnosis.</a:t>
            </a:r>
          </a:p>
          <a:p>
            <a:pPr lvl="1" algn="just"/>
            <a:r>
              <a:rPr lang="en-US" dirty="0"/>
              <a:t>Limited scalability, especially in regions with fewer specialists.</a:t>
            </a:r>
          </a:p>
          <a:p>
            <a:pPr lvl="1" algn="just"/>
            <a:r>
              <a:rPr lang="en-US" dirty="0"/>
              <a:t>Inability to handle large datasets efficiently.</a:t>
            </a:r>
          </a:p>
          <a:p>
            <a:pPr algn="just"/>
            <a:endParaRPr lang="en-IN" dirty="0">
              <a:solidFill>
                <a:schemeClr val="tx1"/>
              </a:solidFill>
            </a:endParaRPr>
          </a:p>
        </p:txBody>
      </p:sp>
      <p:sp>
        <p:nvSpPr>
          <p:cNvPr id="4" name="Date Placeholder 3">
            <a:extLst>
              <a:ext uri="{FF2B5EF4-FFF2-40B4-BE49-F238E27FC236}">
                <a16:creationId xmlns:a16="http://schemas.microsoft.com/office/drawing/2014/main" id="{5857D122-621F-8F83-5078-A63B4DAA631D}"/>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A8D4C35B-198C-4ABA-2693-9281EB5958A1}"/>
              </a:ext>
            </a:extLst>
          </p:cNvPr>
          <p:cNvSpPr>
            <a:spLocks noGrp="1"/>
          </p:cNvSpPr>
          <p:nvPr>
            <p:ph type="sldNum" sz="quarter" idx="12"/>
          </p:nvPr>
        </p:nvSpPr>
        <p:spPr/>
        <p:txBody>
          <a:bodyPr/>
          <a:lstStyle/>
          <a:p>
            <a:fld id="{DE4CB378-4F50-4CCE-9659-BB7A6E40C702}" type="slidenum">
              <a:rPr lang="en-IN" smtClean="0"/>
              <a:t>5</a:t>
            </a:fld>
            <a:endParaRPr lang="en-IN"/>
          </a:p>
        </p:txBody>
      </p:sp>
    </p:spTree>
    <p:extLst>
      <p:ext uri="{BB962C8B-B14F-4D97-AF65-F5344CB8AC3E}">
        <p14:creationId xmlns:p14="http://schemas.microsoft.com/office/powerpoint/2010/main" val="618350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8D88-D683-C4D6-25C5-B0A14C3AE0D9}"/>
              </a:ext>
            </a:extLst>
          </p:cNvPr>
          <p:cNvSpPr>
            <a:spLocks noGrp="1"/>
          </p:cNvSpPr>
          <p:nvPr>
            <p:ph type="title"/>
          </p:nvPr>
        </p:nvSpPr>
        <p:spPr/>
        <p:txBody>
          <a:bodyPr/>
          <a:lstStyle/>
          <a:p>
            <a:r>
              <a:rPr lang="en-IN" dirty="0">
                <a:solidFill>
                  <a:schemeClr val="tx1"/>
                </a:solidFill>
              </a:rPr>
              <a:t>Proposed System</a:t>
            </a:r>
          </a:p>
        </p:txBody>
      </p:sp>
      <p:sp>
        <p:nvSpPr>
          <p:cNvPr id="3" name="Content Placeholder 2">
            <a:extLst>
              <a:ext uri="{FF2B5EF4-FFF2-40B4-BE49-F238E27FC236}">
                <a16:creationId xmlns:a16="http://schemas.microsoft.com/office/drawing/2014/main" id="{49AC728C-CD8F-A629-ADF3-E5249953DECB}"/>
              </a:ext>
            </a:extLst>
          </p:cNvPr>
          <p:cNvSpPr>
            <a:spLocks noGrp="1"/>
          </p:cNvSpPr>
          <p:nvPr>
            <p:ph idx="1"/>
          </p:nvPr>
        </p:nvSpPr>
        <p:spPr>
          <a:xfrm>
            <a:off x="1402080" y="1857926"/>
            <a:ext cx="9448800" cy="4023360"/>
          </a:xfrm>
        </p:spPr>
        <p:txBody>
          <a:bodyPr>
            <a:normAutofit/>
          </a:bodyPr>
          <a:lstStyle/>
          <a:p>
            <a:r>
              <a:rPr lang="en-US" dirty="0"/>
              <a:t>The proposed system uses deep learning, particularly Convolutional Neural Networks (CNNs), to automatically analyze retinal images and detect Diabetic Retinopathy. The system will classify the severity of DR and provide real-time feedback.</a:t>
            </a:r>
          </a:p>
          <a:p>
            <a:r>
              <a:rPr lang="en-US" b="1" dirty="0"/>
              <a:t>Advantages</a:t>
            </a:r>
            <a:r>
              <a:rPr lang="en-US" dirty="0"/>
              <a:t>:</a:t>
            </a:r>
          </a:p>
          <a:p>
            <a:pPr lvl="1">
              <a:buFont typeface="Courier New" panose="02070309020205020404" pitchFamily="49" charset="0"/>
              <a:buChar char="o"/>
            </a:pPr>
            <a:r>
              <a:rPr lang="en-US" b="1" dirty="0"/>
              <a:t>Accuracy</a:t>
            </a:r>
            <a:r>
              <a:rPr lang="en-US" dirty="0"/>
              <a:t>: CNNs can identify intricate features in retinal images, leading to more accurate diagnosis.</a:t>
            </a:r>
          </a:p>
          <a:p>
            <a:pPr lvl="1">
              <a:buFont typeface="Courier New" panose="02070309020205020404" pitchFamily="49" charset="0"/>
              <a:buChar char="o"/>
            </a:pPr>
            <a:r>
              <a:rPr lang="en-US" b="1" dirty="0"/>
              <a:t>Speed</a:t>
            </a:r>
            <a:r>
              <a:rPr lang="en-US" dirty="0"/>
              <a:t>: Automated analysis significantly reduces the time needed for diagnosis.</a:t>
            </a:r>
          </a:p>
          <a:p>
            <a:pPr lvl="1">
              <a:buFont typeface="Courier New" panose="02070309020205020404" pitchFamily="49" charset="0"/>
              <a:buChar char="o"/>
            </a:pPr>
            <a:r>
              <a:rPr lang="en-US" b="1" dirty="0"/>
              <a:t>Scalability</a:t>
            </a:r>
            <a:r>
              <a:rPr lang="en-US" dirty="0"/>
              <a:t>: Capable of handling large datasets efficiently, making it suitable for mass screening.</a:t>
            </a:r>
          </a:p>
          <a:p>
            <a:pPr lvl="1">
              <a:buFont typeface="Courier New" panose="02070309020205020404" pitchFamily="49" charset="0"/>
              <a:buChar char="o"/>
            </a:pPr>
            <a:r>
              <a:rPr lang="en-US" b="1" dirty="0" smtClean="0"/>
              <a:t>Consistency</a:t>
            </a:r>
            <a:r>
              <a:rPr lang="en-US" dirty="0" smtClean="0"/>
              <a:t>: Reduces variability in diagnosis and eliminates human error.</a:t>
            </a:r>
            <a:r>
              <a:rPr lang="en-US" sz="1600" dirty="0" smtClean="0"/>
              <a:t/>
            </a:r>
            <a:br>
              <a:rPr lang="en-US" sz="1600" dirty="0" smtClean="0"/>
            </a:br>
            <a:endParaRPr lang="en-IN" sz="1600" dirty="0">
              <a:solidFill>
                <a:schemeClr val="tx1"/>
              </a:solidFill>
            </a:endParaRPr>
          </a:p>
        </p:txBody>
      </p:sp>
      <p:sp>
        <p:nvSpPr>
          <p:cNvPr id="4" name="Date Placeholder 3">
            <a:extLst>
              <a:ext uri="{FF2B5EF4-FFF2-40B4-BE49-F238E27FC236}">
                <a16:creationId xmlns:a16="http://schemas.microsoft.com/office/drawing/2014/main" id="{30B2B173-061C-61D6-39C5-DF7756BCC0A2}"/>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E805528E-1A0F-FEE4-D9AE-26739B9BFE32}"/>
              </a:ext>
            </a:extLst>
          </p:cNvPr>
          <p:cNvSpPr>
            <a:spLocks noGrp="1"/>
          </p:cNvSpPr>
          <p:nvPr>
            <p:ph type="sldNum" sz="quarter" idx="12"/>
          </p:nvPr>
        </p:nvSpPr>
        <p:spPr/>
        <p:txBody>
          <a:bodyPr/>
          <a:lstStyle/>
          <a:p>
            <a:fld id="{DE4CB378-4F50-4CCE-9659-BB7A6E40C702}" type="slidenum">
              <a:rPr lang="en-IN" smtClean="0"/>
              <a:t>6</a:t>
            </a:fld>
            <a:endParaRPr lang="en-IN"/>
          </a:p>
        </p:txBody>
      </p:sp>
    </p:spTree>
    <p:extLst>
      <p:ext uri="{BB962C8B-B14F-4D97-AF65-F5344CB8AC3E}">
        <p14:creationId xmlns:p14="http://schemas.microsoft.com/office/powerpoint/2010/main" val="1348974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7894-339C-8A6D-A648-A0B469485DE0}"/>
              </a:ext>
            </a:extLst>
          </p:cNvPr>
          <p:cNvSpPr>
            <a:spLocks noGrp="1"/>
          </p:cNvSpPr>
          <p:nvPr>
            <p:ph type="title"/>
          </p:nvPr>
        </p:nvSpPr>
        <p:spPr/>
        <p:txBody>
          <a:bodyPr/>
          <a:lstStyle/>
          <a:p>
            <a:r>
              <a:rPr lang="en-GB" dirty="0">
                <a:solidFill>
                  <a:schemeClr val="tx1"/>
                </a:solidFill>
              </a:rPr>
              <a:t>Architecture</a:t>
            </a:r>
            <a:endParaRPr lang="en-IN" dirty="0">
              <a:solidFill>
                <a:schemeClr val="tx1"/>
              </a:solidFill>
            </a:endParaRPr>
          </a:p>
        </p:txBody>
      </p:sp>
      <p:sp>
        <p:nvSpPr>
          <p:cNvPr id="4" name="Date Placeholder 3">
            <a:extLst>
              <a:ext uri="{FF2B5EF4-FFF2-40B4-BE49-F238E27FC236}">
                <a16:creationId xmlns:a16="http://schemas.microsoft.com/office/drawing/2014/main" id="{392481AC-5B8A-C6D9-53E2-8E09B5152EBA}"/>
              </a:ext>
            </a:extLst>
          </p:cNvPr>
          <p:cNvSpPr>
            <a:spLocks noGrp="1"/>
          </p:cNvSpPr>
          <p:nvPr>
            <p:ph type="dt" sz="half" idx="10"/>
          </p:nvPr>
        </p:nvSpPr>
        <p:spPr/>
        <p:txBody>
          <a:bodyPr/>
          <a:lstStyle/>
          <a:p>
            <a:r>
              <a:rPr lang="en-US" smtClean="0"/>
              <a:t>27/11/2024</a:t>
            </a:r>
            <a:endParaRPr lang="en-IN" dirty="0"/>
          </a:p>
        </p:txBody>
      </p:sp>
      <p:sp>
        <p:nvSpPr>
          <p:cNvPr id="5" name="Slide Number Placeholder 4">
            <a:extLst>
              <a:ext uri="{FF2B5EF4-FFF2-40B4-BE49-F238E27FC236}">
                <a16:creationId xmlns:a16="http://schemas.microsoft.com/office/drawing/2014/main" id="{5ADC90F6-0DFB-9B00-ABDD-4F8C9003438B}"/>
              </a:ext>
            </a:extLst>
          </p:cNvPr>
          <p:cNvSpPr>
            <a:spLocks noGrp="1"/>
          </p:cNvSpPr>
          <p:nvPr>
            <p:ph type="sldNum" sz="quarter" idx="12"/>
          </p:nvPr>
        </p:nvSpPr>
        <p:spPr/>
        <p:txBody>
          <a:bodyPr/>
          <a:lstStyle/>
          <a:p>
            <a:fld id="{DE4CB378-4F50-4CCE-9659-BB7A6E40C702}" type="slidenum">
              <a:rPr lang="en-IN" smtClean="0"/>
              <a:t>7</a:t>
            </a:fld>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335" y="1962665"/>
            <a:ext cx="5697837" cy="4273378"/>
          </a:xfrm>
          <a:prstGeom prst="rect">
            <a:avLst/>
          </a:prstGeom>
        </p:spPr>
      </p:pic>
    </p:spTree>
    <p:extLst>
      <p:ext uri="{BB962C8B-B14F-4D97-AF65-F5344CB8AC3E}">
        <p14:creationId xmlns:p14="http://schemas.microsoft.com/office/powerpoint/2010/main" val="3301761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3320759526"/>
              </p:ext>
            </p:extLst>
          </p:nvPr>
        </p:nvGraphicFramePr>
        <p:xfrm>
          <a:off x="1096963" y="1846261"/>
          <a:ext cx="10058397" cy="3477971"/>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1386770">
                <a:tc>
                  <a:txBody>
                    <a:bodyPr/>
                    <a:lstStyle/>
                    <a:p>
                      <a:r>
                        <a:rPr lang="en-US" sz="1800" b="0" i="0" kern="1200" dirty="0" smtClean="0">
                          <a:solidFill>
                            <a:schemeClr val="dk1"/>
                          </a:solidFill>
                          <a:effectLst/>
                          <a:latin typeface="+mn-lt"/>
                          <a:ea typeface="+mn-ea"/>
                          <a:cs typeface="+mn-cs"/>
                        </a:rPr>
                        <a:t>“Deep Learning for Diabetic Retinopathy Detection through Retinal Fundus Images: A Survey</a:t>
                      </a:r>
                      <a:r>
                        <a:rPr lang="en-US" sz="1800" b="0" i="0" kern="1200" baseline="0" dirty="0" smtClean="0">
                          <a:solidFill>
                            <a:schemeClr val="dk1"/>
                          </a:solidFill>
                          <a:effectLst/>
                          <a:latin typeface="+mn-lt"/>
                          <a:ea typeface="+mn-ea"/>
                          <a:cs typeface="+mn-cs"/>
                        </a:rPr>
                        <a:t> “ </a:t>
                      </a:r>
                      <a:r>
                        <a:rPr lang="en-US" sz="1800" b="0" i="0" kern="1200" dirty="0" smtClean="0">
                          <a:solidFill>
                            <a:schemeClr val="dk1"/>
                          </a:solidFill>
                          <a:effectLst/>
                          <a:latin typeface="+mn-lt"/>
                          <a:ea typeface="+mn-ea"/>
                          <a:cs typeface="+mn-cs"/>
                        </a:rPr>
                        <a:t>(2022) </a:t>
                      </a:r>
                      <a:r>
                        <a:rPr lang="en-IN" sz="1800" b="0" i="0" kern="1200" dirty="0" smtClean="0">
                          <a:solidFill>
                            <a:schemeClr val="dk1"/>
                          </a:solidFill>
                          <a:effectLst/>
                          <a:latin typeface="+mn-lt"/>
                          <a:ea typeface="+mn-ea"/>
                          <a:cs typeface="+mn-cs"/>
                        </a:rPr>
                        <a:t>Authors: A. A. Hassan, N. Al-Khafaji, S. Jassim</a:t>
                      </a:r>
                      <a:endParaRPr lang="en-GB" sz="1800" b="0" i="0" kern="1200" dirty="0">
                        <a:solidFill>
                          <a:schemeClr val="dk1"/>
                        </a:solidFill>
                        <a:effectLst/>
                        <a:latin typeface="+mn-lt"/>
                        <a:ea typeface="+mn-ea"/>
                        <a:cs typeface="+mn-cs"/>
                      </a:endParaRPr>
                    </a:p>
                  </a:txBody>
                  <a:tcPr/>
                </a:tc>
                <a:tc>
                  <a:txBody>
                    <a:bodyPr/>
                    <a:lstStyle/>
                    <a:p>
                      <a:r>
                        <a:rPr lang="en-GB" sz="1800" b="0" i="0" kern="1200" dirty="0">
                          <a:solidFill>
                            <a:schemeClr val="dk1"/>
                          </a:solidFill>
                          <a:effectLst/>
                          <a:latin typeface="+mn-lt"/>
                          <a:ea typeface="+mn-ea"/>
                          <a:cs typeface="+mn-cs"/>
                        </a:rPr>
                        <a:t>Comprehensive review</a:t>
                      </a:r>
                      <a:r>
                        <a:rPr lang="en-GB" sz="1800" b="0" i="0" kern="1200" dirty="0" smtClean="0">
                          <a:solidFill>
                            <a:schemeClr val="dk1"/>
                          </a:solidFill>
                          <a:effectLst/>
                          <a:latin typeface="+mn-lt"/>
                          <a:ea typeface="+mn-ea"/>
                          <a:cs typeface="+mn-cs"/>
                        </a:rPr>
                        <a:t>,</a:t>
                      </a:r>
                      <a:r>
                        <a:rPr lang="en-GB" sz="1800" b="0" i="0" kern="1200" baseline="0" dirty="0" smtClean="0">
                          <a:solidFill>
                            <a:schemeClr val="dk1"/>
                          </a:solidFill>
                          <a:effectLst/>
                          <a:latin typeface="+mn-lt"/>
                          <a:ea typeface="+mn-ea"/>
                          <a:cs typeface="+mn-cs"/>
                        </a:rPr>
                        <a:t> CNNs, improvements in diagnostic surgery</a:t>
                      </a:r>
                      <a:endParaRPr lang="en-IN" dirty="0"/>
                    </a:p>
                  </a:txBody>
                  <a:tcPr/>
                </a:tc>
                <a:tc>
                  <a:txBody>
                    <a:bodyPr/>
                    <a:lstStyle/>
                    <a:p>
                      <a:r>
                        <a:rPr lang="en-GB" sz="1800" b="0" i="0" kern="1200" dirty="0" smtClean="0">
                          <a:solidFill>
                            <a:schemeClr val="dk1"/>
                          </a:solidFill>
                          <a:effectLst/>
                          <a:latin typeface="+mn-lt"/>
                          <a:ea typeface="+mn-ea"/>
                          <a:cs typeface="+mn-cs"/>
                        </a:rPr>
                        <a:t>Does</a:t>
                      </a:r>
                      <a:r>
                        <a:rPr lang="en-GB" sz="1800" b="0" i="0" kern="1200" baseline="0" dirty="0" smtClean="0">
                          <a:solidFill>
                            <a:schemeClr val="dk1"/>
                          </a:solidFill>
                          <a:effectLst/>
                          <a:latin typeface="+mn-lt"/>
                          <a:ea typeface="+mn-ea"/>
                          <a:cs typeface="+mn-cs"/>
                        </a:rPr>
                        <a:t> not address scalability changes and less implementations.</a:t>
                      </a:r>
                      <a:endParaRPr lang="en-IN" dirty="0"/>
                    </a:p>
                  </a:txBody>
                  <a:tcPr/>
                </a:tc>
                <a:extLst>
                  <a:ext uri="{0D108BD9-81ED-4DB2-BD59-A6C34878D82A}">
                    <a16:rowId xmlns:a16="http://schemas.microsoft.com/office/drawing/2014/main" val="3585247155"/>
                  </a:ext>
                </a:extLst>
              </a:tr>
              <a:tr h="1423880">
                <a:tc>
                  <a:txBody>
                    <a:bodyPr/>
                    <a:lstStyle/>
                    <a:p>
                      <a:r>
                        <a:rPr lang="en-US" sz="1800" b="0" i="0" kern="1200" dirty="0" smtClean="0">
                          <a:solidFill>
                            <a:schemeClr val="dk1"/>
                          </a:solidFill>
                          <a:effectLst/>
                          <a:latin typeface="+mn-lt"/>
                          <a:ea typeface="+mn-ea"/>
                          <a:cs typeface="+mn-cs"/>
                        </a:rPr>
                        <a:t>"Automated Diabetic Retinopathy Grading System Based on Deep Learning" (2021) Authors: M. A. Khan, N. Sharif, M. Y. Javed, S. Anwar</a:t>
                      </a:r>
                      <a:endParaRPr lang="en-IN" dirty="0"/>
                    </a:p>
                  </a:txBody>
                  <a:tcPr/>
                </a:tc>
                <a:tc>
                  <a:txBody>
                    <a:bodyPr/>
                    <a:lstStyle/>
                    <a:p>
                      <a:r>
                        <a:rPr lang="en-US" sz="1800" b="0" i="0" kern="1200" dirty="0" smtClean="0">
                          <a:solidFill>
                            <a:schemeClr val="dk1"/>
                          </a:solidFill>
                          <a:effectLst/>
                          <a:latin typeface="+mn-lt"/>
                          <a:ea typeface="+mn-ea"/>
                          <a:cs typeface="+mn-cs"/>
                        </a:rPr>
                        <a:t>high accuracy in DR grading</a:t>
                      </a:r>
                      <a:r>
                        <a:rPr lang="en-GB" sz="1800" b="0" i="0" kern="1200" dirty="0" smtClean="0">
                          <a:solidFill>
                            <a:schemeClr val="dk1"/>
                          </a:solidFill>
                          <a:effectLst/>
                          <a:latin typeface="+mn-lt"/>
                          <a:ea typeface="+mn-ea"/>
                          <a:cs typeface="+mn-cs"/>
                        </a:rPr>
                        <a:t>, </a:t>
                      </a:r>
                    </a:p>
                    <a:p>
                      <a:r>
                        <a:rPr lang="en-US" sz="1800" b="0" i="0" kern="1200" dirty="0" smtClean="0">
                          <a:solidFill>
                            <a:schemeClr val="dk1"/>
                          </a:solidFill>
                          <a:effectLst/>
                          <a:latin typeface="+mn-lt"/>
                          <a:ea typeface="+mn-ea"/>
                          <a:cs typeface="+mn-cs"/>
                        </a:rPr>
                        <a:t>Uses a large dataset, enhancing the model’s generalization</a:t>
                      </a:r>
                      <a:endParaRPr lang="en-IN" dirty="0"/>
                    </a:p>
                  </a:txBody>
                  <a:tcPr/>
                </a:tc>
                <a:tc>
                  <a:txBody>
                    <a:bodyPr/>
                    <a:lstStyle/>
                    <a:p>
                      <a:r>
                        <a:rPr lang="en-IN" sz="1800" b="0" i="0" kern="1200" dirty="0" smtClean="0">
                          <a:solidFill>
                            <a:schemeClr val="dk1"/>
                          </a:solidFill>
                          <a:effectLst/>
                          <a:latin typeface="+mn-lt"/>
                          <a:ea typeface="+mn-ea"/>
                          <a:cs typeface="+mn-cs"/>
                        </a:rPr>
                        <a:t>Requires high computational power</a:t>
                      </a:r>
                      <a:r>
                        <a:rPr lang="en-GB" sz="1800" b="0" i="0" kern="120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struggles with detecting rare DR features</a:t>
                      </a:r>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US" smtClean="0"/>
              <a:t>27/11/2024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8</a:t>
            </a:fld>
            <a:endParaRPr lang="en-IN"/>
          </a:p>
        </p:txBody>
      </p:sp>
    </p:spTree>
    <p:extLst>
      <p:ext uri="{BB962C8B-B14F-4D97-AF65-F5344CB8AC3E}">
        <p14:creationId xmlns:p14="http://schemas.microsoft.com/office/powerpoint/2010/main" val="1041848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F786A-9CE4-7D19-92D6-D134A5123733}"/>
              </a:ext>
            </a:extLst>
          </p:cNvPr>
          <p:cNvSpPr>
            <a:spLocks noGrp="1"/>
          </p:cNvSpPr>
          <p:nvPr>
            <p:ph type="title"/>
          </p:nvPr>
        </p:nvSpPr>
        <p:spPr/>
        <p:txBody>
          <a:bodyPr/>
          <a:lstStyle/>
          <a:p>
            <a:r>
              <a:rPr lang="en-IN" dirty="0"/>
              <a:t>Literature Survey</a:t>
            </a:r>
          </a:p>
        </p:txBody>
      </p:sp>
      <p:graphicFrame>
        <p:nvGraphicFramePr>
          <p:cNvPr id="10" name="Content Placeholder 9">
            <a:extLst>
              <a:ext uri="{FF2B5EF4-FFF2-40B4-BE49-F238E27FC236}">
                <a16:creationId xmlns:a16="http://schemas.microsoft.com/office/drawing/2014/main" id="{A5ADCF0C-1E84-54DE-6BFB-6216D79021A3}"/>
              </a:ext>
            </a:extLst>
          </p:cNvPr>
          <p:cNvGraphicFramePr>
            <a:graphicFrameLocks noGrp="1"/>
          </p:cNvGraphicFramePr>
          <p:nvPr>
            <p:ph idx="1"/>
            <p:extLst>
              <p:ext uri="{D42A27DB-BD31-4B8C-83A1-F6EECF244321}">
                <p14:modId xmlns:p14="http://schemas.microsoft.com/office/powerpoint/2010/main" val="2819239649"/>
              </p:ext>
            </p:extLst>
          </p:nvPr>
        </p:nvGraphicFramePr>
        <p:xfrm>
          <a:off x="1096963" y="1846261"/>
          <a:ext cx="10058397" cy="4370307"/>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480807880"/>
                    </a:ext>
                  </a:extLst>
                </a:gridCol>
                <a:gridCol w="3352799">
                  <a:extLst>
                    <a:ext uri="{9D8B030D-6E8A-4147-A177-3AD203B41FA5}">
                      <a16:colId xmlns:a16="http://schemas.microsoft.com/office/drawing/2014/main" val="3925536806"/>
                    </a:ext>
                  </a:extLst>
                </a:gridCol>
                <a:gridCol w="3352799">
                  <a:extLst>
                    <a:ext uri="{9D8B030D-6E8A-4147-A177-3AD203B41FA5}">
                      <a16:colId xmlns:a16="http://schemas.microsoft.com/office/drawing/2014/main" val="3255982131"/>
                    </a:ext>
                  </a:extLst>
                </a:gridCol>
              </a:tblGrid>
              <a:tr h="551891">
                <a:tc>
                  <a:txBody>
                    <a:bodyPr/>
                    <a:lstStyle/>
                    <a:p>
                      <a:r>
                        <a:rPr lang="en-IN" dirty="0"/>
                        <a:t>Title</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113053460"/>
                  </a:ext>
                </a:extLst>
              </a:tr>
              <a:tr h="2081056">
                <a:tc>
                  <a:txBody>
                    <a:bodyPr/>
                    <a:lstStyle/>
                    <a:p>
                      <a:r>
                        <a:rPr lang="en-US" dirty="0" smtClean="0"/>
                        <a:t>"Efficient Transfer Learning Approach for Diabetic Retinopathy Classification Using Fundus Images" (2022) Authors: H. Gupta, P. K. Roy, S. Dey</a:t>
                      </a:r>
                      <a:endParaRPr lang="en-IN" dirty="0"/>
                    </a:p>
                  </a:txBody>
                  <a:tcPr/>
                </a:tc>
                <a:tc>
                  <a:txBody>
                    <a:bodyPr/>
                    <a:lstStyle/>
                    <a:p>
                      <a:r>
                        <a:rPr lang="en-US" sz="1800" b="0" i="0" kern="1200" dirty="0" smtClean="0">
                          <a:solidFill>
                            <a:schemeClr val="dk1"/>
                          </a:solidFill>
                          <a:effectLst/>
                          <a:latin typeface="+mn-lt"/>
                          <a:ea typeface="+mn-ea"/>
                          <a:cs typeface="+mn-cs"/>
                        </a:rPr>
                        <a:t>Transfer learning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improves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model performance , educed training time</a:t>
                      </a:r>
                      <a:endParaRPr lang="en-IN" dirty="0"/>
                    </a:p>
                  </a:txBody>
                  <a:tcPr/>
                </a:tc>
                <a:tc>
                  <a:txBody>
                    <a:bodyPr/>
                    <a:lstStyle/>
                    <a:p>
                      <a:r>
                        <a:rPr lang="en-IN" dirty="0" smtClean="0"/>
                        <a:t>may introduce bias,</a:t>
                      </a:r>
                      <a:r>
                        <a:rPr lang="en-US" sz="1800" b="0" i="0" kern="1200" dirty="0" smtClean="0">
                          <a:solidFill>
                            <a:schemeClr val="dk1"/>
                          </a:solidFill>
                          <a:effectLst/>
                          <a:latin typeface="+mn-lt"/>
                          <a:ea typeface="+mn-ea"/>
                          <a:cs typeface="+mn-cs"/>
                        </a:rPr>
                        <a:t> performance varies significantly depending on the dataset.</a:t>
                      </a:r>
                      <a:endParaRPr lang="en-IN" dirty="0"/>
                    </a:p>
                  </a:txBody>
                  <a:tcPr/>
                </a:tc>
                <a:extLst>
                  <a:ext uri="{0D108BD9-81ED-4DB2-BD59-A6C34878D82A}">
                    <a16:rowId xmlns:a16="http://schemas.microsoft.com/office/drawing/2014/main" val="3585247155"/>
                  </a:ext>
                </a:extLst>
              </a:tr>
              <a:tr h="1423880">
                <a:tc>
                  <a:txBody>
                    <a:bodyPr/>
                    <a:lstStyle/>
                    <a:p>
                      <a:r>
                        <a:rPr lang="en-US" dirty="0" smtClean="0"/>
                        <a:t>"Hybrid Deep Learning Framework for Automated Diabetic Retinopathy Detection" (2021) Authors: F. Yu, L. Zhou, H. Tang, X. Yang</a:t>
                      </a:r>
                    </a:p>
                    <a:p>
                      <a:endParaRPr lang="en-IN" dirty="0"/>
                    </a:p>
                  </a:txBody>
                  <a:tcPr/>
                </a:tc>
                <a:tc>
                  <a:txBody>
                    <a:bodyPr/>
                    <a:lstStyle/>
                    <a:p>
                      <a:r>
                        <a:rPr lang="en-US" dirty="0" smtClean="0"/>
                        <a:t>Combines CNNs with traditional machine learning,</a:t>
                      </a:r>
                      <a:r>
                        <a:rPr lang="en-IN" sz="1800" b="0" i="0" kern="1200" dirty="0" smtClean="0">
                          <a:solidFill>
                            <a:schemeClr val="dk1"/>
                          </a:solidFill>
                          <a:effectLst/>
                          <a:latin typeface="+mn-lt"/>
                          <a:ea typeface="+mn-ea"/>
                          <a:cs typeface="+mn-cs"/>
                        </a:rPr>
                        <a:t> strong performance</a:t>
                      </a:r>
                      <a:endParaRPr lang="en-IN" dirty="0"/>
                    </a:p>
                  </a:txBody>
                  <a:tcPr/>
                </a:tc>
                <a:tc>
                  <a:txBody>
                    <a:bodyPr/>
                    <a:lstStyle/>
                    <a:p>
                      <a:r>
                        <a:rPr lang="en-IN" sz="1800" b="0" i="0" kern="1200" dirty="0" smtClean="0">
                          <a:solidFill>
                            <a:schemeClr val="dk1"/>
                          </a:solidFill>
                          <a:effectLst/>
                          <a:latin typeface="+mn-lt"/>
                          <a:ea typeface="+mn-ea"/>
                          <a:cs typeface="+mn-cs"/>
                        </a:rPr>
                        <a:t>Increased model complexity,</a:t>
                      </a:r>
                      <a:r>
                        <a:rPr lang="en-US" sz="1800" b="0" i="0" kern="1200" dirty="0" smtClean="0">
                          <a:solidFill>
                            <a:schemeClr val="dk1"/>
                          </a:solidFill>
                          <a:effectLst/>
                          <a:latin typeface="+mn-lt"/>
                          <a:ea typeface="+mn-ea"/>
                          <a:cs typeface="+mn-cs"/>
                        </a:rPr>
                        <a:t> Higher training and inference times.</a:t>
                      </a:r>
                      <a:endParaRPr lang="en-IN" dirty="0"/>
                    </a:p>
                  </a:txBody>
                  <a:tcPr/>
                </a:tc>
                <a:extLst>
                  <a:ext uri="{0D108BD9-81ED-4DB2-BD59-A6C34878D82A}">
                    <a16:rowId xmlns:a16="http://schemas.microsoft.com/office/drawing/2014/main" val="170864400"/>
                  </a:ext>
                </a:extLst>
              </a:tr>
            </a:tbl>
          </a:graphicData>
        </a:graphic>
      </p:graphicFrame>
      <p:sp>
        <p:nvSpPr>
          <p:cNvPr id="5" name="Date Placeholder 4">
            <a:extLst>
              <a:ext uri="{FF2B5EF4-FFF2-40B4-BE49-F238E27FC236}">
                <a16:creationId xmlns:a16="http://schemas.microsoft.com/office/drawing/2014/main" id="{A8344B6D-3CB7-5084-9C9E-9BF4C0AF02C4}"/>
              </a:ext>
            </a:extLst>
          </p:cNvPr>
          <p:cNvSpPr>
            <a:spLocks noGrp="1"/>
          </p:cNvSpPr>
          <p:nvPr>
            <p:ph type="dt" sz="half" idx="10"/>
          </p:nvPr>
        </p:nvSpPr>
        <p:spPr/>
        <p:txBody>
          <a:bodyPr/>
          <a:lstStyle/>
          <a:p>
            <a:r>
              <a:rPr lang="en-US" smtClean="0"/>
              <a:t>27/11/2024</a:t>
            </a:r>
            <a:endParaRPr lang="en-IN" dirty="0"/>
          </a:p>
        </p:txBody>
      </p:sp>
      <p:sp>
        <p:nvSpPr>
          <p:cNvPr id="6" name="Slide Number Placeholder 5">
            <a:extLst>
              <a:ext uri="{FF2B5EF4-FFF2-40B4-BE49-F238E27FC236}">
                <a16:creationId xmlns:a16="http://schemas.microsoft.com/office/drawing/2014/main" id="{7D2FEA8B-9E25-D3E3-B004-4D859DD390FD}"/>
              </a:ext>
            </a:extLst>
          </p:cNvPr>
          <p:cNvSpPr>
            <a:spLocks noGrp="1"/>
          </p:cNvSpPr>
          <p:nvPr>
            <p:ph type="sldNum" sz="quarter" idx="12"/>
          </p:nvPr>
        </p:nvSpPr>
        <p:spPr/>
        <p:txBody>
          <a:bodyPr/>
          <a:lstStyle/>
          <a:p>
            <a:fld id="{DE4CB378-4F50-4CCE-9659-BB7A6E40C702}" type="slidenum">
              <a:rPr lang="en-IN" smtClean="0"/>
              <a:t>9</a:t>
            </a:fld>
            <a:endParaRPr lang="en-IN"/>
          </a:p>
        </p:txBody>
      </p:sp>
    </p:spTree>
    <p:extLst>
      <p:ext uri="{BB962C8B-B14F-4D97-AF65-F5344CB8AC3E}">
        <p14:creationId xmlns:p14="http://schemas.microsoft.com/office/powerpoint/2010/main" val="2320547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1472</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Retrospect</vt:lpstr>
      <vt:lpstr>PowerPoint Presentation</vt:lpstr>
      <vt:lpstr>Content</vt:lpstr>
      <vt:lpstr>Objective</vt:lpstr>
      <vt:lpstr>Problem Statement</vt:lpstr>
      <vt:lpstr>Existing System</vt:lpstr>
      <vt:lpstr>Proposed System</vt:lpstr>
      <vt:lpstr>Architecture</vt:lpstr>
      <vt:lpstr>Literature Survey</vt:lpstr>
      <vt:lpstr>Literature Survey</vt:lpstr>
      <vt:lpstr>Literature Survey</vt:lpstr>
      <vt:lpstr>Modules</vt:lpstr>
      <vt:lpstr>Data Acquisition And Preprocessing Module</vt:lpstr>
      <vt:lpstr>Feature Extraction Module </vt:lpstr>
      <vt:lpstr>Machine Learning Module</vt:lpstr>
      <vt:lpstr>Report Generation Module</vt:lpstr>
      <vt:lpstr>Data Log Module</vt:lpstr>
      <vt:lpstr>Data Analytics View Module</vt:lpstr>
      <vt:lpstr>User Interface Module</vt:lpstr>
      <vt:lpstr>Sample Output</vt:lpstr>
      <vt:lpstr>Future Enhancements</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NK</dc:creator>
  <cp:lastModifiedBy>ASUS</cp:lastModifiedBy>
  <cp:revision>27</cp:revision>
  <dcterms:modified xsi:type="dcterms:W3CDTF">2024-11-25T11:22:44Z</dcterms:modified>
</cp:coreProperties>
</file>