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0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71532F-2294-4558-96DD-E9CEA4AC7F3F}">
  <a:tblStyle styleId="{BF71532F-2294-4558-96DD-E9CEA4AC7F3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92"/>
      </p:cViewPr>
      <p:guideLst>
        <p:guide orient="horz" pos="170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94" name="Google Shape;94;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6" name="Google Shape;206;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10</a:t>
            </a:fld>
            <a:endParaRPr/>
          </a:p>
        </p:txBody>
      </p:sp>
      <p:sp>
        <p:nvSpPr>
          <p:cNvPr id="207" name="Google Shape;207;p1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19" name="Google Shape;219;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11</a:t>
            </a:fld>
            <a:endParaRPr/>
          </a:p>
        </p:txBody>
      </p:sp>
      <p:sp>
        <p:nvSpPr>
          <p:cNvPr id="220" name="Google Shape;220;p1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32" name="Google Shape;23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12</a:t>
            </a:fld>
            <a:endParaRPr/>
          </a:p>
        </p:txBody>
      </p:sp>
      <p:sp>
        <p:nvSpPr>
          <p:cNvPr id="233" name="Google Shape;233;p1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45" name="Google Shape;245;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13</a:t>
            </a:fld>
            <a:endParaRPr/>
          </a:p>
        </p:txBody>
      </p:sp>
      <p:sp>
        <p:nvSpPr>
          <p:cNvPr id="246" name="Google Shape;246;p1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8" name="Google Shape;258;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14</a:t>
            </a:fld>
            <a:endParaRPr/>
          </a:p>
        </p:txBody>
      </p:sp>
      <p:sp>
        <p:nvSpPr>
          <p:cNvPr id="259" name="Google Shape;259;p1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71" name="Google Shape;27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15</a:t>
            </a:fld>
            <a:endParaRPr/>
          </a:p>
        </p:txBody>
      </p:sp>
      <p:sp>
        <p:nvSpPr>
          <p:cNvPr id="272" name="Google Shape;272;p1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
        <p:nvSpPr>
          <p:cNvPr id="307" name="Google Shape;307;p1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320" name="Google Shape;320;p19: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 name="Google Shape;33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333" name="Google Shape;333;p2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346" name="Google Shape;346;p2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359" name="Google Shape;359;p2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
        <p:nvSpPr>
          <p:cNvPr id="372" name="Google Shape;372;p2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
        <p:nvSpPr>
          <p:cNvPr id="410" name="Google Shape;410;p2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26</a:t>
            </a:fld>
            <a:endParaRPr sz="1200" b="0" i="0" u="none" strike="noStrike" cap="none">
              <a:solidFill>
                <a:srgbClr val="000000"/>
              </a:solidFill>
              <a:latin typeface="Calibri"/>
              <a:ea typeface="Calibri"/>
              <a:cs typeface="Calibri"/>
              <a:sym typeface="Calibri"/>
            </a:endParaRPr>
          </a:p>
        </p:txBody>
      </p:sp>
      <p:sp>
        <p:nvSpPr>
          <p:cNvPr id="471" name="Google Shape;471;p2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27</a:t>
            </a:fld>
            <a:endParaRPr sz="1200" b="0" i="0" u="none" strike="noStrike" cap="none">
              <a:solidFill>
                <a:srgbClr val="000000"/>
              </a:solidFill>
              <a:latin typeface="Calibri"/>
              <a:ea typeface="Calibri"/>
              <a:cs typeface="Calibri"/>
              <a:sym typeface="Calibri"/>
            </a:endParaRPr>
          </a:p>
        </p:txBody>
      </p:sp>
      <p:sp>
        <p:nvSpPr>
          <p:cNvPr id="484" name="Google Shape;484;p2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28</a:t>
            </a:fld>
            <a:endParaRPr sz="1200" b="0" i="0" u="none" strike="noStrike" cap="none">
              <a:solidFill>
                <a:srgbClr val="000000"/>
              </a:solidFill>
              <a:latin typeface="Calibri"/>
              <a:ea typeface="Calibri"/>
              <a:cs typeface="Calibri"/>
              <a:sym typeface="Calibri"/>
            </a:endParaRPr>
          </a:p>
        </p:txBody>
      </p:sp>
      <p:sp>
        <p:nvSpPr>
          <p:cNvPr id="497" name="Google Shape;497;p2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Calibri"/>
              <a:ea typeface="Calibri"/>
              <a:cs typeface="Calibri"/>
              <a:sym typeface="Calibri"/>
            </a:endParaRPr>
          </a:p>
        </p:txBody>
      </p:sp>
      <p:sp>
        <p:nvSpPr>
          <p:cNvPr id="523" name="Google Shape;523;p29: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16" name="Google Shape;116;p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
        <p:nvSpPr>
          <p:cNvPr id="536" name="Google Shape;536;p30: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8" name="Google Shape;55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
        <p:nvSpPr>
          <p:cNvPr id="560" name="Google Shape;560;p3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
        <p:nvSpPr>
          <p:cNvPr id="573" name="Google Shape;573;p3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2018 - 19 Phase II</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1ee6de3f4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g21ee6de3f4c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g21ee6de3f4c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
        <p:nvSpPr>
          <p:cNvPr id="597" name="Google Shape;597;g21ee6de3f4c_0_2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1ee6de3f4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g21ee6de3f4c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g21ee6de3f4c_0_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
        <p:nvSpPr>
          <p:cNvPr id="612" name="Google Shape;612;g21ee6de3f4c_0_52: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5" name="Google Shape;62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6" name="Google Shape;626;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
        <p:nvSpPr>
          <p:cNvPr id="627" name="Google Shape;627;p33: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
        <p:nvSpPr>
          <p:cNvPr id="640" name="Google Shape;640;p3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1" name="Google Shape;651;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
        <p:nvSpPr>
          <p:cNvPr id="653" name="Google Shape;653;p3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4" name="Google Shape;66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
        <p:nvSpPr>
          <p:cNvPr id="666" name="Google Shape;666;p3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7" name="Google Shape;6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
        <p:nvSpPr>
          <p:cNvPr id="679" name="Google Shape;679;p3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
        <p:nvSpPr>
          <p:cNvPr id="129" name="Google Shape;129;p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2018 - 19 Phase II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1" name="Google Shape;14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5</a:t>
            </a:fld>
            <a:endParaRPr/>
          </a:p>
        </p:txBody>
      </p:sp>
      <p:sp>
        <p:nvSpPr>
          <p:cNvPr id="142" name="Google Shape;142;p5: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4" name="Google Shape;154;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6</a:t>
            </a:fld>
            <a:endParaRPr/>
          </a:p>
        </p:txBody>
      </p:sp>
      <p:sp>
        <p:nvSpPr>
          <p:cNvPr id="155" name="Google Shape;155;p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67" name="Google Shape;16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7</a:t>
            </a:fld>
            <a:endParaRPr/>
          </a:p>
        </p:txBody>
      </p:sp>
      <p:sp>
        <p:nvSpPr>
          <p:cNvPr id="168" name="Google Shape;168;p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80" name="Google Shape;180;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8</a:t>
            </a:fld>
            <a:endParaRPr/>
          </a:p>
        </p:txBody>
      </p:sp>
      <p:sp>
        <p:nvSpPr>
          <p:cNvPr id="181" name="Google Shape;181;p8: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93" name="Google Shape;193;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9</a:t>
            </a:fld>
            <a:endParaRPr/>
          </a:p>
        </p:txBody>
      </p:sp>
      <p:sp>
        <p:nvSpPr>
          <p:cNvPr id="194" name="Google Shape;194;p9: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2018 - 19 Phase II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1597823"/>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dk2"/>
                </a:solidFill>
              </a:defRPr>
            </a:lvl1pPr>
            <a:lvl2pPr marL="0" lvl="1" indent="0" algn="r">
              <a:spcBef>
                <a:spcPts val="0"/>
              </a:spcBef>
              <a:buNone/>
              <a:defRPr>
                <a:solidFill>
                  <a:schemeClr val="dk2"/>
                </a:solidFill>
              </a:defRPr>
            </a:lvl2pPr>
            <a:lvl3pPr marL="0" lvl="2" indent="0" algn="r">
              <a:spcBef>
                <a:spcPts val="0"/>
              </a:spcBef>
              <a:buNone/>
              <a:defRPr>
                <a:solidFill>
                  <a:schemeClr val="dk2"/>
                </a:solidFill>
              </a:defRPr>
            </a:lvl3pPr>
            <a:lvl4pPr marL="0" lvl="3" indent="0" algn="r">
              <a:spcBef>
                <a:spcPts val="0"/>
              </a:spcBef>
              <a:buNone/>
              <a:defRPr>
                <a:solidFill>
                  <a:schemeClr val="dk2"/>
                </a:solidFill>
              </a:defRPr>
            </a:lvl4pPr>
            <a:lvl5pPr marL="0" lvl="4" indent="0" algn="r">
              <a:spcBef>
                <a:spcPts val="0"/>
              </a:spcBef>
              <a:buNone/>
              <a:defRPr>
                <a:solidFill>
                  <a:schemeClr val="dk2"/>
                </a:solidFill>
              </a:defRPr>
            </a:lvl5pPr>
            <a:lvl6pPr marL="0" lvl="5" indent="0" algn="r">
              <a:spcBef>
                <a:spcPts val="0"/>
              </a:spcBef>
              <a:buNone/>
              <a:defRPr>
                <a:solidFill>
                  <a:schemeClr val="dk2"/>
                </a:solidFill>
              </a:defRPr>
            </a:lvl6pPr>
            <a:lvl7pPr marL="0" lvl="6" indent="0" algn="r">
              <a:spcBef>
                <a:spcPts val="0"/>
              </a:spcBef>
              <a:buNone/>
              <a:defRPr>
                <a:solidFill>
                  <a:schemeClr val="dk2"/>
                </a:solidFill>
              </a:defRPr>
            </a:lvl7pPr>
            <a:lvl8pPr marL="0" lvl="7" indent="0" algn="r">
              <a:spcBef>
                <a:spcPts val="0"/>
              </a:spcBef>
              <a:buNone/>
              <a:defRPr>
                <a:solidFill>
                  <a:schemeClr val="dk2"/>
                </a:solidFill>
              </a:defRPr>
            </a:lvl8pPr>
            <a:lvl9pPr marL="0" lvl="8" indent="0" algn="r">
              <a:spcBef>
                <a:spcPts val="0"/>
              </a:spcBef>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rgbClr val="FFFFFF"/>
                </a:solidFill>
              </a:defRPr>
            </a:lvl1pPr>
            <a:lvl2pPr marL="0" lvl="1" indent="0" algn="ctr">
              <a:spcBef>
                <a:spcPts val="0"/>
              </a:spcBef>
              <a:buNone/>
              <a:defRPr sz="1400" b="1">
                <a:solidFill>
                  <a:srgbClr val="FFFFFF"/>
                </a:solidFill>
              </a:defRPr>
            </a:lvl2pPr>
            <a:lvl3pPr marL="0" lvl="2" indent="0" algn="ctr">
              <a:spcBef>
                <a:spcPts val="0"/>
              </a:spcBef>
              <a:buNone/>
              <a:defRPr sz="1400" b="1">
                <a:solidFill>
                  <a:srgbClr val="FFFFFF"/>
                </a:solidFill>
              </a:defRPr>
            </a:lvl3pPr>
            <a:lvl4pPr marL="0" lvl="3" indent="0" algn="ctr">
              <a:spcBef>
                <a:spcPts val="0"/>
              </a:spcBef>
              <a:buNone/>
              <a:defRPr sz="1400" b="1">
                <a:solidFill>
                  <a:srgbClr val="FFFFFF"/>
                </a:solidFill>
              </a:defRPr>
            </a:lvl4pPr>
            <a:lvl5pPr marL="0" lvl="4" indent="0" algn="ctr">
              <a:spcBef>
                <a:spcPts val="0"/>
              </a:spcBef>
              <a:buNone/>
              <a:defRPr sz="1400" b="1">
                <a:solidFill>
                  <a:srgbClr val="FFFFFF"/>
                </a:solidFill>
              </a:defRPr>
            </a:lvl5pPr>
            <a:lvl6pPr marL="0" lvl="5" indent="0" algn="ctr">
              <a:spcBef>
                <a:spcPts val="0"/>
              </a:spcBef>
              <a:buNone/>
              <a:defRPr sz="1400" b="1">
                <a:solidFill>
                  <a:srgbClr val="FFFFFF"/>
                </a:solidFill>
              </a:defRPr>
            </a:lvl6pPr>
            <a:lvl7pPr marL="0" lvl="6" indent="0" algn="ctr">
              <a:spcBef>
                <a:spcPts val="0"/>
              </a:spcBef>
              <a:buNone/>
              <a:defRPr sz="1400" b="1">
                <a:solidFill>
                  <a:srgbClr val="FFFFFF"/>
                </a:solidFill>
              </a:defRPr>
            </a:lvl7pPr>
            <a:lvl8pPr marL="0" lvl="7" indent="0" algn="ctr">
              <a:spcBef>
                <a:spcPts val="0"/>
              </a:spcBef>
              <a:buNone/>
              <a:defRPr sz="1400" b="1">
                <a:solidFill>
                  <a:srgbClr val="FFFFFF"/>
                </a:solidFill>
              </a:defRPr>
            </a:lvl8pPr>
            <a:lvl9pPr marL="0" lvl="8" indent="0" algn="ctr">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rgbClr val="FFFFFF"/>
                </a:solidFill>
              </a:defRPr>
            </a:lvl1pPr>
            <a:lvl2pPr marL="0" lvl="1" indent="0" algn="ctr">
              <a:spcBef>
                <a:spcPts val="0"/>
              </a:spcBef>
              <a:buNone/>
              <a:defRPr sz="1400" b="1">
                <a:solidFill>
                  <a:srgbClr val="FFFFFF"/>
                </a:solidFill>
              </a:defRPr>
            </a:lvl2pPr>
            <a:lvl3pPr marL="0" lvl="2" indent="0" algn="ctr">
              <a:spcBef>
                <a:spcPts val="0"/>
              </a:spcBef>
              <a:buNone/>
              <a:defRPr sz="1400" b="1">
                <a:solidFill>
                  <a:srgbClr val="FFFFFF"/>
                </a:solidFill>
              </a:defRPr>
            </a:lvl3pPr>
            <a:lvl4pPr marL="0" lvl="3" indent="0" algn="ctr">
              <a:spcBef>
                <a:spcPts val="0"/>
              </a:spcBef>
              <a:buNone/>
              <a:defRPr sz="1400" b="1">
                <a:solidFill>
                  <a:srgbClr val="FFFFFF"/>
                </a:solidFill>
              </a:defRPr>
            </a:lvl4pPr>
            <a:lvl5pPr marL="0" lvl="4" indent="0" algn="ctr">
              <a:spcBef>
                <a:spcPts val="0"/>
              </a:spcBef>
              <a:buNone/>
              <a:defRPr sz="1400" b="1">
                <a:solidFill>
                  <a:srgbClr val="FFFFFF"/>
                </a:solidFill>
              </a:defRPr>
            </a:lvl5pPr>
            <a:lvl6pPr marL="0" lvl="5" indent="0" algn="ctr">
              <a:spcBef>
                <a:spcPts val="0"/>
              </a:spcBef>
              <a:buNone/>
              <a:defRPr sz="1400" b="1">
                <a:solidFill>
                  <a:srgbClr val="FFFFFF"/>
                </a:solidFill>
              </a:defRPr>
            </a:lvl6pPr>
            <a:lvl7pPr marL="0" lvl="6" indent="0" algn="ctr">
              <a:spcBef>
                <a:spcPts val="0"/>
              </a:spcBef>
              <a:buNone/>
              <a:defRPr sz="1400" b="1">
                <a:solidFill>
                  <a:srgbClr val="FFFFFF"/>
                </a:solidFill>
              </a:defRPr>
            </a:lvl7pPr>
            <a:lvl8pPr marL="0" lvl="7" indent="0" algn="ctr">
              <a:spcBef>
                <a:spcPts val="0"/>
              </a:spcBef>
              <a:buNone/>
              <a:defRPr sz="1400" b="1">
                <a:solidFill>
                  <a:srgbClr val="FFFFFF"/>
                </a:solidFill>
              </a:defRPr>
            </a:lvl8pPr>
            <a:lvl9pPr marL="0" lvl="8" indent="0" algn="ctr">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rgbClr val="FFFFFF"/>
                </a:solidFill>
              </a:defRPr>
            </a:lvl1pPr>
            <a:lvl2pPr marL="0" lvl="1" indent="0" algn="ctr">
              <a:spcBef>
                <a:spcPts val="0"/>
              </a:spcBef>
              <a:buNone/>
              <a:defRPr sz="1400" b="1">
                <a:solidFill>
                  <a:srgbClr val="FFFFFF"/>
                </a:solidFill>
              </a:defRPr>
            </a:lvl2pPr>
            <a:lvl3pPr marL="0" lvl="2" indent="0" algn="ctr">
              <a:spcBef>
                <a:spcPts val="0"/>
              </a:spcBef>
              <a:buNone/>
              <a:defRPr sz="1400" b="1">
                <a:solidFill>
                  <a:srgbClr val="FFFFFF"/>
                </a:solidFill>
              </a:defRPr>
            </a:lvl3pPr>
            <a:lvl4pPr marL="0" lvl="3" indent="0" algn="ctr">
              <a:spcBef>
                <a:spcPts val="0"/>
              </a:spcBef>
              <a:buNone/>
              <a:defRPr sz="1400" b="1">
                <a:solidFill>
                  <a:srgbClr val="FFFFFF"/>
                </a:solidFill>
              </a:defRPr>
            </a:lvl4pPr>
            <a:lvl5pPr marL="0" lvl="4" indent="0" algn="ctr">
              <a:spcBef>
                <a:spcPts val="0"/>
              </a:spcBef>
              <a:buNone/>
              <a:defRPr sz="1400" b="1">
                <a:solidFill>
                  <a:srgbClr val="FFFFFF"/>
                </a:solidFill>
              </a:defRPr>
            </a:lvl5pPr>
            <a:lvl6pPr marL="0" lvl="5" indent="0" algn="ctr">
              <a:spcBef>
                <a:spcPts val="0"/>
              </a:spcBef>
              <a:buNone/>
              <a:defRPr sz="1400" b="1">
                <a:solidFill>
                  <a:srgbClr val="FFFFFF"/>
                </a:solidFill>
              </a:defRPr>
            </a:lvl6pPr>
            <a:lvl7pPr marL="0" lvl="6" indent="0" algn="ctr">
              <a:spcBef>
                <a:spcPts val="0"/>
              </a:spcBef>
              <a:buNone/>
              <a:defRPr sz="1400" b="1">
                <a:solidFill>
                  <a:srgbClr val="FFFFFF"/>
                </a:solidFill>
              </a:defRPr>
            </a:lvl7pPr>
            <a:lvl8pPr marL="0" lvl="7" indent="0" algn="ctr">
              <a:spcBef>
                <a:spcPts val="0"/>
              </a:spcBef>
              <a:buNone/>
              <a:defRPr sz="1400" b="1">
                <a:solidFill>
                  <a:srgbClr val="FFFFFF"/>
                </a:solidFill>
              </a:defRPr>
            </a:lvl8pPr>
            <a:lvl9pPr marL="0" lvl="8" indent="0" algn="ctr">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1400" b="1">
                <a:solidFill>
                  <a:srgbClr val="FFFFFF"/>
                </a:solidFill>
                <a:latin typeface="Calibri"/>
                <a:ea typeface="Calibri"/>
                <a:cs typeface="Calibri"/>
                <a:sym typeface="Calibri"/>
              </a:defRPr>
            </a:lvl1pPr>
            <a:lvl2pPr marL="0" marR="0" lvl="1" indent="0" algn="ctr">
              <a:spcBef>
                <a:spcPts val="0"/>
              </a:spcBef>
              <a:buNone/>
              <a:defRPr sz="1400" b="1">
                <a:solidFill>
                  <a:srgbClr val="FFFFFF"/>
                </a:solidFill>
                <a:latin typeface="Calibri"/>
                <a:ea typeface="Calibri"/>
                <a:cs typeface="Calibri"/>
                <a:sym typeface="Calibri"/>
              </a:defRPr>
            </a:lvl2pPr>
            <a:lvl3pPr marL="0" marR="0" lvl="2" indent="0" algn="ctr">
              <a:spcBef>
                <a:spcPts val="0"/>
              </a:spcBef>
              <a:buNone/>
              <a:defRPr sz="1400" b="1">
                <a:solidFill>
                  <a:srgbClr val="FFFFFF"/>
                </a:solidFill>
                <a:latin typeface="Calibri"/>
                <a:ea typeface="Calibri"/>
                <a:cs typeface="Calibri"/>
                <a:sym typeface="Calibri"/>
              </a:defRPr>
            </a:lvl3pPr>
            <a:lvl4pPr marL="0" marR="0" lvl="3" indent="0" algn="ctr">
              <a:spcBef>
                <a:spcPts val="0"/>
              </a:spcBef>
              <a:buNone/>
              <a:defRPr sz="1400" b="1">
                <a:solidFill>
                  <a:srgbClr val="FFFFFF"/>
                </a:solidFill>
                <a:latin typeface="Calibri"/>
                <a:ea typeface="Calibri"/>
                <a:cs typeface="Calibri"/>
                <a:sym typeface="Calibri"/>
              </a:defRPr>
            </a:lvl4pPr>
            <a:lvl5pPr marL="0" marR="0" lvl="4" indent="0" algn="ctr">
              <a:spcBef>
                <a:spcPts val="0"/>
              </a:spcBef>
              <a:buNone/>
              <a:defRPr sz="1400" b="1">
                <a:solidFill>
                  <a:srgbClr val="FFFFFF"/>
                </a:solidFill>
                <a:latin typeface="Calibri"/>
                <a:ea typeface="Calibri"/>
                <a:cs typeface="Calibri"/>
                <a:sym typeface="Calibri"/>
              </a:defRPr>
            </a:lvl5pPr>
            <a:lvl6pPr marL="0" marR="0" lvl="5" indent="0" algn="ctr">
              <a:spcBef>
                <a:spcPts val="0"/>
              </a:spcBef>
              <a:buNone/>
              <a:defRPr sz="1400" b="1">
                <a:solidFill>
                  <a:srgbClr val="FFFFFF"/>
                </a:solidFill>
                <a:latin typeface="Calibri"/>
                <a:ea typeface="Calibri"/>
                <a:cs typeface="Calibri"/>
                <a:sym typeface="Calibri"/>
              </a:defRPr>
            </a:lvl6pPr>
            <a:lvl7pPr marL="0" marR="0" lvl="6" indent="0" algn="ctr">
              <a:spcBef>
                <a:spcPts val="0"/>
              </a:spcBef>
              <a:buNone/>
              <a:defRPr sz="1400" b="1">
                <a:solidFill>
                  <a:srgbClr val="FFFFFF"/>
                </a:solidFill>
                <a:latin typeface="Calibri"/>
                <a:ea typeface="Calibri"/>
                <a:cs typeface="Calibri"/>
                <a:sym typeface="Calibri"/>
              </a:defRPr>
            </a:lvl7pPr>
            <a:lvl8pPr marL="0" marR="0" lvl="7" indent="0" algn="ctr">
              <a:spcBef>
                <a:spcPts val="0"/>
              </a:spcBef>
              <a:buNone/>
              <a:defRPr sz="1400" b="1">
                <a:solidFill>
                  <a:srgbClr val="FFFFFF"/>
                </a:solidFill>
                <a:latin typeface="Calibri"/>
                <a:ea typeface="Calibri"/>
                <a:cs typeface="Calibri"/>
                <a:sym typeface="Calibri"/>
              </a:defRPr>
            </a:lvl8pPr>
            <a:lvl9pPr marL="0" marR="0" lvl="8" indent="0" algn="ctr">
              <a:spcBef>
                <a:spcPts val="0"/>
              </a:spcBef>
              <a:buNone/>
              <a:defRPr sz="1400" b="1">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1">
                <a:solidFill>
                  <a:srgbClr val="FFFFFF"/>
                </a:solidFill>
              </a:defRPr>
            </a:lvl1pPr>
            <a:lvl2pPr marL="0" lvl="1" indent="0" algn="ctr">
              <a:spcBef>
                <a:spcPts val="0"/>
              </a:spcBef>
              <a:buNone/>
              <a:defRPr sz="2400" b="1">
                <a:solidFill>
                  <a:srgbClr val="FFFFFF"/>
                </a:solidFill>
              </a:defRPr>
            </a:lvl2pPr>
            <a:lvl3pPr marL="0" lvl="2" indent="0" algn="ctr">
              <a:spcBef>
                <a:spcPts val="0"/>
              </a:spcBef>
              <a:buNone/>
              <a:defRPr sz="2400" b="1">
                <a:solidFill>
                  <a:srgbClr val="FFFFFF"/>
                </a:solidFill>
              </a:defRPr>
            </a:lvl3pPr>
            <a:lvl4pPr marL="0" lvl="3" indent="0" algn="ctr">
              <a:spcBef>
                <a:spcPts val="0"/>
              </a:spcBef>
              <a:buNone/>
              <a:defRPr sz="2400" b="1">
                <a:solidFill>
                  <a:srgbClr val="FFFFFF"/>
                </a:solidFill>
              </a:defRPr>
            </a:lvl4pPr>
            <a:lvl5pPr marL="0" lvl="4" indent="0" algn="ctr">
              <a:spcBef>
                <a:spcPts val="0"/>
              </a:spcBef>
              <a:buNone/>
              <a:defRPr sz="2400" b="1">
                <a:solidFill>
                  <a:srgbClr val="FFFFFF"/>
                </a:solidFill>
              </a:defRPr>
            </a:lvl5pPr>
            <a:lvl6pPr marL="0" lvl="5" indent="0" algn="ctr">
              <a:spcBef>
                <a:spcPts val="0"/>
              </a:spcBef>
              <a:buNone/>
              <a:defRPr sz="2400" b="1">
                <a:solidFill>
                  <a:srgbClr val="FFFFFF"/>
                </a:solidFill>
              </a:defRPr>
            </a:lvl6pPr>
            <a:lvl7pPr marL="0" lvl="6" indent="0" algn="ctr">
              <a:spcBef>
                <a:spcPts val="0"/>
              </a:spcBef>
              <a:buNone/>
              <a:defRPr sz="2400" b="1">
                <a:solidFill>
                  <a:srgbClr val="FFFFFF"/>
                </a:solidFill>
              </a:defRPr>
            </a:lvl7pPr>
            <a:lvl8pPr marL="0" lvl="7" indent="0" algn="ctr">
              <a:spcBef>
                <a:spcPts val="0"/>
              </a:spcBef>
              <a:buNone/>
              <a:defRPr sz="2400" b="1">
                <a:solidFill>
                  <a:srgbClr val="FFFFFF"/>
                </a:solidFill>
              </a:defRPr>
            </a:lvl8pPr>
            <a:lvl9pPr marL="0" lvl="8" indent="0" algn="ctr">
              <a:spcBef>
                <a:spcPts val="0"/>
              </a:spcBef>
              <a:buNone/>
              <a:defRPr sz="2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900114"/>
            <a:ext cx="4038600" cy="254555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rgbClr val="FFFFFF"/>
                </a:solidFill>
              </a:defRPr>
            </a:lvl1pPr>
            <a:lvl2pPr marL="0" lvl="1" indent="0" algn="ctr">
              <a:spcBef>
                <a:spcPts val="0"/>
              </a:spcBef>
              <a:buNone/>
              <a:defRPr sz="1400" b="1">
                <a:solidFill>
                  <a:srgbClr val="FFFFFF"/>
                </a:solidFill>
              </a:defRPr>
            </a:lvl2pPr>
            <a:lvl3pPr marL="0" lvl="2" indent="0" algn="ctr">
              <a:spcBef>
                <a:spcPts val="0"/>
              </a:spcBef>
              <a:buNone/>
              <a:defRPr sz="1400" b="1">
                <a:solidFill>
                  <a:srgbClr val="FFFFFF"/>
                </a:solidFill>
              </a:defRPr>
            </a:lvl3pPr>
            <a:lvl4pPr marL="0" lvl="3" indent="0" algn="ctr">
              <a:spcBef>
                <a:spcPts val="0"/>
              </a:spcBef>
              <a:buNone/>
              <a:defRPr sz="1400" b="1">
                <a:solidFill>
                  <a:srgbClr val="FFFFFF"/>
                </a:solidFill>
              </a:defRPr>
            </a:lvl4pPr>
            <a:lvl5pPr marL="0" lvl="4" indent="0" algn="ctr">
              <a:spcBef>
                <a:spcPts val="0"/>
              </a:spcBef>
              <a:buNone/>
              <a:defRPr sz="1400" b="1">
                <a:solidFill>
                  <a:srgbClr val="FFFFFF"/>
                </a:solidFill>
              </a:defRPr>
            </a:lvl5pPr>
            <a:lvl6pPr marL="0" lvl="5" indent="0" algn="ctr">
              <a:spcBef>
                <a:spcPts val="0"/>
              </a:spcBef>
              <a:buNone/>
              <a:defRPr sz="1400" b="1">
                <a:solidFill>
                  <a:srgbClr val="FFFFFF"/>
                </a:solidFill>
              </a:defRPr>
            </a:lvl6pPr>
            <a:lvl7pPr marL="0" lvl="6" indent="0" algn="ctr">
              <a:spcBef>
                <a:spcPts val="0"/>
              </a:spcBef>
              <a:buNone/>
              <a:defRPr sz="1400" b="1">
                <a:solidFill>
                  <a:srgbClr val="FFFFFF"/>
                </a:solidFill>
              </a:defRPr>
            </a:lvl7pPr>
            <a:lvl8pPr marL="0" lvl="7" indent="0" algn="ctr">
              <a:spcBef>
                <a:spcPts val="0"/>
              </a:spcBef>
              <a:buNone/>
              <a:defRPr sz="1400" b="1">
                <a:solidFill>
                  <a:srgbClr val="FFFFFF"/>
                </a:solidFill>
              </a:defRPr>
            </a:lvl8pPr>
            <a:lvl9pPr marL="0" lvl="8" indent="0" algn="ctr">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33"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33"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1">
                <a:solidFill>
                  <a:srgbClr val="FFFFFF"/>
                </a:solidFill>
              </a:defRPr>
            </a:lvl1pPr>
            <a:lvl2pPr marL="0" lvl="1" indent="0" algn="ctr">
              <a:spcBef>
                <a:spcPts val="0"/>
              </a:spcBef>
              <a:buNone/>
              <a:defRPr sz="1400" b="1">
                <a:solidFill>
                  <a:srgbClr val="FFFFFF"/>
                </a:solidFill>
              </a:defRPr>
            </a:lvl2pPr>
            <a:lvl3pPr marL="0" lvl="2" indent="0" algn="ctr">
              <a:spcBef>
                <a:spcPts val="0"/>
              </a:spcBef>
              <a:buNone/>
              <a:defRPr sz="1400" b="1">
                <a:solidFill>
                  <a:srgbClr val="FFFFFF"/>
                </a:solidFill>
              </a:defRPr>
            </a:lvl3pPr>
            <a:lvl4pPr marL="0" lvl="3" indent="0" algn="ctr">
              <a:spcBef>
                <a:spcPts val="0"/>
              </a:spcBef>
              <a:buNone/>
              <a:defRPr sz="1400" b="1">
                <a:solidFill>
                  <a:srgbClr val="FFFFFF"/>
                </a:solidFill>
              </a:defRPr>
            </a:lvl4pPr>
            <a:lvl5pPr marL="0" lvl="4" indent="0" algn="ctr">
              <a:spcBef>
                <a:spcPts val="0"/>
              </a:spcBef>
              <a:buNone/>
              <a:defRPr sz="1400" b="1">
                <a:solidFill>
                  <a:srgbClr val="FFFFFF"/>
                </a:solidFill>
              </a:defRPr>
            </a:lvl5pPr>
            <a:lvl6pPr marL="0" lvl="5" indent="0" algn="ctr">
              <a:spcBef>
                <a:spcPts val="0"/>
              </a:spcBef>
              <a:buNone/>
              <a:defRPr sz="1400" b="1">
                <a:solidFill>
                  <a:srgbClr val="FFFFFF"/>
                </a:solidFill>
              </a:defRPr>
            </a:lvl6pPr>
            <a:lvl7pPr marL="0" lvl="6" indent="0" algn="ctr">
              <a:spcBef>
                <a:spcPts val="0"/>
              </a:spcBef>
              <a:buNone/>
              <a:defRPr sz="1400" b="1">
                <a:solidFill>
                  <a:srgbClr val="FFFFFF"/>
                </a:solidFill>
              </a:defRPr>
            </a:lvl7pPr>
            <a:lvl8pPr marL="0" lvl="7" indent="0" algn="ctr">
              <a:spcBef>
                <a:spcPts val="0"/>
              </a:spcBef>
              <a:buNone/>
              <a:defRPr sz="1400" b="1">
                <a:solidFill>
                  <a:srgbClr val="FFFFFF"/>
                </a:solidFill>
              </a:defRPr>
            </a:lvl8pPr>
            <a:lvl9pPr marL="0" lvl="8" indent="0" algn="ctr">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dk2"/>
                </a:solidFill>
              </a:defRPr>
            </a:lvl1pPr>
            <a:lvl2pPr marL="0" lvl="1" indent="0" algn="r">
              <a:spcBef>
                <a:spcPts val="0"/>
              </a:spcBef>
              <a:buNone/>
              <a:defRPr>
                <a:solidFill>
                  <a:schemeClr val="dk2"/>
                </a:solidFill>
              </a:defRPr>
            </a:lvl2pPr>
            <a:lvl3pPr marL="0" lvl="2" indent="0" algn="r">
              <a:spcBef>
                <a:spcPts val="0"/>
              </a:spcBef>
              <a:buNone/>
              <a:defRPr>
                <a:solidFill>
                  <a:schemeClr val="dk2"/>
                </a:solidFill>
              </a:defRPr>
            </a:lvl3pPr>
            <a:lvl4pPr marL="0" lvl="3" indent="0" algn="r">
              <a:spcBef>
                <a:spcPts val="0"/>
              </a:spcBef>
              <a:buNone/>
              <a:defRPr>
                <a:solidFill>
                  <a:schemeClr val="dk2"/>
                </a:solidFill>
              </a:defRPr>
            </a:lvl4pPr>
            <a:lvl5pPr marL="0" lvl="4" indent="0" algn="r">
              <a:spcBef>
                <a:spcPts val="0"/>
              </a:spcBef>
              <a:buNone/>
              <a:defRPr>
                <a:solidFill>
                  <a:schemeClr val="dk2"/>
                </a:solidFill>
              </a:defRPr>
            </a:lvl5pPr>
            <a:lvl6pPr marL="0" lvl="5" indent="0" algn="r">
              <a:spcBef>
                <a:spcPts val="0"/>
              </a:spcBef>
              <a:buNone/>
              <a:defRPr>
                <a:solidFill>
                  <a:schemeClr val="dk2"/>
                </a:solidFill>
              </a:defRPr>
            </a:lvl6pPr>
            <a:lvl7pPr marL="0" lvl="6" indent="0" algn="r">
              <a:spcBef>
                <a:spcPts val="0"/>
              </a:spcBef>
              <a:buNone/>
              <a:defRPr>
                <a:solidFill>
                  <a:schemeClr val="dk2"/>
                </a:solidFill>
              </a:defRPr>
            </a:lvl7pPr>
            <a:lvl8pPr marL="0" lvl="7" indent="0" algn="r">
              <a:spcBef>
                <a:spcPts val="0"/>
              </a:spcBef>
              <a:buNone/>
              <a:defRPr>
                <a:solidFill>
                  <a:schemeClr val="dk2"/>
                </a:solidFill>
              </a:defRPr>
            </a:lvl8pPr>
            <a:lvl9pPr marL="0" lvl="8" indent="0" algn="r">
              <a:spcBef>
                <a:spcPts val="0"/>
              </a:spcBef>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2"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04792"/>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2" y="1076328"/>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459581"/>
            <a:ext cx="5486400" cy="3086100"/>
          </a:xfrm>
          <a:prstGeom prst="rect">
            <a:avLst/>
          </a:prstGeom>
          <a:noFill/>
          <a:ln>
            <a:noFill/>
          </a:ln>
        </p:spPr>
      </p:sp>
      <p:sp>
        <p:nvSpPr>
          <p:cNvPr id="68" name="Google Shape;68;p10"/>
          <p:cNvSpPr txBox="1">
            <a:spLocks noGrp="1"/>
          </p:cNvSpPr>
          <p:nvPr>
            <p:ph type="body" idx="1"/>
          </p:nvPr>
        </p:nvSpPr>
        <p:spPr>
          <a:xfrm>
            <a:off x="1792288" y="4025507"/>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defRPr>
            </a:lvl1pPr>
            <a:lvl2pPr marL="0" lvl="1" indent="0" algn="ctr">
              <a:spcBef>
                <a:spcPts val="0"/>
              </a:spcBef>
              <a:buNone/>
              <a:defRPr sz="2800" b="1">
                <a:solidFill>
                  <a:srgbClr val="FFFFFF"/>
                </a:solidFill>
              </a:defRPr>
            </a:lvl2pPr>
            <a:lvl3pPr marL="0" lvl="2" indent="0" algn="ctr">
              <a:spcBef>
                <a:spcPts val="0"/>
              </a:spcBef>
              <a:buNone/>
              <a:defRPr sz="2800" b="1">
                <a:solidFill>
                  <a:srgbClr val="FFFFFF"/>
                </a:solidFill>
              </a:defRPr>
            </a:lvl3pPr>
            <a:lvl4pPr marL="0" lvl="3" indent="0" algn="ctr">
              <a:spcBef>
                <a:spcPts val="0"/>
              </a:spcBef>
              <a:buNone/>
              <a:defRPr sz="2800" b="1">
                <a:solidFill>
                  <a:srgbClr val="FFFFFF"/>
                </a:solidFill>
              </a:defRPr>
            </a:lvl4pPr>
            <a:lvl5pPr marL="0" lvl="4" indent="0" algn="ctr">
              <a:spcBef>
                <a:spcPts val="0"/>
              </a:spcBef>
              <a:buNone/>
              <a:defRPr sz="2800" b="1">
                <a:solidFill>
                  <a:srgbClr val="FFFFFF"/>
                </a:solidFill>
              </a:defRPr>
            </a:lvl5pPr>
            <a:lvl6pPr marL="0" lvl="5" indent="0" algn="ctr">
              <a:spcBef>
                <a:spcPts val="0"/>
              </a:spcBef>
              <a:buNone/>
              <a:defRPr sz="2800" b="1">
                <a:solidFill>
                  <a:srgbClr val="FFFFFF"/>
                </a:solidFill>
              </a:defRPr>
            </a:lvl6pPr>
            <a:lvl7pPr marL="0" lvl="6" indent="0" algn="ctr">
              <a:spcBef>
                <a:spcPts val="0"/>
              </a:spcBef>
              <a:buNone/>
              <a:defRPr sz="2800" b="1">
                <a:solidFill>
                  <a:srgbClr val="FFFFFF"/>
                </a:solidFill>
              </a:defRPr>
            </a:lvl7pPr>
            <a:lvl8pPr marL="0" lvl="7" indent="0" algn="ctr">
              <a:spcBef>
                <a:spcPts val="0"/>
              </a:spcBef>
              <a:buNone/>
              <a:defRPr sz="2800" b="1">
                <a:solidFill>
                  <a:srgbClr val="FFFFFF"/>
                </a:solidFill>
              </a:defRPr>
            </a:lvl8pPr>
            <a:lvl9pPr marL="0" lvl="8" indent="0" algn="ctr">
              <a:spcBef>
                <a:spcPts val="0"/>
              </a:spcBef>
              <a:buNone/>
              <a:defRPr sz="28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libri"/>
                <a:ea typeface="Calibri"/>
                <a:cs typeface="Calibri"/>
                <a:sym typeface="Calibri"/>
              </a:defRPr>
            </a:lvl1pPr>
            <a:lvl2pPr marL="0" marR="0" lvl="1" indent="0" algn="ctr" rtl="0">
              <a:spcBef>
                <a:spcPts val="0"/>
              </a:spcBef>
              <a:buNone/>
              <a:defRPr sz="1400" b="1" i="0" u="none" strike="noStrike" cap="none">
                <a:solidFill>
                  <a:srgbClr val="FFFFFF"/>
                </a:solidFill>
                <a:latin typeface="Calibri"/>
                <a:ea typeface="Calibri"/>
                <a:cs typeface="Calibri"/>
                <a:sym typeface="Calibri"/>
              </a:defRPr>
            </a:lvl2pPr>
            <a:lvl3pPr marL="0" marR="0" lvl="2" indent="0" algn="ctr" rtl="0">
              <a:spcBef>
                <a:spcPts val="0"/>
              </a:spcBef>
              <a:buNone/>
              <a:defRPr sz="1400" b="1" i="0" u="none" strike="noStrike" cap="none">
                <a:solidFill>
                  <a:srgbClr val="FFFFFF"/>
                </a:solidFill>
                <a:latin typeface="Calibri"/>
                <a:ea typeface="Calibri"/>
                <a:cs typeface="Calibri"/>
                <a:sym typeface="Calibri"/>
              </a:defRPr>
            </a:lvl3pPr>
            <a:lvl4pPr marL="0" marR="0" lvl="3" indent="0" algn="ctr" rtl="0">
              <a:spcBef>
                <a:spcPts val="0"/>
              </a:spcBef>
              <a:buNone/>
              <a:defRPr sz="1400" b="1" i="0" u="none" strike="noStrike" cap="none">
                <a:solidFill>
                  <a:srgbClr val="FFFFFF"/>
                </a:solidFill>
                <a:latin typeface="Calibri"/>
                <a:ea typeface="Calibri"/>
                <a:cs typeface="Calibri"/>
                <a:sym typeface="Calibri"/>
              </a:defRPr>
            </a:lvl4pPr>
            <a:lvl5pPr marL="0" marR="0" lvl="4" indent="0" algn="ctr" rtl="0">
              <a:spcBef>
                <a:spcPts val="0"/>
              </a:spcBef>
              <a:buNone/>
              <a:defRPr sz="1400" b="1" i="0" u="none" strike="noStrike" cap="none">
                <a:solidFill>
                  <a:srgbClr val="FFFFFF"/>
                </a:solidFill>
                <a:latin typeface="Calibri"/>
                <a:ea typeface="Calibri"/>
                <a:cs typeface="Calibri"/>
                <a:sym typeface="Calibri"/>
              </a:defRPr>
            </a:lvl5pPr>
            <a:lvl6pPr marL="0" marR="0" lvl="5" indent="0" algn="ctr" rtl="0">
              <a:spcBef>
                <a:spcPts val="0"/>
              </a:spcBef>
              <a:buNone/>
              <a:defRPr sz="1400" b="1" i="0" u="none" strike="noStrike" cap="none">
                <a:solidFill>
                  <a:srgbClr val="FFFFFF"/>
                </a:solidFill>
                <a:latin typeface="Calibri"/>
                <a:ea typeface="Calibri"/>
                <a:cs typeface="Calibri"/>
                <a:sym typeface="Calibri"/>
              </a:defRPr>
            </a:lvl6pPr>
            <a:lvl7pPr marL="0" marR="0" lvl="6" indent="0" algn="ctr" rtl="0">
              <a:spcBef>
                <a:spcPts val="0"/>
              </a:spcBef>
              <a:buNone/>
              <a:defRPr sz="1400" b="1" i="0" u="none" strike="noStrike" cap="none">
                <a:solidFill>
                  <a:srgbClr val="FFFFFF"/>
                </a:solidFill>
                <a:latin typeface="Calibri"/>
                <a:ea typeface="Calibri"/>
                <a:cs typeface="Calibri"/>
                <a:sym typeface="Calibri"/>
              </a:defRPr>
            </a:lvl7pPr>
            <a:lvl8pPr marL="0" marR="0" lvl="7" indent="0" algn="ctr" rtl="0">
              <a:spcBef>
                <a:spcPts val="0"/>
              </a:spcBef>
              <a:buNone/>
              <a:defRPr sz="1400" b="1" i="0" u="none" strike="noStrike" cap="none">
                <a:solidFill>
                  <a:srgbClr val="FFFFFF"/>
                </a:solidFill>
                <a:latin typeface="Calibri"/>
                <a:ea typeface="Calibri"/>
                <a:cs typeface="Calibri"/>
                <a:sym typeface="Calibri"/>
              </a:defRPr>
            </a:lvl8pPr>
            <a:lvl9pPr marL="0" marR="0" lvl="8" indent="0" algn="ctr" rtl="0">
              <a:spcBef>
                <a:spcPts val="0"/>
              </a:spcBef>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203110" y="3181350"/>
            <a:ext cx="8737779" cy="19014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050"/>
              </a:buClr>
              <a:buSzPts val="2000"/>
              <a:buFont typeface="Arial"/>
              <a:buNone/>
            </a:pPr>
            <a:r>
              <a:rPr lang="en-US" sz="2000" b="1" i="0" u="none" strike="noStrike" cap="none">
                <a:solidFill>
                  <a:srgbClr val="00B050"/>
                </a:solidFill>
                <a:latin typeface="Times New Roman"/>
                <a:ea typeface="Times New Roman"/>
                <a:cs typeface="Times New Roman"/>
                <a:sym typeface="Times New Roman"/>
              </a:rPr>
              <a:t>By</a:t>
            </a: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r>
              <a:rPr lang="en-US" sz="2000" b="1" i="0" u="none" strike="noStrike" cap="none">
                <a:solidFill>
                  <a:schemeClr val="dk1"/>
                </a:solidFill>
                <a:latin typeface="Times New Roman"/>
                <a:ea typeface="Times New Roman"/>
                <a:cs typeface="Times New Roman"/>
                <a:sym typeface="Times New Roman"/>
              </a:rPr>
              <a:t>Ranjith Singh - 1VI19CS081</a:t>
            </a: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r>
              <a:rPr lang="en-US" sz="2000" b="1" i="0" u="none" strike="noStrike" cap="none">
                <a:solidFill>
                  <a:schemeClr val="dk1"/>
                </a:solidFill>
                <a:latin typeface="Times New Roman"/>
                <a:ea typeface="Times New Roman"/>
                <a:cs typeface="Times New Roman"/>
                <a:sym typeface="Times New Roman"/>
              </a:rPr>
              <a:t>Rohan Telkar - 1VI19CS086</a:t>
            </a:r>
            <a:endParaRPr/>
          </a:p>
          <a:p>
            <a:pPr marL="0" marR="0" lvl="0" indent="0" algn="l" rtl="0">
              <a:spcBef>
                <a:spcPts val="400"/>
              </a:spcBef>
              <a:spcAft>
                <a:spcPts val="0"/>
              </a:spcAft>
              <a:buNone/>
            </a:pPr>
            <a:r>
              <a:rPr lang="en-US" sz="2000" b="1" i="0" u="none" strike="noStrike" cap="none">
                <a:solidFill>
                  <a:schemeClr val="dk1"/>
                </a:solidFill>
                <a:latin typeface="Times New Roman"/>
                <a:ea typeface="Times New Roman"/>
                <a:cs typeface="Times New Roman"/>
                <a:sym typeface="Times New Roman"/>
              </a:rPr>
              <a:t>Santhosh S - 1VI19CS092</a:t>
            </a:r>
            <a:endParaRPr/>
          </a:p>
          <a:p>
            <a:pPr marL="0" marR="0" lvl="0" indent="0" algn="l" rtl="0">
              <a:spcBef>
                <a:spcPts val="400"/>
              </a:spcBef>
              <a:spcAft>
                <a:spcPts val="0"/>
              </a:spcAft>
              <a:buNone/>
            </a:pPr>
            <a:r>
              <a:rPr lang="en-US" sz="2000" b="1" i="0" u="none" strike="noStrike" cap="none">
                <a:solidFill>
                  <a:schemeClr val="dk1"/>
                </a:solidFill>
                <a:latin typeface="Times New Roman"/>
                <a:ea typeface="Times New Roman"/>
                <a:cs typeface="Times New Roman"/>
                <a:sym typeface="Times New Roman"/>
              </a:rPr>
              <a:t>Syed Mohammed Imad - 1VI19C113</a:t>
            </a: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endParaRPr sz="2000" b="1" i="0" u="none" strike="noStrike" cap="none">
              <a:solidFill>
                <a:schemeClr val="dk1"/>
              </a:solidFill>
              <a:latin typeface="Times New Roman"/>
              <a:ea typeface="Times New Roman"/>
              <a:cs typeface="Times New Roman"/>
              <a:sym typeface="Times New Roman"/>
            </a:endParaRPr>
          </a:p>
          <a:p>
            <a:pPr marL="0" marR="0" lvl="0" indent="0" algn="l" rtl="0">
              <a:spcBef>
                <a:spcPts val="400"/>
              </a:spcBef>
              <a:spcAft>
                <a:spcPts val="0"/>
              </a:spcAft>
              <a:buNone/>
            </a:pPr>
            <a:endParaRPr sz="2000" b="1" i="0" u="none" strike="noStrike" cap="none">
              <a:solidFill>
                <a:schemeClr val="dk1"/>
              </a:solidFill>
              <a:latin typeface="Calibri"/>
              <a:ea typeface="Calibri"/>
              <a:cs typeface="Calibri"/>
              <a:sym typeface="Calibri"/>
            </a:endParaRPr>
          </a:p>
        </p:txBody>
      </p:sp>
      <p:sp>
        <p:nvSpPr>
          <p:cNvPr id="97" name="Google Shape;97;p14"/>
          <p:cNvSpPr txBox="1"/>
          <p:nvPr/>
        </p:nvSpPr>
        <p:spPr>
          <a:xfrm>
            <a:off x="5333910" y="3105150"/>
            <a:ext cx="3429000" cy="1066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B050"/>
              </a:buClr>
              <a:buSzPts val="2000"/>
              <a:buFont typeface="Arial"/>
              <a:buNone/>
            </a:pPr>
            <a:r>
              <a:rPr lang="en-US" sz="2000" b="1" i="0" u="none" strike="noStrike" cap="none">
                <a:solidFill>
                  <a:srgbClr val="00B050"/>
                </a:solidFill>
                <a:latin typeface="Times New Roman"/>
                <a:ea typeface="Times New Roman"/>
                <a:cs typeface="Times New Roman"/>
                <a:sym typeface="Times New Roman"/>
              </a:rPr>
              <a:t>  Under the Guidance of</a:t>
            </a:r>
            <a:endParaRPr sz="2000" b="1" i="0" u="none" strike="noStrike" cap="none">
              <a:solidFill>
                <a:srgbClr val="00B05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Ms. Rachitha M V      </a:t>
            </a:r>
            <a:endParaRPr/>
          </a:p>
          <a:p>
            <a:pPr marL="0" marR="0" lvl="0" indent="0" algn="ctr" rtl="0">
              <a:lnSpc>
                <a:spcPct val="100000"/>
              </a:lnSpc>
              <a:spcBef>
                <a:spcPts val="400"/>
              </a:spcBef>
              <a:spcAft>
                <a:spcPts val="0"/>
              </a:spcAft>
              <a:buClr>
                <a:schemeClr val="dk1"/>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Assistant Professor</a:t>
            </a:r>
            <a:endParaRPr/>
          </a:p>
        </p:txBody>
      </p:sp>
      <p:sp>
        <p:nvSpPr>
          <p:cNvPr id="98" name="Google Shape;98;p14"/>
          <p:cNvSpPr txBox="1"/>
          <p:nvPr/>
        </p:nvSpPr>
        <p:spPr>
          <a:xfrm>
            <a:off x="-12620" y="2419975"/>
            <a:ext cx="9156619" cy="521970"/>
          </a:xfrm>
          <a:prstGeom prst="rect">
            <a:avLst/>
          </a:prstGeom>
          <a:solidFill>
            <a:srgbClr val="8CB3E3"/>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PJ22CS27-EMOJIFIER</a:t>
            </a:r>
            <a:endParaRPr/>
          </a:p>
        </p:txBody>
      </p:sp>
      <p:pic>
        <p:nvPicPr>
          <p:cNvPr id="99" name="Google Shape;99;p14"/>
          <p:cNvPicPr preferRelativeResize="0"/>
          <p:nvPr/>
        </p:nvPicPr>
        <p:blipFill rotWithShape="1">
          <a:blip r:embed="rId3">
            <a:alphaModFix/>
          </a:blip>
          <a:srcRect/>
          <a:stretch/>
        </p:blipFill>
        <p:spPr>
          <a:xfrm>
            <a:off x="7434" y="102393"/>
            <a:ext cx="8991601" cy="1600200"/>
          </a:xfrm>
          <a:prstGeom prst="rect">
            <a:avLst/>
          </a:prstGeom>
          <a:noFill/>
          <a:ln>
            <a:noFill/>
          </a:ln>
        </p:spPr>
      </p:pic>
      <p:sp>
        <p:nvSpPr>
          <p:cNvPr id="100" name="Google Shape;100;p14"/>
          <p:cNvSpPr txBox="1"/>
          <p:nvPr/>
        </p:nvSpPr>
        <p:spPr>
          <a:xfrm>
            <a:off x="2438400" y="1762961"/>
            <a:ext cx="44958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FF0000"/>
                </a:solidFill>
                <a:latin typeface="Times New Roman"/>
                <a:ea typeface="Times New Roman"/>
                <a:cs typeface="Times New Roman"/>
                <a:sym typeface="Times New Roman"/>
              </a:rPr>
              <a:t>Project Phase 1: Review 3</a:t>
            </a:r>
            <a:endParaRPr sz="2800" b="1">
              <a:solidFill>
                <a:srgbClr val="FF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body" idx="1"/>
          </p:nvPr>
        </p:nvSpPr>
        <p:spPr>
          <a:xfrm>
            <a:off x="457200" y="1062990"/>
            <a:ext cx="8250555" cy="353949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[5]. K.C. Liu, C.C. Hsu, W.Y. Wang and H.H. Chiang, "Real-Time Facial Expression Recognition Based on CNN," 2019 International Conference on System Science and Engineering (ICSSE), 2019, pg. 120-123</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In this paper, they proposed a method for improving the robustness of real-time facial expression recognition.</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CNN Algorithm, Anaconda Platform , TensorFlow, OpenCV.</a:t>
            </a:r>
            <a:endParaRPr sz="1600">
              <a:solidFill>
                <a:schemeClr val="dk1"/>
              </a:solidFill>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Although there are many ways to improve the accuracy of facial expression recognition, a revamp of the training framework and image preprocessing allow better results in applications.</a:t>
            </a:r>
            <a:endParaRPr sz="1600">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210" name="Google Shape;210;p23"/>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9</a:t>
            </a:r>
            <a:endParaRPr/>
          </a:p>
        </p:txBody>
      </p:sp>
      <p:sp>
        <p:nvSpPr>
          <p:cNvPr id="211" name="Google Shape;211;p23"/>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12" name="Google Shape;212;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- 5</a:t>
            </a:r>
            <a:endParaRPr/>
          </a:p>
        </p:txBody>
      </p:sp>
      <p:sp>
        <p:nvSpPr>
          <p:cNvPr id="213" name="Google Shape;213;p2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14" name="Google Shape;214;p23"/>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15" name="Google Shape;215;p2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4"/>
          <p:cNvSpPr txBox="1">
            <a:spLocks noGrp="1"/>
          </p:cNvSpPr>
          <p:nvPr>
            <p:ph type="body" idx="1"/>
          </p:nvPr>
        </p:nvSpPr>
        <p:spPr>
          <a:xfrm>
            <a:off x="457200" y="1062990"/>
            <a:ext cx="8229600" cy="343027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[6]. </a:t>
            </a:r>
            <a:r>
              <a:rPr lang="en-US" sz="1600" b="1">
                <a:latin typeface="Times New Roman"/>
                <a:ea typeface="Times New Roman"/>
                <a:cs typeface="Times New Roman"/>
                <a:sym typeface="Times New Roman"/>
              </a:rPr>
              <a:t>Andrei Catalin Coman1 , Giacomo Zara , Yaroslav Nechaev , Gianni Barlacchi , and Alessandro Moschit, “Exploiting Deep Neural Networks for Tweet-based Emoji Prediction”, University of Trento, Trento, Italy.</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In this paper, they described the work performed in order to develop a Machine Learning based tool that, given a tweet, predicts the most likely emoji associated with the text.</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CNN Algorithm, SVM, fastText , OpenCV , RNN.</a:t>
            </a:r>
            <a:endParaRPr sz="1600" b="1">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They designed a baseline with standard Support Vector Machines and another baseline based on fastText.</a:t>
            </a:r>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In addition, they implemented several models based on Neural Networks such as Bidirectional Long Short-Term Memory Recurrent Neural Networks and Convolutional Neural Networks</a:t>
            </a:r>
            <a:r>
              <a:rPr lang="en-US" sz="1600"/>
              <a:t>.</a:t>
            </a:r>
            <a:r>
              <a:rPr lang="en-US" sz="1600">
                <a:latin typeface="Times New Roman"/>
                <a:ea typeface="Times New Roman"/>
                <a:cs typeface="Times New Roman"/>
                <a:sym typeface="Times New Roman"/>
              </a:rPr>
              <a:t> </a:t>
            </a: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223" name="Google Shape;223;p24"/>
          <p:cNvSpPr txBox="1"/>
          <p:nvPr/>
        </p:nvSpPr>
        <p:spPr>
          <a:xfrm>
            <a:off x="8458200" y="4770399"/>
            <a:ext cx="4398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10</a:t>
            </a:r>
            <a:endParaRPr/>
          </a:p>
        </p:txBody>
      </p:sp>
      <p:sp>
        <p:nvSpPr>
          <p:cNvPr id="224" name="Google Shape;224;p24"/>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25" name="Google Shape;225;p2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- 6</a:t>
            </a:r>
            <a:endParaRPr sz="4000">
              <a:solidFill>
                <a:schemeClr val="accent1"/>
              </a:solidFill>
              <a:latin typeface="Times New Roman"/>
              <a:ea typeface="Times New Roman"/>
              <a:cs typeface="Times New Roman"/>
              <a:sym typeface="Times New Roman"/>
            </a:endParaRPr>
          </a:p>
        </p:txBody>
      </p:sp>
      <p:sp>
        <p:nvSpPr>
          <p:cNvPr id="226" name="Google Shape;226;p2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27" name="Google Shape;227;p24"/>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28" name="Google Shape;228;p2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[7]. </a:t>
            </a:r>
            <a:r>
              <a:rPr lang="en-US" sz="1600" b="1">
                <a:latin typeface="Times New Roman"/>
                <a:ea typeface="Times New Roman"/>
                <a:cs typeface="Times New Roman"/>
                <a:sym typeface="Times New Roman"/>
              </a:rPr>
              <a:t>Ankur Ankit, Dhananjay Narayan, Alok Kumar “Transformation of Facial Expression into corresponding Emoticons”,</a:t>
            </a:r>
            <a:r>
              <a:rPr lang="en-US" sz="1050"/>
              <a:t> </a:t>
            </a:r>
            <a:r>
              <a:rPr lang="en-US" sz="1600" b="1">
                <a:latin typeface="Times New Roman"/>
                <a:ea typeface="Times New Roman"/>
                <a:cs typeface="Times New Roman"/>
                <a:sym typeface="Times New Roman"/>
              </a:rPr>
              <a:t>International Journal of Engineering and Advanced Technology (IJEAT).</a:t>
            </a:r>
            <a:r>
              <a:rPr lang="en-US" sz="1050"/>
              <a:t> </a:t>
            </a:r>
            <a:r>
              <a:rPr lang="en-US" sz="1600" b="1">
                <a:latin typeface="Times New Roman"/>
                <a:ea typeface="Times New Roman"/>
                <a:cs typeface="Times New Roman"/>
                <a:sym typeface="Times New Roman"/>
              </a:rPr>
              <a:t>Volume-8 Issue-5, June 2019</a:t>
            </a:r>
            <a:endParaRPr/>
          </a:p>
          <a:p>
            <a:pPr marL="342900" lvl="0" indent="-342900" algn="just" rtl="0">
              <a:lnSpc>
                <a:spcPct val="13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In this paper, they looked into the detection of the faces in real time images using readily available APIs.</a:t>
            </a:r>
            <a:endParaRPr/>
          </a:p>
          <a:p>
            <a:pPr marL="342900" lvl="0" indent="-342900" algn="just" rtl="0">
              <a:lnSpc>
                <a:spcPct val="13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HAAR, Anaconda Platform ,SVM , OpenCV.</a:t>
            </a:r>
            <a:endParaRPr sz="1600">
              <a:latin typeface="Times New Roman"/>
              <a:ea typeface="Times New Roman"/>
              <a:cs typeface="Times New Roman"/>
              <a:sym typeface="Times New Roman"/>
            </a:endParaRPr>
          </a:p>
          <a:p>
            <a:pPr marL="342900" lvl="0" indent="-342900" algn="just" rtl="0">
              <a:lnSpc>
                <a:spcPct val="13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Further after the detection of the faces, using HAAR Cascade, they extracted the features of the images and then processed it. </a:t>
            </a:r>
            <a:endParaRPr/>
          </a:p>
          <a:p>
            <a:pPr marL="342900" lvl="0" indent="-342900" algn="just" rtl="0">
              <a:lnSpc>
                <a:spcPct val="13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Followed by which the emotions are classified through SVM. These emotions are then transformed to their identical emoticons which will be later superimposed on the face.</a:t>
            </a: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236" name="Google Shape;236;p25"/>
          <p:cNvSpPr txBox="1"/>
          <p:nvPr/>
        </p:nvSpPr>
        <p:spPr>
          <a:xfrm>
            <a:off x="8458200" y="4770399"/>
            <a:ext cx="4398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11</a:t>
            </a:r>
            <a:endParaRPr/>
          </a:p>
        </p:txBody>
      </p:sp>
      <p:sp>
        <p:nvSpPr>
          <p:cNvPr id="237" name="Google Shape;237;p25"/>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38" name="Google Shape;238;p2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- 7</a:t>
            </a:r>
            <a:endParaRPr sz="4000">
              <a:solidFill>
                <a:schemeClr val="accent1"/>
              </a:solidFill>
              <a:latin typeface="Times New Roman"/>
              <a:ea typeface="Times New Roman"/>
              <a:cs typeface="Times New Roman"/>
              <a:sym typeface="Times New Roman"/>
            </a:endParaRPr>
          </a:p>
        </p:txBody>
      </p:sp>
      <p:sp>
        <p:nvSpPr>
          <p:cNvPr id="239" name="Google Shape;239;p2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40" name="Google Shape;240;p25"/>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41" name="Google Shape;241;p2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[8]. </a:t>
            </a:r>
            <a:r>
              <a:rPr lang="en-US" sz="1600" b="1">
                <a:latin typeface="Times New Roman"/>
                <a:ea typeface="Times New Roman"/>
                <a:cs typeface="Times New Roman"/>
                <a:sym typeface="Times New Roman"/>
              </a:rPr>
              <a:t>Parth Vishe , “Mapping of human facial expressions to emojis using Deep learning”,</a:t>
            </a:r>
            <a:r>
              <a:rPr lang="en-US" sz="1050"/>
              <a:t> </a:t>
            </a:r>
            <a:r>
              <a:rPr lang="en-US" sz="1600" b="1">
                <a:latin typeface="Times New Roman"/>
                <a:ea typeface="Times New Roman"/>
                <a:cs typeface="Times New Roman"/>
                <a:sym typeface="Times New Roman"/>
              </a:rPr>
              <a:t>Pune Institute of Computer Technology, Pune, Maharashtra, India.</a:t>
            </a:r>
            <a:r>
              <a:rPr lang="en-US" sz="1050"/>
              <a:t> </a:t>
            </a:r>
            <a:r>
              <a:rPr lang="en-US" sz="1600" b="1">
                <a:latin typeface="Times New Roman"/>
                <a:ea typeface="Times New Roman"/>
                <a:cs typeface="Times New Roman"/>
                <a:sym typeface="Times New Roman"/>
              </a:rPr>
              <a:t>May 2022, Volume 9, Issue 5 . </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In this paper, they validated the models by growing a real-time vision machine that accomplishes the responsibilities of face detection, emotion classification, and emoji mapping simultaneously in a single mixed step using the proposed CNN architecture.</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CNN Algorithm, Anaconda Platform , TensorFlow, OpenCV.</a:t>
            </a:r>
            <a:endParaRPr sz="1600">
              <a:latin typeface="Times New Roman"/>
              <a:ea typeface="Times New Roman"/>
              <a:cs typeface="Times New Roman"/>
              <a:sym typeface="Times New Roman"/>
            </a:endParaRPr>
          </a:p>
          <a:p>
            <a:pPr marL="342900" lvl="0" indent="-241300" algn="just" rtl="0">
              <a:lnSpc>
                <a:spcPct val="150000"/>
              </a:lnSpc>
              <a:spcBef>
                <a:spcPts val="0"/>
              </a:spcBef>
              <a:spcAft>
                <a:spcPts val="0"/>
              </a:spcAft>
              <a:buClr>
                <a:schemeClr val="dk1"/>
              </a:buClr>
              <a:buSzPts val="1600"/>
              <a:buNone/>
            </a:pPr>
            <a:endParaRPr sz="1600">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249" name="Google Shape;249;p26"/>
          <p:cNvSpPr txBox="1"/>
          <p:nvPr/>
        </p:nvSpPr>
        <p:spPr>
          <a:xfrm>
            <a:off x="7315200" y="4770399"/>
            <a:ext cx="15828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12</a:t>
            </a:r>
            <a:endParaRPr/>
          </a:p>
        </p:txBody>
      </p:sp>
      <p:sp>
        <p:nvSpPr>
          <p:cNvPr id="250" name="Google Shape;250;p26"/>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51" name="Google Shape;251;p2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- 8</a:t>
            </a:r>
            <a:endParaRPr sz="4000">
              <a:solidFill>
                <a:schemeClr val="accent1"/>
              </a:solidFill>
              <a:latin typeface="Times New Roman"/>
              <a:ea typeface="Times New Roman"/>
              <a:cs typeface="Times New Roman"/>
              <a:sym typeface="Times New Roman"/>
            </a:endParaRPr>
          </a:p>
        </p:txBody>
      </p:sp>
      <p:sp>
        <p:nvSpPr>
          <p:cNvPr id="252" name="Google Shape;252;p2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53" name="Google Shape;253;p26"/>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54" name="Google Shape;254;p2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7"/>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[9]. </a:t>
            </a:r>
            <a:r>
              <a:rPr lang="en-US" sz="1600" b="1">
                <a:latin typeface="Times New Roman"/>
                <a:ea typeface="Times New Roman"/>
                <a:cs typeface="Times New Roman"/>
                <a:sym typeface="Times New Roman"/>
              </a:rPr>
              <a:t>Chen Huang, Xueying (Shirley) Xie, Boyu (Bill) Zhang,</a:t>
            </a:r>
            <a:r>
              <a:rPr lang="en-US" sz="1600" b="1">
                <a:solidFill>
                  <a:schemeClr val="dk1"/>
                </a:solidFill>
                <a:latin typeface="Times New Roman"/>
                <a:ea typeface="Times New Roman"/>
                <a:cs typeface="Times New Roman"/>
                <a:sym typeface="Times New Roman"/>
              </a:rPr>
              <a:t>“</a:t>
            </a:r>
            <a:r>
              <a:rPr lang="en-US" sz="1600" b="1">
                <a:latin typeface="Times New Roman"/>
                <a:ea typeface="Times New Roman"/>
                <a:cs typeface="Times New Roman"/>
                <a:sym typeface="Times New Roman"/>
              </a:rPr>
              <a:t>Emojify: Emoji Prediction from Sentence”, Stanford University.</a:t>
            </a:r>
            <a:endParaRPr sz="1600" b="1">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In this paper, they investigated the relation between words and emojis, studying the novel task of predicting which emojis are evoked by text-based tweet messages. </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a:t>
            </a:r>
            <a:r>
              <a:rPr lang="en-US" sz="1600">
                <a:latin typeface="Times New Roman"/>
                <a:ea typeface="Times New Roman"/>
                <a:cs typeface="Times New Roman"/>
                <a:sym typeface="Times New Roman"/>
              </a:rPr>
              <a:t>Naive Bayes Classifier</a:t>
            </a:r>
            <a:r>
              <a:rPr lang="en-US" sz="1600">
                <a:solidFill>
                  <a:schemeClr val="dk1"/>
                </a:solidFill>
                <a:latin typeface="Times New Roman"/>
                <a:ea typeface="Times New Roman"/>
                <a:cs typeface="Times New Roman"/>
                <a:sym typeface="Times New Roman"/>
              </a:rPr>
              <a:t>, </a:t>
            </a:r>
            <a:r>
              <a:rPr lang="en-US" sz="1600">
                <a:latin typeface="Times New Roman"/>
                <a:ea typeface="Times New Roman"/>
                <a:cs typeface="Times New Roman"/>
                <a:sym typeface="Times New Roman"/>
              </a:rPr>
              <a:t>LSTM</a:t>
            </a:r>
            <a:r>
              <a:rPr lang="en-US" sz="1600">
                <a:solidFill>
                  <a:schemeClr val="dk1"/>
                </a:solidFill>
                <a:latin typeface="Times New Roman"/>
                <a:ea typeface="Times New Roman"/>
                <a:cs typeface="Times New Roman"/>
                <a:sym typeface="Times New Roman"/>
              </a:rPr>
              <a:t>, TensorFlow, OpenCV.</a:t>
            </a:r>
            <a:endParaRPr sz="160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They experimented variant of word embedding techniques, and train several models based on Multinomial Naive Bayes and LSTMs in this task respectively</a:t>
            </a: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262" name="Google Shape;262;p27"/>
          <p:cNvSpPr txBox="1"/>
          <p:nvPr/>
        </p:nvSpPr>
        <p:spPr>
          <a:xfrm>
            <a:off x="7620000" y="4770399"/>
            <a:ext cx="12780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13</a:t>
            </a:r>
            <a:endParaRPr/>
          </a:p>
        </p:txBody>
      </p:sp>
      <p:sp>
        <p:nvSpPr>
          <p:cNvPr id="263" name="Google Shape;263;p27"/>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64" name="Google Shape;264;p2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- 9</a:t>
            </a:r>
            <a:endParaRPr sz="4000">
              <a:solidFill>
                <a:schemeClr val="accent1"/>
              </a:solidFill>
              <a:latin typeface="Times New Roman"/>
              <a:ea typeface="Times New Roman"/>
              <a:cs typeface="Times New Roman"/>
              <a:sym typeface="Times New Roman"/>
            </a:endParaRPr>
          </a:p>
        </p:txBody>
      </p:sp>
      <p:sp>
        <p:nvSpPr>
          <p:cNvPr id="265" name="Google Shape;265;p2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66" name="Google Shape;266;p27"/>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67" name="Google Shape;267;p2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8"/>
          <p:cNvSpPr txBox="1">
            <a:spLocks noGrp="1"/>
          </p:cNvSpPr>
          <p:nvPr>
            <p:ph type="body" idx="1"/>
          </p:nvPr>
        </p:nvSpPr>
        <p:spPr>
          <a:xfrm>
            <a:off x="412694" y="1063228"/>
            <a:ext cx="8200390" cy="336169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[10]. </a:t>
            </a:r>
            <a:r>
              <a:rPr lang="en-US" sz="1600" b="1">
                <a:latin typeface="Times New Roman"/>
                <a:ea typeface="Times New Roman"/>
                <a:cs typeface="Times New Roman"/>
                <a:sym typeface="Times New Roman"/>
              </a:rPr>
              <a:t>Sagar Chilivery, Sandeep Pukale, Yashraj Sonawane </a:t>
            </a:r>
            <a:r>
              <a:rPr lang="en-US" sz="1600" b="1">
                <a:solidFill>
                  <a:schemeClr val="dk1"/>
                </a:solidFill>
                <a:latin typeface="Times New Roman"/>
                <a:ea typeface="Times New Roman"/>
                <a:cs typeface="Times New Roman"/>
                <a:sym typeface="Times New Roman"/>
              </a:rPr>
              <a:t>“</a:t>
            </a:r>
            <a:r>
              <a:rPr lang="en-US" sz="1600" b="1">
                <a:latin typeface="Times New Roman"/>
                <a:ea typeface="Times New Roman"/>
                <a:cs typeface="Times New Roman"/>
                <a:sym typeface="Times New Roman"/>
              </a:rPr>
              <a:t>Emojify-create your own emojis with deep learning”</a:t>
            </a:r>
            <a:r>
              <a:rPr lang="en-US" sz="1050"/>
              <a:t> </a:t>
            </a:r>
            <a:r>
              <a:rPr lang="en-US" sz="1600" b="1">
                <a:latin typeface="Times New Roman"/>
                <a:ea typeface="Times New Roman"/>
                <a:cs typeface="Times New Roman"/>
                <a:sym typeface="Times New Roman"/>
              </a:rPr>
              <a:t>Vasantdada Patil Pratishthan’s College Of Engineering And Visual Arts, India Volume:04/Issue:02/February-2022</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This paper primarily based totally on a gadget which implements Convolutional Neural Network and Fer2013 Dataset to hit upon feelings from facial expressions and changing them to personalized emojis.</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CNN Algorithm, Anaconda Prompt , VScode, OpenCV.</a:t>
            </a:r>
            <a:endParaRPr sz="1600">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They constructed a convolution neural community to apprehend facial feelings.</a:t>
            </a:r>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Then they mapped ones feelings with the corresponding emojis or avatars. </a:t>
            </a:r>
            <a:endParaRPr/>
          </a:p>
          <a:p>
            <a:pPr marL="0" lvl="0" indent="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275" name="Google Shape;275;p28"/>
          <p:cNvSpPr txBox="1"/>
          <p:nvPr/>
        </p:nvSpPr>
        <p:spPr>
          <a:xfrm>
            <a:off x="8077200" y="4770399"/>
            <a:ext cx="8208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14</a:t>
            </a:r>
            <a:endParaRPr/>
          </a:p>
        </p:txBody>
      </p:sp>
      <p:sp>
        <p:nvSpPr>
          <p:cNvPr id="276" name="Google Shape;276;p28"/>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77" name="Google Shape;277;p2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- 10</a:t>
            </a:r>
            <a:endParaRPr sz="4000">
              <a:solidFill>
                <a:schemeClr val="accent1"/>
              </a:solidFill>
              <a:latin typeface="Times New Roman"/>
              <a:ea typeface="Times New Roman"/>
              <a:cs typeface="Times New Roman"/>
              <a:sym typeface="Times New Roman"/>
            </a:endParaRPr>
          </a:p>
        </p:txBody>
      </p:sp>
      <p:sp>
        <p:nvSpPr>
          <p:cNvPr id="278" name="Google Shape;278;p2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79" name="Google Shape;279;p28"/>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80" name="Google Shape;280;p2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9"/>
          <p:cNvSpPr txBox="1">
            <a:spLocks noGrp="1"/>
          </p:cNvSpPr>
          <p:nvPr>
            <p:ph type="title"/>
          </p:nvPr>
        </p:nvSpPr>
        <p:spPr>
          <a:xfrm>
            <a:off x="457200" y="205978"/>
            <a:ext cx="8229600" cy="61317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Times New Roman"/>
              <a:buNone/>
            </a:pPr>
            <a:r>
              <a:rPr lang="en-US">
                <a:solidFill>
                  <a:schemeClr val="accent1"/>
                </a:solidFill>
                <a:latin typeface="Times New Roman"/>
                <a:ea typeface="Times New Roman"/>
                <a:cs typeface="Times New Roman"/>
                <a:sym typeface="Times New Roman"/>
              </a:rPr>
              <a:t>LITERATURE SURVEY - 11</a:t>
            </a:r>
            <a:endParaRPr/>
          </a:p>
        </p:txBody>
      </p:sp>
      <p:sp>
        <p:nvSpPr>
          <p:cNvPr id="286" name="Google Shape;286;p29"/>
          <p:cNvSpPr txBox="1">
            <a:spLocks noGrp="1"/>
          </p:cNvSpPr>
          <p:nvPr>
            <p:ph type="body" idx="1"/>
          </p:nvPr>
        </p:nvSpPr>
        <p:spPr>
          <a:xfrm>
            <a:off x="381000" y="895350"/>
            <a:ext cx="8382000" cy="38100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Clr>
                <a:schemeClr val="dk1"/>
              </a:buClr>
              <a:buSzPts val="1600"/>
              <a:buNone/>
            </a:pPr>
            <a:r>
              <a:rPr lang="en-US" sz="1600" b="1">
                <a:latin typeface="Times New Roman"/>
                <a:ea typeface="Times New Roman"/>
                <a:cs typeface="Times New Roman"/>
                <a:sym typeface="Times New Roman"/>
              </a:rPr>
              <a:t>[11]. Akhila Sri Manasa Venigalla and Sridhar Chimalakonda “EmoG- Towards Emojifying Gmail Conversations∗” Research in Intelligent Software &amp; Human Analytics (RISHA) Lab Department of Computer Science and Engineering, Inidan Institute of Technology Tirupati Tirupati, Andhra Pradesh, India Volume:02/14-October-2020</a:t>
            </a:r>
            <a:endParaRPr sz="1600" b="1">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This paper augments emails with emojis based on the sentiment being conveyed in the email, which might also offer faster overview of email sentiments and act as tags that could help in automatic sorting and processing of emails.</a:t>
            </a:r>
            <a:endParaRPr/>
          </a:p>
          <a:p>
            <a:pPr marL="342900" lvl="0" indent="-342900" algn="just" rtl="0">
              <a:lnSpc>
                <a:spcPct val="150000"/>
              </a:lnSpc>
              <a:spcBef>
                <a:spcPts val="32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Random forest, </a:t>
            </a:r>
            <a:r>
              <a:rPr lang="en-US" sz="1600">
                <a:latin typeface="Times New Roman"/>
                <a:ea typeface="Times New Roman"/>
                <a:cs typeface="Times New Roman"/>
                <a:sym typeface="Times New Roman"/>
              </a:rPr>
              <a:t>LSTM</a:t>
            </a:r>
            <a:r>
              <a:rPr lang="en-US" sz="1600">
                <a:solidFill>
                  <a:schemeClr val="dk1"/>
                </a:solidFill>
                <a:latin typeface="Times New Roman"/>
                <a:ea typeface="Times New Roman"/>
                <a:cs typeface="Times New Roman"/>
                <a:sym typeface="Times New Roman"/>
              </a:rPr>
              <a:t>, TensorFlow, OpenCV</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They have conducted a user survey with 15 university students to understand the usefulness of EmoG and received positive feedback.</a:t>
            </a:r>
            <a:endParaRPr sz="1600" b="1">
              <a:latin typeface="Times New Roman"/>
              <a:ea typeface="Times New Roman"/>
              <a:cs typeface="Times New Roman"/>
              <a:sym typeface="Times New Roman"/>
            </a:endParaRPr>
          </a:p>
        </p:txBody>
      </p:sp>
      <p:sp>
        <p:nvSpPr>
          <p:cNvPr id="287" name="Google Shape;287;p2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sz="1400">
              <a:solidFill>
                <a:schemeClr val="dk2"/>
              </a:solidFill>
            </a:endParaRPr>
          </a:p>
        </p:txBody>
      </p:sp>
      <p:sp>
        <p:nvSpPr>
          <p:cNvPr id="288" name="Google Shape;288;p29"/>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89" name="Google Shape;289;p29"/>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290" name="Google Shape;290;p29"/>
          <p:cNvSpPr txBox="1"/>
          <p:nvPr/>
        </p:nvSpPr>
        <p:spPr>
          <a:xfrm>
            <a:off x="8077200" y="4770399"/>
            <a:ext cx="8208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15</a:t>
            </a:r>
            <a:endParaRPr/>
          </a:p>
        </p:txBody>
      </p:sp>
      <p:sp>
        <p:nvSpPr>
          <p:cNvPr id="291" name="Google Shape;291;p2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body" idx="1"/>
          </p:nvPr>
        </p:nvSpPr>
        <p:spPr>
          <a:xfrm>
            <a:off x="457200" y="819150"/>
            <a:ext cx="8305800" cy="3775473"/>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0"/>
              </a:spcBef>
              <a:spcAft>
                <a:spcPts val="0"/>
              </a:spcAft>
              <a:buClr>
                <a:schemeClr val="dk1"/>
              </a:buClr>
              <a:buSzPts val="1600"/>
              <a:buNone/>
            </a:pPr>
            <a:r>
              <a:rPr lang="en-US" sz="1600" b="1">
                <a:latin typeface="Times New Roman"/>
                <a:ea typeface="Times New Roman"/>
                <a:cs typeface="Times New Roman"/>
                <a:sym typeface="Times New Roman"/>
              </a:rPr>
              <a:t>[12]. Akhila Sri Manasa Venigalla and Sridhar Chimalakonda “StackEmo- Towards Enhancing User Experience by Augmenting Stack Overflow with Emojis” Research in Software and Human Analytics (RISHA) Lab Indian Institute of Technology Tirupati, India Volume:02/17-June-2020</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In this paper, we propose StackEmo as a Google Chrome plugin to augment comments on Stack Overflow with emojis, based on the sentiment of the comments posted. </a:t>
            </a:r>
            <a:endParaRPr/>
          </a:p>
          <a:p>
            <a:pPr marL="342900" lvl="0" indent="-342900" algn="just" rtl="0">
              <a:lnSpc>
                <a:spcPct val="150000"/>
              </a:lnSpc>
              <a:spcBef>
                <a:spcPts val="32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Algorithms used : Rule based classifier(RBC), </a:t>
            </a:r>
            <a:r>
              <a:rPr lang="en-US" sz="1600">
                <a:latin typeface="Times New Roman"/>
                <a:ea typeface="Times New Roman"/>
                <a:cs typeface="Times New Roman"/>
                <a:sym typeface="Times New Roman"/>
              </a:rPr>
              <a:t>Latent Dirichlet Allocation Model(LDA)</a:t>
            </a:r>
            <a:r>
              <a:rPr lang="en-US" sz="1600">
                <a:solidFill>
                  <a:schemeClr val="dk1"/>
                </a:solidFill>
                <a:latin typeface="Times New Roman"/>
                <a:ea typeface="Times New Roman"/>
                <a:cs typeface="Times New Roman"/>
                <a:sym typeface="Times New Roman"/>
              </a:rPr>
              <a:t>, TensorFlow, OpenCV</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76.8% of participants have agreed that StackEmo has satisfactorily rendered emotions to posts, with appropriate emojis.</a:t>
            </a:r>
            <a:endParaRPr sz="1600">
              <a:solidFill>
                <a:schemeClr val="dk1"/>
              </a:solidFill>
              <a:latin typeface="Times New Roman"/>
              <a:ea typeface="Times New Roman"/>
              <a:cs typeface="Times New Roman"/>
              <a:sym typeface="Times New Roman"/>
            </a:endParaRPr>
          </a:p>
          <a:p>
            <a:pPr marL="0" lvl="0" indent="0" algn="just" rtl="0">
              <a:lnSpc>
                <a:spcPct val="150000"/>
              </a:lnSpc>
              <a:spcBef>
                <a:spcPts val="320"/>
              </a:spcBef>
              <a:spcAft>
                <a:spcPts val="0"/>
              </a:spcAft>
              <a:buClr>
                <a:schemeClr val="dk1"/>
              </a:buClr>
              <a:buSzPts val="1600"/>
              <a:buNone/>
            </a:pPr>
            <a:endParaRPr sz="1600">
              <a:latin typeface="Times New Roman"/>
              <a:ea typeface="Times New Roman"/>
              <a:cs typeface="Times New Roman"/>
              <a:sym typeface="Times New Roman"/>
            </a:endParaRPr>
          </a:p>
          <a:p>
            <a:pPr marL="0" lvl="0" indent="0" algn="just" rtl="0">
              <a:lnSpc>
                <a:spcPct val="150000"/>
              </a:lnSpc>
              <a:spcBef>
                <a:spcPts val="320"/>
              </a:spcBef>
              <a:spcAft>
                <a:spcPts val="0"/>
              </a:spcAft>
              <a:buClr>
                <a:schemeClr val="dk1"/>
              </a:buClr>
              <a:buSzPts val="1600"/>
              <a:buNone/>
            </a:pPr>
            <a:endParaRPr sz="1600" b="1">
              <a:latin typeface="Times New Roman"/>
              <a:ea typeface="Times New Roman"/>
              <a:cs typeface="Times New Roman"/>
              <a:sym typeface="Times New Roman"/>
            </a:endParaRPr>
          </a:p>
          <a:p>
            <a:pPr marL="0" lvl="0" indent="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297" name="Google Shape;297;p3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sz="1400">
              <a:solidFill>
                <a:schemeClr val="dk2"/>
              </a:solidFill>
            </a:endParaRPr>
          </a:p>
        </p:txBody>
      </p:sp>
      <p:sp>
        <p:nvSpPr>
          <p:cNvPr id="298" name="Google Shape;298;p30"/>
          <p:cNvSpPr txBox="1">
            <a:spLocks noGrp="1"/>
          </p:cNvSpPr>
          <p:nvPr>
            <p:ph type="title"/>
          </p:nvPr>
        </p:nvSpPr>
        <p:spPr>
          <a:xfrm>
            <a:off x="457200" y="180975"/>
            <a:ext cx="8229600" cy="71437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- 12</a:t>
            </a:r>
            <a:endParaRPr sz="4000"/>
          </a:p>
        </p:txBody>
      </p:sp>
      <p:sp>
        <p:nvSpPr>
          <p:cNvPr id="299" name="Google Shape;299;p30"/>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300" name="Google Shape;300;p30"/>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301" name="Google Shape;301;p30"/>
          <p:cNvSpPr txBox="1"/>
          <p:nvPr/>
        </p:nvSpPr>
        <p:spPr>
          <a:xfrm>
            <a:off x="8077200" y="4770399"/>
            <a:ext cx="8208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16</a:t>
            </a:r>
            <a:endParaRPr/>
          </a:p>
        </p:txBody>
      </p:sp>
      <p:sp>
        <p:nvSpPr>
          <p:cNvPr id="302" name="Google Shape;302;p3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1"/>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800">
                <a:solidFill>
                  <a:schemeClr val="dk2"/>
                </a:solidFill>
                <a:latin typeface="Calibri"/>
                <a:ea typeface="Calibri"/>
                <a:cs typeface="Calibri"/>
                <a:sym typeface="Calibri"/>
              </a:rPr>
              <a:t>17</a:t>
            </a:r>
            <a:endParaRPr/>
          </a:p>
        </p:txBody>
      </p:sp>
      <p:sp>
        <p:nvSpPr>
          <p:cNvPr id="310" name="Google Shape;310;p31"/>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311" name="Google Shape;311;p31"/>
          <p:cNvSpPr txBox="1">
            <a:spLocks noGrp="1"/>
          </p:cNvSpPr>
          <p:nvPr>
            <p:ph type="title"/>
          </p:nvPr>
        </p:nvSpPr>
        <p:spPr>
          <a:xfrm>
            <a:off x="471514" y="-100608"/>
            <a:ext cx="8229600" cy="68937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COMPARATIVE ANALYSIS </a:t>
            </a:r>
            <a:endParaRPr/>
          </a:p>
        </p:txBody>
      </p:sp>
      <p:sp>
        <p:nvSpPr>
          <p:cNvPr id="312" name="Google Shape;312;p31"/>
          <p:cNvSpPr txBox="1">
            <a:spLocks noGrp="1"/>
          </p:cNvSpPr>
          <p:nvPr>
            <p:ph type="ftr" idx="11"/>
          </p:nvPr>
        </p:nvSpPr>
        <p:spPr>
          <a:xfrm>
            <a:off x="3048000" y="476980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a:p>
        </p:txBody>
      </p:sp>
      <p:sp>
        <p:nvSpPr>
          <p:cNvPr id="313" name="Google Shape;313;p31"/>
          <p:cNvSpPr txBox="1"/>
          <p:nvPr/>
        </p:nvSpPr>
        <p:spPr>
          <a:xfrm>
            <a:off x="457200" y="143470"/>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a:p>
        </p:txBody>
      </p:sp>
      <p:graphicFrame>
        <p:nvGraphicFramePr>
          <p:cNvPr id="314" name="Google Shape;314;p31"/>
          <p:cNvGraphicFramePr/>
          <p:nvPr/>
        </p:nvGraphicFramePr>
        <p:xfrm>
          <a:off x="436143" y="527443"/>
          <a:ext cx="8136350" cy="4297750"/>
        </p:xfrm>
        <a:graphic>
          <a:graphicData uri="http://schemas.openxmlformats.org/drawingml/2006/table">
            <a:tbl>
              <a:tblPr firstRow="1" bandRow="1">
                <a:noFill/>
                <a:tableStyleId>{BF71532F-2294-4558-96DD-E9CEA4AC7F3F}</a:tableStyleId>
              </a:tblPr>
              <a:tblGrid>
                <a:gridCol w="82115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2376225">
                  <a:extLst>
                    <a:ext uri="{9D8B030D-6E8A-4147-A177-3AD203B41FA5}">
                      <a16:colId xmlns:a16="http://schemas.microsoft.com/office/drawing/2014/main" val="20004"/>
                    </a:ext>
                  </a:extLst>
                </a:gridCol>
                <a:gridCol w="1433775">
                  <a:extLst>
                    <a:ext uri="{9D8B030D-6E8A-4147-A177-3AD203B41FA5}">
                      <a16:colId xmlns:a16="http://schemas.microsoft.com/office/drawing/2014/main" val="20005"/>
                    </a:ext>
                  </a:extLst>
                </a:gridCol>
              </a:tblGrid>
              <a:tr h="444725">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Reference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Algorithm/ Technique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Platform used</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Performance Metrics</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Advantage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Drawback</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563325">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[1]</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CNN Algorithm with Deep learning</a:t>
                      </a:r>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 Jupyter Notebook</a:t>
                      </a:r>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Accuracy </a:t>
                      </a:r>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The image detection is really fast with a very high success rate.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It only works for Still images and does not give accurate results for Motion pictures/videos.</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681925">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[2]</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CNN Algorithm.</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Google Collab, VS Code</a:t>
                      </a:r>
                      <a:endParaRPr/>
                    </a:p>
                    <a:p>
                      <a:pPr marL="0" marR="0" lvl="0" indent="0" algn="l"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Variety and Accuracy</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It is designed to receive voice commands, reduce typing difficulty, and provide output in both text and voice formats.</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The Graphical User Interface is not user friendly and the accuracy attained is not  very high .It can only be used with images.</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80050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[3]</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OST AR displays</a:t>
                      </a:r>
                      <a:endParaRPr/>
                    </a:p>
                    <a:p>
                      <a:pPr marL="0" marR="0" lvl="0" indent="0" algn="l"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OpenCV for Unity 2.3.4</a:t>
                      </a:r>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It can be used for kids with Autism disorder and help them learn better through the use of emojis.</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OST headsets are designed for indoor purposes.  The design would work well only in indoor settings without strong light coming through the headset.</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444725">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[4]</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CNN Algorithm.</a:t>
                      </a:r>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Anaconda Platform</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Robustness</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It can be used to denote a person’s stress level in a hassle free way.</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This works only for images and can not classify text or speech like our project.</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563325">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[5]</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CNN Algorithm.</a:t>
                      </a:r>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Anaconda Platform with OpenCV.</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It denotes the robustness of facial emoji recognition.</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latin typeface="Times New Roman"/>
                          <a:ea typeface="Times New Roman"/>
                          <a:cs typeface="Times New Roman"/>
                          <a:sym typeface="Times New Roman"/>
                        </a:rPr>
                        <a:t>This paper has a good accuracy but the project that we are doing has better accuracy than this paper.</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5"/>
                  </a:ext>
                </a:extLst>
              </a:tr>
              <a:tr h="681925">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[6]</a:t>
                      </a:r>
                      <a:endParaRPr sz="800" u="none" strike="noStrike" cap="none">
                        <a:latin typeface="Times New Roman"/>
                        <a:ea typeface="Times New Roman"/>
                        <a:cs typeface="Times New Roman"/>
                        <a:sym typeface="Times New Roman"/>
                      </a:endParaRPr>
                    </a:p>
                    <a:p>
                      <a:pPr marL="0" marR="0" lvl="0" indent="0" algn="ctr"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Bi-LSTM, CNN Algorithm , fastText.</a:t>
                      </a:r>
                      <a:endParaRPr/>
                    </a:p>
                    <a:p>
                      <a:pPr marL="0" marR="0" lvl="0" indent="0" algn="ctr"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 Jupyter Notebook</a:t>
                      </a:r>
                      <a:endParaRPr/>
                    </a:p>
                    <a:p>
                      <a:pPr marL="0" marR="0" lvl="0" indent="0" algn="ctr"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a:t>
                      </a:r>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Simple deep neural networks can also reach quite good results by improving them through fine-tuning of hyper-parameters, regularization, and optimization of the models themselves.</a:t>
                      </a:r>
                      <a:endParaRPr sz="800" u="none" strike="noStrike" cap="none">
                        <a:latin typeface="Times New Roman"/>
                        <a:ea typeface="Times New Roman"/>
                        <a:cs typeface="Times New Roman"/>
                        <a:sym typeface="Times New Roman"/>
                      </a:endParaRPr>
                    </a:p>
                    <a:p>
                      <a:pPr marL="0" marR="0" lvl="0" indent="0" algn="just"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The Deep Learning approach has generally outperformed both the baselines.</a:t>
                      </a:r>
                      <a:endParaRPr sz="800" u="none" strike="noStrike" cap="none">
                        <a:latin typeface="Times New Roman"/>
                        <a:ea typeface="Times New Roman"/>
                        <a:cs typeface="Times New Roman"/>
                        <a:sym typeface="Times New Roman"/>
                      </a:endParaRPr>
                    </a:p>
                    <a:p>
                      <a:pPr marL="0" marR="0" lvl="0" indent="0" algn="just"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315" name="Google Shape;315;p3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2"/>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800">
                <a:solidFill>
                  <a:schemeClr val="dk2"/>
                </a:solidFill>
                <a:latin typeface="Calibri"/>
                <a:ea typeface="Calibri"/>
                <a:cs typeface="Calibri"/>
                <a:sym typeface="Calibri"/>
              </a:rPr>
              <a:t>18</a:t>
            </a:r>
            <a:endParaRPr/>
          </a:p>
        </p:txBody>
      </p:sp>
      <p:sp>
        <p:nvSpPr>
          <p:cNvPr id="323" name="Google Shape;323;p32"/>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324" name="Google Shape;324;p32"/>
          <p:cNvSpPr txBox="1">
            <a:spLocks noGrp="1"/>
          </p:cNvSpPr>
          <p:nvPr>
            <p:ph type="title"/>
          </p:nvPr>
        </p:nvSpPr>
        <p:spPr>
          <a:xfrm>
            <a:off x="457200" y="-38100"/>
            <a:ext cx="8229600" cy="68937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COMPARATIVE ANALYSIS </a:t>
            </a:r>
            <a:endParaRPr/>
          </a:p>
        </p:txBody>
      </p:sp>
      <p:sp>
        <p:nvSpPr>
          <p:cNvPr id="325" name="Google Shape;325;p32"/>
          <p:cNvSpPr txBox="1">
            <a:spLocks noGrp="1"/>
          </p:cNvSpPr>
          <p:nvPr>
            <p:ph type="ftr" idx="11"/>
          </p:nvPr>
        </p:nvSpPr>
        <p:spPr>
          <a:xfrm>
            <a:off x="3048000" y="476980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a:p>
        </p:txBody>
      </p:sp>
      <p:sp>
        <p:nvSpPr>
          <p:cNvPr id="326" name="Google Shape;326;p32"/>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a:p>
        </p:txBody>
      </p:sp>
      <p:graphicFrame>
        <p:nvGraphicFramePr>
          <p:cNvPr id="327" name="Google Shape;327;p32"/>
          <p:cNvGraphicFramePr/>
          <p:nvPr/>
        </p:nvGraphicFramePr>
        <p:xfrm>
          <a:off x="457201" y="636870"/>
          <a:ext cx="8229625" cy="4063105"/>
        </p:xfrm>
        <a:graphic>
          <a:graphicData uri="http://schemas.openxmlformats.org/drawingml/2006/table">
            <a:tbl>
              <a:tblPr firstRow="1" bandRow="1">
                <a:noFill/>
                <a:tableStyleId>{BF71532F-2294-4558-96DD-E9CEA4AC7F3F}</a:tableStyleId>
              </a:tblPr>
              <a:tblGrid>
                <a:gridCol w="776375">
                  <a:extLst>
                    <a:ext uri="{9D8B030D-6E8A-4147-A177-3AD203B41FA5}">
                      <a16:colId xmlns:a16="http://schemas.microsoft.com/office/drawing/2014/main" val="20000"/>
                    </a:ext>
                  </a:extLst>
                </a:gridCol>
                <a:gridCol w="1319850">
                  <a:extLst>
                    <a:ext uri="{9D8B030D-6E8A-4147-A177-3AD203B41FA5}">
                      <a16:colId xmlns:a16="http://schemas.microsoft.com/office/drawing/2014/main" val="20001"/>
                    </a:ext>
                  </a:extLst>
                </a:gridCol>
                <a:gridCol w="1475125">
                  <a:extLst>
                    <a:ext uri="{9D8B030D-6E8A-4147-A177-3AD203B41FA5}">
                      <a16:colId xmlns:a16="http://schemas.microsoft.com/office/drawing/2014/main" val="20002"/>
                    </a:ext>
                  </a:extLst>
                </a:gridCol>
                <a:gridCol w="1153075">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981200">
                  <a:extLst>
                    <a:ext uri="{9D8B030D-6E8A-4147-A177-3AD203B41FA5}">
                      <a16:colId xmlns:a16="http://schemas.microsoft.com/office/drawing/2014/main" val="20005"/>
                    </a:ext>
                  </a:extLst>
                </a:gridCol>
              </a:tblGrid>
              <a:tr h="51315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Reference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Algorithm/ Technique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Platform used</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Performance Metrics</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Advantage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Drawback</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507325">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[7]</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SVM,HAAR</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Google Collab, VS Code</a:t>
                      </a:r>
                      <a:endParaRPr/>
                    </a:p>
                    <a:p>
                      <a:pPr marL="0" marR="0" lvl="0" indent="0" algn="l"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 and Implementation</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Their approach of using APIs instead of neural networks, makes the implementation convenient.</a:t>
                      </a:r>
                      <a:endParaRPr sz="7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The Accuracy is less compared to the existing deep learning models.</a:t>
                      </a:r>
                      <a:endParaRPr sz="7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r h="72610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[8]</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CNN Architecture</a:t>
                      </a:r>
                      <a:endParaRPr/>
                    </a:p>
                    <a:p>
                      <a:pPr marL="0" marR="0" lvl="0" indent="0" algn="l" rtl="0">
                        <a:spcBef>
                          <a:spcPts val="0"/>
                        </a:spcBef>
                        <a:spcAft>
                          <a:spcPts val="0"/>
                        </a:spcAft>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t>TensorFlow, Keras , OpenCV, Google Collab,</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It treats all images in the same manner some images are high pixel range while some are low pixel range.The images are all sharing the same model, weights and learning rate. </a:t>
                      </a:r>
                      <a:endParaRPr sz="6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chemeClr val="dk1"/>
                        </a:buClr>
                        <a:buSzPts val="700"/>
                        <a:buFont typeface="Times New Roman"/>
                        <a:buNone/>
                      </a:pPr>
                      <a:r>
                        <a:rPr lang="en-US" sz="700" u="none" strike="noStrike" cap="none">
                          <a:latin typeface="Times New Roman"/>
                          <a:ea typeface="Times New Roman"/>
                          <a:cs typeface="Times New Roman"/>
                          <a:sym typeface="Times New Roman"/>
                        </a:rPr>
                        <a:t>Achieves an accuracy of only about 60-65%. Does not work well  on people with a beard.</a:t>
                      </a:r>
                      <a:endParaRPr sz="7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2"/>
                  </a:ext>
                </a:extLst>
              </a:tr>
              <a:tr h="46185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[9]</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Multinomial Naive Bayes, LSTM</a:t>
                      </a:r>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Anaconda Platform</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 and Functionality</a:t>
                      </a:r>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Naïve Bayes performed very well with a high accuracy of 95% for text classification.</a:t>
                      </a:r>
                      <a:endParaRPr sz="7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This works only for text classification and not for image or speech classification.</a:t>
                      </a:r>
                      <a:endParaRPr sz="7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3"/>
                  </a:ext>
                </a:extLst>
              </a:tr>
              <a:tr h="44715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[10]</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CNN Algorithm.</a:t>
                      </a:r>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Anaconda prompt, VScode</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It denotes the robustness of facial emoji recognition.</a:t>
                      </a:r>
                      <a:endParaRPr sz="7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700" u="none" strike="noStrike" cap="none">
                          <a:latin typeface="Times New Roman"/>
                          <a:ea typeface="Times New Roman"/>
                          <a:cs typeface="Times New Roman"/>
                          <a:sym typeface="Times New Roman"/>
                        </a:rPr>
                        <a:t>This paper has a good accuracy but the project that we are doing has better accuracy than this paper.</a:t>
                      </a:r>
                      <a:endParaRPr sz="7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4"/>
                  </a:ext>
                </a:extLst>
              </a:tr>
              <a:tr h="26535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[11]</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Random Forest</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NetBeans</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 and Robustness</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t>It has been developed as a Gmail plugin to support stress-free and motivated email management.</a:t>
                      </a:r>
                      <a:endParaRPr sz="7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t>Accuracy levels of sentiment classification and augmentation of emojis depend on textual statements considered and might differ if a different set of textual sentences are considered.</a:t>
                      </a:r>
                      <a:endParaRPr sz="7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5"/>
                  </a:ext>
                </a:extLst>
              </a:tr>
              <a:tr h="528950">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[12]</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Rule based classifier</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800" u="none" strike="noStrike" cap="none">
                          <a:latin typeface="Times New Roman"/>
                          <a:ea typeface="Times New Roman"/>
                          <a:cs typeface="Times New Roman"/>
                          <a:sym typeface="Times New Roman"/>
                        </a:rPr>
                        <a:t>Eclipse and NetBeans</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800"/>
                        <a:buFont typeface="Times New Roman"/>
                        <a:buNone/>
                      </a:pPr>
                      <a:r>
                        <a:rPr lang="en-US" sz="800" u="none" strike="noStrike" cap="none">
                          <a:latin typeface="Times New Roman"/>
                          <a:ea typeface="Times New Roman"/>
                          <a:cs typeface="Times New Roman"/>
                          <a:sym typeface="Times New Roman"/>
                        </a:rPr>
                        <a:t>Accuracy</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t>could help users in reading through comments that only express a specific emotion, or avoiding comments that express specific emotions.</a:t>
                      </a:r>
                      <a:endParaRPr sz="7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just" rtl="0">
                        <a:spcBef>
                          <a:spcPts val="0"/>
                        </a:spcBef>
                        <a:spcAft>
                          <a:spcPts val="0"/>
                        </a:spcAft>
                        <a:buNone/>
                      </a:pPr>
                      <a:r>
                        <a:rPr lang="en-US" sz="800" u="none" strike="noStrike" cap="none"/>
                        <a:t>Researchers have also mentioned the inefficiency of nltk sentiment analyser in the area of software engineering.</a:t>
                      </a:r>
                      <a:endParaRPr sz="7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328" name="Google Shape;328;p3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BIRD VIEW</a:t>
            </a:r>
            <a:endParaRPr sz="4000">
              <a:latin typeface="Times New Roman"/>
              <a:ea typeface="Times New Roman"/>
              <a:cs typeface="Times New Roman"/>
              <a:sym typeface="Times New Roman"/>
            </a:endParaRPr>
          </a:p>
        </p:txBody>
      </p:sp>
      <p:sp>
        <p:nvSpPr>
          <p:cNvPr id="106" name="Google Shape;106;p15"/>
          <p:cNvSpPr txBox="1">
            <a:spLocks noGrp="1"/>
          </p:cNvSpPr>
          <p:nvPr>
            <p:ph type="body" idx="1"/>
          </p:nvPr>
        </p:nvSpPr>
        <p:spPr>
          <a:xfrm>
            <a:off x="454660" y="895588"/>
            <a:ext cx="8229600" cy="35313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Clr>
                <a:schemeClr val="dk1"/>
              </a:buClr>
              <a:buSzPts val="1500"/>
              <a:buChar char="•"/>
            </a:pPr>
            <a:r>
              <a:rPr lang="en-US" sz="1500">
                <a:latin typeface="Times New Roman"/>
                <a:ea typeface="Times New Roman"/>
                <a:cs typeface="Times New Roman"/>
                <a:sym typeface="Times New Roman"/>
              </a:rPr>
              <a:t>Introduction			 </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Motivation</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Abstract</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Literature Survey </a:t>
            </a:r>
            <a:endParaRPr sz="1500">
              <a:latin typeface="Times New Roman"/>
              <a:ea typeface="Times New Roman"/>
              <a:cs typeface="Times New Roman"/>
              <a:sym typeface="Times New Roman"/>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Comparative analysis of the survey</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Problem Statement</a:t>
            </a:r>
            <a:endParaRPr sz="1500">
              <a:latin typeface="Times New Roman"/>
              <a:ea typeface="Times New Roman"/>
              <a:cs typeface="Times New Roman"/>
              <a:sym typeface="Times New Roman"/>
            </a:endParaRPr>
          </a:p>
          <a:p>
            <a:pPr marL="342900" lvl="0" indent="-342900" algn="l" rtl="0">
              <a:lnSpc>
                <a:spcPct val="110000"/>
              </a:lnSpc>
              <a:spcBef>
                <a:spcPts val="300"/>
              </a:spcBef>
              <a:spcAft>
                <a:spcPts val="0"/>
              </a:spcAft>
              <a:buSzPts val="1500"/>
              <a:buFont typeface="Times New Roman"/>
              <a:buChar char="•"/>
            </a:pPr>
            <a:r>
              <a:rPr lang="en-US" sz="1500">
                <a:latin typeface="Times New Roman"/>
                <a:ea typeface="Times New Roman"/>
                <a:cs typeface="Times New Roman"/>
                <a:sym typeface="Times New Roman"/>
              </a:rPr>
              <a:t>Proposed System</a:t>
            </a:r>
            <a:endParaRPr sz="1500">
              <a:latin typeface="Times New Roman"/>
              <a:ea typeface="Times New Roman"/>
              <a:cs typeface="Times New Roman"/>
              <a:sym typeface="Times New Roman"/>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System Specification</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Design methodology</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Module description</a:t>
            </a:r>
            <a:endParaRPr sz="1500">
              <a:latin typeface="Times New Roman"/>
              <a:ea typeface="Times New Roman"/>
              <a:cs typeface="Times New Roman"/>
              <a:sym typeface="Times New Roman"/>
            </a:endParaRPr>
          </a:p>
          <a:p>
            <a:pPr marL="342900" lvl="0" indent="-342900" algn="l" rtl="0">
              <a:lnSpc>
                <a:spcPct val="110000"/>
              </a:lnSpc>
              <a:spcBef>
                <a:spcPts val="300"/>
              </a:spcBef>
              <a:spcAft>
                <a:spcPts val="0"/>
              </a:spcAft>
              <a:buSzPts val="1500"/>
              <a:buFont typeface="Times New Roman"/>
              <a:buChar char="•"/>
            </a:pPr>
            <a:r>
              <a:rPr lang="en-US" sz="1500">
                <a:latin typeface="Times New Roman"/>
                <a:ea typeface="Times New Roman"/>
                <a:cs typeface="Times New Roman"/>
                <a:sym typeface="Times New Roman"/>
              </a:rPr>
              <a:t>System Testing</a:t>
            </a:r>
            <a:endParaRPr sz="1500">
              <a:latin typeface="Times New Roman"/>
              <a:ea typeface="Times New Roman"/>
              <a:cs typeface="Times New Roman"/>
              <a:sym typeface="Times New Roman"/>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Expected outcome</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Applications</a:t>
            </a:r>
            <a:endParaRPr/>
          </a:p>
          <a:p>
            <a:pPr marL="342900" lvl="0" indent="-342900" algn="l" rtl="0">
              <a:lnSpc>
                <a:spcPct val="110000"/>
              </a:lnSpc>
              <a:spcBef>
                <a:spcPts val="300"/>
              </a:spcBef>
              <a:spcAft>
                <a:spcPts val="0"/>
              </a:spcAft>
              <a:buClr>
                <a:schemeClr val="dk1"/>
              </a:buClr>
              <a:buSzPts val="1500"/>
              <a:buChar char="•"/>
            </a:pPr>
            <a:r>
              <a:rPr lang="en-US" sz="1500">
                <a:latin typeface="Times New Roman"/>
                <a:ea typeface="Times New Roman"/>
                <a:cs typeface="Times New Roman"/>
                <a:sym typeface="Times New Roman"/>
              </a:rPr>
              <a:t>References</a:t>
            </a:r>
            <a:endParaRPr/>
          </a:p>
        </p:txBody>
      </p:sp>
      <p:sp>
        <p:nvSpPr>
          <p:cNvPr id="107" name="Google Shape;107;p15"/>
          <p:cNvSpPr txBox="1">
            <a:spLocks noGrp="1"/>
          </p:cNvSpPr>
          <p:nvPr>
            <p:ph type="ftr" idx="11"/>
          </p:nvPr>
        </p:nvSpPr>
        <p:spPr>
          <a:xfrm>
            <a:off x="0" y="4767580"/>
            <a:ext cx="913892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108" name="Google Shape;108;p15"/>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600">
                <a:solidFill>
                  <a:schemeClr val="dk2"/>
                </a:solidFill>
                <a:latin typeface="Calibri"/>
                <a:ea typeface="Calibri"/>
                <a:cs typeface="Calibri"/>
                <a:sym typeface="Calibri"/>
              </a:rPr>
              <a:t>1</a:t>
            </a:r>
            <a:endParaRPr/>
          </a:p>
        </p:txBody>
      </p:sp>
      <p:sp>
        <p:nvSpPr>
          <p:cNvPr id="109" name="Google Shape;109;p15"/>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a:p>
        </p:txBody>
      </p:sp>
      <p:sp>
        <p:nvSpPr>
          <p:cNvPr id="110" name="Google Shape;110;p15"/>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111" name="Google Shape;111;p15"/>
          <p:cNvSpPr txBox="1">
            <a:spLocks noGrp="1"/>
          </p:cNvSpPr>
          <p:nvPr>
            <p:ph type="dt" idx="10"/>
          </p:nvPr>
        </p:nvSpPr>
        <p:spPr>
          <a:xfrm>
            <a:off x="457200" y="4915304"/>
            <a:ext cx="2133600" cy="125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3"/>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Clr>
                <a:schemeClr val="dk1"/>
              </a:buClr>
              <a:buSzPts val="1800"/>
              <a:buNone/>
            </a:pPr>
            <a:endParaRPr sz="1800" b="0" i="0" u="none" strike="noStrike">
              <a:solidFill>
                <a:srgbClr val="000000"/>
              </a:solidFill>
              <a:latin typeface="Cambria"/>
              <a:ea typeface="Cambria"/>
              <a:cs typeface="Cambria"/>
              <a:sym typeface="Cambria"/>
            </a:endParaRPr>
          </a:p>
          <a:p>
            <a:pPr marL="342900" lvl="0" indent="-342900" algn="l" rtl="0">
              <a:lnSpc>
                <a:spcPct val="150000"/>
              </a:lnSpc>
              <a:spcBef>
                <a:spcPts val="32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It’s a </a:t>
            </a:r>
            <a:r>
              <a:rPr lang="en-US" sz="1600" b="0" i="0" u="none" strike="noStrike">
                <a:solidFill>
                  <a:srgbClr val="000000"/>
                </a:solidFill>
                <a:latin typeface="Times New Roman"/>
                <a:ea typeface="Times New Roman"/>
                <a:cs typeface="Times New Roman"/>
                <a:sym typeface="Times New Roman"/>
              </a:rPr>
              <a:t>new language that will more effectively express an idea or emotion. </a:t>
            </a:r>
            <a:endParaRPr/>
          </a:p>
          <a:p>
            <a:pPr marL="342900" lvl="0" indent="-342900" algn="just" rtl="0">
              <a:lnSpc>
                <a:spcPct val="150000"/>
              </a:lnSpc>
              <a:spcBef>
                <a:spcPts val="32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The feelings represented by the text or its severity are changed by emojis.</a:t>
            </a:r>
            <a:endParaRPr/>
          </a:p>
          <a:p>
            <a:pPr marL="342900" lvl="0" indent="-342900" algn="just" rtl="0">
              <a:lnSpc>
                <a:spcPct val="150000"/>
              </a:lnSpc>
              <a:spcBef>
                <a:spcPts val="320"/>
              </a:spcBef>
              <a:spcAft>
                <a:spcPts val="0"/>
              </a:spcAft>
              <a:buClr>
                <a:srgbClr val="000000"/>
              </a:buClr>
              <a:buSzPts val="1600"/>
              <a:buChar char="•"/>
            </a:pPr>
            <a:r>
              <a:rPr lang="en-US" sz="1600">
                <a:solidFill>
                  <a:srgbClr val="000000"/>
                </a:solidFill>
                <a:latin typeface="Times New Roman"/>
                <a:ea typeface="Times New Roman"/>
                <a:cs typeface="Times New Roman"/>
                <a:sym typeface="Times New Roman"/>
              </a:rPr>
              <a:t>By simulating facial gestures, emojis can be used in Informal Text Communication to express nuanced feelings such as sarcasm, irony.</a:t>
            </a:r>
            <a:endParaRPr/>
          </a:p>
          <a:p>
            <a:pPr marL="342900" lvl="0" indent="-24130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336" name="Google Shape;336;p33"/>
          <p:cNvSpPr txBox="1">
            <a:spLocks noGrp="1"/>
          </p:cNvSpPr>
          <p:nvPr>
            <p:ph type="title"/>
          </p:nvPr>
        </p:nvSpPr>
        <p:spPr>
          <a:xfrm>
            <a:off x="0" y="205740"/>
            <a:ext cx="91440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PROBLEM STATEMENT </a:t>
            </a:r>
            <a:endParaRPr/>
          </a:p>
        </p:txBody>
      </p:sp>
      <p:sp>
        <p:nvSpPr>
          <p:cNvPr id="337" name="Google Shape;337;p33"/>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338" name="Google Shape;338;p33"/>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339" name="Google Shape;339;p33"/>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600">
                <a:solidFill>
                  <a:schemeClr val="dk2"/>
                </a:solidFill>
                <a:latin typeface="Calibri"/>
                <a:ea typeface="Calibri"/>
                <a:cs typeface="Calibri"/>
                <a:sym typeface="Calibri"/>
              </a:rPr>
              <a:t>20</a:t>
            </a:r>
            <a:endParaRPr sz="1600">
              <a:solidFill>
                <a:schemeClr val="dk2"/>
              </a:solidFill>
              <a:latin typeface="Calibri"/>
              <a:ea typeface="Calibri"/>
              <a:cs typeface="Calibri"/>
              <a:sym typeface="Calibri"/>
            </a:endParaRPr>
          </a:p>
        </p:txBody>
      </p:sp>
      <p:sp>
        <p:nvSpPr>
          <p:cNvPr id="340" name="Google Shape;340;p33"/>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341" name="Google Shape;341;p3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4"/>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a:latin typeface="Times New Roman"/>
                <a:ea typeface="Times New Roman"/>
                <a:cs typeface="Times New Roman"/>
                <a:sym typeface="Times New Roman"/>
              </a:rPr>
              <a:t>The proposed Emojifier project has 4 phases:</a:t>
            </a:r>
            <a:endParaRPr/>
          </a:p>
          <a:p>
            <a:pPr marL="342900" lvl="0" indent="-342900" algn="just" rtl="0">
              <a:lnSpc>
                <a:spcPct val="150000"/>
              </a:lnSpc>
              <a:spcBef>
                <a:spcPts val="320"/>
              </a:spcBef>
              <a:spcAft>
                <a:spcPts val="0"/>
              </a:spcAft>
              <a:buClr>
                <a:schemeClr val="dk1"/>
              </a:buClr>
              <a:buSzPts val="1600"/>
              <a:buFont typeface="Calibri"/>
              <a:buAutoNum type="arabicPeriod"/>
            </a:pPr>
            <a:r>
              <a:rPr lang="en-US" sz="1600">
                <a:latin typeface="Times New Roman"/>
                <a:ea typeface="Times New Roman"/>
                <a:cs typeface="Times New Roman"/>
                <a:sym typeface="Times New Roman"/>
              </a:rPr>
              <a:t>System has the capability to work with video feeds as well as images.</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AutoNum type="arabicPeriod"/>
            </a:pPr>
            <a:r>
              <a:rPr lang="en-US" sz="1600">
                <a:latin typeface="Times New Roman"/>
                <a:ea typeface="Times New Roman"/>
                <a:cs typeface="Times New Roman"/>
                <a:sym typeface="Times New Roman"/>
              </a:rPr>
              <a:t>Information collection phase.</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AutoNum type="arabicPeriod"/>
            </a:pPr>
            <a:r>
              <a:rPr lang="en-US" sz="1600">
                <a:latin typeface="Times New Roman"/>
                <a:ea typeface="Times New Roman"/>
                <a:cs typeface="Times New Roman"/>
                <a:sym typeface="Times New Roman"/>
              </a:rPr>
              <a:t>Learning/Analyzing phase.</a:t>
            </a:r>
            <a:endParaRPr/>
          </a:p>
          <a:p>
            <a:pPr marL="342900" lvl="0" indent="-342900" algn="just" rtl="0">
              <a:lnSpc>
                <a:spcPct val="150000"/>
              </a:lnSpc>
              <a:spcBef>
                <a:spcPts val="320"/>
              </a:spcBef>
              <a:spcAft>
                <a:spcPts val="0"/>
              </a:spcAft>
              <a:buClr>
                <a:schemeClr val="dk1"/>
              </a:buClr>
              <a:buSzPts val="1600"/>
              <a:buAutoNum type="arabicPeriod"/>
            </a:pPr>
            <a:r>
              <a:rPr lang="en-US" sz="1600">
                <a:latin typeface="Times New Roman"/>
                <a:ea typeface="Times New Roman"/>
                <a:cs typeface="Times New Roman"/>
                <a:sym typeface="Times New Roman"/>
              </a:rPr>
              <a:t>Image processing/facial recognition.</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AutoNum type="arabicPeriod"/>
            </a:pPr>
            <a:r>
              <a:rPr lang="en-US" sz="1600">
                <a:latin typeface="Times New Roman"/>
                <a:ea typeface="Times New Roman"/>
                <a:cs typeface="Times New Roman"/>
                <a:sym typeface="Times New Roman"/>
              </a:rPr>
              <a:t>Classification phase.</a:t>
            </a:r>
            <a:r>
              <a:rPr lang="en-US" sz="1600" i="1">
                <a:latin typeface="Times New Roman"/>
                <a:ea typeface="Times New Roman"/>
                <a:cs typeface="Times New Roman"/>
                <a:sym typeface="Times New Roman"/>
              </a:rPr>
              <a:t> </a:t>
            </a:r>
            <a:endParaRPr sz="1600" i="1">
              <a:latin typeface="Times New Roman"/>
              <a:ea typeface="Times New Roman"/>
              <a:cs typeface="Times New Roman"/>
              <a:sym typeface="Times New Roman"/>
            </a:endParaRPr>
          </a:p>
          <a:p>
            <a:pPr marL="342900" lvl="0" indent="-241300" algn="just" rtl="0">
              <a:spcBef>
                <a:spcPts val="320"/>
              </a:spcBef>
              <a:spcAft>
                <a:spcPts val="0"/>
              </a:spcAft>
              <a:buClr>
                <a:schemeClr val="dk1"/>
              </a:buClr>
              <a:buSzPts val="1600"/>
              <a:buNone/>
            </a:pPr>
            <a:endParaRPr sz="1600" i="1">
              <a:latin typeface="Times New Roman"/>
              <a:ea typeface="Times New Roman"/>
              <a:cs typeface="Times New Roman"/>
              <a:sym typeface="Times New Roman"/>
            </a:endParaRPr>
          </a:p>
        </p:txBody>
      </p:sp>
      <p:sp>
        <p:nvSpPr>
          <p:cNvPr id="349" name="Google Shape;349;p34"/>
          <p:cNvSpPr txBox="1">
            <a:spLocks noGrp="1"/>
          </p:cNvSpPr>
          <p:nvPr>
            <p:ph type="title"/>
          </p:nvPr>
        </p:nvSpPr>
        <p:spPr>
          <a:xfrm>
            <a:off x="6350" y="205740"/>
            <a:ext cx="9137015"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  PROPOSED SYSTEM</a:t>
            </a:r>
            <a:endParaRPr/>
          </a:p>
        </p:txBody>
      </p:sp>
      <p:sp>
        <p:nvSpPr>
          <p:cNvPr id="350" name="Google Shape;350;p34"/>
          <p:cNvSpPr txBox="1">
            <a:spLocks noGrp="1"/>
          </p:cNvSpPr>
          <p:nvPr>
            <p:ph type="ftr" idx="11"/>
          </p:nvPr>
        </p:nvSpPr>
        <p:spPr>
          <a:xfrm>
            <a:off x="6985" y="4767580"/>
            <a:ext cx="9137015"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351" name="Google Shape;351;p34"/>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352" name="Google Shape;352;p34"/>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600">
                <a:solidFill>
                  <a:schemeClr val="dk2"/>
                </a:solidFill>
                <a:latin typeface="Calibri"/>
                <a:ea typeface="Calibri"/>
                <a:cs typeface="Calibri"/>
                <a:sym typeface="Calibri"/>
              </a:rPr>
              <a:t>19</a:t>
            </a:r>
            <a:endParaRPr/>
          </a:p>
        </p:txBody>
      </p:sp>
      <p:sp>
        <p:nvSpPr>
          <p:cNvPr id="353" name="Google Shape;353;p34"/>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354" name="Google Shape;354;p3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5"/>
          <p:cNvSpPr txBox="1">
            <a:spLocks noGrp="1"/>
          </p:cNvSpPr>
          <p:nvPr>
            <p:ph type="body" idx="1"/>
          </p:nvPr>
        </p:nvSpPr>
        <p:spPr>
          <a:xfrm>
            <a:off x="471055" y="819150"/>
            <a:ext cx="8229600" cy="3756793"/>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1600"/>
              <a:buFont typeface="Arial"/>
              <a:buChar char="•"/>
            </a:pPr>
            <a:r>
              <a:rPr lang="en-US" sz="1600" b="1">
                <a:latin typeface="Times New Roman"/>
                <a:ea typeface="Times New Roman"/>
                <a:cs typeface="Times New Roman"/>
                <a:sym typeface="Times New Roman"/>
              </a:rPr>
              <a:t>Hardware Requirements:</a:t>
            </a:r>
            <a:endParaRPr sz="1600" b="1">
              <a:latin typeface="Times New Roman"/>
              <a:ea typeface="Times New Roman"/>
              <a:cs typeface="Times New Roman"/>
              <a:sym typeface="Times New Roman"/>
            </a:endParaRPr>
          </a:p>
          <a:p>
            <a:pPr marL="628650" lvl="1" indent="-228600" algn="l" rtl="0">
              <a:lnSpc>
                <a:spcPct val="150000"/>
              </a:lnSpc>
              <a:spcBef>
                <a:spcPts val="320"/>
              </a:spcBef>
              <a:spcAft>
                <a:spcPts val="0"/>
              </a:spcAft>
              <a:buClr>
                <a:schemeClr val="dk1"/>
              </a:buClr>
              <a:buSzPts val="1600"/>
              <a:buFont typeface="Calibri"/>
              <a:buAutoNum type="arabicPeriod"/>
            </a:pPr>
            <a:r>
              <a:rPr lang="en-US" sz="1600">
                <a:latin typeface="Times New Roman"/>
                <a:ea typeface="Times New Roman"/>
                <a:cs typeface="Times New Roman"/>
                <a:sym typeface="Times New Roman"/>
              </a:rPr>
              <a:t> Processor		:	Intel core i5</a:t>
            </a:r>
            <a:endParaRPr sz="1600">
              <a:latin typeface="Times New Roman"/>
              <a:ea typeface="Times New Roman"/>
              <a:cs typeface="Times New Roman"/>
              <a:sym typeface="Times New Roman"/>
            </a:endParaRPr>
          </a:p>
          <a:p>
            <a:pPr marL="628650" lvl="1" indent="-228600" algn="l" rtl="0">
              <a:lnSpc>
                <a:spcPct val="150000"/>
              </a:lnSpc>
              <a:spcBef>
                <a:spcPts val="320"/>
              </a:spcBef>
              <a:spcAft>
                <a:spcPts val="0"/>
              </a:spcAft>
              <a:buClr>
                <a:schemeClr val="dk1"/>
              </a:buClr>
              <a:buSzPts val="1600"/>
              <a:buFont typeface="Calibri"/>
              <a:buAutoNum type="arabicPeriod"/>
            </a:pPr>
            <a:r>
              <a:rPr lang="en-US" sz="1600">
                <a:latin typeface="Times New Roman"/>
                <a:ea typeface="Times New Roman"/>
                <a:cs typeface="Times New Roman"/>
                <a:sym typeface="Times New Roman"/>
              </a:rPr>
              <a:t> RAM		:	8GB</a:t>
            </a:r>
            <a:endParaRPr sz="1600">
              <a:latin typeface="Times New Roman"/>
              <a:ea typeface="Times New Roman"/>
              <a:cs typeface="Times New Roman"/>
              <a:sym typeface="Times New Roman"/>
            </a:endParaRPr>
          </a:p>
          <a:p>
            <a:pPr marL="628650" lvl="1" indent="-228600" algn="l" rtl="0">
              <a:lnSpc>
                <a:spcPct val="150000"/>
              </a:lnSpc>
              <a:spcBef>
                <a:spcPts val="320"/>
              </a:spcBef>
              <a:spcAft>
                <a:spcPts val="0"/>
              </a:spcAft>
              <a:buClr>
                <a:schemeClr val="dk1"/>
              </a:buClr>
              <a:buSzPts val="1600"/>
              <a:buFont typeface="Calibri"/>
              <a:buAutoNum type="arabicPeriod"/>
            </a:pPr>
            <a:r>
              <a:rPr lang="en-US" sz="1600">
                <a:latin typeface="Times New Roman"/>
                <a:ea typeface="Times New Roman"/>
                <a:cs typeface="Times New Roman"/>
                <a:sym typeface="Times New Roman"/>
              </a:rPr>
              <a:t> Processor Speed	:                 2.4 GHz</a:t>
            </a:r>
            <a:endParaRPr sz="1600">
              <a:latin typeface="Times New Roman"/>
              <a:ea typeface="Times New Roman"/>
              <a:cs typeface="Times New Roman"/>
              <a:sym typeface="Times New Roman"/>
            </a:endParaRPr>
          </a:p>
          <a:p>
            <a:pPr marL="628650" lvl="1" indent="-228600" algn="l" rtl="0">
              <a:lnSpc>
                <a:spcPct val="150000"/>
              </a:lnSpc>
              <a:spcBef>
                <a:spcPts val="320"/>
              </a:spcBef>
              <a:spcAft>
                <a:spcPts val="0"/>
              </a:spcAft>
              <a:buClr>
                <a:schemeClr val="dk1"/>
              </a:buClr>
              <a:buSzPts val="1600"/>
              <a:buFont typeface="Calibri"/>
              <a:buAutoNum type="arabicPeriod"/>
            </a:pPr>
            <a:r>
              <a:rPr lang="en-US" sz="1600">
                <a:latin typeface="Times New Roman"/>
                <a:ea typeface="Times New Roman"/>
                <a:cs typeface="Times New Roman"/>
                <a:sym typeface="Times New Roman"/>
              </a:rPr>
              <a:t> System Type		:	64-bit/32-bit Operating System</a:t>
            </a:r>
            <a:endParaRPr sz="1600" b="1">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b="1">
                <a:latin typeface="Times New Roman"/>
                <a:ea typeface="Times New Roman"/>
                <a:cs typeface="Times New Roman"/>
                <a:sym typeface="Times New Roman"/>
              </a:rPr>
              <a:t>Software Requirements:</a:t>
            </a:r>
            <a:endParaRPr sz="1600" b="1">
              <a:latin typeface="Times New Roman"/>
              <a:ea typeface="Times New Roman"/>
              <a:cs typeface="Times New Roman"/>
              <a:sym typeface="Times New Roman"/>
            </a:endParaRPr>
          </a:p>
          <a:p>
            <a:pPr marL="0" lvl="0" indent="0" algn="l" rtl="0">
              <a:lnSpc>
                <a:spcPct val="150000"/>
              </a:lnSpc>
              <a:spcBef>
                <a:spcPts val="320"/>
              </a:spcBef>
              <a:spcAft>
                <a:spcPts val="0"/>
              </a:spcAft>
              <a:buClr>
                <a:schemeClr val="dk1"/>
              </a:buClr>
              <a:buSzPts val="1600"/>
              <a:buNone/>
            </a:pPr>
            <a:r>
              <a:rPr lang="en-US" sz="1600">
                <a:latin typeface="Times New Roman"/>
                <a:ea typeface="Times New Roman"/>
                <a:cs typeface="Times New Roman"/>
                <a:sym typeface="Times New Roman"/>
              </a:rPr>
              <a:t>           1.   Language		:	Python using Machine Learning</a:t>
            </a:r>
            <a:endParaRPr sz="1600">
              <a:latin typeface="Times New Roman"/>
              <a:ea typeface="Times New Roman"/>
              <a:cs typeface="Times New Roman"/>
              <a:sym typeface="Times New Roman"/>
            </a:endParaRPr>
          </a:p>
          <a:p>
            <a:pPr marL="0" lvl="0" indent="0" algn="l" rtl="0">
              <a:lnSpc>
                <a:spcPct val="150000"/>
              </a:lnSpc>
              <a:spcBef>
                <a:spcPts val="320"/>
              </a:spcBef>
              <a:spcAft>
                <a:spcPts val="0"/>
              </a:spcAft>
              <a:buClr>
                <a:schemeClr val="dk1"/>
              </a:buClr>
              <a:buSzPts val="1600"/>
              <a:buNone/>
            </a:pPr>
            <a:r>
              <a:rPr lang="en-US" sz="1600">
                <a:latin typeface="Times New Roman"/>
                <a:ea typeface="Times New Roman"/>
                <a:cs typeface="Times New Roman"/>
                <a:sym typeface="Times New Roman"/>
              </a:rPr>
              <a:t>           2.   Operating System	:         	Windows 10</a:t>
            </a:r>
            <a:endParaRPr sz="1600">
              <a:latin typeface="Times New Roman"/>
              <a:ea typeface="Times New Roman"/>
              <a:cs typeface="Times New Roman"/>
              <a:sym typeface="Times New Roman"/>
            </a:endParaRPr>
          </a:p>
          <a:p>
            <a:pPr marL="0" lvl="0" indent="0" algn="l" rtl="0">
              <a:lnSpc>
                <a:spcPct val="150000"/>
              </a:lnSpc>
              <a:spcBef>
                <a:spcPts val="320"/>
              </a:spcBef>
              <a:spcAft>
                <a:spcPts val="0"/>
              </a:spcAft>
              <a:buClr>
                <a:schemeClr val="dk1"/>
              </a:buClr>
              <a:buSzPts val="1600"/>
              <a:buNone/>
            </a:pPr>
            <a:r>
              <a:rPr lang="en-US" sz="1600">
                <a:latin typeface="Times New Roman"/>
                <a:ea typeface="Times New Roman"/>
                <a:cs typeface="Times New Roman"/>
                <a:sym typeface="Times New Roman"/>
              </a:rPr>
              <a:t>           3.   Tools		:	Jupyter notebook using python version 3.7</a:t>
            </a:r>
            <a:endParaRPr sz="1600">
              <a:latin typeface="Times New Roman"/>
              <a:ea typeface="Times New Roman"/>
              <a:cs typeface="Times New Roman"/>
              <a:sym typeface="Times New Roman"/>
            </a:endParaRPr>
          </a:p>
          <a:p>
            <a:pPr marL="0" lvl="0" indent="0" algn="just" rtl="0">
              <a:spcBef>
                <a:spcPts val="240"/>
              </a:spcBef>
              <a:spcAft>
                <a:spcPts val="0"/>
              </a:spcAft>
              <a:buClr>
                <a:schemeClr val="dk1"/>
              </a:buClr>
              <a:buSzPts val="1200"/>
              <a:buNone/>
            </a:pPr>
            <a:r>
              <a:rPr lang="en-US" sz="1200" b="1">
                <a:latin typeface="Times New Roman"/>
                <a:ea typeface="Times New Roman"/>
                <a:cs typeface="Times New Roman"/>
                <a:sym typeface="Times New Roman"/>
              </a:rPr>
              <a:t>  </a:t>
            </a:r>
            <a:endParaRPr sz="1200" b="1">
              <a:latin typeface="Times New Roman"/>
              <a:ea typeface="Times New Roman"/>
              <a:cs typeface="Times New Roman"/>
              <a:sym typeface="Times New Roman"/>
            </a:endParaRPr>
          </a:p>
          <a:p>
            <a:pPr marL="342900" lvl="0" indent="-266700" algn="just" rtl="0">
              <a:spcBef>
                <a:spcPts val="240"/>
              </a:spcBef>
              <a:spcAft>
                <a:spcPts val="0"/>
              </a:spcAft>
              <a:buClr>
                <a:schemeClr val="dk1"/>
              </a:buClr>
              <a:buSzPts val="1200"/>
              <a:buNone/>
            </a:pPr>
            <a:endParaRPr sz="1200" b="1">
              <a:latin typeface="Times New Roman"/>
              <a:ea typeface="Times New Roman"/>
              <a:cs typeface="Times New Roman"/>
              <a:sym typeface="Times New Roman"/>
            </a:endParaRPr>
          </a:p>
          <a:p>
            <a:pPr marL="342900" lvl="0" indent="-311150" algn="just" rtl="0">
              <a:spcBef>
                <a:spcPts val="100"/>
              </a:spcBef>
              <a:spcAft>
                <a:spcPts val="0"/>
              </a:spcAft>
              <a:buClr>
                <a:schemeClr val="dk1"/>
              </a:buClr>
              <a:buSzPts val="500"/>
              <a:buNone/>
            </a:pPr>
            <a:endParaRPr sz="500" b="1">
              <a:latin typeface="Times New Roman"/>
              <a:ea typeface="Times New Roman"/>
              <a:cs typeface="Times New Roman"/>
              <a:sym typeface="Times New Roman"/>
            </a:endParaRPr>
          </a:p>
        </p:txBody>
      </p:sp>
      <p:sp>
        <p:nvSpPr>
          <p:cNvPr id="362" name="Google Shape;362;p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SYSTEM SPECIFICATION</a:t>
            </a:r>
            <a:endParaRPr/>
          </a:p>
        </p:txBody>
      </p:sp>
      <p:sp>
        <p:nvSpPr>
          <p:cNvPr id="363" name="Google Shape;363;p35"/>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364" name="Google Shape;364;p35"/>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365" name="Google Shape;365;p35"/>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a:solidFill>
                  <a:schemeClr val="dk2"/>
                </a:solidFill>
                <a:latin typeface="Calibri"/>
                <a:ea typeface="Calibri"/>
                <a:cs typeface="Calibri"/>
                <a:sym typeface="Calibri"/>
              </a:rPr>
              <a:t>21</a:t>
            </a:r>
            <a:endParaRPr/>
          </a:p>
        </p:txBody>
      </p:sp>
      <p:sp>
        <p:nvSpPr>
          <p:cNvPr id="366" name="Google Shape;366;p35"/>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367" name="Google Shape;367;p3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6"/>
          <p:cNvSpPr txBox="1">
            <a:spLocks noGrp="1"/>
          </p:cNvSpPr>
          <p:nvPr>
            <p:ph type="body" idx="1"/>
          </p:nvPr>
        </p:nvSpPr>
        <p:spPr>
          <a:xfrm>
            <a:off x="418783" y="4359138"/>
            <a:ext cx="8305800" cy="38429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600"/>
              <a:buNone/>
            </a:pPr>
            <a:r>
              <a:rPr lang="en-US" sz="1600">
                <a:latin typeface="Times New Roman"/>
                <a:ea typeface="Times New Roman"/>
                <a:cs typeface="Times New Roman"/>
                <a:sym typeface="Times New Roman"/>
              </a:rPr>
              <a:t>Fig 1: Data Flow Diagram</a:t>
            </a:r>
            <a:endParaRPr sz="1600" b="1">
              <a:latin typeface="Times New Roman"/>
              <a:ea typeface="Times New Roman"/>
              <a:cs typeface="Times New Roman"/>
              <a:sym typeface="Times New Roman"/>
            </a:endParaRPr>
          </a:p>
          <a:p>
            <a:pPr marL="0" lvl="0" indent="0" algn="ctr" rtl="0">
              <a:spcBef>
                <a:spcPts val="320"/>
              </a:spcBef>
              <a:spcAft>
                <a:spcPts val="0"/>
              </a:spcAft>
              <a:buClr>
                <a:schemeClr val="dk1"/>
              </a:buClr>
              <a:buSzPts val="1600"/>
              <a:buNone/>
            </a:pPr>
            <a:endParaRPr sz="1600" b="0" cap="none">
              <a:solidFill>
                <a:schemeClr val="dk1"/>
              </a:solidFill>
              <a:latin typeface="Times New Roman"/>
              <a:ea typeface="Times New Roman"/>
              <a:cs typeface="Times New Roman"/>
              <a:sym typeface="Times New Roman"/>
            </a:endParaRPr>
          </a:p>
          <a:p>
            <a:pPr marL="0" lvl="0" indent="0" algn="just" rtl="0">
              <a:spcBef>
                <a:spcPts val="320"/>
              </a:spcBef>
              <a:spcAft>
                <a:spcPts val="0"/>
              </a:spcAft>
              <a:buClr>
                <a:schemeClr val="dk1"/>
              </a:buClr>
              <a:buSzPts val="1600"/>
              <a:buNone/>
            </a:pPr>
            <a:endParaRPr sz="1600" b="1">
              <a:latin typeface="Times New Roman"/>
              <a:ea typeface="Times New Roman"/>
              <a:cs typeface="Times New Roman"/>
              <a:sym typeface="Times New Roman"/>
            </a:endParaRPr>
          </a:p>
        </p:txBody>
      </p:sp>
      <p:sp>
        <p:nvSpPr>
          <p:cNvPr id="375" name="Google Shape;375;p3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DESIGN METHODOLOGY</a:t>
            </a:r>
            <a:endParaRPr/>
          </a:p>
        </p:txBody>
      </p:sp>
      <p:sp>
        <p:nvSpPr>
          <p:cNvPr id="376" name="Google Shape;376;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377" name="Google Shape;377;p36"/>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378" name="Google Shape;378;p36"/>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22</a:t>
            </a:r>
            <a:endParaRPr/>
          </a:p>
        </p:txBody>
      </p:sp>
      <p:sp>
        <p:nvSpPr>
          <p:cNvPr id="379" name="Google Shape;379;p36"/>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380" name="Google Shape;380;p36"/>
          <p:cNvSpPr txBox="1"/>
          <p:nvPr/>
        </p:nvSpPr>
        <p:spPr>
          <a:xfrm>
            <a:off x="304800" y="2380298"/>
            <a:ext cx="849630" cy="41338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Input Data</a:t>
            </a:r>
            <a:endParaRPr/>
          </a:p>
        </p:txBody>
      </p:sp>
      <p:sp>
        <p:nvSpPr>
          <p:cNvPr id="381" name="Google Shape;381;p36"/>
          <p:cNvSpPr txBox="1"/>
          <p:nvPr/>
        </p:nvSpPr>
        <p:spPr>
          <a:xfrm>
            <a:off x="1524000" y="1200150"/>
            <a:ext cx="1049020" cy="63373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Live images captured on camera</a:t>
            </a:r>
            <a:endParaRPr/>
          </a:p>
        </p:txBody>
      </p:sp>
      <p:sp>
        <p:nvSpPr>
          <p:cNvPr id="382" name="Google Shape;382;p36"/>
          <p:cNvSpPr txBox="1"/>
          <p:nvPr/>
        </p:nvSpPr>
        <p:spPr>
          <a:xfrm>
            <a:off x="2971800" y="1276350"/>
            <a:ext cx="1062990" cy="469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Image</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preprocessing</a:t>
            </a:r>
            <a:endParaRPr/>
          </a:p>
        </p:txBody>
      </p:sp>
      <p:sp>
        <p:nvSpPr>
          <p:cNvPr id="383" name="Google Shape;383;p36"/>
          <p:cNvSpPr txBox="1"/>
          <p:nvPr/>
        </p:nvSpPr>
        <p:spPr>
          <a:xfrm>
            <a:off x="4433570" y="1276350"/>
            <a:ext cx="1062990" cy="469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CNN model training</a:t>
            </a:r>
            <a:endParaRPr/>
          </a:p>
        </p:txBody>
      </p:sp>
      <p:sp>
        <p:nvSpPr>
          <p:cNvPr id="384" name="Google Shape;384;p36"/>
          <p:cNvSpPr txBox="1"/>
          <p:nvPr/>
        </p:nvSpPr>
        <p:spPr>
          <a:xfrm>
            <a:off x="5895340" y="1276350"/>
            <a:ext cx="1283970" cy="469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Emoji-to-Emoji mapping</a:t>
            </a:r>
            <a:endParaRPr/>
          </a:p>
        </p:txBody>
      </p:sp>
      <p:sp>
        <p:nvSpPr>
          <p:cNvPr id="385" name="Google Shape;385;p36"/>
          <p:cNvSpPr txBox="1"/>
          <p:nvPr/>
        </p:nvSpPr>
        <p:spPr>
          <a:xfrm>
            <a:off x="7543800" y="2438400"/>
            <a:ext cx="1283970" cy="469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Times New Roman"/>
                <a:ea typeface="Times New Roman"/>
                <a:cs typeface="Times New Roman"/>
                <a:sym typeface="Times New Roman"/>
              </a:rPr>
              <a:t>Classified Emoji produced Output</a:t>
            </a:r>
            <a:endParaRPr/>
          </a:p>
        </p:txBody>
      </p:sp>
      <p:sp>
        <p:nvSpPr>
          <p:cNvPr id="386" name="Google Shape;386;p36"/>
          <p:cNvSpPr txBox="1"/>
          <p:nvPr/>
        </p:nvSpPr>
        <p:spPr>
          <a:xfrm>
            <a:off x="1523683" y="2275840"/>
            <a:ext cx="1097915" cy="63373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Prepare dataset using Twitter stream</a:t>
            </a:r>
            <a:endParaRPr/>
          </a:p>
        </p:txBody>
      </p:sp>
      <p:sp>
        <p:nvSpPr>
          <p:cNvPr id="387" name="Google Shape;387;p36"/>
          <p:cNvSpPr txBox="1"/>
          <p:nvPr/>
        </p:nvSpPr>
        <p:spPr>
          <a:xfrm>
            <a:off x="2971483" y="2270760"/>
            <a:ext cx="1226185" cy="63373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Developing a pre-trained embedding layer</a:t>
            </a:r>
            <a:endParaRPr/>
          </a:p>
        </p:txBody>
      </p:sp>
      <p:sp>
        <p:nvSpPr>
          <p:cNvPr id="388" name="Google Shape;388;p36"/>
          <p:cNvSpPr txBox="1"/>
          <p:nvPr/>
        </p:nvSpPr>
        <p:spPr>
          <a:xfrm>
            <a:off x="4537075" y="2380615"/>
            <a:ext cx="1062990" cy="4699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Building a text classifier</a:t>
            </a:r>
            <a:endParaRPr/>
          </a:p>
        </p:txBody>
      </p:sp>
      <p:sp>
        <p:nvSpPr>
          <p:cNvPr id="389" name="Google Shape;389;p36"/>
          <p:cNvSpPr txBox="1"/>
          <p:nvPr/>
        </p:nvSpPr>
        <p:spPr>
          <a:xfrm>
            <a:off x="5958523" y="2266633"/>
            <a:ext cx="1226185" cy="81216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Training LSTM networks for classification and analyzing</a:t>
            </a:r>
            <a:endParaRPr/>
          </a:p>
        </p:txBody>
      </p:sp>
      <p:sp>
        <p:nvSpPr>
          <p:cNvPr id="390" name="Google Shape;390;p36"/>
          <p:cNvSpPr txBox="1"/>
          <p:nvPr/>
        </p:nvSpPr>
        <p:spPr>
          <a:xfrm>
            <a:off x="1523683" y="3409633"/>
            <a:ext cx="1048385" cy="79057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Audio or speech acquired from datasets</a:t>
            </a:r>
            <a:endParaRPr/>
          </a:p>
        </p:txBody>
      </p:sp>
      <p:sp>
        <p:nvSpPr>
          <p:cNvPr id="391" name="Google Shape;391;p36"/>
          <p:cNvSpPr txBox="1"/>
          <p:nvPr/>
        </p:nvSpPr>
        <p:spPr>
          <a:xfrm>
            <a:off x="2971483" y="3393123"/>
            <a:ext cx="1226185" cy="81216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Transcription of lexical features from audio speech</a:t>
            </a:r>
            <a:endParaRPr/>
          </a:p>
        </p:txBody>
      </p:sp>
      <p:sp>
        <p:nvSpPr>
          <p:cNvPr id="392" name="Google Shape;392;p36"/>
          <p:cNvSpPr txBox="1"/>
          <p:nvPr/>
        </p:nvSpPr>
        <p:spPr>
          <a:xfrm>
            <a:off x="4571683" y="3574098"/>
            <a:ext cx="1226185" cy="46926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Text extraction from speech</a:t>
            </a:r>
            <a:endParaRPr/>
          </a:p>
        </p:txBody>
      </p:sp>
      <p:cxnSp>
        <p:nvCxnSpPr>
          <p:cNvPr id="393" name="Google Shape;393;p36"/>
          <p:cNvCxnSpPr>
            <a:stCxn id="380" idx="3"/>
            <a:endCxn id="386" idx="1"/>
          </p:cNvCxnSpPr>
          <p:nvPr/>
        </p:nvCxnSpPr>
        <p:spPr>
          <a:xfrm>
            <a:off x="1154430" y="2586991"/>
            <a:ext cx="369300" cy="5700"/>
          </a:xfrm>
          <a:prstGeom prst="straightConnector1">
            <a:avLst/>
          </a:prstGeom>
          <a:noFill/>
          <a:ln w="9525" cap="flat" cmpd="sng">
            <a:solidFill>
              <a:schemeClr val="dk1"/>
            </a:solidFill>
            <a:prstDash val="solid"/>
            <a:round/>
            <a:headEnd type="none" w="sm" len="sm"/>
            <a:tailEnd type="stealth" w="med" len="med"/>
          </a:ln>
        </p:spPr>
      </p:cxnSp>
      <p:cxnSp>
        <p:nvCxnSpPr>
          <p:cNvPr id="394" name="Google Shape;394;p36"/>
          <p:cNvCxnSpPr>
            <a:stCxn id="381" idx="3"/>
            <a:endCxn id="382" idx="1"/>
          </p:cNvCxnSpPr>
          <p:nvPr/>
        </p:nvCxnSpPr>
        <p:spPr>
          <a:xfrm rot="10800000" flipH="1">
            <a:off x="2573020" y="1511315"/>
            <a:ext cx="398700" cy="5700"/>
          </a:xfrm>
          <a:prstGeom prst="straightConnector1">
            <a:avLst/>
          </a:prstGeom>
          <a:noFill/>
          <a:ln w="9525" cap="flat" cmpd="sng">
            <a:solidFill>
              <a:schemeClr val="dk1"/>
            </a:solidFill>
            <a:prstDash val="solid"/>
            <a:round/>
            <a:headEnd type="none" w="sm" len="sm"/>
            <a:tailEnd type="stealth" w="med" len="med"/>
          </a:ln>
        </p:spPr>
      </p:cxnSp>
      <p:cxnSp>
        <p:nvCxnSpPr>
          <p:cNvPr id="395" name="Google Shape;395;p36"/>
          <p:cNvCxnSpPr>
            <a:stCxn id="382" idx="3"/>
            <a:endCxn id="383" idx="1"/>
          </p:cNvCxnSpPr>
          <p:nvPr/>
        </p:nvCxnSpPr>
        <p:spPr>
          <a:xfrm>
            <a:off x="4034790" y="1511300"/>
            <a:ext cx="398700" cy="0"/>
          </a:xfrm>
          <a:prstGeom prst="straightConnector1">
            <a:avLst/>
          </a:prstGeom>
          <a:noFill/>
          <a:ln w="9525" cap="flat" cmpd="sng">
            <a:solidFill>
              <a:schemeClr val="dk1"/>
            </a:solidFill>
            <a:prstDash val="solid"/>
            <a:round/>
            <a:headEnd type="none" w="sm" len="sm"/>
            <a:tailEnd type="stealth" w="med" len="med"/>
          </a:ln>
        </p:spPr>
      </p:cxnSp>
      <p:cxnSp>
        <p:nvCxnSpPr>
          <p:cNvPr id="396" name="Google Shape;396;p36"/>
          <p:cNvCxnSpPr/>
          <p:nvPr/>
        </p:nvCxnSpPr>
        <p:spPr>
          <a:xfrm>
            <a:off x="5486400" y="1517015"/>
            <a:ext cx="398780" cy="0"/>
          </a:xfrm>
          <a:prstGeom prst="straightConnector1">
            <a:avLst/>
          </a:prstGeom>
          <a:noFill/>
          <a:ln w="9525" cap="flat" cmpd="sng">
            <a:solidFill>
              <a:schemeClr val="dk1"/>
            </a:solidFill>
            <a:prstDash val="solid"/>
            <a:round/>
            <a:headEnd type="none" w="sm" len="sm"/>
            <a:tailEnd type="stealth" w="med" len="med"/>
          </a:ln>
        </p:spPr>
      </p:cxnSp>
      <p:cxnSp>
        <p:nvCxnSpPr>
          <p:cNvPr id="397" name="Google Shape;397;p36"/>
          <p:cNvCxnSpPr>
            <a:stCxn id="386" idx="3"/>
            <a:endCxn id="387" idx="1"/>
          </p:cNvCxnSpPr>
          <p:nvPr/>
        </p:nvCxnSpPr>
        <p:spPr>
          <a:xfrm rot="10800000" flipH="1">
            <a:off x="2621598" y="2587605"/>
            <a:ext cx="349800" cy="5100"/>
          </a:xfrm>
          <a:prstGeom prst="straightConnector1">
            <a:avLst/>
          </a:prstGeom>
          <a:noFill/>
          <a:ln w="9525" cap="flat" cmpd="sng">
            <a:solidFill>
              <a:schemeClr val="dk1"/>
            </a:solidFill>
            <a:prstDash val="solid"/>
            <a:round/>
            <a:headEnd type="none" w="sm" len="sm"/>
            <a:tailEnd type="stealth" w="med" len="med"/>
          </a:ln>
        </p:spPr>
      </p:cxnSp>
      <p:cxnSp>
        <p:nvCxnSpPr>
          <p:cNvPr id="398" name="Google Shape;398;p36"/>
          <p:cNvCxnSpPr/>
          <p:nvPr/>
        </p:nvCxnSpPr>
        <p:spPr>
          <a:xfrm rot="10800000" flipH="1">
            <a:off x="4196715" y="2595880"/>
            <a:ext cx="349885" cy="5080"/>
          </a:xfrm>
          <a:prstGeom prst="straightConnector1">
            <a:avLst/>
          </a:prstGeom>
          <a:noFill/>
          <a:ln w="9525" cap="flat" cmpd="sng">
            <a:solidFill>
              <a:schemeClr val="dk1"/>
            </a:solidFill>
            <a:prstDash val="solid"/>
            <a:round/>
            <a:headEnd type="none" w="sm" len="sm"/>
            <a:tailEnd type="stealth" w="med" len="med"/>
          </a:ln>
        </p:spPr>
      </p:cxnSp>
      <p:cxnSp>
        <p:nvCxnSpPr>
          <p:cNvPr id="399" name="Google Shape;399;p36"/>
          <p:cNvCxnSpPr/>
          <p:nvPr/>
        </p:nvCxnSpPr>
        <p:spPr>
          <a:xfrm rot="10800000" flipH="1">
            <a:off x="5610860" y="2613025"/>
            <a:ext cx="349885" cy="5080"/>
          </a:xfrm>
          <a:prstGeom prst="straightConnector1">
            <a:avLst/>
          </a:prstGeom>
          <a:noFill/>
          <a:ln w="9525" cap="flat" cmpd="sng">
            <a:solidFill>
              <a:schemeClr val="dk1"/>
            </a:solidFill>
            <a:prstDash val="solid"/>
            <a:round/>
            <a:headEnd type="none" w="sm" len="sm"/>
            <a:tailEnd type="stealth" w="med" len="med"/>
          </a:ln>
        </p:spPr>
      </p:cxnSp>
      <p:cxnSp>
        <p:nvCxnSpPr>
          <p:cNvPr id="400" name="Google Shape;400;p36"/>
          <p:cNvCxnSpPr>
            <a:stCxn id="390" idx="3"/>
            <a:endCxn id="391" idx="1"/>
          </p:cNvCxnSpPr>
          <p:nvPr/>
        </p:nvCxnSpPr>
        <p:spPr>
          <a:xfrm rot="10800000" flipH="1">
            <a:off x="2572068" y="3799221"/>
            <a:ext cx="399300" cy="5700"/>
          </a:xfrm>
          <a:prstGeom prst="straightConnector1">
            <a:avLst/>
          </a:prstGeom>
          <a:noFill/>
          <a:ln w="9525" cap="flat" cmpd="sng">
            <a:solidFill>
              <a:schemeClr val="dk1"/>
            </a:solidFill>
            <a:prstDash val="solid"/>
            <a:round/>
            <a:headEnd type="none" w="sm" len="sm"/>
            <a:tailEnd type="stealth" w="med" len="med"/>
          </a:ln>
        </p:spPr>
      </p:cxnSp>
      <p:cxnSp>
        <p:nvCxnSpPr>
          <p:cNvPr id="401" name="Google Shape;401;p36"/>
          <p:cNvCxnSpPr/>
          <p:nvPr/>
        </p:nvCxnSpPr>
        <p:spPr>
          <a:xfrm rot="10800000" flipH="1">
            <a:off x="4197985" y="3790950"/>
            <a:ext cx="374015" cy="635"/>
          </a:xfrm>
          <a:prstGeom prst="straightConnector1">
            <a:avLst/>
          </a:prstGeom>
          <a:noFill/>
          <a:ln w="9525" cap="flat" cmpd="sng">
            <a:solidFill>
              <a:schemeClr val="dk1"/>
            </a:solidFill>
            <a:prstDash val="solid"/>
            <a:round/>
            <a:headEnd type="none" w="sm" len="sm"/>
            <a:tailEnd type="stealth" w="med" len="med"/>
          </a:ln>
        </p:spPr>
      </p:cxnSp>
      <p:cxnSp>
        <p:nvCxnSpPr>
          <p:cNvPr id="402" name="Google Shape;402;p36"/>
          <p:cNvCxnSpPr>
            <a:stCxn id="392" idx="3"/>
            <a:endCxn id="386" idx="2"/>
          </p:cNvCxnSpPr>
          <p:nvPr/>
        </p:nvCxnSpPr>
        <p:spPr>
          <a:xfrm rot="10800000">
            <a:off x="2072768" y="2909631"/>
            <a:ext cx="3725100" cy="899100"/>
          </a:xfrm>
          <a:prstGeom prst="bentConnector4">
            <a:avLst>
              <a:gd name="adj1" fmla="val -6401"/>
              <a:gd name="adj2" fmla="val 62998"/>
            </a:avLst>
          </a:prstGeom>
          <a:noFill/>
          <a:ln w="9525" cap="flat" cmpd="sng">
            <a:solidFill>
              <a:schemeClr val="dk1"/>
            </a:solidFill>
            <a:prstDash val="solid"/>
            <a:round/>
            <a:headEnd type="none" w="sm" len="sm"/>
            <a:tailEnd type="stealth" w="med" len="med"/>
          </a:ln>
        </p:spPr>
      </p:cxnSp>
      <p:cxnSp>
        <p:nvCxnSpPr>
          <p:cNvPr id="403" name="Google Shape;403;p36"/>
          <p:cNvCxnSpPr>
            <a:stCxn id="384" idx="3"/>
            <a:endCxn id="385" idx="0"/>
          </p:cNvCxnSpPr>
          <p:nvPr/>
        </p:nvCxnSpPr>
        <p:spPr>
          <a:xfrm>
            <a:off x="7179310" y="1511300"/>
            <a:ext cx="1006500" cy="927000"/>
          </a:xfrm>
          <a:prstGeom prst="bentConnector2">
            <a:avLst/>
          </a:prstGeom>
          <a:noFill/>
          <a:ln w="9525" cap="flat" cmpd="sng">
            <a:solidFill>
              <a:schemeClr val="dk1"/>
            </a:solidFill>
            <a:prstDash val="solid"/>
            <a:round/>
            <a:headEnd type="none" w="sm" len="sm"/>
            <a:tailEnd type="stealth" w="med" len="med"/>
          </a:ln>
        </p:spPr>
      </p:cxnSp>
      <p:cxnSp>
        <p:nvCxnSpPr>
          <p:cNvPr id="404" name="Google Shape;404;p36"/>
          <p:cNvCxnSpPr>
            <a:stCxn id="389" idx="3"/>
            <a:endCxn id="385" idx="1"/>
          </p:cNvCxnSpPr>
          <p:nvPr/>
        </p:nvCxnSpPr>
        <p:spPr>
          <a:xfrm>
            <a:off x="7184708" y="2672716"/>
            <a:ext cx="359100" cy="600"/>
          </a:xfrm>
          <a:prstGeom prst="straightConnector1">
            <a:avLst/>
          </a:prstGeom>
          <a:noFill/>
          <a:ln w="9525" cap="flat" cmpd="sng">
            <a:solidFill>
              <a:schemeClr val="dk1"/>
            </a:solidFill>
            <a:prstDash val="solid"/>
            <a:round/>
            <a:headEnd type="none" w="sm" len="sm"/>
            <a:tailEnd type="stealth" w="med" len="med"/>
          </a:ln>
        </p:spPr>
      </p:cxnSp>
      <p:sp>
        <p:nvSpPr>
          <p:cNvPr id="405" name="Google Shape;405;p3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txBox="1">
            <a:spLocks noGrp="1"/>
          </p:cNvSpPr>
          <p:nvPr>
            <p:ph type="body" idx="1"/>
          </p:nvPr>
        </p:nvSpPr>
        <p:spPr>
          <a:xfrm>
            <a:off x="457200" y="4111229"/>
            <a:ext cx="8229600" cy="606728"/>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1600"/>
              <a:buNone/>
            </a:pPr>
            <a:r>
              <a:rPr lang="en-US" sz="1600">
                <a:latin typeface="Times New Roman"/>
                <a:ea typeface="Times New Roman"/>
                <a:cs typeface="Times New Roman"/>
                <a:sym typeface="Times New Roman"/>
              </a:rPr>
              <a:t>Fig 2: System Architecture</a:t>
            </a:r>
            <a:endParaRPr sz="1600" b="1">
              <a:latin typeface="Times New Roman"/>
              <a:ea typeface="Times New Roman"/>
              <a:cs typeface="Times New Roman"/>
              <a:sym typeface="Times New Roman"/>
            </a:endParaRPr>
          </a:p>
        </p:txBody>
      </p:sp>
      <p:sp>
        <p:nvSpPr>
          <p:cNvPr id="413" name="Google Shape;413;p3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DESIGN METHODOLOGY</a:t>
            </a:r>
            <a:endParaRPr/>
          </a:p>
        </p:txBody>
      </p:sp>
      <p:sp>
        <p:nvSpPr>
          <p:cNvPr id="414" name="Google Shape;414;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415" name="Google Shape;415;p37"/>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416" name="Google Shape;416;p37"/>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23</a:t>
            </a:r>
            <a:endParaRPr/>
          </a:p>
        </p:txBody>
      </p:sp>
      <p:sp>
        <p:nvSpPr>
          <p:cNvPr id="417" name="Google Shape;417;p37"/>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418" name="Google Shape;418;p37"/>
          <p:cNvSpPr txBox="1"/>
          <p:nvPr/>
        </p:nvSpPr>
        <p:spPr>
          <a:xfrm>
            <a:off x="1752283" y="1352233"/>
            <a:ext cx="1256665" cy="61404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User input (Video,Audio or Text)</a:t>
            </a:r>
            <a:endParaRPr/>
          </a:p>
        </p:txBody>
      </p:sp>
      <p:sp>
        <p:nvSpPr>
          <p:cNvPr id="419" name="Google Shape;419;p37"/>
          <p:cNvSpPr txBox="1"/>
          <p:nvPr/>
        </p:nvSpPr>
        <p:spPr>
          <a:xfrm>
            <a:off x="4114483" y="1365885"/>
            <a:ext cx="1256665" cy="60071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Data preprocessing</a:t>
            </a:r>
            <a:endParaRPr/>
          </a:p>
        </p:txBody>
      </p:sp>
      <p:cxnSp>
        <p:nvCxnSpPr>
          <p:cNvPr id="420" name="Google Shape;420;p37"/>
          <p:cNvCxnSpPr>
            <a:stCxn id="418" idx="3"/>
            <a:endCxn id="419" idx="1"/>
          </p:cNvCxnSpPr>
          <p:nvPr/>
        </p:nvCxnSpPr>
        <p:spPr>
          <a:xfrm>
            <a:off x="3008948" y="1659256"/>
            <a:ext cx="1105500" cy="6900"/>
          </a:xfrm>
          <a:prstGeom prst="straightConnector1">
            <a:avLst/>
          </a:prstGeom>
          <a:noFill/>
          <a:ln w="9525" cap="flat" cmpd="sng">
            <a:solidFill>
              <a:schemeClr val="dk1"/>
            </a:solidFill>
            <a:prstDash val="solid"/>
            <a:round/>
            <a:headEnd type="none" w="sm" len="sm"/>
            <a:tailEnd type="stealth" w="med" len="med"/>
          </a:ln>
        </p:spPr>
      </p:cxnSp>
      <p:sp>
        <p:nvSpPr>
          <p:cNvPr id="421" name="Google Shape;421;p37"/>
          <p:cNvSpPr txBox="1"/>
          <p:nvPr/>
        </p:nvSpPr>
        <p:spPr>
          <a:xfrm>
            <a:off x="6476683" y="1352550"/>
            <a:ext cx="1256665" cy="60071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Feature</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extraction</a:t>
            </a:r>
            <a:endParaRPr/>
          </a:p>
        </p:txBody>
      </p:sp>
      <p:cxnSp>
        <p:nvCxnSpPr>
          <p:cNvPr id="422" name="Google Shape;422;p37"/>
          <p:cNvCxnSpPr/>
          <p:nvPr/>
        </p:nvCxnSpPr>
        <p:spPr>
          <a:xfrm>
            <a:off x="5371465" y="1649095"/>
            <a:ext cx="1105535" cy="6985"/>
          </a:xfrm>
          <a:prstGeom prst="straightConnector1">
            <a:avLst/>
          </a:prstGeom>
          <a:noFill/>
          <a:ln w="9525" cap="flat" cmpd="sng">
            <a:solidFill>
              <a:schemeClr val="dk1"/>
            </a:solidFill>
            <a:prstDash val="solid"/>
            <a:round/>
            <a:headEnd type="none" w="sm" len="sm"/>
            <a:tailEnd type="stealth" w="med" len="med"/>
          </a:ln>
        </p:spPr>
      </p:cxnSp>
      <p:sp>
        <p:nvSpPr>
          <p:cNvPr id="423" name="Google Shape;423;p37"/>
          <p:cNvSpPr txBox="1"/>
          <p:nvPr/>
        </p:nvSpPr>
        <p:spPr>
          <a:xfrm>
            <a:off x="1752283" y="2738120"/>
            <a:ext cx="1256665" cy="60071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Emoji</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Output</a:t>
            </a:r>
            <a:endParaRPr/>
          </a:p>
        </p:txBody>
      </p:sp>
      <p:sp>
        <p:nvSpPr>
          <p:cNvPr id="424" name="Google Shape;424;p37"/>
          <p:cNvSpPr txBox="1"/>
          <p:nvPr/>
        </p:nvSpPr>
        <p:spPr>
          <a:xfrm>
            <a:off x="4114483" y="2738120"/>
            <a:ext cx="1256665" cy="60071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Matching emotion with emojis</a:t>
            </a:r>
            <a:endParaRPr/>
          </a:p>
        </p:txBody>
      </p:sp>
      <p:sp>
        <p:nvSpPr>
          <p:cNvPr id="425" name="Google Shape;425;p37"/>
          <p:cNvSpPr txBox="1"/>
          <p:nvPr/>
        </p:nvSpPr>
        <p:spPr>
          <a:xfrm>
            <a:off x="6476683" y="2724150"/>
            <a:ext cx="1256665" cy="60071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Emotion</a:t>
            </a:r>
            <a:endParaRPr/>
          </a:p>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recognition</a:t>
            </a:r>
            <a:endParaRPr/>
          </a:p>
        </p:txBody>
      </p:sp>
      <p:cxnSp>
        <p:nvCxnSpPr>
          <p:cNvPr id="426" name="Google Shape;426;p37"/>
          <p:cNvCxnSpPr>
            <a:stCxn id="421" idx="2"/>
            <a:endCxn id="425" idx="0"/>
          </p:cNvCxnSpPr>
          <p:nvPr/>
        </p:nvCxnSpPr>
        <p:spPr>
          <a:xfrm>
            <a:off x="7105016" y="1953260"/>
            <a:ext cx="0" cy="771000"/>
          </a:xfrm>
          <a:prstGeom prst="straightConnector1">
            <a:avLst/>
          </a:prstGeom>
          <a:noFill/>
          <a:ln w="9525" cap="flat" cmpd="sng">
            <a:solidFill>
              <a:schemeClr val="dk1"/>
            </a:solidFill>
            <a:prstDash val="solid"/>
            <a:round/>
            <a:headEnd type="none" w="sm" len="sm"/>
            <a:tailEnd type="stealth" w="med" len="med"/>
          </a:ln>
        </p:spPr>
      </p:cxnSp>
      <p:cxnSp>
        <p:nvCxnSpPr>
          <p:cNvPr id="427" name="Google Shape;427;p37"/>
          <p:cNvCxnSpPr/>
          <p:nvPr/>
        </p:nvCxnSpPr>
        <p:spPr>
          <a:xfrm rot="10800000">
            <a:off x="5353050" y="3020695"/>
            <a:ext cx="1123950" cy="8255"/>
          </a:xfrm>
          <a:prstGeom prst="straightConnector1">
            <a:avLst/>
          </a:prstGeom>
          <a:noFill/>
          <a:ln w="9525" cap="flat" cmpd="sng">
            <a:solidFill>
              <a:schemeClr val="dk1"/>
            </a:solidFill>
            <a:prstDash val="solid"/>
            <a:round/>
            <a:headEnd type="none" w="sm" len="sm"/>
            <a:tailEnd type="stealth" w="med" len="med"/>
          </a:ln>
        </p:spPr>
      </p:cxnSp>
      <p:cxnSp>
        <p:nvCxnSpPr>
          <p:cNvPr id="428" name="Google Shape;428;p37"/>
          <p:cNvCxnSpPr/>
          <p:nvPr/>
        </p:nvCxnSpPr>
        <p:spPr>
          <a:xfrm flipH="1">
            <a:off x="2990215" y="3028950"/>
            <a:ext cx="1124585" cy="8255"/>
          </a:xfrm>
          <a:prstGeom prst="straightConnector1">
            <a:avLst/>
          </a:prstGeom>
          <a:noFill/>
          <a:ln w="9525" cap="flat" cmpd="sng">
            <a:solidFill>
              <a:schemeClr val="dk1"/>
            </a:solidFill>
            <a:prstDash val="solid"/>
            <a:round/>
            <a:headEnd type="none" w="sm" len="sm"/>
            <a:tailEnd type="stealth" w="med" len="med"/>
          </a:ln>
        </p:spPr>
      </p:cxnSp>
      <p:sp>
        <p:nvSpPr>
          <p:cNvPr id="429" name="Google Shape;429;p3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8"/>
          <p:cNvSpPr txBox="1">
            <a:spLocks noGrp="1"/>
          </p:cNvSpPr>
          <p:nvPr>
            <p:ph type="title"/>
          </p:nvPr>
        </p:nvSpPr>
        <p:spPr>
          <a:xfrm>
            <a:off x="457200" y="0"/>
            <a:ext cx="8229600" cy="46077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Times New Roman"/>
              <a:buNone/>
            </a:pPr>
            <a:r>
              <a:rPr lang="en-US">
                <a:solidFill>
                  <a:schemeClr val="accent1"/>
                </a:solidFill>
                <a:latin typeface="Times New Roman"/>
                <a:ea typeface="Times New Roman"/>
                <a:cs typeface="Times New Roman"/>
                <a:sym typeface="Times New Roman"/>
              </a:rPr>
              <a:t>USE CASE DIAGRAM</a:t>
            </a:r>
            <a:endParaRPr>
              <a:solidFill>
                <a:schemeClr val="accent1"/>
              </a:solidFill>
              <a:latin typeface="Times New Roman"/>
              <a:ea typeface="Times New Roman"/>
              <a:cs typeface="Times New Roman"/>
              <a:sym typeface="Times New Roman"/>
            </a:endParaRPr>
          </a:p>
        </p:txBody>
      </p:sp>
      <p:sp>
        <p:nvSpPr>
          <p:cNvPr id="435" name="Google Shape;435;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sz="1400">
              <a:solidFill>
                <a:schemeClr val="dk2"/>
              </a:solidFill>
            </a:endParaRPr>
          </a:p>
        </p:txBody>
      </p:sp>
      <p:sp>
        <p:nvSpPr>
          <p:cNvPr id="436" name="Google Shape;436;p38"/>
          <p:cNvSpPr/>
          <p:nvPr/>
        </p:nvSpPr>
        <p:spPr>
          <a:xfrm>
            <a:off x="914400" y="734616"/>
            <a:ext cx="228600" cy="23693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37" name="Google Shape;437;p38"/>
          <p:cNvCxnSpPr/>
          <p:nvPr/>
        </p:nvCxnSpPr>
        <p:spPr>
          <a:xfrm>
            <a:off x="914400" y="1123950"/>
            <a:ext cx="228600" cy="0"/>
          </a:xfrm>
          <a:prstGeom prst="straightConnector1">
            <a:avLst/>
          </a:prstGeom>
          <a:noFill/>
          <a:ln w="9525" cap="flat" cmpd="sng">
            <a:solidFill>
              <a:srgbClr val="4A7DBA"/>
            </a:solidFill>
            <a:prstDash val="solid"/>
            <a:round/>
            <a:headEnd type="none" w="sm" len="sm"/>
            <a:tailEnd type="none" w="sm" len="sm"/>
          </a:ln>
        </p:spPr>
      </p:cxnSp>
      <p:cxnSp>
        <p:nvCxnSpPr>
          <p:cNvPr id="438" name="Google Shape;438;p38"/>
          <p:cNvCxnSpPr>
            <a:stCxn id="436" idx="4"/>
          </p:cNvCxnSpPr>
          <p:nvPr/>
        </p:nvCxnSpPr>
        <p:spPr>
          <a:xfrm>
            <a:off x="1028700" y="971550"/>
            <a:ext cx="0" cy="304800"/>
          </a:xfrm>
          <a:prstGeom prst="straightConnector1">
            <a:avLst/>
          </a:prstGeom>
          <a:noFill/>
          <a:ln w="9525" cap="flat" cmpd="sng">
            <a:solidFill>
              <a:srgbClr val="4A7DBA"/>
            </a:solidFill>
            <a:prstDash val="solid"/>
            <a:round/>
            <a:headEnd type="none" w="sm" len="sm"/>
            <a:tailEnd type="none" w="sm" len="sm"/>
          </a:ln>
        </p:spPr>
      </p:cxnSp>
      <p:cxnSp>
        <p:nvCxnSpPr>
          <p:cNvPr id="439" name="Google Shape;439;p38"/>
          <p:cNvCxnSpPr/>
          <p:nvPr/>
        </p:nvCxnSpPr>
        <p:spPr>
          <a:xfrm flipH="1">
            <a:off x="914400" y="1276350"/>
            <a:ext cx="114300" cy="98822"/>
          </a:xfrm>
          <a:prstGeom prst="straightConnector1">
            <a:avLst/>
          </a:prstGeom>
          <a:noFill/>
          <a:ln w="9525" cap="flat" cmpd="sng">
            <a:solidFill>
              <a:srgbClr val="4A7DBA"/>
            </a:solidFill>
            <a:prstDash val="solid"/>
            <a:round/>
            <a:headEnd type="none" w="sm" len="sm"/>
            <a:tailEnd type="none" w="sm" len="sm"/>
          </a:ln>
        </p:spPr>
      </p:cxnSp>
      <p:cxnSp>
        <p:nvCxnSpPr>
          <p:cNvPr id="440" name="Google Shape;440;p38"/>
          <p:cNvCxnSpPr/>
          <p:nvPr/>
        </p:nvCxnSpPr>
        <p:spPr>
          <a:xfrm>
            <a:off x="1028700" y="1274563"/>
            <a:ext cx="114300" cy="100609"/>
          </a:xfrm>
          <a:prstGeom prst="straightConnector1">
            <a:avLst/>
          </a:prstGeom>
          <a:noFill/>
          <a:ln w="9525" cap="flat" cmpd="sng">
            <a:solidFill>
              <a:srgbClr val="4A7DBA"/>
            </a:solidFill>
            <a:prstDash val="solid"/>
            <a:round/>
            <a:headEnd type="none" w="sm" len="sm"/>
            <a:tailEnd type="none" w="sm" len="sm"/>
          </a:ln>
        </p:spPr>
      </p:cxnSp>
      <p:sp>
        <p:nvSpPr>
          <p:cNvPr id="441" name="Google Shape;441;p38"/>
          <p:cNvSpPr/>
          <p:nvPr/>
        </p:nvSpPr>
        <p:spPr>
          <a:xfrm>
            <a:off x="917181" y="3433051"/>
            <a:ext cx="228600" cy="236934"/>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42" name="Google Shape;442;p38"/>
          <p:cNvCxnSpPr/>
          <p:nvPr/>
        </p:nvCxnSpPr>
        <p:spPr>
          <a:xfrm>
            <a:off x="917181" y="3822385"/>
            <a:ext cx="228600" cy="0"/>
          </a:xfrm>
          <a:prstGeom prst="straightConnector1">
            <a:avLst/>
          </a:prstGeom>
          <a:noFill/>
          <a:ln w="9525" cap="flat" cmpd="sng">
            <a:solidFill>
              <a:srgbClr val="4A7DBA"/>
            </a:solidFill>
            <a:prstDash val="solid"/>
            <a:round/>
            <a:headEnd type="none" w="sm" len="sm"/>
            <a:tailEnd type="none" w="sm" len="sm"/>
          </a:ln>
        </p:spPr>
      </p:cxnSp>
      <p:cxnSp>
        <p:nvCxnSpPr>
          <p:cNvPr id="443" name="Google Shape;443;p38"/>
          <p:cNvCxnSpPr>
            <a:stCxn id="441" idx="4"/>
          </p:cNvCxnSpPr>
          <p:nvPr/>
        </p:nvCxnSpPr>
        <p:spPr>
          <a:xfrm>
            <a:off x="1031481" y="3669985"/>
            <a:ext cx="0" cy="304800"/>
          </a:xfrm>
          <a:prstGeom prst="straightConnector1">
            <a:avLst/>
          </a:prstGeom>
          <a:noFill/>
          <a:ln w="9525" cap="flat" cmpd="sng">
            <a:solidFill>
              <a:srgbClr val="4A7DBA"/>
            </a:solidFill>
            <a:prstDash val="solid"/>
            <a:round/>
            <a:headEnd type="none" w="sm" len="sm"/>
            <a:tailEnd type="none" w="sm" len="sm"/>
          </a:ln>
        </p:spPr>
      </p:cxnSp>
      <p:cxnSp>
        <p:nvCxnSpPr>
          <p:cNvPr id="444" name="Google Shape;444;p38"/>
          <p:cNvCxnSpPr/>
          <p:nvPr/>
        </p:nvCxnSpPr>
        <p:spPr>
          <a:xfrm flipH="1">
            <a:off x="917181" y="3974785"/>
            <a:ext cx="114300" cy="98822"/>
          </a:xfrm>
          <a:prstGeom prst="straightConnector1">
            <a:avLst/>
          </a:prstGeom>
          <a:noFill/>
          <a:ln w="9525" cap="flat" cmpd="sng">
            <a:solidFill>
              <a:srgbClr val="4A7DBA"/>
            </a:solidFill>
            <a:prstDash val="solid"/>
            <a:round/>
            <a:headEnd type="none" w="sm" len="sm"/>
            <a:tailEnd type="none" w="sm" len="sm"/>
          </a:ln>
        </p:spPr>
      </p:cxnSp>
      <p:cxnSp>
        <p:nvCxnSpPr>
          <p:cNvPr id="445" name="Google Shape;445;p38"/>
          <p:cNvCxnSpPr/>
          <p:nvPr/>
        </p:nvCxnSpPr>
        <p:spPr>
          <a:xfrm>
            <a:off x="1031481" y="3972998"/>
            <a:ext cx="114300" cy="100609"/>
          </a:xfrm>
          <a:prstGeom prst="straightConnector1">
            <a:avLst/>
          </a:prstGeom>
          <a:noFill/>
          <a:ln w="9525" cap="flat" cmpd="sng">
            <a:solidFill>
              <a:srgbClr val="4A7DBA"/>
            </a:solidFill>
            <a:prstDash val="solid"/>
            <a:round/>
            <a:headEnd type="none" w="sm" len="sm"/>
            <a:tailEnd type="none" w="sm" len="sm"/>
          </a:ln>
        </p:spPr>
      </p:cxnSp>
      <p:sp>
        <p:nvSpPr>
          <p:cNvPr id="446" name="Google Shape;446;p38"/>
          <p:cNvSpPr txBox="1"/>
          <p:nvPr/>
        </p:nvSpPr>
        <p:spPr>
          <a:xfrm>
            <a:off x="729127" y="1341118"/>
            <a:ext cx="6667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User</a:t>
            </a:r>
            <a:endParaRPr sz="1800">
              <a:solidFill>
                <a:schemeClr val="dk1"/>
              </a:solidFill>
              <a:latin typeface="Times New Roman"/>
              <a:ea typeface="Times New Roman"/>
              <a:cs typeface="Times New Roman"/>
              <a:sym typeface="Times New Roman"/>
            </a:endParaRPr>
          </a:p>
        </p:txBody>
      </p:sp>
      <p:sp>
        <p:nvSpPr>
          <p:cNvPr id="447" name="Google Shape;447;p38"/>
          <p:cNvSpPr txBox="1"/>
          <p:nvPr/>
        </p:nvSpPr>
        <p:spPr>
          <a:xfrm>
            <a:off x="565904" y="4004315"/>
            <a:ext cx="90082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Admin</a:t>
            </a:r>
            <a:endParaRPr sz="1800">
              <a:solidFill>
                <a:schemeClr val="dk1"/>
              </a:solidFill>
              <a:latin typeface="Times New Roman"/>
              <a:ea typeface="Times New Roman"/>
              <a:cs typeface="Times New Roman"/>
              <a:sym typeface="Times New Roman"/>
            </a:endParaRPr>
          </a:p>
        </p:txBody>
      </p:sp>
      <p:sp>
        <p:nvSpPr>
          <p:cNvPr id="448" name="Google Shape;448;p38"/>
          <p:cNvSpPr txBox="1"/>
          <p:nvPr/>
        </p:nvSpPr>
        <p:spPr>
          <a:xfrm>
            <a:off x="1467355" y="519947"/>
            <a:ext cx="6163434" cy="4286722"/>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imes New Roman"/>
                <a:ea typeface="Times New Roman"/>
                <a:cs typeface="Times New Roman"/>
                <a:sym typeface="Times New Roman"/>
              </a:rPr>
              <a:t>System Boundary</a:t>
            </a:r>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38"/>
          <p:cNvSpPr/>
          <p:nvPr/>
        </p:nvSpPr>
        <p:spPr>
          <a:xfrm>
            <a:off x="2425629" y="1488721"/>
            <a:ext cx="1240946" cy="491556"/>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Times New Roman"/>
                <a:ea typeface="Times New Roman"/>
                <a:cs typeface="Times New Roman"/>
                <a:sym typeface="Times New Roman"/>
              </a:rPr>
              <a:t>providing input through image</a:t>
            </a:r>
            <a:endParaRPr sz="1000">
              <a:solidFill>
                <a:schemeClr val="dk1"/>
              </a:solidFill>
              <a:latin typeface="Times New Roman"/>
              <a:ea typeface="Times New Roman"/>
              <a:cs typeface="Times New Roman"/>
              <a:sym typeface="Times New Roman"/>
            </a:endParaRPr>
          </a:p>
        </p:txBody>
      </p:sp>
      <p:sp>
        <p:nvSpPr>
          <p:cNvPr id="450" name="Google Shape;450;p38"/>
          <p:cNvSpPr/>
          <p:nvPr/>
        </p:nvSpPr>
        <p:spPr>
          <a:xfrm>
            <a:off x="2427700" y="3287552"/>
            <a:ext cx="1240945" cy="500236"/>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000">
                <a:solidFill>
                  <a:schemeClr val="dk1"/>
                </a:solidFill>
                <a:latin typeface="Times New Roman"/>
                <a:ea typeface="Times New Roman"/>
                <a:cs typeface="Times New Roman"/>
                <a:sym typeface="Times New Roman"/>
              </a:rPr>
              <a:t>providing input through speech</a:t>
            </a:r>
            <a:endParaRPr sz="1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451" name="Google Shape;451;p38"/>
          <p:cNvSpPr/>
          <p:nvPr/>
        </p:nvSpPr>
        <p:spPr>
          <a:xfrm>
            <a:off x="2425589" y="2377884"/>
            <a:ext cx="1240946" cy="506171"/>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000">
                <a:solidFill>
                  <a:schemeClr val="dk1"/>
                </a:solidFill>
                <a:latin typeface="Times New Roman"/>
                <a:ea typeface="Times New Roman"/>
                <a:cs typeface="Times New Roman"/>
                <a:sym typeface="Times New Roman"/>
              </a:rPr>
              <a:t>providing input through text</a:t>
            </a:r>
            <a:endParaRPr sz="100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cxnSp>
        <p:nvCxnSpPr>
          <p:cNvPr id="452" name="Google Shape;452;p38"/>
          <p:cNvCxnSpPr>
            <a:stCxn id="449" idx="4"/>
          </p:cNvCxnSpPr>
          <p:nvPr/>
        </p:nvCxnSpPr>
        <p:spPr>
          <a:xfrm>
            <a:off x="3046102" y="1980277"/>
            <a:ext cx="0" cy="415200"/>
          </a:xfrm>
          <a:prstGeom prst="straightConnector1">
            <a:avLst/>
          </a:prstGeom>
          <a:noFill/>
          <a:ln w="9525" cap="flat" cmpd="sng">
            <a:solidFill>
              <a:schemeClr val="dk1"/>
            </a:solidFill>
            <a:prstDash val="solid"/>
            <a:round/>
            <a:headEnd type="none" w="sm" len="sm"/>
            <a:tailEnd type="triangle" w="med" len="med"/>
          </a:ln>
        </p:spPr>
      </p:cxnSp>
      <p:sp>
        <p:nvSpPr>
          <p:cNvPr id="453" name="Google Shape;453;p38"/>
          <p:cNvSpPr/>
          <p:nvPr/>
        </p:nvSpPr>
        <p:spPr>
          <a:xfrm>
            <a:off x="5188330" y="2377884"/>
            <a:ext cx="1485860" cy="491556"/>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a:solidFill>
                  <a:schemeClr val="dk1"/>
                </a:solidFill>
                <a:latin typeface="Times New Roman"/>
                <a:ea typeface="Times New Roman"/>
                <a:cs typeface="Times New Roman"/>
                <a:sym typeface="Times New Roman"/>
              </a:rPr>
              <a:t>Classified Emoji produced Output</a:t>
            </a:r>
            <a:endParaRPr/>
          </a:p>
        </p:txBody>
      </p:sp>
      <p:sp>
        <p:nvSpPr>
          <p:cNvPr id="454" name="Google Shape;454;p38"/>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455" name="Google Shape;455;p38"/>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456" name="Google Shape;456;p3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
        <p:nvSpPr>
          <p:cNvPr id="457" name="Google Shape;457;p38"/>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24</a:t>
            </a:r>
            <a:endParaRPr/>
          </a:p>
        </p:txBody>
      </p:sp>
      <p:cxnSp>
        <p:nvCxnSpPr>
          <p:cNvPr id="458" name="Google Shape;458;p38"/>
          <p:cNvCxnSpPr>
            <a:endCxn id="449" idx="2"/>
          </p:cNvCxnSpPr>
          <p:nvPr/>
        </p:nvCxnSpPr>
        <p:spPr>
          <a:xfrm>
            <a:off x="1219329" y="1123999"/>
            <a:ext cx="1206300" cy="610500"/>
          </a:xfrm>
          <a:prstGeom prst="straightConnector1">
            <a:avLst/>
          </a:prstGeom>
          <a:noFill/>
          <a:ln w="9525" cap="flat" cmpd="sng">
            <a:solidFill>
              <a:schemeClr val="dk1"/>
            </a:solidFill>
            <a:prstDash val="solid"/>
            <a:round/>
            <a:headEnd type="none" w="sm" len="sm"/>
            <a:tailEnd type="triangle" w="med" len="med"/>
          </a:ln>
        </p:spPr>
      </p:cxnSp>
      <p:cxnSp>
        <p:nvCxnSpPr>
          <p:cNvPr id="459" name="Google Shape;459;p38"/>
          <p:cNvCxnSpPr>
            <a:endCxn id="451" idx="2"/>
          </p:cNvCxnSpPr>
          <p:nvPr/>
        </p:nvCxnSpPr>
        <p:spPr>
          <a:xfrm>
            <a:off x="1236389" y="1124070"/>
            <a:ext cx="1189200" cy="1506900"/>
          </a:xfrm>
          <a:prstGeom prst="straightConnector1">
            <a:avLst/>
          </a:prstGeom>
          <a:noFill/>
          <a:ln w="9525" cap="flat" cmpd="sng">
            <a:solidFill>
              <a:schemeClr val="dk1"/>
            </a:solidFill>
            <a:prstDash val="solid"/>
            <a:round/>
            <a:headEnd type="none" w="sm" len="sm"/>
            <a:tailEnd type="triangle" w="med" len="med"/>
          </a:ln>
        </p:spPr>
      </p:cxnSp>
      <p:cxnSp>
        <p:nvCxnSpPr>
          <p:cNvPr id="460" name="Google Shape;460;p38"/>
          <p:cNvCxnSpPr>
            <a:endCxn id="450" idx="2"/>
          </p:cNvCxnSpPr>
          <p:nvPr/>
        </p:nvCxnSpPr>
        <p:spPr>
          <a:xfrm>
            <a:off x="1236400" y="1123870"/>
            <a:ext cx="1191300" cy="2413800"/>
          </a:xfrm>
          <a:prstGeom prst="straightConnector1">
            <a:avLst/>
          </a:prstGeom>
          <a:noFill/>
          <a:ln w="9525" cap="flat" cmpd="sng">
            <a:solidFill>
              <a:schemeClr val="dk1"/>
            </a:solidFill>
            <a:prstDash val="solid"/>
            <a:round/>
            <a:headEnd type="none" w="sm" len="sm"/>
            <a:tailEnd type="triangle" w="med" len="med"/>
          </a:ln>
        </p:spPr>
      </p:cxnSp>
      <p:cxnSp>
        <p:nvCxnSpPr>
          <p:cNvPr id="461" name="Google Shape;461;p38"/>
          <p:cNvCxnSpPr>
            <a:endCxn id="449" idx="2"/>
          </p:cNvCxnSpPr>
          <p:nvPr/>
        </p:nvCxnSpPr>
        <p:spPr>
          <a:xfrm rot="10800000" flipH="1">
            <a:off x="1219329" y="1734499"/>
            <a:ext cx="1206300" cy="2088000"/>
          </a:xfrm>
          <a:prstGeom prst="straightConnector1">
            <a:avLst/>
          </a:prstGeom>
          <a:noFill/>
          <a:ln w="9525" cap="flat" cmpd="sng">
            <a:solidFill>
              <a:schemeClr val="dk1"/>
            </a:solidFill>
            <a:prstDash val="solid"/>
            <a:round/>
            <a:headEnd type="none" w="sm" len="sm"/>
            <a:tailEnd type="triangle" w="med" len="med"/>
          </a:ln>
        </p:spPr>
      </p:cxnSp>
      <p:cxnSp>
        <p:nvCxnSpPr>
          <p:cNvPr id="462" name="Google Shape;462;p38"/>
          <p:cNvCxnSpPr>
            <a:endCxn id="451" idx="2"/>
          </p:cNvCxnSpPr>
          <p:nvPr/>
        </p:nvCxnSpPr>
        <p:spPr>
          <a:xfrm rot="10800000" flipH="1">
            <a:off x="1217189" y="2630970"/>
            <a:ext cx="1208400" cy="1197900"/>
          </a:xfrm>
          <a:prstGeom prst="straightConnector1">
            <a:avLst/>
          </a:prstGeom>
          <a:noFill/>
          <a:ln w="9525" cap="flat" cmpd="sng">
            <a:solidFill>
              <a:schemeClr val="dk1"/>
            </a:solidFill>
            <a:prstDash val="solid"/>
            <a:round/>
            <a:headEnd type="none" w="sm" len="sm"/>
            <a:tailEnd type="triangle" w="med" len="med"/>
          </a:ln>
        </p:spPr>
      </p:cxnSp>
      <p:cxnSp>
        <p:nvCxnSpPr>
          <p:cNvPr id="463" name="Google Shape;463;p38"/>
          <p:cNvCxnSpPr>
            <a:endCxn id="450" idx="2"/>
          </p:cNvCxnSpPr>
          <p:nvPr/>
        </p:nvCxnSpPr>
        <p:spPr>
          <a:xfrm rot="10800000" flipH="1">
            <a:off x="1215100" y="3537670"/>
            <a:ext cx="1212600" cy="291000"/>
          </a:xfrm>
          <a:prstGeom prst="straightConnector1">
            <a:avLst/>
          </a:prstGeom>
          <a:noFill/>
          <a:ln w="9525" cap="flat" cmpd="sng">
            <a:solidFill>
              <a:schemeClr val="dk1"/>
            </a:solidFill>
            <a:prstDash val="solid"/>
            <a:round/>
            <a:headEnd type="none" w="sm" len="sm"/>
            <a:tailEnd type="triangle" w="med" len="med"/>
          </a:ln>
        </p:spPr>
      </p:cxnSp>
      <p:cxnSp>
        <p:nvCxnSpPr>
          <p:cNvPr id="464" name="Google Shape;464;p38"/>
          <p:cNvCxnSpPr>
            <a:stCxn id="449" idx="6"/>
            <a:endCxn id="453" idx="1"/>
          </p:cNvCxnSpPr>
          <p:nvPr/>
        </p:nvCxnSpPr>
        <p:spPr>
          <a:xfrm>
            <a:off x="3666575" y="1734499"/>
            <a:ext cx="1739400" cy="715500"/>
          </a:xfrm>
          <a:prstGeom prst="straightConnector1">
            <a:avLst/>
          </a:prstGeom>
          <a:noFill/>
          <a:ln w="9525" cap="flat" cmpd="sng">
            <a:solidFill>
              <a:schemeClr val="dk1"/>
            </a:solidFill>
            <a:prstDash val="solid"/>
            <a:round/>
            <a:headEnd type="none" w="sm" len="sm"/>
            <a:tailEnd type="triangle" w="med" len="med"/>
          </a:ln>
        </p:spPr>
      </p:cxnSp>
      <p:cxnSp>
        <p:nvCxnSpPr>
          <p:cNvPr id="465" name="Google Shape;465;p38"/>
          <p:cNvCxnSpPr>
            <a:stCxn id="451" idx="6"/>
          </p:cNvCxnSpPr>
          <p:nvPr/>
        </p:nvCxnSpPr>
        <p:spPr>
          <a:xfrm>
            <a:off x="3666535" y="2630970"/>
            <a:ext cx="1521900" cy="10200"/>
          </a:xfrm>
          <a:prstGeom prst="straightConnector1">
            <a:avLst/>
          </a:prstGeom>
          <a:noFill/>
          <a:ln w="9525" cap="flat" cmpd="sng">
            <a:solidFill>
              <a:schemeClr val="dk1"/>
            </a:solidFill>
            <a:prstDash val="solid"/>
            <a:round/>
            <a:headEnd type="none" w="sm" len="sm"/>
            <a:tailEnd type="triangle" w="med" len="med"/>
          </a:ln>
        </p:spPr>
      </p:cxnSp>
      <p:cxnSp>
        <p:nvCxnSpPr>
          <p:cNvPr id="466" name="Google Shape;466;p38"/>
          <p:cNvCxnSpPr>
            <a:stCxn id="450" idx="6"/>
            <a:endCxn id="453" idx="3"/>
          </p:cNvCxnSpPr>
          <p:nvPr/>
        </p:nvCxnSpPr>
        <p:spPr>
          <a:xfrm rot="10800000" flipH="1">
            <a:off x="3668645" y="2797570"/>
            <a:ext cx="1737300" cy="74010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9"/>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None/>
            </a:pPr>
            <a:r>
              <a:rPr lang="en-US" sz="1600" b="1">
                <a:latin typeface="Times New Roman"/>
                <a:ea typeface="Times New Roman"/>
                <a:cs typeface="Times New Roman"/>
                <a:sym typeface="Times New Roman"/>
              </a:rPr>
              <a:t>Our Project Contains 3 type of Modules. They are:</a:t>
            </a:r>
            <a:endParaRPr sz="1600">
              <a:latin typeface="Times New Roman"/>
              <a:ea typeface="Times New Roman"/>
              <a:cs typeface="Times New Roman"/>
              <a:sym typeface="Times New Roman"/>
            </a:endParaRPr>
          </a:p>
          <a:p>
            <a:pPr marL="139700" lvl="0" indent="-139700" algn="l" rtl="0">
              <a:lnSpc>
                <a:spcPct val="150000"/>
              </a:lnSpc>
              <a:spcBef>
                <a:spcPts val="320"/>
              </a:spcBef>
              <a:spcAft>
                <a:spcPts val="0"/>
              </a:spcAft>
              <a:buClr>
                <a:schemeClr val="dk1"/>
              </a:buClr>
              <a:buSzPts val="1600"/>
              <a:buChar char="•"/>
            </a:pPr>
            <a:r>
              <a:rPr lang="en-US" sz="1600" b="1">
                <a:latin typeface="Times New Roman"/>
                <a:ea typeface="Times New Roman"/>
                <a:cs typeface="Times New Roman"/>
                <a:sym typeface="Times New Roman"/>
              </a:rPr>
              <a:t>Module 1: </a:t>
            </a:r>
            <a:r>
              <a:rPr lang="en-US" sz="1600">
                <a:latin typeface="Times New Roman"/>
                <a:ea typeface="Times New Roman"/>
                <a:cs typeface="Times New Roman"/>
                <a:sym typeface="Times New Roman"/>
              </a:rPr>
              <a:t>FACIAL EXPRESSION TO EMOJI CONVERTER </a:t>
            </a:r>
            <a:endParaRPr/>
          </a:p>
          <a:p>
            <a:pPr marL="139700" lvl="0" indent="-139700" algn="l" rtl="0">
              <a:lnSpc>
                <a:spcPct val="150000"/>
              </a:lnSpc>
              <a:spcBef>
                <a:spcPts val="320"/>
              </a:spcBef>
              <a:spcAft>
                <a:spcPts val="0"/>
              </a:spcAft>
              <a:buClr>
                <a:schemeClr val="dk1"/>
              </a:buClr>
              <a:buSzPts val="1600"/>
              <a:buChar char="•"/>
            </a:pPr>
            <a:r>
              <a:rPr lang="en-US" sz="1600" b="1">
                <a:latin typeface="Times New Roman"/>
                <a:ea typeface="Times New Roman"/>
                <a:cs typeface="Times New Roman"/>
                <a:sym typeface="Times New Roman"/>
              </a:rPr>
              <a:t>Module 2: </a:t>
            </a:r>
            <a:r>
              <a:rPr lang="en-US" sz="1600">
                <a:latin typeface="Times New Roman"/>
                <a:ea typeface="Times New Roman"/>
                <a:cs typeface="Times New Roman"/>
                <a:sym typeface="Times New Roman"/>
              </a:rPr>
              <a:t>TEXT TO EMOJI CONVERTER</a:t>
            </a:r>
            <a:endParaRPr sz="1600">
              <a:latin typeface="Times New Roman"/>
              <a:ea typeface="Times New Roman"/>
              <a:cs typeface="Times New Roman"/>
              <a:sym typeface="Times New Roman"/>
            </a:endParaRPr>
          </a:p>
          <a:p>
            <a:pPr marL="139700" lvl="0" indent="-139700" algn="l" rtl="0">
              <a:lnSpc>
                <a:spcPct val="150000"/>
              </a:lnSpc>
              <a:spcBef>
                <a:spcPts val="320"/>
              </a:spcBef>
              <a:spcAft>
                <a:spcPts val="0"/>
              </a:spcAft>
              <a:buClr>
                <a:schemeClr val="dk1"/>
              </a:buClr>
              <a:buSzPts val="1600"/>
              <a:buChar char="•"/>
            </a:pPr>
            <a:r>
              <a:rPr lang="en-US" sz="1600" b="1">
                <a:latin typeface="Times New Roman"/>
                <a:ea typeface="Times New Roman"/>
                <a:cs typeface="Times New Roman"/>
                <a:sym typeface="Times New Roman"/>
              </a:rPr>
              <a:t>Module 3: </a:t>
            </a:r>
            <a:r>
              <a:rPr lang="en-US" sz="1600">
                <a:latin typeface="Times New Roman"/>
                <a:ea typeface="Times New Roman"/>
                <a:cs typeface="Times New Roman"/>
                <a:sym typeface="Times New Roman"/>
              </a:rPr>
              <a:t>SPEECH TO EMOJI CONVERTER</a:t>
            </a:r>
            <a:endParaRPr sz="1600">
              <a:latin typeface="Times New Roman"/>
              <a:ea typeface="Times New Roman"/>
              <a:cs typeface="Times New Roman"/>
              <a:sym typeface="Times New Roman"/>
            </a:endParaRPr>
          </a:p>
        </p:txBody>
      </p:sp>
      <p:sp>
        <p:nvSpPr>
          <p:cNvPr id="474" name="Google Shape;474;p39"/>
          <p:cNvSpPr txBox="1">
            <a:spLocks noGrp="1"/>
          </p:cNvSpPr>
          <p:nvPr>
            <p:ph type="title"/>
          </p:nvPr>
        </p:nvSpPr>
        <p:spPr>
          <a:xfrm>
            <a:off x="457200" y="217166"/>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475" name="Google Shape;475;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476" name="Google Shape;476;p39"/>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477" name="Google Shape;477;p39"/>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25</a:t>
            </a:r>
            <a:endParaRPr/>
          </a:p>
        </p:txBody>
      </p:sp>
      <p:sp>
        <p:nvSpPr>
          <p:cNvPr id="478" name="Google Shape;478;p39"/>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479" name="Google Shape;479;p3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0"/>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600"/>
              <a:buNone/>
            </a:pPr>
            <a:r>
              <a:rPr lang="en-US" sz="1600" b="1">
                <a:latin typeface="Times New Roman"/>
                <a:ea typeface="Times New Roman"/>
                <a:cs typeface="Times New Roman"/>
                <a:sym typeface="Times New Roman"/>
              </a:rPr>
              <a:t>Module 1: FACIAL EXPRESSION TO EMOJI CONVERTER</a:t>
            </a:r>
            <a:endParaRPr sz="1600" b="1">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The camera captures the live picture, then image pre-processing suppresses the extracted live input image data and extracts features for subsequent processing.</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The saved model classifies the collected feature and detects emotion.</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The identified emotion finds the matching emoji from the stored photos.</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Finally, the output emoji is shown and transmitted instantaneously when an emotion changes. </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OpenCV defines Haar Cascade face detection. Haar Cascade detects faces. A rectangle box captures the face. Haar Cascade detects faces in each camera frame.</a:t>
            </a:r>
            <a:endParaRPr sz="1600">
              <a:latin typeface="Times New Roman"/>
              <a:ea typeface="Times New Roman"/>
              <a:cs typeface="Times New Roman"/>
              <a:sym typeface="Times New Roman"/>
            </a:endParaRPr>
          </a:p>
          <a:p>
            <a:pPr marL="342900" lvl="0" indent="-342900" algn="just" rtl="0">
              <a:spcBef>
                <a:spcPts val="32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487" name="Google Shape;487;p40"/>
          <p:cNvSpPr txBox="1">
            <a:spLocks noGrp="1"/>
          </p:cNvSpPr>
          <p:nvPr>
            <p:ph type="title"/>
          </p:nvPr>
        </p:nvSpPr>
        <p:spPr>
          <a:xfrm>
            <a:off x="457200" y="217166"/>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488" name="Google Shape;488;p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489" name="Google Shape;489;p40"/>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490" name="Google Shape;490;p40"/>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26</a:t>
            </a:r>
            <a:endParaRPr/>
          </a:p>
        </p:txBody>
      </p:sp>
      <p:sp>
        <p:nvSpPr>
          <p:cNvPr id="491" name="Google Shape;491;p40"/>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492" name="Google Shape;492;p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US" sz="1600" b="1">
                <a:latin typeface="Times New Roman"/>
                <a:ea typeface="Times New Roman"/>
                <a:cs typeface="Times New Roman"/>
                <a:sym typeface="Times New Roman"/>
              </a:rPr>
              <a:t>Relevant diagram for module 1:</a:t>
            </a:r>
            <a:endParaRPr sz="1600">
              <a:latin typeface="Times New Roman"/>
              <a:ea typeface="Times New Roman"/>
              <a:cs typeface="Times New Roman"/>
              <a:sym typeface="Times New Roman"/>
            </a:endParaRPr>
          </a:p>
        </p:txBody>
      </p:sp>
      <p:sp>
        <p:nvSpPr>
          <p:cNvPr id="500" name="Google Shape;500;p4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501" name="Google Shape;501;p4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502" name="Google Shape;502;p41"/>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503" name="Google Shape;503;p41"/>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27</a:t>
            </a:r>
            <a:endParaRPr/>
          </a:p>
        </p:txBody>
      </p:sp>
      <p:sp>
        <p:nvSpPr>
          <p:cNvPr id="504" name="Google Shape;504;p41"/>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505" name="Google Shape;505;p41"/>
          <p:cNvSpPr txBox="1"/>
          <p:nvPr/>
        </p:nvSpPr>
        <p:spPr>
          <a:xfrm>
            <a:off x="1447800" y="1428433"/>
            <a:ext cx="1849120" cy="46418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Taking raw video data input from user</a:t>
            </a:r>
            <a:endParaRPr/>
          </a:p>
        </p:txBody>
      </p:sp>
      <p:sp>
        <p:nvSpPr>
          <p:cNvPr id="506" name="Google Shape;506;p41"/>
          <p:cNvSpPr txBox="1"/>
          <p:nvPr/>
        </p:nvSpPr>
        <p:spPr>
          <a:xfrm>
            <a:off x="5562600" y="1430973"/>
            <a:ext cx="1849120" cy="46418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Facial detection and tracking</a:t>
            </a:r>
            <a:endParaRPr/>
          </a:p>
        </p:txBody>
      </p:sp>
      <p:sp>
        <p:nvSpPr>
          <p:cNvPr id="507" name="Google Shape;507;p41"/>
          <p:cNvSpPr txBox="1"/>
          <p:nvPr/>
        </p:nvSpPr>
        <p:spPr>
          <a:xfrm>
            <a:off x="5562600" y="2258695"/>
            <a:ext cx="1849120" cy="30734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Feature extraction</a:t>
            </a:r>
            <a:endParaRPr/>
          </a:p>
        </p:txBody>
      </p:sp>
      <p:sp>
        <p:nvSpPr>
          <p:cNvPr id="508" name="Google Shape;508;p41"/>
          <p:cNvSpPr txBox="1"/>
          <p:nvPr/>
        </p:nvSpPr>
        <p:spPr>
          <a:xfrm>
            <a:off x="1447800" y="2258695"/>
            <a:ext cx="1849120" cy="30734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Image preprocessing</a:t>
            </a:r>
            <a:endParaRPr/>
          </a:p>
        </p:txBody>
      </p:sp>
      <p:sp>
        <p:nvSpPr>
          <p:cNvPr id="509" name="Google Shape;509;p41"/>
          <p:cNvSpPr txBox="1"/>
          <p:nvPr/>
        </p:nvSpPr>
        <p:spPr>
          <a:xfrm>
            <a:off x="1447800" y="2931795"/>
            <a:ext cx="1849120" cy="29972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Classification model</a:t>
            </a:r>
            <a:endParaRPr/>
          </a:p>
        </p:txBody>
      </p:sp>
      <p:sp>
        <p:nvSpPr>
          <p:cNvPr id="510" name="Google Shape;510;p41"/>
          <p:cNvSpPr txBox="1"/>
          <p:nvPr/>
        </p:nvSpPr>
        <p:spPr>
          <a:xfrm>
            <a:off x="1447800" y="3603943"/>
            <a:ext cx="1849120" cy="46418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Facial expression to emoji matching</a:t>
            </a:r>
            <a:endParaRPr/>
          </a:p>
        </p:txBody>
      </p:sp>
      <p:sp>
        <p:nvSpPr>
          <p:cNvPr id="511" name="Google Shape;511;p41"/>
          <p:cNvSpPr txBox="1"/>
          <p:nvPr/>
        </p:nvSpPr>
        <p:spPr>
          <a:xfrm>
            <a:off x="1455420" y="4434205"/>
            <a:ext cx="1849120" cy="29972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Emoji output</a:t>
            </a:r>
            <a:endParaRPr/>
          </a:p>
        </p:txBody>
      </p:sp>
      <p:cxnSp>
        <p:nvCxnSpPr>
          <p:cNvPr id="512" name="Google Shape;512;p41"/>
          <p:cNvCxnSpPr>
            <a:endCxn id="506" idx="1"/>
          </p:cNvCxnSpPr>
          <p:nvPr/>
        </p:nvCxnSpPr>
        <p:spPr>
          <a:xfrm rot="10800000" flipH="1">
            <a:off x="3276600" y="1663065"/>
            <a:ext cx="2286000" cy="5700"/>
          </a:xfrm>
          <a:prstGeom prst="straightConnector1">
            <a:avLst/>
          </a:prstGeom>
          <a:noFill/>
          <a:ln w="9525" cap="flat" cmpd="sng">
            <a:solidFill>
              <a:schemeClr val="dk1"/>
            </a:solidFill>
            <a:prstDash val="solid"/>
            <a:round/>
            <a:headEnd type="none" w="sm" len="sm"/>
            <a:tailEnd type="stealth" w="med" len="med"/>
          </a:ln>
        </p:spPr>
      </p:cxnSp>
      <p:cxnSp>
        <p:nvCxnSpPr>
          <p:cNvPr id="513" name="Google Shape;513;p41"/>
          <p:cNvCxnSpPr/>
          <p:nvPr/>
        </p:nvCxnSpPr>
        <p:spPr>
          <a:xfrm flipH="1">
            <a:off x="6477000" y="1895475"/>
            <a:ext cx="7620" cy="371475"/>
          </a:xfrm>
          <a:prstGeom prst="straightConnector1">
            <a:avLst/>
          </a:prstGeom>
          <a:noFill/>
          <a:ln w="9525" cap="flat" cmpd="sng">
            <a:solidFill>
              <a:schemeClr val="dk1"/>
            </a:solidFill>
            <a:prstDash val="solid"/>
            <a:round/>
            <a:headEnd type="none" w="sm" len="sm"/>
            <a:tailEnd type="stealth" w="med" len="med"/>
          </a:ln>
        </p:spPr>
      </p:cxnSp>
      <p:cxnSp>
        <p:nvCxnSpPr>
          <p:cNvPr id="514" name="Google Shape;514;p41"/>
          <p:cNvCxnSpPr>
            <a:endCxn id="508" idx="3"/>
          </p:cNvCxnSpPr>
          <p:nvPr/>
        </p:nvCxnSpPr>
        <p:spPr>
          <a:xfrm flipH="1">
            <a:off x="3296920" y="2411765"/>
            <a:ext cx="2259300" cy="600"/>
          </a:xfrm>
          <a:prstGeom prst="straightConnector1">
            <a:avLst/>
          </a:prstGeom>
          <a:noFill/>
          <a:ln w="9525" cap="flat" cmpd="sng">
            <a:solidFill>
              <a:schemeClr val="dk1"/>
            </a:solidFill>
            <a:prstDash val="solid"/>
            <a:round/>
            <a:headEnd type="none" w="sm" len="sm"/>
            <a:tailEnd type="stealth" w="med" len="med"/>
          </a:ln>
        </p:spPr>
      </p:cxnSp>
      <p:cxnSp>
        <p:nvCxnSpPr>
          <p:cNvPr id="515" name="Google Shape;515;p41"/>
          <p:cNvCxnSpPr/>
          <p:nvPr/>
        </p:nvCxnSpPr>
        <p:spPr>
          <a:xfrm flipH="1">
            <a:off x="2376170" y="2562860"/>
            <a:ext cx="7620" cy="371475"/>
          </a:xfrm>
          <a:prstGeom prst="straightConnector1">
            <a:avLst/>
          </a:prstGeom>
          <a:noFill/>
          <a:ln w="9525" cap="flat" cmpd="sng">
            <a:solidFill>
              <a:schemeClr val="dk1"/>
            </a:solidFill>
            <a:prstDash val="solid"/>
            <a:round/>
            <a:headEnd type="none" w="sm" len="sm"/>
            <a:tailEnd type="stealth" w="med" len="med"/>
          </a:ln>
        </p:spPr>
      </p:cxnSp>
      <p:cxnSp>
        <p:nvCxnSpPr>
          <p:cNvPr id="516" name="Google Shape;516;p41"/>
          <p:cNvCxnSpPr/>
          <p:nvPr/>
        </p:nvCxnSpPr>
        <p:spPr>
          <a:xfrm flipH="1">
            <a:off x="2383790" y="3233420"/>
            <a:ext cx="7620" cy="371475"/>
          </a:xfrm>
          <a:prstGeom prst="straightConnector1">
            <a:avLst/>
          </a:prstGeom>
          <a:noFill/>
          <a:ln w="9525" cap="flat" cmpd="sng">
            <a:solidFill>
              <a:schemeClr val="dk1"/>
            </a:solidFill>
            <a:prstDash val="solid"/>
            <a:round/>
            <a:headEnd type="none" w="sm" len="sm"/>
            <a:tailEnd type="stealth" w="med" len="med"/>
          </a:ln>
        </p:spPr>
      </p:cxnSp>
      <p:cxnSp>
        <p:nvCxnSpPr>
          <p:cNvPr id="517" name="Google Shape;517;p41"/>
          <p:cNvCxnSpPr/>
          <p:nvPr/>
        </p:nvCxnSpPr>
        <p:spPr>
          <a:xfrm flipH="1">
            <a:off x="2391410" y="4068445"/>
            <a:ext cx="7620" cy="371475"/>
          </a:xfrm>
          <a:prstGeom prst="straightConnector1">
            <a:avLst/>
          </a:prstGeom>
          <a:noFill/>
          <a:ln w="9525" cap="flat" cmpd="sng">
            <a:solidFill>
              <a:schemeClr val="dk1"/>
            </a:solidFill>
            <a:prstDash val="solid"/>
            <a:round/>
            <a:headEnd type="none" w="sm" len="sm"/>
            <a:tailEnd type="stealth" w="med" len="med"/>
          </a:ln>
        </p:spPr>
      </p:cxnSp>
      <p:sp>
        <p:nvSpPr>
          <p:cNvPr id="518" name="Google Shape;518;p4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2"/>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600"/>
              <a:buNone/>
            </a:pPr>
            <a:r>
              <a:rPr lang="en-US" sz="1600" b="1">
                <a:latin typeface="Times New Roman"/>
                <a:ea typeface="Times New Roman"/>
                <a:cs typeface="Times New Roman"/>
                <a:sym typeface="Times New Roman"/>
              </a:rPr>
              <a:t>Module 2: TEXT TO EMOJI CONVERTER</a:t>
            </a:r>
            <a:endParaRPr sz="1600" b="1">
              <a:latin typeface="Times New Roman"/>
              <a:ea typeface="Times New Roman"/>
              <a:cs typeface="Times New Roman"/>
              <a:sym typeface="Times New Roman"/>
            </a:endParaRPr>
          </a:p>
          <a:p>
            <a:pPr marL="342900" marR="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This phase assists us in categorizing our text and provides an emoji in exchange. This means that we will construct a text classifier that, when presented with an English sentence, will make an appropriate emoji prediction. </a:t>
            </a:r>
            <a:endParaRPr/>
          </a:p>
          <a:p>
            <a:pPr marL="342900" marR="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In this project using machine learning, one thing that we need to keep in mind is that our systems need to be aware of important emojis so that they may use them at the appropriate time </a:t>
            </a:r>
            <a:endParaRPr/>
          </a:p>
          <a:p>
            <a:pPr marL="342900" marR="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Classifying, analyzing, and making predictions on the basis of text or time series data are all possible applications for LSTM networks.</a:t>
            </a:r>
            <a:endParaRPr/>
          </a:p>
        </p:txBody>
      </p:sp>
      <p:sp>
        <p:nvSpPr>
          <p:cNvPr id="526" name="Google Shape;526;p4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527" name="Google Shape;527;p4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528" name="Google Shape;528;p42"/>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529" name="Google Shape;529;p42"/>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28</a:t>
            </a:r>
            <a:endParaRPr/>
          </a:p>
        </p:txBody>
      </p:sp>
      <p:sp>
        <p:nvSpPr>
          <p:cNvPr id="530" name="Google Shape;530;p42"/>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531" name="Google Shape;531;p4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457200" y="1062990"/>
            <a:ext cx="8472805" cy="3289935"/>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Emojis are ways to indicate nonverbal cues.</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These cues have become an essential part of online chatting, product review, brand emotion, and many more.</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It also lead to increasing data science research dedicated to emoji-driven storytelling.</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This project helps us to understand the emotions and sentiments of a person without having to concentrate on their face and can also be used to create image filters.</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The Machine Learning model has been trained using the CNN recognition algorithm.</a:t>
            </a:r>
            <a:endParaRPr/>
          </a:p>
        </p:txBody>
      </p:sp>
      <p:sp>
        <p:nvSpPr>
          <p:cNvPr id="119" name="Google Shape;119;p16"/>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600">
                <a:solidFill>
                  <a:schemeClr val="dk2"/>
                </a:solidFill>
                <a:latin typeface="Calibri"/>
                <a:ea typeface="Calibri"/>
                <a:cs typeface="Calibri"/>
                <a:sym typeface="Calibri"/>
              </a:rPr>
              <a:t>2</a:t>
            </a:r>
            <a:endParaRPr/>
          </a:p>
        </p:txBody>
      </p:sp>
      <p:sp>
        <p:nvSpPr>
          <p:cNvPr id="120" name="Google Shape;120;p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INTRODUCTION</a:t>
            </a:r>
            <a:endParaRPr/>
          </a:p>
        </p:txBody>
      </p:sp>
      <p:sp>
        <p:nvSpPr>
          <p:cNvPr id="121" name="Google Shape;121;p16"/>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122" name="Google Shape;122;p16"/>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a:p>
        </p:txBody>
      </p:sp>
      <p:sp>
        <p:nvSpPr>
          <p:cNvPr id="123" name="Google Shape;123;p16"/>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124" name="Google Shape;124;p1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3"/>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US" sz="1600" b="1">
                <a:latin typeface="Times New Roman"/>
                <a:ea typeface="Times New Roman"/>
                <a:cs typeface="Times New Roman"/>
                <a:sym typeface="Times New Roman"/>
              </a:rPr>
              <a:t>Relevant diagram for module 2:</a:t>
            </a:r>
            <a:endParaRPr/>
          </a:p>
          <a:p>
            <a:pPr marL="0" lvl="0" indent="0" algn="l" rtl="0">
              <a:spcBef>
                <a:spcPts val="32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539" name="Google Shape;539;p4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540" name="Google Shape;540;p4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541" name="Google Shape;541;p43"/>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542" name="Google Shape;542;p43"/>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29</a:t>
            </a:r>
            <a:endParaRPr/>
          </a:p>
        </p:txBody>
      </p:sp>
      <p:sp>
        <p:nvSpPr>
          <p:cNvPr id="543" name="Google Shape;543;p43"/>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544" name="Google Shape;544;p43"/>
          <p:cNvSpPr txBox="1"/>
          <p:nvPr/>
        </p:nvSpPr>
        <p:spPr>
          <a:xfrm>
            <a:off x="3504883" y="1062673"/>
            <a:ext cx="2219325" cy="46418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Creating dictionary with emojis and corresponding emotions</a:t>
            </a:r>
            <a:endParaRPr/>
          </a:p>
        </p:txBody>
      </p:sp>
      <p:cxnSp>
        <p:nvCxnSpPr>
          <p:cNvPr id="545" name="Google Shape;545;p43"/>
          <p:cNvCxnSpPr/>
          <p:nvPr/>
        </p:nvCxnSpPr>
        <p:spPr>
          <a:xfrm flipH="1">
            <a:off x="4575175" y="1527175"/>
            <a:ext cx="3175" cy="304800"/>
          </a:xfrm>
          <a:prstGeom prst="straightConnector1">
            <a:avLst/>
          </a:prstGeom>
          <a:noFill/>
          <a:ln w="9525" cap="flat" cmpd="sng">
            <a:solidFill>
              <a:schemeClr val="dk1"/>
            </a:solidFill>
            <a:prstDash val="solid"/>
            <a:round/>
            <a:headEnd type="none" w="sm" len="sm"/>
            <a:tailEnd type="stealth" w="med" len="med"/>
          </a:ln>
        </p:spPr>
      </p:cxnSp>
      <p:sp>
        <p:nvSpPr>
          <p:cNvPr id="546" name="Google Shape;546;p43"/>
          <p:cNvSpPr txBox="1"/>
          <p:nvPr/>
        </p:nvSpPr>
        <p:spPr>
          <a:xfrm>
            <a:off x="3518535" y="1831975"/>
            <a:ext cx="2199005" cy="30924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Taking raw text input from user</a:t>
            </a:r>
            <a:endParaRPr/>
          </a:p>
        </p:txBody>
      </p:sp>
      <p:cxnSp>
        <p:nvCxnSpPr>
          <p:cNvPr id="547" name="Google Shape;547;p43"/>
          <p:cNvCxnSpPr/>
          <p:nvPr/>
        </p:nvCxnSpPr>
        <p:spPr>
          <a:xfrm flipH="1">
            <a:off x="4572000" y="2135505"/>
            <a:ext cx="3175" cy="304800"/>
          </a:xfrm>
          <a:prstGeom prst="straightConnector1">
            <a:avLst/>
          </a:prstGeom>
          <a:noFill/>
          <a:ln w="9525" cap="flat" cmpd="sng">
            <a:solidFill>
              <a:schemeClr val="dk1"/>
            </a:solidFill>
            <a:prstDash val="solid"/>
            <a:round/>
            <a:headEnd type="none" w="sm" len="sm"/>
            <a:tailEnd type="stealth" w="med" len="med"/>
          </a:ln>
        </p:spPr>
      </p:cxnSp>
      <p:cxnSp>
        <p:nvCxnSpPr>
          <p:cNvPr id="548" name="Google Shape;548;p43"/>
          <p:cNvCxnSpPr/>
          <p:nvPr/>
        </p:nvCxnSpPr>
        <p:spPr>
          <a:xfrm flipH="1">
            <a:off x="4572000" y="2743835"/>
            <a:ext cx="3175" cy="304800"/>
          </a:xfrm>
          <a:prstGeom prst="straightConnector1">
            <a:avLst/>
          </a:prstGeom>
          <a:noFill/>
          <a:ln w="9525" cap="flat" cmpd="sng">
            <a:solidFill>
              <a:schemeClr val="dk1"/>
            </a:solidFill>
            <a:prstDash val="solid"/>
            <a:round/>
            <a:headEnd type="none" w="sm" len="sm"/>
            <a:tailEnd type="stealth" w="med" len="med"/>
          </a:ln>
        </p:spPr>
      </p:cxnSp>
      <p:cxnSp>
        <p:nvCxnSpPr>
          <p:cNvPr id="549" name="Google Shape;549;p43"/>
          <p:cNvCxnSpPr/>
          <p:nvPr/>
        </p:nvCxnSpPr>
        <p:spPr>
          <a:xfrm flipH="1">
            <a:off x="4568825" y="3352165"/>
            <a:ext cx="3175" cy="304800"/>
          </a:xfrm>
          <a:prstGeom prst="straightConnector1">
            <a:avLst/>
          </a:prstGeom>
          <a:noFill/>
          <a:ln w="9525" cap="flat" cmpd="sng">
            <a:solidFill>
              <a:schemeClr val="dk1"/>
            </a:solidFill>
            <a:prstDash val="solid"/>
            <a:round/>
            <a:headEnd type="none" w="sm" len="sm"/>
            <a:tailEnd type="stealth" w="med" len="med"/>
          </a:ln>
        </p:spPr>
      </p:cxnSp>
      <p:cxnSp>
        <p:nvCxnSpPr>
          <p:cNvPr id="550" name="Google Shape;550;p43"/>
          <p:cNvCxnSpPr/>
          <p:nvPr/>
        </p:nvCxnSpPr>
        <p:spPr>
          <a:xfrm flipH="1">
            <a:off x="4572000" y="4138295"/>
            <a:ext cx="3175" cy="304800"/>
          </a:xfrm>
          <a:prstGeom prst="straightConnector1">
            <a:avLst/>
          </a:prstGeom>
          <a:noFill/>
          <a:ln w="9525" cap="flat" cmpd="sng">
            <a:solidFill>
              <a:schemeClr val="dk1"/>
            </a:solidFill>
            <a:prstDash val="solid"/>
            <a:round/>
            <a:headEnd type="none" w="sm" len="sm"/>
            <a:tailEnd type="stealth" w="med" len="med"/>
          </a:ln>
        </p:spPr>
      </p:cxnSp>
      <p:sp>
        <p:nvSpPr>
          <p:cNvPr id="551" name="Google Shape;551;p43"/>
          <p:cNvSpPr txBox="1"/>
          <p:nvPr/>
        </p:nvSpPr>
        <p:spPr>
          <a:xfrm>
            <a:off x="3517900" y="2420620"/>
            <a:ext cx="2199640" cy="32385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Feature extraction</a:t>
            </a:r>
            <a:endParaRPr/>
          </a:p>
        </p:txBody>
      </p:sp>
      <p:sp>
        <p:nvSpPr>
          <p:cNvPr id="552" name="Google Shape;552;p43"/>
          <p:cNvSpPr txBox="1"/>
          <p:nvPr/>
        </p:nvSpPr>
        <p:spPr>
          <a:xfrm>
            <a:off x="3505835" y="3048635"/>
            <a:ext cx="2195195" cy="32385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Emotion extraction from text</a:t>
            </a:r>
            <a:endParaRPr/>
          </a:p>
        </p:txBody>
      </p:sp>
      <p:sp>
        <p:nvSpPr>
          <p:cNvPr id="553" name="Google Shape;553;p43"/>
          <p:cNvSpPr txBox="1"/>
          <p:nvPr/>
        </p:nvSpPr>
        <p:spPr>
          <a:xfrm>
            <a:off x="3506470" y="3668395"/>
            <a:ext cx="2194560" cy="48006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Matching text emotion with emojis in the dictionary</a:t>
            </a:r>
            <a:endParaRPr/>
          </a:p>
        </p:txBody>
      </p:sp>
      <p:sp>
        <p:nvSpPr>
          <p:cNvPr id="554" name="Google Shape;554;p43"/>
          <p:cNvSpPr txBox="1"/>
          <p:nvPr/>
        </p:nvSpPr>
        <p:spPr>
          <a:xfrm>
            <a:off x="3506470" y="4444365"/>
            <a:ext cx="2186305" cy="30226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Emoji output</a:t>
            </a:r>
            <a:endParaRPr/>
          </a:p>
        </p:txBody>
      </p:sp>
      <p:sp>
        <p:nvSpPr>
          <p:cNvPr id="555" name="Google Shape;555;p4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44"/>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spcBef>
                <a:spcPts val="0"/>
              </a:spcBef>
              <a:spcAft>
                <a:spcPts val="0"/>
              </a:spcAft>
              <a:buClr>
                <a:schemeClr val="dk1"/>
              </a:buClr>
              <a:buSzPct val="100000"/>
              <a:buNone/>
            </a:pPr>
            <a:r>
              <a:rPr lang="en-US" sz="1600" b="1">
                <a:latin typeface="Times New Roman"/>
                <a:ea typeface="Times New Roman"/>
                <a:cs typeface="Times New Roman"/>
                <a:sym typeface="Times New Roman"/>
              </a:rPr>
              <a:t>Module 3: </a:t>
            </a:r>
            <a:r>
              <a:rPr lang="en-US" sz="1800" b="1">
                <a:latin typeface="Times New Roman"/>
                <a:ea typeface="Times New Roman"/>
                <a:cs typeface="Times New Roman"/>
                <a:sym typeface="Times New Roman"/>
              </a:rPr>
              <a:t>SPEECH TO EMOJI CONVERTER</a:t>
            </a:r>
            <a:endParaRPr sz="1600" b="1">
              <a:latin typeface="Times New Roman"/>
              <a:ea typeface="Times New Roman"/>
              <a:cs typeface="Times New Roman"/>
              <a:sym typeface="Times New Roman"/>
            </a:endParaRPr>
          </a:p>
          <a:p>
            <a:pPr marL="342900" marR="0" lvl="0" indent="-342900" algn="just" rtl="0">
              <a:lnSpc>
                <a:spcPct val="150000"/>
              </a:lnSpc>
              <a:spcBef>
                <a:spcPts val="306"/>
              </a:spcBef>
              <a:spcAft>
                <a:spcPts val="0"/>
              </a:spcAft>
              <a:buClr>
                <a:schemeClr val="dk1"/>
              </a:buClr>
              <a:buSzPct val="100000"/>
              <a:buChar char="•"/>
            </a:pPr>
            <a:r>
              <a:rPr lang="en-US" sz="1800">
                <a:latin typeface="Times New Roman"/>
                <a:ea typeface="Times New Roman"/>
                <a:cs typeface="Times New Roman"/>
                <a:sym typeface="Times New Roman"/>
              </a:rPr>
              <a:t>Speech has lexical, visual, and auditory aspects. These qualities can solve speech emotion recognition. If one wants to predict emotions from real-time audio, following lexical features requires a transcript and text extraction from speech. Analyzing visual aspects would require access to the video of the discussions, which may not be possible in all cases, but we can analyze acoustic features in real time using simply the audio data. </a:t>
            </a:r>
            <a:endParaRPr/>
          </a:p>
          <a:p>
            <a:pPr marL="342900" marR="0" lvl="0" indent="-342900" algn="just" rtl="0">
              <a:lnSpc>
                <a:spcPct val="150000"/>
              </a:lnSpc>
              <a:spcBef>
                <a:spcPts val="306"/>
              </a:spcBef>
              <a:spcAft>
                <a:spcPts val="0"/>
              </a:spcAft>
              <a:buClr>
                <a:schemeClr val="dk1"/>
              </a:buClr>
              <a:buSzPct val="100000"/>
              <a:buChar char="•"/>
            </a:pPr>
            <a:r>
              <a:rPr lang="en-US" sz="1800">
                <a:latin typeface="Times New Roman"/>
                <a:ea typeface="Times New Roman"/>
                <a:cs typeface="Times New Roman"/>
                <a:sym typeface="Times New Roman"/>
              </a:rPr>
              <a:t>Emotions can be shown in two ways:</a:t>
            </a:r>
            <a:endParaRPr/>
          </a:p>
          <a:p>
            <a:pPr marL="342900" marR="0" lvl="0" indent="-342900" algn="just" rtl="0">
              <a:lnSpc>
                <a:spcPct val="150000"/>
              </a:lnSpc>
              <a:spcBef>
                <a:spcPts val="306"/>
              </a:spcBef>
              <a:spcAft>
                <a:spcPts val="0"/>
              </a:spcAft>
              <a:buClr>
                <a:schemeClr val="dk1"/>
              </a:buClr>
              <a:buSzPct val="100000"/>
              <a:buChar char="•"/>
            </a:pPr>
            <a:r>
              <a:rPr lang="en-US" sz="1800">
                <a:latin typeface="Times New Roman"/>
                <a:ea typeface="Times New Roman"/>
                <a:cs typeface="Times New Roman"/>
                <a:sym typeface="Times New Roman"/>
              </a:rPr>
              <a:t>Classifying emotions as anger, happiness, boredom, etc.</a:t>
            </a:r>
            <a:endParaRPr/>
          </a:p>
          <a:p>
            <a:pPr marL="342900" marR="0" lvl="0" indent="-342900" algn="just" rtl="0">
              <a:lnSpc>
                <a:spcPct val="150000"/>
              </a:lnSpc>
              <a:spcBef>
                <a:spcPts val="306"/>
              </a:spcBef>
              <a:spcAft>
                <a:spcPts val="0"/>
              </a:spcAft>
              <a:buClr>
                <a:schemeClr val="dk1"/>
              </a:buClr>
              <a:buSzPct val="100000"/>
              <a:buChar char="•"/>
            </a:pPr>
            <a:r>
              <a:rPr lang="en-US" sz="1800">
                <a:latin typeface="Times New Roman"/>
                <a:ea typeface="Times New Roman"/>
                <a:cs typeface="Times New Roman"/>
                <a:sym typeface="Times New Roman"/>
              </a:rPr>
              <a:t>Representing emotions with dimensions like Valence (negative to positive), Activation or Energy (low to high), and Dominance (on an active to passive scale)</a:t>
            </a:r>
            <a:endParaRPr/>
          </a:p>
          <a:p>
            <a:pPr marL="0" lvl="0" indent="0" algn="just" rtl="0">
              <a:spcBef>
                <a:spcPts val="272"/>
              </a:spcBef>
              <a:spcAft>
                <a:spcPts val="0"/>
              </a:spcAft>
              <a:buClr>
                <a:schemeClr val="dk1"/>
              </a:buClr>
              <a:buSzPct val="100000"/>
              <a:buNone/>
            </a:pPr>
            <a:endParaRPr sz="1600" b="1">
              <a:latin typeface="Times New Roman"/>
              <a:ea typeface="Times New Roman"/>
              <a:cs typeface="Times New Roman"/>
              <a:sym typeface="Times New Roman"/>
            </a:endParaRPr>
          </a:p>
        </p:txBody>
      </p:sp>
      <p:sp>
        <p:nvSpPr>
          <p:cNvPr id="563" name="Google Shape;563;p4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564" name="Google Shape;564;p4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565" name="Google Shape;565;p44"/>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566" name="Google Shape;566;p44"/>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a:solidFill>
                  <a:srgbClr val="1F497D"/>
                </a:solidFill>
                <a:latin typeface="Calibri"/>
                <a:ea typeface="Calibri"/>
                <a:cs typeface="Calibri"/>
                <a:sym typeface="Calibri"/>
              </a:rPr>
              <a:t>30</a:t>
            </a:r>
            <a:endParaRPr sz="1400" b="0" i="0" u="none" strike="noStrike" cap="none">
              <a:solidFill>
                <a:srgbClr val="1F497D"/>
              </a:solidFill>
              <a:latin typeface="Calibri"/>
              <a:ea typeface="Calibri"/>
              <a:cs typeface="Calibri"/>
              <a:sym typeface="Calibri"/>
            </a:endParaRPr>
          </a:p>
        </p:txBody>
      </p:sp>
      <p:sp>
        <p:nvSpPr>
          <p:cNvPr id="567" name="Google Shape;567;p44"/>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568" name="Google Shape;568;p4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45"/>
          <p:cNvSpPr txBox="1">
            <a:spLocks noGrp="1"/>
          </p:cNvSpPr>
          <p:nvPr>
            <p:ph type="body" idx="1"/>
          </p:nvPr>
        </p:nvSpPr>
        <p:spPr>
          <a:xfrm>
            <a:off x="498764" y="1022465"/>
            <a:ext cx="8188036" cy="333049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600"/>
              <a:buNone/>
            </a:pPr>
            <a:r>
              <a:rPr lang="en-US" sz="1600" b="1">
                <a:latin typeface="Times New Roman"/>
                <a:ea typeface="Times New Roman"/>
                <a:cs typeface="Times New Roman"/>
                <a:sym typeface="Times New Roman"/>
              </a:rPr>
              <a:t>Relevant diagram for module 3:</a:t>
            </a:r>
            <a:endParaRPr sz="1600">
              <a:latin typeface="Times New Roman"/>
              <a:ea typeface="Times New Roman"/>
              <a:cs typeface="Times New Roman"/>
              <a:sym typeface="Times New Roman"/>
            </a:endParaRPr>
          </a:p>
        </p:txBody>
      </p:sp>
      <p:sp>
        <p:nvSpPr>
          <p:cNvPr id="576" name="Google Shape;576;p4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MODULE DESCRIPTION</a:t>
            </a:r>
            <a:endParaRPr/>
          </a:p>
        </p:txBody>
      </p:sp>
      <p:sp>
        <p:nvSpPr>
          <p:cNvPr id="577" name="Google Shape;577;p4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b="0" i="0" u="none" strike="noStrike" cap="none">
                <a:solidFill>
                  <a:srgbClr val="1F497D"/>
                </a:solidFill>
                <a:latin typeface="Calibri"/>
                <a:ea typeface="Calibri"/>
                <a:cs typeface="Calibri"/>
                <a:sym typeface="Calibri"/>
              </a:rPr>
              <a:t>Department of CSE, Vemana IT</a:t>
            </a:r>
            <a:endParaRPr/>
          </a:p>
        </p:txBody>
      </p:sp>
      <p:sp>
        <p:nvSpPr>
          <p:cNvPr id="578" name="Google Shape;578;p45"/>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579" name="Google Shape;579;p45"/>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1F497D"/>
              </a:buClr>
              <a:buSzPts val="1400"/>
              <a:buFont typeface="Calibri"/>
              <a:buNone/>
            </a:pPr>
            <a:r>
              <a:rPr lang="en-US" sz="1400">
                <a:solidFill>
                  <a:srgbClr val="1F497D"/>
                </a:solidFill>
                <a:latin typeface="Calibri"/>
                <a:ea typeface="Calibri"/>
                <a:cs typeface="Calibri"/>
                <a:sym typeface="Calibri"/>
              </a:rPr>
              <a:t>31</a:t>
            </a:r>
            <a:endParaRPr sz="1400" b="0" i="0" u="none" strike="noStrike" cap="none">
              <a:solidFill>
                <a:srgbClr val="1F497D"/>
              </a:solidFill>
              <a:latin typeface="Calibri"/>
              <a:ea typeface="Calibri"/>
              <a:cs typeface="Calibri"/>
              <a:sym typeface="Calibri"/>
            </a:endParaRPr>
          </a:p>
        </p:txBody>
      </p:sp>
      <p:sp>
        <p:nvSpPr>
          <p:cNvPr id="580" name="Google Shape;580;p45"/>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Calibri"/>
              <a:buNone/>
            </a:pPr>
            <a:r>
              <a:rPr lang="en-US" sz="1200" b="0" i="0" u="none" strike="noStrike" cap="none">
                <a:solidFill>
                  <a:srgbClr val="888888"/>
                </a:solidFill>
                <a:latin typeface="Calibri"/>
                <a:ea typeface="Calibri"/>
                <a:cs typeface="Calibri"/>
                <a:sym typeface="Calibri"/>
              </a:rPr>
              <a:t>2022 - 23</a:t>
            </a:r>
            <a:endParaRPr/>
          </a:p>
        </p:txBody>
      </p:sp>
      <p:sp>
        <p:nvSpPr>
          <p:cNvPr id="581" name="Google Shape;581;p45"/>
          <p:cNvSpPr txBox="1"/>
          <p:nvPr/>
        </p:nvSpPr>
        <p:spPr>
          <a:xfrm>
            <a:off x="3505200" y="1098550"/>
            <a:ext cx="2076450" cy="40894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Taking raw voice data Input from user</a:t>
            </a:r>
            <a:endParaRPr/>
          </a:p>
        </p:txBody>
      </p:sp>
      <p:sp>
        <p:nvSpPr>
          <p:cNvPr id="582" name="Google Shape;582;p45"/>
          <p:cNvSpPr txBox="1"/>
          <p:nvPr/>
        </p:nvSpPr>
        <p:spPr>
          <a:xfrm>
            <a:off x="3504883" y="1809433"/>
            <a:ext cx="2075815" cy="34861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Feature extraction</a:t>
            </a:r>
            <a:endParaRPr/>
          </a:p>
        </p:txBody>
      </p:sp>
      <p:sp>
        <p:nvSpPr>
          <p:cNvPr id="583" name="Google Shape;583;p45"/>
          <p:cNvSpPr txBox="1"/>
          <p:nvPr/>
        </p:nvSpPr>
        <p:spPr>
          <a:xfrm>
            <a:off x="3504883" y="2419033"/>
            <a:ext cx="2075815" cy="34861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Data augmentation</a:t>
            </a:r>
            <a:endParaRPr/>
          </a:p>
        </p:txBody>
      </p:sp>
      <p:sp>
        <p:nvSpPr>
          <p:cNvPr id="584" name="Google Shape;584;p45"/>
          <p:cNvSpPr txBox="1"/>
          <p:nvPr/>
        </p:nvSpPr>
        <p:spPr>
          <a:xfrm>
            <a:off x="3504883" y="3087688"/>
            <a:ext cx="2075815" cy="34861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Dimensionality reduction</a:t>
            </a:r>
            <a:endParaRPr/>
          </a:p>
        </p:txBody>
      </p:sp>
      <p:sp>
        <p:nvSpPr>
          <p:cNvPr id="585" name="Google Shape;585;p45"/>
          <p:cNvSpPr txBox="1"/>
          <p:nvPr/>
        </p:nvSpPr>
        <p:spPr>
          <a:xfrm>
            <a:off x="3504883" y="3765233"/>
            <a:ext cx="2075815" cy="34861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Speech emotion recognition</a:t>
            </a:r>
            <a:endParaRPr/>
          </a:p>
        </p:txBody>
      </p:sp>
      <p:sp>
        <p:nvSpPr>
          <p:cNvPr id="586" name="Google Shape;586;p45"/>
          <p:cNvSpPr txBox="1"/>
          <p:nvPr/>
        </p:nvSpPr>
        <p:spPr>
          <a:xfrm>
            <a:off x="3504883" y="4418648"/>
            <a:ext cx="2075815" cy="348615"/>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200">
                <a:solidFill>
                  <a:schemeClr val="dk1"/>
                </a:solidFill>
                <a:latin typeface="Times New Roman"/>
                <a:ea typeface="Times New Roman"/>
                <a:cs typeface="Times New Roman"/>
                <a:sym typeface="Times New Roman"/>
              </a:rPr>
              <a:t>Emoji output</a:t>
            </a:r>
            <a:endParaRPr/>
          </a:p>
        </p:txBody>
      </p:sp>
      <p:cxnSp>
        <p:nvCxnSpPr>
          <p:cNvPr id="587" name="Google Shape;587;p45"/>
          <p:cNvCxnSpPr/>
          <p:nvPr/>
        </p:nvCxnSpPr>
        <p:spPr>
          <a:xfrm flipH="1">
            <a:off x="4573905" y="1504633"/>
            <a:ext cx="3810" cy="304165"/>
          </a:xfrm>
          <a:prstGeom prst="straightConnector1">
            <a:avLst/>
          </a:prstGeom>
          <a:noFill/>
          <a:ln w="9525" cap="flat" cmpd="sng">
            <a:solidFill>
              <a:schemeClr val="dk1"/>
            </a:solidFill>
            <a:prstDash val="solid"/>
            <a:round/>
            <a:headEnd type="none" w="sm" len="sm"/>
            <a:tailEnd type="stealth" w="med" len="med"/>
          </a:ln>
        </p:spPr>
      </p:cxnSp>
      <p:cxnSp>
        <p:nvCxnSpPr>
          <p:cNvPr id="588" name="Google Shape;588;p45"/>
          <p:cNvCxnSpPr/>
          <p:nvPr/>
        </p:nvCxnSpPr>
        <p:spPr>
          <a:xfrm flipH="1">
            <a:off x="4570095" y="2153603"/>
            <a:ext cx="3810" cy="304165"/>
          </a:xfrm>
          <a:prstGeom prst="straightConnector1">
            <a:avLst/>
          </a:prstGeom>
          <a:noFill/>
          <a:ln w="9525" cap="flat" cmpd="sng">
            <a:solidFill>
              <a:schemeClr val="dk1"/>
            </a:solidFill>
            <a:prstDash val="solid"/>
            <a:round/>
            <a:headEnd type="none" w="sm" len="sm"/>
            <a:tailEnd type="stealth" w="med" len="med"/>
          </a:ln>
        </p:spPr>
      </p:cxnSp>
      <p:cxnSp>
        <p:nvCxnSpPr>
          <p:cNvPr id="589" name="Google Shape;589;p45"/>
          <p:cNvCxnSpPr/>
          <p:nvPr/>
        </p:nvCxnSpPr>
        <p:spPr>
          <a:xfrm flipH="1">
            <a:off x="4570095" y="2784158"/>
            <a:ext cx="3810" cy="304165"/>
          </a:xfrm>
          <a:prstGeom prst="straightConnector1">
            <a:avLst/>
          </a:prstGeom>
          <a:noFill/>
          <a:ln w="9525" cap="flat" cmpd="sng">
            <a:solidFill>
              <a:schemeClr val="dk1"/>
            </a:solidFill>
            <a:prstDash val="solid"/>
            <a:round/>
            <a:headEnd type="none" w="sm" len="sm"/>
            <a:tailEnd type="stealth" w="med" len="med"/>
          </a:ln>
        </p:spPr>
      </p:cxnSp>
      <p:cxnSp>
        <p:nvCxnSpPr>
          <p:cNvPr id="590" name="Google Shape;590;p45"/>
          <p:cNvCxnSpPr/>
          <p:nvPr/>
        </p:nvCxnSpPr>
        <p:spPr>
          <a:xfrm flipH="1">
            <a:off x="4566285" y="3461703"/>
            <a:ext cx="3810" cy="304165"/>
          </a:xfrm>
          <a:prstGeom prst="straightConnector1">
            <a:avLst/>
          </a:prstGeom>
          <a:noFill/>
          <a:ln w="9525" cap="flat" cmpd="sng">
            <a:solidFill>
              <a:schemeClr val="dk1"/>
            </a:solidFill>
            <a:prstDash val="solid"/>
            <a:round/>
            <a:headEnd type="none" w="sm" len="sm"/>
            <a:tailEnd type="stealth" w="med" len="med"/>
          </a:ln>
        </p:spPr>
      </p:cxnSp>
      <p:cxnSp>
        <p:nvCxnSpPr>
          <p:cNvPr id="591" name="Google Shape;591;p45"/>
          <p:cNvCxnSpPr/>
          <p:nvPr/>
        </p:nvCxnSpPr>
        <p:spPr>
          <a:xfrm flipH="1">
            <a:off x="4562475" y="4124008"/>
            <a:ext cx="3810" cy="304165"/>
          </a:xfrm>
          <a:prstGeom prst="straightConnector1">
            <a:avLst/>
          </a:prstGeom>
          <a:noFill/>
          <a:ln w="9525" cap="flat" cmpd="sng">
            <a:solidFill>
              <a:schemeClr val="dk1"/>
            </a:solidFill>
            <a:prstDash val="solid"/>
            <a:round/>
            <a:headEnd type="none" w="sm" len="sm"/>
            <a:tailEnd type="stealth" w="med" len="med"/>
          </a:ln>
        </p:spPr>
      </p:cxnSp>
      <p:sp>
        <p:nvSpPr>
          <p:cNvPr id="592" name="Google Shape;592;p4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46"/>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dirty="0">
                <a:solidFill>
                  <a:schemeClr val="dk2"/>
                </a:solidFill>
                <a:latin typeface="Times New Roman" panose="02020603050405020304" pitchFamily="18" charset="0"/>
                <a:cs typeface="Times New Roman" panose="02020603050405020304" pitchFamily="18" charset="0"/>
                <a:sym typeface="Calibri"/>
              </a:rPr>
              <a:t>32</a:t>
            </a:r>
            <a:endParaRPr dirty="0">
              <a:latin typeface="Times New Roman" panose="02020603050405020304" pitchFamily="18" charset="0"/>
              <a:cs typeface="Times New Roman" panose="02020603050405020304" pitchFamily="18" charset="0"/>
            </a:endParaRPr>
          </a:p>
        </p:txBody>
      </p:sp>
      <p:sp>
        <p:nvSpPr>
          <p:cNvPr id="600" name="Google Shape;600;p46"/>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01" name="Google Shape;601;p46"/>
          <p:cNvSpPr txBox="1">
            <a:spLocks noGrp="1"/>
          </p:cNvSpPr>
          <p:nvPr>
            <p:ph type="title"/>
          </p:nvPr>
        </p:nvSpPr>
        <p:spPr>
          <a:xfrm>
            <a:off x="471514" y="-100608"/>
            <a:ext cx="8229600" cy="689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SYSTEM TESTING </a:t>
            </a:r>
            <a:endParaRPr/>
          </a:p>
        </p:txBody>
      </p:sp>
      <p:sp>
        <p:nvSpPr>
          <p:cNvPr id="602" name="Google Shape;602;p46"/>
          <p:cNvSpPr txBox="1">
            <a:spLocks noGrp="1"/>
          </p:cNvSpPr>
          <p:nvPr>
            <p:ph type="ftr" idx="11"/>
          </p:nvPr>
        </p:nvSpPr>
        <p:spPr>
          <a:xfrm>
            <a:off x="3048000" y="4769804"/>
            <a:ext cx="2895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a:p>
        </p:txBody>
      </p:sp>
      <p:sp>
        <p:nvSpPr>
          <p:cNvPr id="603" name="Google Shape;603;p46"/>
          <p:cNvSpPr txBox="1"/>
          <p:nvPr/>
        </p:nvSpPr>
        <p:spPr>
          <a:xfrm>
            <a:off x="457200" y="143470"/>
            <a:ext cx="2819400" cy="201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a:p>
        </p:txBody>
      </p:sp>
      <p:graphicFrame>
        <p:nvGraphicFramePr>
          <p:cNvPr id="604" name="Google Shape;604;p46"/>
          <p:cNvGraphicFramePr/>
          <p:nvPr>
            <p:extLst>
              <p:ext uri="{D42A27DB-BD31-4B8C-83A1-F6EECF244321}">
                <p14:modId xmlns:p14="http://schemas.microsoft.com/office/powerpoint/2010/main" val="1813911274"/>
              </p:ext>
            </p:extLst>
          </p:nvPr>
        </p:nvGraphicFramePr>
        <p:xfrm>
          <a:off x="427618" y="1530643"/>
          <a:ext cx="8136350" cy="2434991"/>
        </p:xfrm>
        <a:graphic>
          <a:graphicData uri="http://schemas.openxmlformats.org/drawingml/2006/table">
            <a:tbl>
              <a:tblPr firstRow="1" bandRow="1">
                <a:noFill/>
                <a:tableStyleId>{BF71532F-2294-4558-96DD-E9CEA4AC7F3F}</a:tableStyleId>
              </a:tblPr>
              <a:tblGrid>
                <a:gridCol w="82115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712200">
                  <a:extLst>
                    <a:ext uri="{9D8B030D-6E8A-4147-A177-3AD203B41FA5}">
                      <a16:colId xmlns:a16="http://schemas.microsoft.com/office/drawing/2014/main" val="20002"/>
                    </a:ext>
                  </a:extLst>
                </a:gridCol>
                <a:gridCol w="1029175">
                  <a:extLst>
                    <a:ext uri="{9D8B030D-6E8A-4147-A177-3AD203B41FA5}">
                      <a16:colId xmlns:a16="http://schemas.microsoft.com/office/drawing/2014/main" val="20003"/>
                    </a:ext>
                  </a:extLst>
                </a:gridCol>
                <a:gridCol w="1558625">
                  <a:extLst>
                    <a:ext uri="{9D8B030D-6E8A-4147-A177-3AD203B41FA5}">
                      <a16:colId xmlns:a16="http://schemas.microsoft.com/office/drawing/2014/main" val="20004"/>
                    </a:ext>
                  </a:extLst>
                </a:gridCol>
                <a:gridCol w="1796000">
                  <a:extLst>
                    <a:ext uri="{9D8B030D-6E8A-4147-A177-3AD203B41FA5}">
                      <a16:colId xmlns:a16="http://schemas.microsoft.com/office/drawing/2014/main" val="20005"/>
                    </a:ext>
                  </a:extLst>
                </a:gridCol>
              </a:tblGrid>
              <a:tr h="360775">
                <a:tc>
                  <a:txBody>
                    <a:bodyPr/>
                    <a:lstStyle/>
                    <a:p>
                      <a:pPr marL="0" lvl="0" indent="0" algn="ctr" rtl="0">
                        <a:lnSpc>
                          <a:spcPct val="107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Test Case ID.</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Test Case Name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ctr" rtl="0">
                        <a:lnSpc>
                          <a:spcPct val="107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Test Description</a:t>
                      </a:r>
                      <a:endParaRPr sz="1800">
                        <a:latin typeface="Times New Roman"/>
                        <a:ea typeface="Times New Roman"/>
                        <a:cs typeface="Times New Roman"/>
                        <a:sym typeface="Times New Roman"/>
                      </a:endParaRPr>
                    </a:p>
                  </a:txBody>
                  <a:tcPr marL="91450" marR="91450" marT="45725" marB="45725" anchor="ctr"/>
                </a:tc>
                <a:tc>
                  <a:txBody>
                    <a:bodyPr/>
                    <a:lstStyle/>
                    <a:p>
                      <a:pPr marL="0" lvl="0" indent="0" algn="ctr" rtl="0">
                        <a:lnSpc>
                          <a:spcPct val="107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Input</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p>
                  </a:txBody>
                  <a:tcPr marL="91450" marR="91450" marT="45725" marB="45725" anchor="ctr"/>
                </a:tc>
                <a:tc>
                  <a:txBody>
                    <a:bodyPr/>
                    <a:lstStyle/>
                    <a:p>
                      <a:pPr marL="0" lvl="0" indent="0" algn="ctr" rtl="0">
                        <a:spcBef>
                          <a:spcPts val="0"/>
                        </a:spcBef>
                        <a:spcAft>
                          <a:spcPts val="0"/>
                        </a:spcAft>
                        <a:buNone/>
                      </a:pPr>
                      <a:endParaRPr sz="800">
                        <a:latin typeface="Times New Roman"/>
                        <a:ea typeface="Times New Roman"/>
                        <a:cs typeface="Times New Roman"/>
                        <a:sym typeface="Times New Roman"/>
                      </a:endParaRPr>
                    </a:p>
                    <a:p>
                      <a:pPr marL="0" lvl="0" indent="0" algn="ctr" rtl="0">
                        <a:lnSpc>
                          <a:spcPct val="107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Expected output</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ctr" rtl="0">
                        <a:lnSpc>
                          <a:spcPct val="107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Actual Results/Drawbacks</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456975">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User Interface</a:t>
                      </a:r>
                      <a:endParaRPr sz="1800"/>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All the dataset values must be free from null data and redundancy.</a:t>
                      </a:r>
                      <a:endParaRPr sz="1800"/>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Data sets input sheet (.xlsx)</a:t>
                      </a:r>
                      <a:endParaRPr sz="1800"/>
                    </a:p>
                  </a:txBody>
                  <a:tcPr marL="91450" marR="91450" marT="45725" marB="45725" anchor="ctr"/>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Clean dataset with no redundancy</a:t>
                      </a:r>
                      <a:endParaRPr sz="18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Successfully shows the cleaned dataset</a:t>
                      </a:r>
                      <a:endParaRPr sz="18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605" name="Google Shape;605;p46"/>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
        <p:nvSpPr>
          <p:cNvPr id="606" name="Google Shape;606;p46"/>
          <p:cNvSpPr txBox="1"/>
          <p:nvPr/>
        </p:nvSpPr>
        <p:spPr>
          <a:xfrm>
            <a:off x="2893035" y="914988"/>
            <a:ext cx="3205515" cy="525755"/>
          </a:xfrm>
          <a:prstGeom prst="rect">
            <a:avLst/>
          </a:prstGeom>
          <a:noFill/>
          <a:ln>
            <a:noFill/>
          </a:ln>
        </p:spPr>
        <p:txBody>
          <a:bodyPr spcFirstLastPara="1" wrap="square" lIns="91425" tIns="91425" rIns="91425" bIns="91425" anchor="t" anchorCtr="0">
            <a:spAutoFit/>
          </a:bodyPr>
          <a:lstStyle/>
          <a:p>
            <a:pPr marL="0" marR="381000" lvl="0" indent="0" algn="l" rtl="0">
              <a:spcBef>
                <a:spcPts val="450"/>
              </a:spcBef>
              <a:spcAft>
                <a:spcPts val="0"/>
              </a:spcAft>
              <a:buClr>
                <a:schemeClr val="dk1"/>
              </a:buClr>
              <a:buSzPts val="1100"/>
              <a:buFont typeface="Arial"/>
              <a:buNone/>
            </a:pPr>
            <a:r>
              <a:rPr lang="en-US" sz="1800" b="1" dirty="0">
                <a:solidFill>
                  <a:schemeClr val="dk1"/>
                </a:solidFill>
                <a:latin typeface="Times New Roman"/>
                <a:ea typeface="Times New Roman"/>
                <a:cs typeface="Times New Roman"/>
                <a:sym typeface="Times New Roman"/>
              </a:rPr>
              <a:t>Checking for Redundancy</a:t>
            </a:r>
            <a:endParaRPr sz="1800" dirty="0">
              <a:latin typeface="Calibri"/>
              <a:ea typeface="Calibri"/>
              <a:cs typeface="Calibri"/>
              <a:sym typeface="Calibri"/>
            </a:endParaRPr>
          </a:p>
        </p:txBody>
      </p:sp>
      <p:sp>
        <p:nvSpPr>
          <p:cNvPr id="607" name="Google Shape;607;p46"/>
          <p:cNvSpPr txBox="1"/>
          <p:nvPr/>
        </p:nvSpPr>
        <p:spPr>
          <a:xfrm>
            <a:off x="2590800" y="4089275"/>
            <a:ext cx="3858900" cy="4617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Table-1 Test cases for ‘Redundancy’</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47"/>
          <p:cNvSpPr txBox="1"/>
          <p:nvPr/>
        </p:nvSpPr>
        <p:spPr>
          <a:xfrm>
            <a:off x="8229600" y="4770399"/>
            <a:ext cx="668400" cy="2706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dirty="0">
                <a:solidFill>
                  <a:schemeClr val="dk2"/>
                </a:solidFill>
                <a:latin typeface="Calibri"/>
                <a:cs typeface="Calibri"/>
                <a:sym typeface="Calibri"/>
              </a:rPr>
              <a:t>33</a:t>
            </a:r>
            <a:endParaRPr dirty="0"/>
          </a:p>
        </p:txBody>
      </p:sp>
      <p:sp>
        <p:nvSpPr>
          <p:cNvPr id="615" name="Google Shape;615;p47"/>
          <p:cNvSpPr txBox="1"/>
          <p:nvPr/>
        </p:nvSpPr>
        <p:spPr>
          <a:xfrm>
            <a:off x="8077200" y="57260"/>
            <a:ext cx="990600" cy="3498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16" name="Google Shape;616;p47"/>
          <p:cNvSpPr txBox="1">
            <a:spLocks noGrp="1"/>
          </p:cNvSpPr>
          <p:nvPr>
            <p:ph type="title"/>
          </p:nvPr>
        </p:nvSpPr>
        <p:spPr>
          <a:xfrm>
            <a:off x="471514" y="-100608"/>
            <a:ext cx="8229600" cy="689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accent1"/>
              </a:buClr>
              <a:buSzPct val="100000"/>
              <a:buFont typeface="Times New Roman"/>
              <a:buNone/>
            </a:pPr>
            <a:r>
              <a:rPr lang="en-US" sz="4000">
                <a:solidFill>
                  <a:schemeClr val="accent1"/>
                </a:solidFill>
                <a:latin typeface="Times New Roman"/>
                <a:ea typeface="Times New Roman"/>
                <a:cs typeface="Times New Roman"/>
                <a:sym typeface="Times New Roman"/>
              </a:rPr>
              <a:t>SYSTEM TESTING </a:t>
            </a:r>
            <a:endParaRPr/>
          </a:p>
        </p:txBody>
      </p:sp>
      <p:sp>
        <p:nvSpPr>
          <p:cNvPr id="617" name="Google Shape;617;p47"/>
          <p:cNvSpPr txBox="1">
            <a:spLocks noGrp="1"/>
          </p:cNvSpPr>
          <p:nvPr>
            <p:ph type="ftr" idx="11"/>
          </p:nvPr>
        </p:nvSpPr>
        <p:spPr>
          <a:xfrm>
            <a:off x="3048000" y="4769804"/>
            <a:ext cx="2895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sz="1400">
                <a:solidFill>
                  <a:schemeClr val="dk2"/>
                </a:solidFill>
              </a:rPr>
              <a:t>Department of CSE, Vemana IT</a:t>
            </a:r>
            <a:endParaRPr/>
          </a:p>
        </p:txBody>
      </p:sp>
      <p:sp>
        <p:nvSpPr>
          <p:cNvPr id="618" name="Google Shape;618;p47"/>
          <p:cNvSpPr txBox="1"/>
          <p:nvPr/>
        </p:nvSpPr>
        <p:spPr>
          <a:xfrm>
            <a:off x="457200" y="143470"/>
            <a:ext cx="2819400" cy="201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a:p>
        </p:txBody>
      </p:sp>
      <p:graphicFrame>
        <p:nvGraphicFramePr>
          <p:cNvPr id="619" name="Google Shape;619;p47"/>
          <p:cNvGraphicFramePr/>
          <p:nvPr>
            <p:extLst>
              <p:ext uri="{D42A27DB-BD31-4B8C-83A1-F6EECF244321}">
                <p14:modId xmlns:p14="http://schemas.microsoft.com/office/powerpoint/2010/main" val="1913834900"/>
              </p:ext>
            </p:extLst>
          </p:nvPr>
        </p:nvGraphicFramePr>
        <p:xfrm>
          <a:off x="355193" y="1110043"/>
          <a:ext cx="8136350" cy="3035965"/>
        </p:xfrm>
        <a:graphic>
          <a:graphicData uri="http://schemas.openxmlformats.org/drawingml/2006/table">
            <a:tbl>
              <a:tblPr firstRow="1" bandRow="1">
                <a:noFill/>
                <a:tableStyleId>{BF71532F-2294-4558-96DD-E9CEA4AC7F3F}</a:tableStyleId>
              </a:tblPr>
              <a:tblGrid>
                <a:gridCol w="82115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712200">
                  <a:extLst>
                    <a:ext uri="{9D8B030D-6E8A-4147-A177-3AD203B41FA5}">
                      <a16:colId xmlns:a16="http://schemas.microsoft.com/office/drawing/2014/main" val="20002"/>
                    </a:ext>
                  </a:extLst>
                </a:gridCol>
                <a:gridCol w="1029175">
                  <a:extLst>
                    <a:ext uri="{9D8B030D-6E8A-4147-A177-3AD203B41FA5}">
                      <a16:colId xmlns:a16="http://schemas.microsoft.com/office/drawing/2014/main" val="20003"/>
                    </a:ext>
                  </a:extLst>
                </a:gridCol>
                <a:gridCol w="1558625">
                  <a:extLst>
                    <a:ext uri="{9D8B030D-6E8A-4147-A177-3AD203B41FA5}">
                      <a16:colId xmlns:a16="http://schemas.microsoft.com/office/drawing/2014/main" val="20004"/>
                    </a:ext>
                  </a:extLst>
                </a:gridCol>
                <a:gridCol w="1796000">
                  <a:extLst>
                    <a:ext uri="{9D8B030D-6E8A-4147-A177-3AD203B41FA5}">
                      <a16:colId xmlns:a16="http://schemas.microsoft.com/office/drawing/2014/main" val="20005"/>
                    </a:ext>
                  </a:extLst>
                </a:gridCol>
              </a:tblGrid>
              <a:tr h="1024275">
                <a:tc>
                  <a:txBody>
                    <a:bodyPr/>
                    <a:lstStyle/>
                    <a:p>
                      <a:pPr marL="0" lvl="0" indent="0" algn="ctr" rtl="0">
                        <a:lnSpc>
                          <a:spcPct val="107000"/>
                        </a:lnSpc>
                        <a:spcBef>
                          <a:spcPts val="0"/>
                        </a:spcBef>
                        <a:spcAft>
                          <a:spcPts val="0"/>
                        </a:spcAft>
                        <a:buNone/>
                      </a:pPr>
                      <a:r>
                        <a:rPr lang="en-US" sz="1800">
                          <a:latin typeface="Times New Roman"/>
                          <a:ea typeface="Times New Roman"/>
                          <a:cs typeface="Times New Roman"/>
                          <a:sym typeface="Times New Roman"/>
                        </a:rPr>
                        <a:t>Test Case ID.</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Test Case Name</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ctr" rtl="0">
                        <a:lnSpc>
                          <a:spcPct val="107000"/>
                        </a:lnSpc>
                        <a:spcBef>
                          <a:spcPts val="0"/>
                        </a:spcBef>
                        <a:spcAft>
                          <a:spcPts val="0"/>
                        </a:spcAft>
                        <a:buNone/>
                      </a:pPr>
                      <a:r>
                        <a:rPr lang="en-US" sz="1800">
                          <a:latin typeface="Times New Roman"/>
                          <a:ea typeface="Times New Roman"/>
                          <a:cs typeface="Times New Roman"/>
                          <a:sym typeface="Times New Roman"/>
                        </a:rPr>
                        <a:t>Test Description</a:t>
                      </a:r>
                      <a:endParaRPr sz="1800">
                        <a:latin typeface="Times New Roman"/>
                        <a:ea typeface="Times New Roman"/>
                        <a:cs typeface="Times New Roman"/>
                        <a:sym typeface="Times New Roman"/>
                      </a:endParaRPr>
                    </a:p>
                  </a:txBody>
                  <a:tcPr marL="91450" marR="91450" marT="45725" marB="45725" anchor="ctr"/>
                </a:tc>
                <a:tc>
                  <a:txBody>
                    <a:bodyPr/>
                    <a:lstStyle/>
                    <a:p>
                      <a:pPr marL="0" lvl="0" indent="0" algn="ctr" rtl="0">
                        <a:lnSpc>
                          <a:spcPct val="107000"/>
                        </a:lnSpc>
                        <a:spcBef>
                          <a:spcPts val="0"/>
                        </a:spcBef>
                        <a:spcAft>
                          <a:spcPts val="0"/>
                        </a:spcAft>
                        <a:buClr>
                          <a:schemeClr val="dk1"/>
                        </a:buClr>
                        <a:buFont typeface="Arial"/>
                        <a:buNone/>
                      </a:pPr>
                      <a:r>
                        <a:rPr lang="en-US" sz="1800">
                          <a:latin typeface="Times New Roman"/>
                          <a:ea typeface="Times New Roman"/>
                          <a:cs typeface="Times New Roman"/>
                          <a:sym typeface="Times New Roman"/>
                        </a:rPr>
                        <a:t>Input</a:t>
                      </a:r>
                      <a:endParaRPr sz="800" u="none" strike="noStrike" cap="none">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800"/>
                        <a:buFont typeface="Calibri"/>
                        <a:buNone/>
                      </a:pPr>
                      <a:endParaRPr sz="800" u="none" strike="noStrike" cap="none"/>
                    </a:p>
                  </a:txBody>
                  <a:tcPr marL="91450" marR="91450" marT="45725" marB="45725" anchor="ctr"/>
                </a:tc>
                <a:tc>
                  <a:txBody>
                    <a:bodyPr/>
                    <a:lstStyle/>
                    <a:p>
                      <a:pPr marL="0" lvl="0" indent="0" algn="ctr" rtl="0">
                        <a:spcBef>
                          <a:spcPts val="0"/>
                        </a:spcBef>
                        <a:spcAft>
                          <a:spcPts val="0"/>
                        </a:spcAft>
                        <a:buNone/>
                      </a:pPr>
                      <a:endParaRPr sz="800">
                        <a:latin typeface="Times New Roman"/>
                        <a:ea typeface="Times New Roman"/>
                        <a:cs typeface="Times New Roman"/>
                        <a:sym typeface="Times New Roman"/>
                      </a:endParaRPr>
                    </a:p>
                    <a:p>
                      <a:pPr marL="0" lvl="0" indent="0" algn="ctr" rtl="0">
                        <a:lnSpc>
                          <a:spcPct val="107000"/>
                        </a:lnSpc>
                        <a:spcBef>
                          <a:spcPts val="0"/>
                        </a:spcBef>
                        <a:spcAft>
                          <a:spcPts val="0"/>
                        </a:spcAft>
                        <a:buNone/>
                      </a:pPr>
                      <a:r>
                        <a:rPr lang="en-US" sz="1800">
                          <a:latin typeface="Times New Roman"/>
                          <a:ea typeface="Times New Roman"/>
                          <a:cs typeface="Times New Roman"/>
                          <a:sym typeface="Times New Roman"/>
                        </a:rPr>
                        <a:t>Expected output</a:t>
                      </a:r>
                      <a:endParaRPr sz="800" u="none" strike="noStrike" cap="none">
                        <a:latin typeface="Times New Roman"/>
                        <a:ea typeface="Times New Roman"/>
                        <a:cs typeface="Times New Roman"/>
                        <a:sym typeface="Times New Roman"/>
                      </a:endParaRPr>
                    </a:p>
                  </a:txBody>
                  <a:tcPr marL="91450" marR="91450" marT="45725" marB="45725" anchor="ctr"/>
                </a:tc>
                <a:tc>
                  <a:txBody>
                    <a:bodyPr/>
                    <a:lstStyle/>
                    <a:p>
                      <a:pPr marL="0" lvl="0" indent="0" algn="ctr" rtl="0">
                        <a:lnSpc>
                          <a:spcPct val="107000"/>
                        </a:lnSpc>
                        <a:spcBef>
                          <a:spcPts val="0"/>
                        </a:spcBef>
                        <a:spcAft>
                          <a:spcPts val="0"/>
                        </a:spcAft>
                        <a:buNone/>
                      </a:pPr>
                      <a:r>
                        <a:rPr lang="en-US" sz="1800">
                          <a:latin typeface="Times New Roman"/>
                          <a:ea typeface="Times New Roman"/>
                          <a:cs typeface="Times New Roman"/>
                          <a:sym typeface="Times New Roman"/>
                        </a:rPr>
                        <a:t>Actual Results/Drawbacks</a:t>
                      </a:r>
                      <a:endParaRPr sz="800" u="none" strike="noStrike" cap="none">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0"/>
                  </a:ext>
                </a:extLst>
              </a:tr>
              <a:tr h="1867700">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User Interface</a:t>
                      </a:r>
                      <a:endParaRPr sz="1800"/>
                    </a:p>
                  </a:txBody>
                  <a:tcPr marL="91450" marR="91450" marT="45725" marB="45725" anchor="ctr"/>
                </a:tc>
                <a:tc>
                  <a:txBody>
                    <a:bodyPr/>
                    <a:lstStyle/>
                    <a:p>
                      <a:pPr marL="0" marR="0" lvl="0" indent="0" algn="ctr" rtl="0">
                        <a:spcBef>
                          <a:spcPts val="0"/>
                        </a:spcBef>
                        <a:spcAft>
                          <a:spcPts val="0"/>
                        </a:spcAft>
                        <a:buNone/>
                      </a:pPr>
                      <a:r>
                        <a:rPr lang="en-US" sz="1800">
                          <a:latin typeface="Times New Roman"/>
                          <a:ea typeface="Times New Roman"/>
                          <a:cs typeface="Times New Roman"/>
                          <a:sym typeface="Times New Roman"/>
                        </a:rPr>
                        <a:t>Ensure that the user interface functions as intended and is intuitive for users.</a:t>
                      </a:r>
                      <a:endParaRPr sz="1800"/>
                    </a:p>
                  </a:txBody>
                  <a:tcPr marL="91450" marR="91450" marT="45725" marB="45725" anchor="ctr"/>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Facial image, text, or speech input</a:t>
                      </a:r>
                      <a:endParaRPr sz="1800" dirty="0"/>
                    </a:p>
                  </a:txBody>
                  <a:tcPr marL="91450" marR="91450" marT="45725" marB="45725" anchor="ctr"/>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Corresponding emoji, or avatar mapping displayed to the user</a:t>
                      </a:r>
                      <a:endParaRPr sz="1800" u="none" strike="noStrike" cap="none" dirty="0">
                        <a:latin typeface="Times New Roman"/>
                        <a:ea typeface="Times New Roman"/>
                        <a:cs typeface="Times New Roman"/>
                        <a:sym typeface="Times New Roman"/>
                      </a:endParaRPr>
                    </a:p>
                  </a:txBody>
                  <a:tcPr marL="91450" marR="91450" marT="45725" marB="45725" anchor="ctr"/>
                </a:tc>
                <a:tc>
                  <a:txBody>
                    <a:bodyPr/>
                    <a:lstStyle/>
                    <a:p>
                      <a:pPr marL="0" marR="0" lvl="0" indent="0" algn="ctr" rtl="0">
                        <a:spcBef>
                          <a:spcPts val="0"/>
                        </a:spcBef>
                        <a:spcAft>
                          <a:spcPts val="0"/>
                        </a:spcAft>
                        <a:buNone/>
                      </a:pPr>
                      <a:r>
                        <a:rPr lang="en-US" sz="1800" dirty="0">
                          <a:latin typeface="Times New Roman"/>
                          <a:ea typeface="Times New Roman"/>
                          <a:cs typeface="Times New Roman"/>
                          <a:sym typeface="Times New Roman"/>
                        </a:rPr>
                        <a:t>User interface  successfully displays the corresponding emoji or avatar mapping based on the input</a:t>
                      </a:r>
                      <a:endParaRPr sz="1800" u="none" strike="noStrike" cap="none" dirty="0">
                        <a:latin typeface="Times New Roman"/>
                        <a:ea typeface="Times New Roman"/>
                        <a:cs typeface="Times New Roman"/>
                        <a:sym typeface="Times New Roman"/>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620" name="Google Shape;620;p47"/>
          <p:cNvSpPr txBox="1">
            <a:spLocks noGrp="1"/>
          </p:cNvSpPr>
          <p:nvPr>
            <p:ph type="dt" idx="10"/>
          </p:nvPr>
        </p:nvSpPr>
        <p:spPr>
          <a:xfrm>
            <a:off x="457200" y="4767264"/>
            <a:ext cx="2133600" cy="2739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
        <p:nvSpPr>
          <p:cNvPr id="621" name="Google Shape;621;p47"/>
          <p:cNvSpPr txBox="1"/>
          <p:nvPr/>
        </p:nvSpPr>
        <p:spPr>
          <a:xfrm>
            <a:off x="3576285" y="557565"/>
            <a:ext cx="2466300" cy="796500"/>
          </a:xfrm>
          <a:prstGeom prst="rect">
            <a:avLst/>
          </a:prstGeom>
          <a:noFill/>
          <a:ln>
            <a:noFill/>
          </a:ln>
        </p:spPr>
        <p:txBody>
          <a:bodyPr spcFirstLastPara="1" wrap="square" lIns="91425" tIns="91425" rIns="91425" bIns="91425" anchor="t" anchorCtr="0">
            <a:spAutoFit/>
          </a:bodyPr>
          <a:lstStyle/>
          <a:p>
            <a:pPr marL="0" marR="381000" lvl="0" indent="0" algn="l" rtl="0">
              <a:spcBef>
                <a:spcPts val="450"/>
              </a:spcBef>
              <a:spcAft>
                <a:spcPts val="0"/>
              </a:spcAft>
              <a:buNone/>
            </a:pPr>
            <a:r>
              <a:rPr lang="en-US" sz="1800" b="1">
                <a:solidFill>
                  <a:schemeClr val="dk1"/>
                </a:solidFill>
                <a:latin typeface="Times New Roman"/>
                <a:ea typeface="Times New Roman"/>
                <a:cs typeface="Times New Roman"/>
                <a:sym typeface="Times New Roman"/>
              </a:rPr>
              <a:t>User Interface</a:t>
            </a:r>
            <a:endParaRPr sz="1800" b="1">
              <a:solidFill>
                <a:schemeClr val="dk1"/>
              </a:solidFill>
              <a:latin typeface="Times New Roman"/>
              <a:ea typeface="Times New Roman"/>
              <a:cs typeface="Times New Roman"/>
              <a:sym typeface="Times New Roman"/>
            </a:endParaRPr>
          </a:p>
          <a:p>
            <a:pPr marL="0" marR="381000" lvl="0" indent="0" algn="l" rtl="0">
              <a:spcBef>
                <a:spcPts val="450"/>
              </a:spcBef>
              <a:spcAft>
                <a:spcPts val="0"/>
              </a:spcAft>
              <a:buNone/>
            </a:pPr>
            <a:endParaRPr sz="1800" b="1">
              <a:solidFill>
                <a:schemeClr val="dk1"/>
              </a:solidFill>
              <a:latin typeface="Times New Roman"/>
              <a:ea typeface="Times New Roman"/>
              <a:cs typeface="Times New Roman"/>
              <a:sym typeface="Times New Roman"/>
            </a:endParaRPr>
          </a:p>
        </p:txBody>
      </p:sp>
      <p:sp>
        <p:nvSpPr>
          <p:cNvPr id="622" name="Google Shape;622;p47"/>
          <p:cNvSpPr txBox="1"/>
          <p:nvPr/>
        </p:nvSpPr>
        <p:spPr>
          <a:xfrm>
            <a:off x="2590800" y="4089275"/>
            <a:ext cx="3858900" cy="461700"/>
          </a:xfrm>
          <a:prstGeom prst="rect">
            <a:avLst/>
          </a:prstGeom>
          <a:noFill/>
          <a:ln>
            <a:noFill/>
          </a:ln>
        </p:spPr>
        <p:txBody>
          <a:bodyPr spcFirstLastPara="1" wrap="square" lIns="91425" tIns="91425" rIns="91425" bIns="91425" anchor="t" anchorCtr="0">
            <a:spAutoFit/>
          </a:bodyPr>
          <a:lstStyle/>
          <a:p>
            <a:pPr marL="0" lvl="0" indent="0" algn="just" rtl="0">
              <a:lnSpc>
                <a:spcPct val="120000"/>
              </a:lnSpc>
              <a:spcBef>
                <a:spcPts val="0"/>
              </a:spcBef>
              <a:spcAft>
                <a:spcPts val="0"/>
              </a:spcAft>
              <a:buNone/>
            </a:pPr>
            <a:r>
              <a:rPr lang="en-US" sz="1800">
                <a:solidFill>
                  <a:schemeClr val="dk1"/>
                </a:solidFill>
                <a:latin typeface="Times New Roman"/>
                <a:ea typeface="Times New Roman"/>
                <a:cs typeface="Times New Roman"/>
                <a:sym typeface="Times New Roman"/>
              </a:rPr>
              <a:t>Table-1 Test cases for ‘User Interface’</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8"/>
          <p:cNvSpPr txBox="1">
            <a:spLocks noGrp="1"/>
          </p:cNvSpPr>
          <p:nvPr>
            <p:ph type="body" idx="1"/>
          </p:nvPr>
        </p:nvSpPr>
        <p:spPr>
          <a:xfrm>
            <a:off x="386715" y="1062990"/>
            <a:ext cx="8300085" cy="3289935"/>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1600"/>
              <a:buFont typeface="Arial"/>
              <a:buChar char="•"/>
            </a:pPr>
            <a:r>
              <a:rPr lang="en-US" sz="1600">
                <a:latin typeface="Times New Roman"/>
                <a:ea typeface="Times New Roman"/>
                <a:cs typeface="Times New Roman"/>
                <a:sym typeface="Times New Roman"/>
              </a:rPr>
              <a:t>The outcome of our project has 3 Different parts.</a:t>
            </a:r>
            <a:endParaRPr sz="1600">
              <a:latin typeface="Times New Roman"/>
              <a:ea typeface="Times New Roman"/>
              <a:cs typeface="Times New Roman"/>
              <a:sym typeface="Times New Roman"/>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One outcome of our project is to process the facial input through image processing.</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Classify the inputs according to algorithms. </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Finally it will display the appropriate emoji corresponding to the respective facial expression.</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It will also take voice as an input through microphone, and return the emoji by converting the speech to text. </a:t>
            </a:r>
            <a:endParaRPr/>
          </a:p>
          <a:p>
            <a:pPr marL="342900" lvl="0" indent="-342900" algn="just" rtl="0">
              <a:lnSpc>
                <a:spcPct val="150000"/>
              </a:lnSpc>
              <a:spcBef>
                <a:spcPts val="320"/>
              </a:spcBef>
              <a:spcAft>
                <a:spcPts val="0"/>
              </a:spcAft>
              <a:buClr>
                <a:schemeClr val="dk1"/>
              </a:buClr>
              <a:buSzPts val="1600"/>
              <a:buFont typeface="Arial"/>
              <a:buChar char="•"/>
            </a:pPr>
            <a:r>
              <a:rPr lang="en-US" sz="1600">
                <a:latin typeface="Times New Roman"/>
                <a:ea typeface="Times New Roman"/>
                <a:cs typeface="Times New Roman"/>
                <a:sym typeface="Times New Roman"/>
              </a:rPr>
              <a:t>Finally, it will take text as an input and classify the text and return the emoji after sentiment analysis of the text.                     </a:t>
            </a:r>
            <a:endParaRPr sz="1600">
              <a:latin typeface="Times New Roman"/>
              <a:ea typeface="Times New Roman"/>
              <a:cs typeface="Times New Roman"/>
              <a:sym typeface="Times New Roman"/>
            </a:endParaRPr>
          </a:p>
        </p:txBody>
      </p:sp>
      <p:sp>
        <p:nvSpPr>
          <p:cNvPr id="630" name="Google Shape;630;p48"/>
          <p:cNvSpPr txBox="1">
            <a:spLocks noGrp="1"/>
          </p:cNvSpPr>
          <p:nvPr>
            <p:ph type="title"/>
          </p:nvPr>
        </p:nvSpPr>
        <p:spPr>
          <a:xfrm>
            <a:off x="6350" y="205740"/>
            <a:ext cx="9137015"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EXPECTED OUTCOME </a:t>
            </a:r>
            <a:endParaRPr/>
          </a:p>
        </p:txBody>
      </p:sp>
      <p:sp>
        <p:nvSpPr>
          <p:cNvPr id="631" name="Google Shape;631;p48"/>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632" name="Google Shape;632;p48"/>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633" name="Google Shape;633;p48"/>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dirty="0">
                <a:solidFill>
                  <a:schemeClr val="dk2"/>
                </a:solidFill>
                <a:latin typeface="Calibri"/>
                <a:ea typeface="Calibri"/>
                <a:cs typeface="Calibri"/>
                <a:sym typeface="Calibri"/>
              </a:rPr>
              <a:t>34</a:t>
            </a:r>
            <a:endParaRPr dirty="0"/>
          </a:p>
        </p:txBody>
      </p:sp>
      <p:sp>
        <p:nvSpPr>
          <p:cNvPr id="634" name="Google Shape;634;p48"/>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35" name="Google Shape;635;p4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49"/>
          <p:cNvSpPr txBox="1">
            <a:spLocks noGrp="1"/>
          </p:cNvSpPr>
          <p:nvPr>
            <p:ph type="body" idx="1"/>
          </p:nvPr>
        </p:nvSpPr>
        <p:spPr>
          <a:xfrm>
            <a:off x="457200" y="1063228"/>
            <a:ext cx="8229600" cy="3565921"/>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It can be used to detect the human sentiment and emotions. </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It can be used to enhance story-telling.</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It can be used to identify the intensity of pain of a deaf patient. For example: It can be used by Video conferencing doctors.</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Our system can be used in Digital Cameras where in the image is captured only when the person smiles, or if the person doesn’t blink his eyes. For example: Snapchat/Instagram filters.</a:t>
            </a:r>
            <a:endParaRPr sz="1600">
              <a:latin typeface="Times New Roman"/>
              <a:ea typeface="Times New Roman"/>
              <a:cs typeface="Times New Roman"/>
              <a:sym typeface="Times New Roman"/>
            </a:endParaRPr>
          </a:p>
        </p:txBody>
      </p:sp>
      <p:sp>
        <p:nvSpPr>
          <p:cNvPr id="643" name="Google Shape;643;p49"/>
          <p:cNvSpPr txBox="1">
            <a:spLocks noGrp="1"/>
          </p:cNvSpPr>
          <p:nvPr>
            <p:ph type="title"/>
          </p:nvPr>
        </p:nvSpPr>
        <p:spPr>
          <a:xfrm>
            <a:off x="0" y="205740"/>
            <a:ext cx="91440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APPLICATIONS</a:t>
            </a:r>
            <a:endParaRPr/>
          </a:p>
        </p:txBody>
      </p:sp>
      <p:sp>
        <p:nvSpPr>
          <p:cNvPr id="644" name="Google Shape;644;p49"/>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645" name="Google Shape;645;p49"/>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646" name="Google Shape;646;p49"/>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dirty="0">
                <a:solidFill>
                  <a:schemeClr val="dk2"/>
                </a:solidFill>
                <a:latin typeface="Calibri"/>
                <a:ea typeface="Calibri"/>
                <a:cs typeface="Calibri"/>
                <a:sym typeface="Calibri"/>
              </a:rPr>
              <a:t>35</a:t>
            </a:r>
            <a:endParaRPr dirty="0"/>
          </a:p>
        </p:txBody>
      </p:sp>
      <p:sp>
        <p:nvSpPr>
          <p:cNvPr id="647" name="Google Shape;647;p49"/>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48" name="Google Shape;648;p4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50"/>
          <p:cNvSpPr txBox="1">
            <a:spLocks noGrp="1"/>
          </p:cNvSpPr>
          <p:nvPr>
            <p:ph type="body" idx="1"/>
          </p:nvPr>
        </p:nvSpPr>
        <p:spPr>
          <a:xfrm>
            <a:off x="458470" y="895350"/>
            <a:ext cx="8229600" cy="394779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500"/>
              <a:buFont typeface="Calibri"/>
              <a:buNone/>
            </a:pPr>
            <a:r>
              <a:rPr lang="en-US" sz="1500">
                <a:solidFill>
                  <a:schemeClr val="dk1"/>
                </a:solidFill>
                <a:latin typeface="Times New Roman"/>
                <a:ea typeface="Times New Roman"/>
                <a:cs typeface="Times New Roman"/>
                <a:sym typeface="Times New Roman"/>
              </a:rPr>
              <a:t>[1]. "Emotion Recognition Based Emoji Retrieval Using Deep Learning", S.Srivastava, P. Gupta and P.  Kumar, 2021 5th International Conference on Trends in Electronics and Informatics (ICOEI), 2021, pg. 1182-1186.</a:t>
            </a:r>
            <a:endParaRPr sz="1500">
              <a:latin typeface="Times New Roman"/>
              <a:ea typeface="Times New Roman"/>
              <a:cs typeface="Times New Roman"/>
              <a:sym typeface="Times New Roman"/>
            </a:endParaRPr>
          </a:p>
          <a:p>
            <a:pPr marL="0" lvl="0" indent="0" algn="just" rtl="0">
              <a:spcBef>
                <a:spcPts val="300"/>
              </a:spcBef>
              <a:spcAft>
                <a:spcPts val="0"/>
              </a:spcAft>
              <a:buClr>
                <a:schemeClr val="dk1"/>
              </a:buClr>
              <a:buSzPts val="1500"/>
              <a:buFont typeface="Calibri"/>
              <a:buNone/>
            </a:pPr>
            <a:r>
              <a:rPr lang="en-US" sz="1500">
                <a:solidFill>
                  <a:schemeClr val="dk1"/>
                </a:solidFill>
                <a:latin typeface="Times New Roman"/>
                <a:ea typeface="Times New Roman"/>
                <a:cs typeface="Times New Roman"/>
                <a:sym typeface="Times New Roman"/>
              </a:rPr>
              <a:t>[2]. "Anon-Emoji: An Optical See-Through Augmented Reality System for Children with Autism Spectrum Disorders to promote Understanding of Facial Expressions and Emotions,"R. Sun, H. Haraldsson, Y. Zhao and S. Belongie,  2019 IEEE International Symposium on Mixed and Augmented Reality Adjunct (ISMAR-Adjunct), 2019, pg. 448-450.</a:t>
            </a:r>
            <a:endParaRPr sz="1500">
              <a:latin typeface="Times New Roman"/>
              <a:ea typeface="Times New Roman"/>
              <a:cs typeface="Times New Roman"/>
              <a:sym typeface="Times New Roman"/>
            </a:endParaRPr>
          </a:p>
          <a:p>
            <a:pPr marL="0" lvl="0" indent="0" algn="just" rtl="0">
              <a:spcBef>
                <a:spcPts val="300"/>
              </a:spcBef>
              <a:spcAft>
                <a:spcPts val="0"/>
              </a:spcAft>
              <a:buClr>
                <a:schemeClr val="dk1"/>
              </a:buClr>
              <a:buSzPts val="1500"/>
              <a:buFont typeface="Calibri"/>
              <a:buNone/>
            </a:pPr>
            <a:r>
              <a:rPr lang="en-US" sz="1500">
                <a:latin typeface="Times New Roman"/>
                <a:ea typeface="Times New Roman"/>
                <a:cs typeface="Times New Roman"/>
                <a:sym typeface="Times New Roman"/>
              </a:rPr>
              <a:t>[3]. “Facial Emoji Recognition”, N.Swapna Goud, K. Revanth Reddy, G.Alekha and G.S Suchitha, International Journal of Trend in Scientific Research and Development(IJTSRD),Volume:3 Issue:3, March-April 2019, Page No. 1330-1333.</a:t>
            </a:r>
            <a:endParaRPr/>
          </a:p>
          <a:p>
            <a:pPr marL="0" lvl="0" indent="0" algn="just" rtl="0">
              <a:spcBef>
                <a:spcPts val="300"/>
              </a:spcBef>
              <a:spcAft>
                <a:spcPts val="0"/>
              </a:spcAft>
              <a:buClr>
                <a:schemeClr val="dk1"/>
              </a:buClr>
              <a:buSzPts val="1500"/>
              <a:buFont typeface="Calibri"/>
              <a:buNone/>
            </a:pPr>
            <a:r>
              <a:rPr lang="en-US" sz="1500">
                <a:solidFill>
                  <a:schemeClr val="dk1"/>
                </a:solidFill>
                <a:latin typeface="Times New Roman"/>
                <a:ea typeface="Times New Roman"/>
                <a:cs typeface="Times New Roman"/>
                <a:sym typeface="Times New Roman"/>
              </a:rPr>
              <a:t>[4]. "Real-Time Facial Expression Recognition Based on CNN," K.C. Liu, C.C. Hsu, W.Y. Wang and H.H. Chiang, 2019 International Conference on System Science and Engineering (ICSSE), 2019, pg. 120-123.</a:t>
            </a:r>
            <a:endParaRPr sz="1500">
              <a:solidFill>
                <a:schemeClr val="dk1"/>
              </a:solidFill>
              <a:latin typeface="Times New Roman"/>
              <a:ea typeface="Times New Roman"/>
              <a:cs typeface="Times New Roman"/>
              <a:sym typeface="Times New Roman"/>
            </a:endParaRPr>
          </a:p>
          <a:p>
            <a:pPr marL="0" lvl="0" indent="0" algn="just" rtl="0">
              <a:spcBef>
                <a:spcPts val="300"/>
              </a:spcBef>
              <a:spcAft>
                <a:spcPts val="0"/>
              </a:spcAft>
              <a:buClr>
                <a:schemeClr val="dk1"/>
              </a:buClr>
              <a:buSzPts val="1500"/>
              <a:buFont typeface="Calibri"/>
              <a:buNone/>
            </a:pPr>
            <a:r>
              <a:rPr lang="en-US" sz="1500">
                <a:latin typeface="Times New Roman"/>
                <a:ea typeface="Times New Roman"/>
                <a:cs typeface="Times New Roman"/>
                <a:sym typeface="Times New Roman"/>
              </a:rPr>
              <a:t>[5]. “Emojify Create your own emoji with Deep Learning”, Payas Doshi, Priyanshi Sethi, Pulkit Sharma, Mahaveer Jain, International Research Journal of Engineering and Technology (IRJET), Volume: 08 Issue: 11 , Nov 2021.Page No. 1014-1024.</a:t>
            </a:r>
            <a:endParaRPr sz="1500">
              <a:latin typeface="Times New Roman"/>
              <a:ea typeface="Times New Roman"/>
              <a:cs typeface="Times New Roman"/>
              <a:sym typeface="Times New Roman"/>
            </a:endParaRPr>
          </a:p>
          <a:p>
            <a:pPr marL="342900" lvl="0" indent="-247650" algn="just" rtl="0">
              <a:lnSpc>
                <a:spcPct val="80000"/>
              </a:lnSpc>
              <a:spcBef>
                <a:spcPts val="300"/>
              </a:spcBef>
              <a:spcAft>
                <a:spcPts val="0"/>
              </a:spcAft>
              <a:buClr>
                <a:schemeClr val="dk1"/>
              </a:buClr>
              <a:buSzPts val="1500"/>
              <a:buFont typeface="Calibri"/>
              <a:buNone/>
            </a:pPr>
            <a:endParaRPr sz="1500">
              <a:latin typeface="Times New Roman"/>
              <a:ea typeface="Times New Roman"/>
              <a:cs typeface="Times New Roman"/>
              <a:sym typeface="Times New Roman"/>
            </a:endParaRPr>
          </a:p>
        </p:txBody>
      </p:sp>
      <p:sp>
        <p:nvSpPr>
          <p:cNvPr id="656" name="Google Shape;656;p50"/>
          <p:cNvSpPr txBox="1">
            <a:spLocks noGrp="1"/>
          </p:cNvSpPr>
          <p:nvPr>
            <p:ph type="title"/>
          </p:nvPr>
        </p:nvSpPr>
        <p:spPr>
          <a:xfrm>
            <a:off x="0" y="133350"/>
            <a:ext cx="9138285"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REFERENCES</a:t>
            </a:r>
            <a:endParaRPr/>
          </a:p>
        </p:txBody>
      </p:sp>
      <p:sp>
        <p:nvSpPr>
          <p:cNvPr id="657" name="Google Shape;657;p50"/>
          <p:cNvSpPr txBox="1">
            <a:spLocks noGrp="1"/>
          </p:cNvSpPr>
          <p:nvPr>
            <p:ph type="ftr" idx="11"/>
          </p:nvPr>
        </p:nvSpPr>
        <p:spPr>
          <a:xfrm>
            <a:off x="0" y="4767580"/>
            <a:ext cx="9145905"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658" name="Google Shape;658;p50"/>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659" name="Google Shape;659;p50"/>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dirty="0">
                <a:solidFill>
                  <a:schemeClr val="dk2"/>
                </a:solidFill>
                <a:latin typeface="Calibri"/>
                <a:ea typeface="Calibri"/>
                <a:cs typeface="Calibri"/>
                <a:sym typeface="Calibri"/>
              </a:rPr>
              <a:t>36</a:t>
            </a:r>
            <a:endParaRPr dirty="0"/>
          </a:p>
        </p:txBody>
      </p:sp>
      <p:sp>
        <p:nvSpPr>
          <p:cNvPr id="660" name="Google Shape;660;p50"/>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61" name="Google Shape;661;p5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1"/>
          <p:cNvSpPr txBox="1">
            <a:spLocks noGrp="1"/>
          </p:cNvSpPr>
          <p:nvPr>
            <p:ph type="body" idx="1"/>
          </p:nvPr>
        </p:nvSpPr>
        <p:spPr>
          <a:xfrm>
            <a:off x="458470" y="895350"/>
            <a:ext cx="8229600" cy="394779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Font typeface="Calibri"/>
              <a:buNone/>
            </a:pPr>
            <a:r>
              <a:rPr lang="en-US" sz="1400">
                <a:latin typeface="Times New Roman"/>
                <a:ea typeface="Times New Roman"/>
                <a:cs typeface="Times New Roman"/>
                <a:sym typeface="Times New Roman"/>
              </a:rPr>
              <a:t>[6]. “Exploiting Deep Neural Networks for Tweet-based Emoji Prediction”,Andrei Catalin Coman1 , Giacomo Zara , Yaroslav Nechaev , Gianni Barlacchi , and Alessandro Moschit, University of Trento, Trento, Italy.</a:t>
            </a:r>
            <a:endParaRPr/>
          </a:p>
          <a:p>
            <a:pPr marL="0" lvl="0" indent="0" algn="just" rtl="0">
              <a:lnSpc>
                <a:spcPct val="150000"/>
              </a:lnSpc>
              <a:spcBef>
                <a:spcPts val="0"/>
              </a:spcBef>
              <a:spcAft>
                <a:spcPts val="0"/>
              </a:spcAft>
              <a:buClr>
                <a:schemeClr val="dk1"/>
              </a:buClr>
              <a:buSzPts val="1600"/>
              <a:buFont typeface="Calibri"/>
              <a:buNone/>
            </a:pPr>
            <a:r>
              <a:rPr lang="en-US" sz="1400">
                <a:latin typeface="Times New Roman"/>
                <a:ea typeface="Times New Roman"/>
                <a:cs typeface="Times New Roman"/>
                <a:sym typeface="Times New Roman"/>
              </a:rPr>
              <a:t>[7]. “Transformation of Facial Expression into corresponding Emoticons”, Ankur Ankit, Dhananjay Narayan, Alok Kumar International Journal of Engineering and Advanced Technology (IJEAT). Volume-8 Issue-5, June 2019</a:t>
            </a:r>
            <a:endParaRPr/>
          </a:p>
          <a:p>
            <a:pPr marL="0" lvl="0" indent="0" algn="just" rtl="0">
              <a:lnSpc>
                <a:spcPct val="150000"/>
              </a:lnSpc>
              <a:spcBef>
                <a:spcPts val="0"/>
              </a:spcBef>
              <a:spcAft>
                <a:spcPts val="0"/>
              </a:spcAft>
              <a:buClr>
                <a:schemeClr val="dk1"/>
              </a:buClr>
              <a:buSzPts val="1600"/>
              <a:buFont typeface="Calibri"/>
              <a:buNone/>
            </a:pPr>
            <a:r>
              <a:rPr lang="en-US" sz="1400">
                <a:latin typeface="Times New Roman"/>
                <a:ea typeface="Times New Roman"/>
                <a:cs typeface="Times New Roman"/>
                <a:sym typeface="Times New Roman"/>
              </a:rPr>
              <a:t>[8]. “Mapping of human facial expressions to emojis using Deep learning”, Parth Vishe , Pune Institute of Computer Technology, Pune, Maharashtra, India. May 2022, Volume 9, Issue 5 .</a:t>
            </a:r>
            <a:endParaRPr/>
          </a:p>
          <a:p>
            <a:pPr marL="0" lvl="0" indent="0" algn="just" rtl="0">
              <a:lnSpc>
                <a:spcPct val="150000"/>
              </a:lnSpc>
              <a:spcBef>
                <a:spcPts val="0"/>
              </a:spcBef>
              <a:spcAft>
                <a:spcPts val="0"/>
              </a:spcAft>
              <a:buClr>
                <a:schemeClr val="dk1"/>
              </a:buClr>
              <a:buSzPts val="1600"/>
              <a:buFont typeface="Calibri"/>
              <a:buNone/>
            </a:pPr>
            <a:r>
              <a:rPr lang="en-US" sz="1400">
                <a:solidFill>
                  <a:schemeClr val="dk1"/>
                </a:solidFill>
                <a:latin typeface="Times New Roman"/>
                <a:ea typeface="Times New Roman"/>
                <a:cs typeface="Times New Roman"/>
                <a:sym typeface="Times New Roman"/>
              </a:rPr>
              <a:t>[9]. “</a:t>
            </a:r>
            <a:r>
              <a:rPr lang="en-US" sz="1400">
                <a:latin typeface="Times New Roman"/>
                <a:ea typeface="Times New Roman"/>
                <a:cs typeface="Times New Roman"/>
                <a:sym typeface="Times New Roman"/>
              </a:rPr>
              <a:t>Emojify: Emoji Prediction from Sentence”, Chen Huang, Xueying (Shirley) Xie, Boyu (Bill) Zhang,</a:t>
            </a:r>
            <a:r>
              <a:rPr lang="en-US" sz="1400">
                <a:solidFill>
                  <a:schemeClr val="dk1"/>
                </a:solidFill>
                <a:latin typeface="Times New Roman"/>
                <a:ea typeface="Times New Roman"/>
                <a:cs typeface="Times New Roman"/>
                <a:sym typeface="Times New Roman"/>
              </a:rPr>
              <a:t> </a:t>
            </a:r>
            <a:r>
              <a:rPr lang="en-US" sz="1400">
                <a:latin typeface="Times New Roman"/>
                <a:ea typeface="Times New Roman"/>
                <a:cs typeface="Times New Roman"/>
                <a:sym typeface="Times New Roman"/>
              </a:rPr>
              <a:t>Stanford University.</a:t>
            </a:r>
            <a:endParaRPr/>
          </a:p>
          <a:p>
            <a:pPr marL="0" lvl="0" indent="0" algn="just" rtl="0">
              <a:lnSpc>
                <a:spcPct val="150000"/>
              </a:lnSpc>
              <a:spcBef>
                <a:spcPts val="0"/>
              </a:spcBef>
              <a:spcAft>
                <a:spcPts val="0"/>
              </a:spcAft>
              <a:buClr>
                <a:schemeClr val="dk1"/>
              </a:buClr>
              <a:buSzPts val="1600"/>
              <a:buFont typeface="Calibri"/>
              <a:buNone/>
            </a:pPr>
            <a:r>
              <a:rPr lang="en-US" sz="1400">
                <a:solidFill>
                  <a:schemeClr val="dk1"/>
                </a:solidFill>
                <a:latin typeface="Times New Roman"/>
                <a:ea typeface="Times New Roman"/>
                <a:cs typeface="Times New Roman"/>
                <a:sym typeface="Times New Roman"/>
              </a:rPr>
              <a:t>[10]. “</a:t>
            </a:r>
            <a:r>
              <a:rPr lang="en-US" sz="1400">
                <a:latin typeface="Times New Roman"/>
                <a:ea typeface="Times New Roman"/>
                <a:cs typeface="Times New Roman"/>
                <a:sym typeface="Times New Roman"/>
              </a:rPr>
              <a:t>Emojify-create Your Own Emojis With Deep Learning” Sagar Chilivery, Sandeep Pukale, Yashraj Sonawane Vasantdada Patil Pratishthan’s College Of Engineering And Visual Arts, India Volume:04/Issue:02/February-2022</a:t>
            </a:r>
            <a:endParaRPr/>
          </a:p>
          <a:p>
            <a:pPr marL="0" lvl="0" indent="0" algn="just" rtl="0">
              <a:lnSpc>
                <a:spcPct val="150000"/>
              </a:lnSpc>
              <a:spcBef>
                <a:spcPts val="0"/>
              </a:spcBef>
              <a:spcAft>
                <a:spcPts val="0"/>
              </a:spcAft>
              <a:buClr>
                <a:schemeClr val="dk1"/>
              </a:buClr>
              <a:buSzPts val="1600"/>
              <a:buNone/>
            </a:pPr>
            <a:endParaRPr sz="1400" b="1">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600"/>
              <a:buNone/>
            </a:pPr>
            <a:endParaRPr sz="1400">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600"/>
              <a:buNone/>
            </a:pPr>
            <a:endParaRPr sz="1400">
              <a:latin typeface="Times New Roman"/>
              <a:ea typeface="Times New Roman"/>
              <a:cs typeface="Times New Roman"/>
              <a:sym typeface="Times New Roman"/>
            </a:endParaRPr>
          </a:p>
          <a:p>
            <a:pPr marL="342900" lvl="0" indent="-247650" algn="just" rtl="0">
              <a:lnSpc>
                <a:spcPct val="80000"/>
              </a:lnSpc>
              <a:spcBef>
                <a:spcPts val="300"/>
              </a:spcBef>
              <a:spcAft>
                <a:spcPts val="0"/>
              </a:spcAft>
              <a:buClr>
                <a:schemeClr val="dk1"/>
              </a:buClr>
              <a:buSzPts val="1500"/>
              <a:buFont typeface="Calibri"/>
              <a:buNone/>
            </a:pPr>
            <a:endParaRPr sz="1500">
              <a:latin typeface="Times New Roman"/>
              <a:ea typeface="Times New Roman"/>
              <a:cs typeface="Times New Roman"/>
              <a:sym typeface="Times New Roman"/>
            </a:endParaRPr>
          </a:p>
        </p:txBody>
      </p:sp>
      <p:sp>
        <p:nvSpPr>
          <p:cNvPr id="669" name="Google Shape;669;p51"/>
          <p:cNvSpPr txBox="1">
            <a:spLocks noGrp="1"/>
          </p:cNvSpPr>
          <p:nvPr>
            <p:ph type="title"/>
          </p:nvPr>
        </p:nvSpPr>
        <p:spPr>
          <a:xfrm>
            <a:off x="0" y="133350"/>
            <a:ext cx="9138285"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REFERENCES</a:t>
            </a:r>
            <a:endParaRPr/>
          </a:p>
        </p:txBody>
      </p:sp>
      <p:sp>
        <p:nvSpPr>
          <p:cNvPr id="670" name="Google Shape;670;p51"/>
          <p:cNvSpPr txBox="1">
            <a:spLocks noGrp="1"/>
          </p:cNvSpPr>
          <p:nvPr>
            <p:ph type="ftr" idx="11"/>
          </p:nvPr>
        </p:nvSpPr>
        <p:spPr>
          <a:xfrm>
            <a:off x="0" y="4767580"/>
            <a:ext cx="9145905"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671" name="Google Shape;671;p51"/>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672" name="Google Shape;672;p51"/>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dirty="0">
                <a:solidFill>
                  <a:schemeClr val="dk2"/>
                </a:solidFill>
                <a:latin typeface="Calibri"/>
                <a:ea typeface="Calibri"/>
                <a:cs typeface="Calibri"/>
                <a:sym typeface="Calibri"/>
              </a:rPr>
              <a:t>37</a:t>
            </a:r>
            <a:endParaRPr dirty="0"/>
          </a:p>
        </p:txBody>
      </p:sp>
      <p:sp>
        <p:nvSpPr>
          <p:cNvPr id="673" name="Google Shape;673;p51"/>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74" name="Google Shape;674;p5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52"/>
          <p:cNvSpPr txBox="1">
            <a:spLocks noGrp="1"/>
          </p:cNvSpPr>
          <p:nvPr>
            <p:ph type="title"/>
          </p:nvPr>
        </p:nvSpPr>
        <p:spPr>
          <a:xfrm>
            <a:off x="-635" y="1885950"/>
            <a:ext cx="9144635"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THANK YOU</a:t>
            </a:r>
            <a:endParaRPr/>
          </a:p>
        </p:txBody>
      </p:sp>
      <p:sp>
        <p:nvSpPr>
          <p:cNvPr id="682" name="Google Shape;682;p52"/>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683" name="Google Shape;683;p52"/>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684" name="Google Shape;684;p52"/>
          <p:cNvSpPr txBox="1"/>
          <p:nvPr/>
        </p:nvSpPr>
        <p:spPr>
          <a:xfrm>
            <a:off x="8229600" y="4770399"/>
            <a:ext cx="668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dirty="0">
                <a:solidFill>
                  <a:schemeClr val="dk2"/>
                </a:solidFill>
                <a:latin typeface="Calibri"/>
                <a:ea typeface="Calibri"/>
                <a:cs typeface="Calibri"/>
                <a:sym typeface="Calibri"/>
              </a:rPr>
              <a:t>37</a:t>
            </a:r>
            <a:endParaRPr dirty="0"/>
          </a:p>
        </p:txBody>
      </p:sp>
      <p:sp>
        <p:nvSpPr>
          <p:cNvPr id="685" name="Google Shape;685;p52"/>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686" name="Google Shape;686;p5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Growing popularity and Applications of Artificial Intelligence and machine learning in today’s age.</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A good career option in the future.</a:t>
            </a:r>
            <a:endParaRPr/>
          </a:p>
          <a:p>
            <a:pPr marL="342900" lvl="0" indent="-342900" algn="just" rtl="0">
              <a:lnSpc>
                <a:spcPct val="150000"/>
              </a:lnSpc>
              <a:spcBef>
                <a:spcPts val="320"/>
              </a:spcBef>
              <a:spcAft>
                <a:spcPts val="0"/>
              </a:spcAft>
              <a:buClr>
                <a:schemeClr val="dk1"/>
              </a:buClr>
              <a:buSzPts val="1600"/>
              <a:buChar char="•"/>
            </a:pPr>
            <a:r>
              <a:rPr lang="en-US" sz="1600">
                <a:latin typeface="Times New Roman"/>
                <a:ea typeface="Times New Roman"/>
                <a:cs typeface="Times New Roman"/>
                <a:sym typeface="Times New Roman"/>
              </a:rPr>
              <a:t>Since we use a lot of social media filters we wanted to know the technology behind it.</a:t>
            </a:r>
            <a:endParaRPr/>
          </a:p>
        </p:txBody>
      </p:sp>
      <p:sp>
        <p:nvSpPr>
          <p:cNvPr id="132" name="Google Shape;132;p17"/>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400">
                <a:solidFill>
                  <a:schemeClr val="dk2"/>
                </a:solidFill>
                <a:latin typeface="Calibri"/>
                <a:ea typeface="Calibri"/>
                <a:cs typeface="Calibri"/>
                <a:sym typeface="Calibri"/>
              </a:rPr>
              <a:t>3</a:t>
            </a:r>
            <a:endParaRPr/>
          </a:p>
        </p:txBody>
      </p:sp>
      <p:sp>
        <p:nvSpPr>
          <p:cNvPr id="133" name="Google Shape;133;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MOTIVATION</a:t>
            </a:r>
            <a:endParaRPr/>
          </a:p>
        </p:txBody>
      </p:sp>
      <p:sp>
        <p:nvSpPr>
          <p:cNvPr id="134" name="Google Shape;134;p17"/>
          <p:cNvSpPr txBox="1">
            <a:spLocks noGrp="1"/>
          </p:cNvSpPr>
          <p:nvPr>
            <p:ph type="ftr" idx="11"/>
          </p:nvPr>
        </p:nvSpPr>
        <p:spPr>
          <a:xfrm>
            <a:off x="0" y="4767580"/>
            <a:ext cx="9144000" cy="27368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400">
                <a:solidFill>
                  <a:schemeClr val="dk2"/>
                </a:solidFill>
              </a:rPr>
              <a:t>Department of CSE, Vemana IT</a:t>
            </a:r>
            <a:endParaRPr/>
          </a:p>
        </p:txBody>
      </p:sp>
      <p:sp>
        <p:nvSpPr>
          <p:cNvPr id="135" name="Google Shape;135;p17"/>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EMOJIFIER</a:t>
            </a:r>
            <a:endParaRPr sz="1200">
              <a:solidFill>
                <a:srgbClr val="888888"/>
              </a:solidFill>
              <a:latin typeface="Calibri"/>
              <a:ea typeface="Calibri"/>
              <a:cs typeface="Calibri"/>
              <a:sym typeface="Calibri"/>
            </a:endParaRPr>
          </a:p>
        </p:txBody>
      </p:sp>
      <p:sp>
        <p:nvSpPr>
          <p:cNvPr id="136" name="Google Shape;136;p17"/>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a:solidFill>
                  <a:srgbClr val="888888"/>
                </a:solidFill>
                <a:latin typeface="Calibri"/>
                <a:ea typeface="Calibri"/>
                <a:cs typeface="Calibri"/>
                <a:sym typeface="Calibri"/>
              </a:rPr>
              <a:t>2022 - 23</a:t>
            </a:r>
            <a:endParaRPr/>
          </a:p>
        </p:txBody>
      </p:sp>
      <p:sp>
        <p:nvSpPr>
          <p:cNvPr id="137" name="Google Shape;137;p1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rgbClr val="000000"/>
              </a:buClr>
              <a:buSzPts val="1600"/>
              <a:buNone/>
            </a:pPr>
            <a:r>
              <a:rPr lang="en-US" sz="1600">
                <a:solidFill>
                  <a:srgbClr val="000000"/>
                </a:solidFill>
                <a:latin typeface="Times New Roman"/>
                <a:ea typeface="Times New Roman"/>
                <a:cs typeface="Times New Roman"/>
                <a:sym typeface="Times New Roman"/>
              </a:rPr>
              <a:t>Emojis are small images that are commonly included in social media text messages. The combination of visual and textual content in the same message builds up a modern way of communication. Emojis or avatars are ways to indicate nonverbal cues. These cues have become an essential part of online chatting, product review, brand emotion, and many more. It also led to increasing data science research dedicated to emoji-driven storytelling. With advancements in computer vision and deep learning, it is now possible to detect human emotions from images. In this project, we will classify human facial expressions to filter and map corresponding emojis or avatars. Emojifier is a software which deals with the creation of Emoji’s or Avatars. </a:t>
            </a:r>
            <a:endParaRPr/>
          </a:p>
          <a:p>
            <a:pPr marL="342900" lvl="0" indent="-241300" algn="just" rtl="0">
              <a:lnSpc>
                <a:spcPct val="120000"/>
              </a:lnSpc>
              <a:spcBef>
                <a:spcPts val="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145" name="Google Shape;145;p18"/>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2"/>
              </a:buClr>
              <a:buSzPts val="1800"/>
              <a:buFont typeface="Calibri"/>
              <a:buNone/>
            </a:pPr>
            <a:r>
              <a:rPr lang="en-US" sz="1800">
                <a:solidFill>
                  <a:schemeClr val="dk2"/>
                </a:solidFill>
                <a:latin typeface="Calibri"/>
                <a:ea typeface="Calibri"/>
                <a:cs typeface="Calibri"/>
                <a:sym typeface="Calibri"/>
              </a:rPr>
              <a:t>4</a:t>
            </a:r>
            <a:endParaRPr sz="1800">
              <a:solidFill>
                <a:schemeClr val="dk1"/>
              </a:solidFill>
              <a:latin typeface="Calibri"/>
              <a:ea typeface="Calibri"/>
              <a:cs typeface="Calibri"/>
              <a:sym typeface="Calibri"/>
            </a:endParaRPr>
          </a:p>
        </p:txBody>
      </p:sp>
      <p:sp>
        <p:nvSpPr>
          <p:cNvPr id="146" name="Google Shape;146;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ABSTRACT</a:t>
            </a:r>
            <a:endParaRPr/>
          </a:p>
        </p:txBody>
      </p:sp>
      <p:sp>
        <p:nvSpPr>
          <p:cNvPr id="147" name="Google Shape;147;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148" name="Google Shape;148;p18"/>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sz="1800">
              <a:solidFill>
                <a:schemeClr val="dk1"/>
              </a:solidFill>
              <a:latin typeface="Calibri"/>
              <a:ea typeface="Calibri"/>
              <a:cs typeface="Calibri"/>
              <a:sym typeface="Calibri"/>
            </a:endParaRPr>
          </a:p>
        </p:txBody>
      </p:sp>
      <p:sp>
        <p:nvSpPr>
          <p:cNvPr id="149" name="Google Shape;149;p18"/>
          <p:cNvSpPr txBox="1"/>
          <p:nvPr/>
        </p:nvSpPr>
        <p:spPr>
          <a:xfrm>
            <a:off x="8115300" y="109702"/>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a:p>
        </p:txBody>
      </p:sp>
      <p:sp>
        <p:nvSpPr>
          <p:cNvPr id="150" name="Google Shape;150;p1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[1]. S.Srivastava, P. Gupta and P. Kumar, "Emotion Recognition Based Emoji Retrieval Using Deep Learning,"  2021 5th International Conference on Trends in Electronics and Informatics (ICOEI), 2021, pp. 1182-1186</a:t>
            </a:r>
            <a:endParaRPr sz="1600" b="1">
              <a:latin typeface="Times New Roman"/>
              <a:ea typeface="Times New Roman"/>
              <a:cs typeface="Times New Roman"/>
              <a:sym typeface="Times New Roman"/>
            </a:endParaRPr>
          </a:p>
          <a:p>
            <a:pPr marL="342900" lvl="0" indent="-342900" algn="just" rtl="0">
              <a:lnSpc>
                <a:spcPct val="14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In this paper, they have used deep learning to identify the seven main human emotions: anger, disgust, fear, happiness, sadness, surprise and neutrality.</a:t>
            </a:r>
            <a:endParaRPr/>
          </a:p>
          <a:p>
            <a:pPr marL="342900" lvl="0" indent="-342900" algn="just" rtl="0">
              <a:lnSpc>
                <a:spcPct val="14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CNN Algorithm and jupyter notebook platform is used.</a:t>
            </a:r>
            <a:endParaRPr/>
          </a:p>
          <a:p>
            <a:pPr marL="342900" lvl="0" indent="-342900" algn="just" rtl="0">
              <a:lnSpc>
                <a:spcPct val="14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 image processing techniques used are reshape,resize and converting to greyscale standerd.</a:t>
            </a:r>
            <a:endParaRPr sz="1600">
              <a:latin typeface="Times New Roman"/>
              <a:ea typeface="Times New Roman"/>
              <a:cs typeface="Times New Roman"/>
              <a:sym typeface="Times New Roman"/>
            </a:endParaRPr>
          </a:p>
          <a:p>
            <a:pPr marL="342900" lvl="0" indent="-241300" algn="just" rtl="0">
              <a:lnSpc>
                <a:spcPct val="140000"/>
              </a:lnSpc>
              <a:spcBef>
                <a:spcPts val="0"/>
              </a:spcBef>
              <a:spcAft>
                <a:spcPts val="0"/>
              </a:spcAft>
              <a:buClr>
                <a:schemeClr val="dk1"/>
              </a:buClr>
              <a:buSzPts val="1600"/>
              <a:buNone/>
            </a:pPr>
            <a:endParaRPr sz="1600">
              <a:latin typeface="Times New Roman"/>
              <a:ea typeface="Times New Roman"/>
              <a:cs typeface="Times New Roman"/>
              <a:sym typeface="Times New Roman"/>
            </a:endParaRPr>
          </a:p>
          <a:p>
            <a:pPr marL="342900" lvl="0" indent="-241300" algn="just" rtl="0">
              <a:lnSpc>
                <a:spcPct val="14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a:p>
            <a:pPr marL="342900" lvl="0" indent="-241300" algn="just" rtl="0">
              <a:lnSpc>
                <a:spcPct val="140000"/>
              </a:lnSpc>
              <a:spcBef>
                <a:spcPts val="0"/>
              </a:spcBef>
              <a:spcAft>
                <a:spcPts val="0"/>
              </a:spcAft>
              <a:buClr>
                <a:schemeClr val="dk1"/>
              </a:buClr>
              <a:buSzPts val="1600"/>
              <a:buNone/>
            </a:pPr>
            <a:endParaRPr sz="1600">
              <a:latin typeface="Times New Roman"/>
              <a:ea typeface="Times New Roman"/>
              <a:cs typeface="Times New Roman"/>
              <a:sym typeface="Times New Roman"/>
            </a:endParaRPr>
          </a:p>
        </p:txBody>
      </p:sp>
      <p:sp>
        <p:nvSpPr>
          <p:cNvPr id="158" name="Google Shape;158;p19"/>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2"/>
              </a:buClr>
              <a:buSzPts val="1800"/>
              <a:buFont typeface="Calibri"/>
              <a:buNone/>
            </a:pPr>
            <a:r>
              <a:rPr lang="en-US" sz="1800">
                <a:solidFill>
                  <a:schemeClr val="dk2"/>
                </a:solidFill>
                <a:latin typeface="Calibri"/>
                <a:ea typeface="Calibri"/>
                <a:cs typeface="Calibri"/>
                <a:sym typeface="Calibri"/>
              </a:rPr>
              <a:t>5</a:t>
            </a:r>
            <a:endParaRPr sz="1800">
              <a:solidFill>
                <a:schemeClr val="dk1"/>
              </a:solidFill>
              <a:latin typeface="Calibri"/>
              <a:ea typeface="Calibri"/>
              <a:cs typeface="Calibri"/>
              <a:sym typeface="Calibri"/>
            </a:endParaRPr>
          </a:p>
        </p:txBody>
      </p:sp>
      <p:sp>
        <p:nvSpPr>
          <p:cNvPr id="159" name="Google Shape;159;p19"/>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160" name="Google Shape;160;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- 1</a:t>
            </a:r>
            <a:endParaRPr/>
          </a:p>
        </p:txBody>
      </p:sp>
      <p:sp>
        <p:nvSpPr>
          <p:cNvPr id="161" name="Google Shape;161;p1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162" name="Google Shape;162;p19"/>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163" name="Google Shape;163;p1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latin typeface="Times New Roman"/>
                <a:ea typeface="Times New Roman"/>
                <a:cs typeface="Times New Roman"/>
                <a:sym typeface="Times New Roman"/>
              </a:rPr>
              <a:t>[2]. Payas Doshi, Priyanshi Sethi, Pulkit Sharma, Mahaveer Jain, “Emojify Create your own emoji with Deep Learning”, International Research Journal of Engineering and Technology (IRJET), Volume: 08 Issue: 11 , Nov 2021.Page No. 1014-1024.</a:t>
            </a:r>
            <a:endParaRPr sz="1600" b="1">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Algorithms and models used- CNN algorithm, TensorFlow , OpenCV.</a:t>
            </a:r>
            <a:endParaRPr/>
          </a:p>
          <a:p>
            <a:pPr marL="342900" lvl="0" indent="-34290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They classified human facial expressions to filter and map corresponding emojis or avatars.</a:t>
            </a:r>
            <a:endParaRPr/>
          </a:p>
          <a:p>
            <a:pPr marL="285750" lvl="0" indent="-28575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 result they expected is the use of emojify in chatting world. They want people to    communicate with their own customisable emoticon.</a:t>
            </a:r>
            <a:endParaRPr/>
          </a:p>
          <a:p>
            <a:pPr marL="285750" lvl="0" indent="-285750" algn="just" rtl="0">
              <a:lnSpc>
                <a:spcPct val="15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This paper recognizes one’s current emotion and convert that emotion's emoji so that the customer gets emoji of their face and use it in chatting.</a:t>
            </a:r>
            <a:endParaRPr sz="1600">
              <a:latin typeface="Times New Roman"/>
              <a:ea typeface="Times New Roman"/>
              <a:cs typeface="Times New Roman"/>
              <a:sym typeface="Times New Roman"/>
            </a:endParaRPr>
          </a:p>
          <a:p>
            <a:pPr marL="342900" lvl="0" indent="-241300" algn="just" rtl="0">
              <a:lnSpc>
                <a:spcPct val="13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a:p>
            <a:pPr marL="342900" lvl="0" indent="-241300" algn="just" rtl="0">
              <a:lnSpc>
                <a:spcPct val="11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171" name="Google Shape;171;p20"/>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6</a:t>
            </a:r>
            <a:endParaRPr/>
          </a:p>
        </p:txBody>
      </p:sp>
      <p:sp>
        <p:nvSpPr>
          <p:cNvPr id="172" name="Google Shape;172;p20"/>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173" name="Google Shape;173;p2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- 2</a:t>
            </a:r>
            <a:endParaRPr/>
          </a:p>
        </p:txBody>
      </p:sp>
      <p:sp>
        <p:nvSpPr>
          <p:cNvPr id="174" name="Google Shape;174;p2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175" name="Google Shape;175;p20"/>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176" name="Google Shape;176;p2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body" idx="1"/>
          </p:nvPr>
        </p:nvSpPr>
        <p:spPr>
          <a:xfrm>
            <a:off x="457200" y="1063229"/>
            <a:ext cx="8229600" cy="3289732"/>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solidFill>
                  <a:schemeClr val="dk1"/>
                </a:solidFill>
                <a:latin typeface="Times New Roman"/>
                <a:ea typeface="Times New Roman"/>
                <a:cs typeface="Times New Roman"/>
                <a:sym typeface="Times New Roman"/>
              </a:rPr>
              <a:t>[3]. R. Sun, H. Haraldsson, Y. Zhao and S. Belongie, "Anon-Emoji: An Optical See-Through Augmented Reality System for Children with Autism Spectrum Disorders to promote Understanding of Facial Expressions and Emotions“, 2019 IEEE International Symposium on Mixed and Augmented Reality Adjunct (ISMAR-Adjunct), 2019, pp. 448-450</a:t>
            </a:r>
            <a:endParaRPr sz="1600" b="1">
              <a:latin typeface="Times New Roman"/>
              <a:ea typeface="Times New Roman"/>
              <a:cs typeface="Times New Roman"/>
              <a:sym typeface="Times New Roman"/>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In this paper, they present a system designed for OST AR headsets that occludes the subject's facial expressions with an emotion-presenting 3D emoji model.</a:t>
            </a:r>
            <a:endParaRPr/>
          </a:p>
          <a:p>
            <a:pPr marL="342900" lvl="0" indent="-342900" algn="just" rtl="0">
              <a:lnSpc>
                <a:spcPct val="150000"/>
              </a:lnSpc>
              <a:spcBef>
                <a:spcPts val="0"/>
              </a:spcBef>
              <a:spcAft>
                <a:spcPts val="0"/>
              </a:spcAft>
              <a:buClr>
                <a:schemeClr val="dk1"/>
              </a:buClr>
              <a:buSzPts val="1600"/>
              <a:buChar char="•"/>
            </a:pPr>
            <a:r>
              <a:rPr lang="en-US" sz="1600">
                <a:solidFill>
                  <a:schemeClr val="dk1"/>
                </a:solidFill>
                <a:latin typeface="Times New Roman"/>
                <a:ea typeface="Times New Roman"/>
                <a:cs typeface="Times New Roman"/>
                <a:sym typeface="Times New Roman"/>
              </a:rPr>
              <a:t>This system has helped them to understand how children with ASD perceive emotions through standard emotion presenting systems and help them enhance their skills of understanding facial expressions.</a:t>
            </a:r>
            <a:endParaRPr sz="1600">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184" name="Google Shape;184;p21"/>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7</a:t>
            </a:r>
            <a:endParaRPr/>
          </a:p>
        </p:txBody>
      </p:sp>
      <p:sp>
        <p:nvSpPr>
          <p:cNvPr id="185" name="Google Shape;185;p21"/>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186" name="Google Shape;186;p2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- 3</a:t>
            </a:r>
            <a:endParaRPr/>
          </a:p>
        </p:txBody>
      </p:sp>
      <p:sp>
        <p:nvSpPr>
          <p:cNvPr id="187" name="Google Shape;187;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188" name="Google Shape;188;p21"/>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189" name="Google Shape;189;p2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body" idx="1"/>
          </p:nvPr>
        </p:nvSpPr>
        <p:spPr>
          <a:xfrm>
            <a:off x="457200" y="1063228"/>
            <a:ext cx="8229600" cy="348972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600"/>
              <a:buNone/>
            </a:pPr>
            <a:r>
              <a:rPr lang="en-US" sz="1600" b="1">
                <a:latin typeface="Times New Roman"/>
                <a:ea typeface="Times New Roman"/>
                <a:cs typeface="Times New Roman"/>
                <a:sym typeface="Times New Roman"/>
              </a:rPr>
              <a:t>[4]. N.Swapna Goud, K. Revanth Reddy, G.Alekha and G.S Suchitha, “Facial Emoji Recognition”, International Journal of Trend in Scientific Research and Development(IJTSRD),Volume:3 Issue:3, March-April 2019, Page No. 1330-1333.</a:t>
            </a:r>
            <a:endParaRPr/>
          </a:p>
          <a:p>
            <a:pPr marL="342900" lvl="0" indent="-342900" algn="just" rtl="0">
              <a:lnSpc>
                <a:spcPct val="12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 main aim of this project is to develop automatic facial emotion recognition system in which an emoticon is used for giving the output for individuals thus assigning them various therapies or solutions to relief them from stress.</a:t>
            </a:r>
            <a:endParaRPr/>
          </a:p>
          <a:p>
            <a:pPr marL="342900" lvl="0" indent="-342900" algn="just" rtl="0">
              <a:lnSpc>
                <a:spcPct val="12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Algorithms used- HAAR classifier is used for face detection and CNN algorithm is utilized for the expression detection and giving the emoticon.</a:t>
            </a:r>
            <a:endParaRPr sz="1600">
              <a:latin typeface="Times New Roman"/>
              <a:ea typeface="Times New Roman"/>
              <a:cs typeface="Times New Roman"/>
              <a:sym typeface="Times New Roman"/>
            </a:endParaRPr>
          </a:p>
          <a:p>
            <a:pPr marL="342900" lvl="0" indent="-342900" algn="just" rtl="0">
              <a:lnSpc>
                <a:spcPct val="120000"/>
              </a:lnSpc>
              <a:spcBef>
                <a:spcPts val="0"/>
              </a:spcBef>
              <a:spcAft>
                <a:spcPts val="0"/>
              </a:spcAft>
              <a:buClr>
                <a:schemeClr val="dk1"/>
              </a:buClr>
              <a:buSzPts val="1600"/>
              <a:buChar char="•"/>
            </a:pPr>
            <a:r>
              <a:rPr lang="en-US" sz="1600">
                <a:latin typeface="Times New Roman"/>
                <a:ea typeface="Times New Roman"/>
                <a:cs typeface="Times New Roman"/>
                <a:sym typeface="Times New Roman"/>
              </a:rPr>
              <a:t>The emotions used for the experiments include happiness, Sadness, Surprise, Fear, Disgust, and Anger that are universally accepted. </a:t>
            </a:r>
            <a:r>
              <a:rPr lang="en-US" sz="1600">
                <a:solidFill>
                  <a:schemeClr val="dk1"/>
                </a:solidFill>
                <a:latin typeface="Times New Roman"/>
                <a:ea typeface="Times New Roman"/>
                <a:cs typeface="Times New Roman"/>
                <a:sym typeface="Times New Roman"/>
              </a:rPr>
              <a:t>The purpose was to develop an intelligent system for facial based expression classification using CNN algorithm.</a:t>
            </a:r>
            <a:endParaRPr sz="1600" b="0" i="0">
              <a:solidFill>
                <a:schemeClr val="dk1"/>
              </a:solidFill>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a:p>
            <a:pPr marL="342900" lvl="0" indent="-241300" algn="just" rtl="0">
              <a:lnSpc>
                <a:spcPct val="120000"/>
              </a:lnSpc>
              <a:spcBef>
                <a:spcPts val="0"/>
              </a:spcBef>
              <a:spcAft>
                <a:spcPts val="0"/>
              </a:spcAft>
              <a:buClr>
                <a:schemeClr val="dk1"/>
              </a:buClr>
              <a:buSzPts val="1600"/>
              <a:buNone/>
            </a:pPr>
            <a:endParaRPr sz="1600" u="sng">
              <a:latin typeface="Times New Roman"/>
              <a:ea typeface="Times New Roman"/>
              <a:cs typeface="Times New Roman"/>
              <a:sym typeface="Times New Roman"/>
            </a:endParaRPr>
          </a:p>
        </p:txBody>
      </p:sp>
      <p:sp>
        <p:nvSpPr>
          <p:cNvPr id="197" name="Google Shape;197;p22"/>
          <p:cNvSpPr txBox="1"/>
          <p:nvPr/>
        </p:nvSpPr>
        <p:spPr>
          <a:xfrm>
            <a:off x="8610600" y="4770399"/>
            <a:ext cx="287438" cy="27070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366092"/>
              </a:buClr>
              <a:buSzPts val="1800"/>
              <a:buFont typeface="Calibri"/>
              <a:buNone/>
            </a:pPr>
            <a:r>
              <a:rPr lang="en-US" sz="1800">
                <a:solidFill>
                  <a:srgbClr val="366092"/>
                </a:solidFill>
                <a:latin typeface="Calibri"/>
                <a:ea typeface="Calibri"/>
                <a:cs typeface="Calibri"/>
                <a:sym typeface="Calibri"/>
              </a:rPr>
              <a:t>8</a:t>
            </a:r>
            <a:endParaRPr/>
          </a:p>
        </p:txBody>
      </p:sp>
      <p:sp>
        <p:nvSpPr>
          <p:cNvPr id="198" name="Google Shape;198;p22"/>
          <p:cNvSpPr txBox="1"/>
          <p:nvPr/>
        </p:nvSpPr>
        <p:spPr>
          <a:xfrm>
            <a:off x="8077200" y="57260"/>
            <a:ext cx="990600" cy="34993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888888"/>
              </a:buClr>
              <a:buSzPts val="1200"/>
              <a:buFont typeface="Calibri"/>
              <a:buNone/>
            </a:pPr>
            <a:r>
              <a:rPr lang="en-US" sz="1200">
                <a:solidFill>
                  <a:srgbClr val="888888"/>
                </a:solidFill>
                <a:latin typeface="Calibri"/>
                <a:ea typeface="Calibri"/>
                <a:cs typeface="Calibri"/>
                <a:sym typeface="Calibri"/>
              </a:rPr>
              <a:t>2022 - 23</a:t>
            </a:r>
            <a:endParaRPr sz="1800">
              <a:solidFill>
                <a:schemeClr val="dk1"/>
              </a:solidFill>
              <a:latin typeface="Calibri"/>
              <a:ea typeface="Calibri"/>
              <a:cs typeface="Calibri"/>
              <a:sym typeface="Calibri"/>
            </a:endParaRPr>
          </a:p>
        </p:txBody>
      </p:sp>
      <p:sp>
        <p:nvSpPr>
          <p:cNvPr id="199" name="Google Shape;199;p2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4000"/>
              <a:buFont typeface="Times New Roman"/>
              <a:buNone/>
            </a:pPr>
            <a:r>
              <a:rPr lang="en-US" sz="4000">
                <a:solidFill>
                  <a:schemeClr val="accent1"/>
                </a:solidFill>
                <a:latin typeface="Times New Roman"/>
                <a:ea typeface="Times New Roman"/>
                <a:cs typeface="Times New Roman"/>
                <a:sym typeface="Times New Roman"/>
              </a:rPr>
              <a:t>LITERATURE SURVEY - 4</a:t>
            </a:r>
            <a:endParaRPr/>
          </a:p>
        </p:txBody>
      </p:sp>
      <p:sp>
        <p:nvSpPr>
          <p:cNvPr id="200" name="Google Shape;200;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2"/>
              </a:buClr>
              <a:buSzPts val="1400"/>
              <a:buFont typeface="Calibri"/>
              <a:buNone/>
            </a:pPr>
            <a:r>
              <a:rPr lang="en-US" sz="1400">
                <a:solidFill>
                  <a:schemeClr val="dk2"/>
                </a:solidFill>
              </a:rPr>
              <a:t>Department of CSE, Vemana IT</a:t>
            </a:r>
            <a:endParaRPr/>
          </a:p>
        </p:txBody>
      </p:sp>
      <p:sp>
        <p:nvSpPr>
          <p:cNvPr id="201" name="Google Shape;201;p22"/>
          <p:cNvSpPr txBox="1"/>
          <p:nvPr/>
        </p:nvSpPr>
        <p:spPr>
          <a:xfrm>
            <a:off x="457200" y="205978"/>
            <a:ext cx="2819400" cy="20121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7F7F7F"/>
              </a:buClr>
              <a:buSzPts val="1200"/>
              <a:buFont typeface="Calibri"/>
              <a:buNone/>
            </a:pPr>
            <a:r>
              <a:rPr lang="en-US" sz="1200">
                <a:solidFill>
                  <a:srgbClr val="7F7F7F"/>
                </a:solidFill>
                <a:latin typeface="Calibri"/>
                <a:ea typeface="Calibri"/>
                <a:cs typeface="Calibri"/>
                <a:sym typeface="Calibri"/>
              </a:rPr>
              <a:t>EMOJIFIER</a:t>
            </a:r>
            <a:endParaRPr/>
          </a:p>
        </p:txBody>
      </p:sp>
      <p:sp>
        <p:nvSpPr>
          <p:cNvPr id="202" name="Google Shape;202;p2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5/4/2023</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4142</Words>
  <Application>Microsoft Office PowerPoint</Application>
  <PresentationFormat>On-screen Show (16:9)</PresentationFormat>
  <Paragraphs>635</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vt:lpstr>
      <vt:lpstr>Times New Roman</vt:lpstr>
      <vt:lpstr>Office Theme</vt:lpstr>
      <vt:lpstr>PowerPoint Presentation</vt:lpstr>
      <vt:lpstr>BIRD VIEW</vt:lpstr>
      <vt:lpstr>INTRODUCTION</vt:lpstr>
      <vt:lpstr>MOTIVATION</vt:lpstr>
      <vt:lpstr>ABSTRACT</vt:lpstr>
      <vt:lpstr>LITERATURE SURVEY - 1</vt:lpstr>
      <vt:lpstr>LITERATURE SURVEY - 2</vt:lpstr>
      <vt:lpstr>LITERATURE SURVEY - 3</vt:lpstr>
      <vt:lpstr>LITERATURE SURVEY - 4</vt:lpstr>
      <vt:lpstr>LITERATURE SURVEY - 5</vt:lpstr>
      <vt:lpstr>LITERATURE SURVEY - 6</vt:lpstr>
      <vt:lpstr>LITERATURE SURVEY - 7</vt:lpstr>
      <vt:lpstr>LITERATURE SURVEY - 8</vt:lpstr>
      <vt:lpstr>LITERATURE SURVEY - 9</vt:lpstr>
      <vt:lpstr>LITERATURE SURVEY - 10</vt:lpstr>
      <vt:lpstr>LITERATURE SURVEY - 11</vt:lpstr>
      <vt:lpstr>LITERATURE SURVEY - 12</vt:lpstr>
      <vt:lpstr>COMPARATIVE ANALYSIS </vt:lpstr>
      <vt:lpstr>COMPARATIVE ANALYSIS </vt:lpstr>
      <vt:lpstr>PROBLEM STATEMENT </vt:lpstr>
      <vt:lpstr>  PROPOSED SYSTEM</vt:lpstr>
      <vt:lpstr>SYSTEM SPECIFICATION</vt:lpstr>
      <vt:lpstr>DESIGN METHODOLOGY</vt:lpstr>
      <vt:lpstr>DESIGN METHODOLOGY</vt:lpstr>
      <vt:lpstr>USE CASE DIAGRAM</vt:lpstr>
      <vt:lpstr>MODULE DESCRIPTION</vt:lpstr>
      <vt:lpstr>MODULE DESCRIPTION</vt:lpstr>
      <vt:lpstr>MODULE DESCRIPTION</vt:lpstr>
      <vt:lpstr>MODULE DESCRIPTION</vt:lpstr>
      <vt:lpstr>MODULE DESCRIPTION</vt:lpstr>
      <vt:lpstr>MODULE DESCRIPTION</vt:lpstr>
      <vt:lpstr>MODULE DESCRIPTION</vt:lpstr>
      <vt:lpstr>SYSTEM TESTING </vt:lpstr>
      <vt:lpstr>SYSTEM TESTING </vt:lpstr>
      <vt:lpstr>EXPECTED OUTCOME </vt:lpstr>
      <vt:lpstr>APPLICATIONS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RANJITH SINGH S</cp:lastModifiedBy>
  <cp:revision>2</cp:revision>
  <dcterms:modified xsi:type="dcterms:W3CDTF">2023-04-29T13:23:56Z</dcterms:modified>
</cp:coreProperties>
</file>