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43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3058526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staff-personnel-team-group-154689/" TargetMode="External"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04813" y="267328"/>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880425"/>
            <a:ext cx="8610600" cy="2308324"/>
          </a:xfrm>
          <a:prstGeom prst="rect">
            <a:avLst/>
          </a:prstGeom>
          <a:noFill/>
        </p:spPr>
        <p:txBody>
          <a:bodyPr wrap="square" rtlCol="0">
            <a:spAutoFit/>
          </a:bodyPr>
          <a:lstStyle/>
          <a:p>
            <a:r>
              <a:rPr lang="en-US" sz="2400" dirty="0"/>
              <a:t>STUDENT NAME:  </a:t>
            </a:r>
            <a:r>
              <a:rPr lang="en-GB" sz="2400"/>
              <a:t>ASHWATHI RS</a:t>
            </a:r>
            <a:endParaRPr lang="en-US" sz="2400" dirty="0"/>
          </a:p>
          <a:p>
            <a:r>
              <a:rPr lang="en-US" sz="2400" dirty="0"/>
              <a:t>REGISTER NO      :  asunm110312201103</a:t>
            </a:r>
          </a:p>
          <a:p>
            <a:r>
              <a:rPr lang="en-US" sz="2400" dirty="0"/>
              <a:t>NM ID                   : 7551AE33C10C1E8B1834A704B5C6CFCA</a:t>
            </a:r>
          </a:p>
          <a:p>
            <a:r>
              <a:rPr lang="en-US" sz="2400" dirty="0"/>
              <a:t>DEPARTMENT     :  B.COM (ACCOUNTING AND FINANCE)</a:t>
            </a:r>
          </a:p>
          <a:p>
            <a:r>
              <a:rPr lang="en-US" sz="2400" dirty="0"/>
              <a:t>COLLEGE              :  D.R.B.C.C.C.HINDU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90600" y="6032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06D1A6C-8E16-9B16-EB1D-DD63B5098501}"/>
              </a:ext>
            </a:extLst>
          </p:cNvPr>
          <p:cNvSpPr txBox="1"/>
          <p:nvPr/>
        </p:nvSpPr>
        <p:spPr>
          <a:xfrm>
            <a:off x="2209800" y="1556431"/>
            <a:ext cx="7772400" cy="4716048"/>
          </a:xfrm>
          <a:prstGeom prst="rect">
            <a:avLst/>
          </a:prstGeom>
          <a:noFill/>
        </p:spPr>
        <p:txBody>
          <a:bodyPr wrap="square">
            <a:spAutoFit/>
          </a:bodyPr>
          <a:lstStyle/>
          <a:p>
            <a:endParaRPr lang="en-US" dirty="0"/>
          </a:p>
          <a:p>
            <a:r>
              <a:rPr lang="en-US" sz="2000" b="1" dirty="0"/>
              <a:t>Data Sources</a:t>
            </a:r>
            <a:r>
              <a:rPr lang="en-US" sz="2000" dirty="0"/>
              <a:t>:</a:t>
            </a:r>
          </a:p>
          <a:p>
            <a:r>
              <a:rPr lang="en-US" sz="2000" dirty="0"/>
              <a:t>Performance ratings are differentiated by employee type - Contract, Full-Time, Part-Time - and levels - HIGH, MEDIUM, LOW, VERY HIGH - business-unit-wise.</a:t>
            </a:r>
          </a:p>
          <a:p>
            <a:endParaRPr lang="en-US" sz="2000" dirty="0"/>
          </a:p>
          <a:p>
            <a:r>
              <a:rPr lang="en-US" sz="2000" b="1" dirty="0"/>
              <a:t>Tools Used: </a:t>
            </a:r>
          </a:p>
          <a:p>
            <a:r>
              <a:rPr lang="en-US" sz="2000" dirty="0"/>
              <a:t>              1. </a:t>
            </a:r>
            <a:r>
              <a:rPr lang="en-US" sz="2000" b="1" dirty="0"/>
              <a:t>Pivot Table</a:t>
            </a:r>
            <a:r>
              <a:rPr lang="en-US" sz="2000" dirty="0"/>
              <a:t>: Provides the count of employees in each performance category by business unit, filtered by employee type. </a:t>
            </a:r>
          </a:p>
          <a:p>
            <a:r>
              <a:rPr lang="en-US" sz="2000" dirty="0"/>
              <a:t>              2. </a:t>
            </a:r>
            <a:r>
              <a:rPr lang="en-US" sz="2000" b="1" dirty="0"/>
              <a:t>Slicers</a:t>
            </a:r>
            <a:r>
              <a:rPr lang="en-US" sz="2000" dirty="0"/>
              <a:t>: Allows dynamic filtering of data by employee type for focused analysis.</a:t>
            </a:r>
          </a:p>
          <a:p>
            <a:endParaRPr lang="en-US" sz="2000" dirty="0"/>
          </a:p>
          <a:p>
            <a:r>
              <a:rPr lang="en-US" sz="2000" dirty="0"/>
              <a:t>              3</a:t>
            </a:r>
            <a:r>
              <a:rPr lang="en-US" sz="2000" b="1" dirty="0"/>
              <a:t>. Graph</a:t>
            </a:r>
            <a:r>
              <a:rPr lang="en-US" sz="2000" dirty="0"/>
              <a:t>: Presents the distribution of performance levels across business units and hence makes data comparison and interpretation easier.</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0" y="385763"/>
            <a:ext cx="10680700" cy="757237"/>
          </a:xfrm>
          <a:prstGeom prst="rect">
            <a:avLst/>
          </a:prstGeom>
        </p:spPr>
        <p:txBody>
          <a:bodyPr vert="horz" wrap="square" lIns="0" tIns="13335" rIns="0" bIns="0" rtlCol="0">
            <a:spAutoFit/>
          </a:bodyPr>
          <a:lstStyle/>
          <a:p>
            <a:pPr marL="12700">
              <a:lnSpc>
                <a:spcPct val="100000"/>
              </a:lnSpc>
              <a:spcBef>
                <a:spcPts val="105"/>
              </a:spcBef>
            </a:pPr>
            <a:r>
              <a:rPr lang="en-US" dirty="0"/>
              <a:t>   </a:t>
            </a: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599775"/>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A46C388-1972-E751-348F-DA602F2A6A55}"/>
              </a:ext>
            </a:extLst>
          </p:cNvPr>
          <p:cNvSpPr txBox="1"/>
          <p:nvPr/>
        </p:nvSpPr>
        <p:spPr>
          <a:xfrm>
            <a:off x="1371601" y="1981201"/>
            <a:ext cx="8839200" cy="4524315"/>
          </a:xfrm>
          <a:prstGeom prst="rect">
            <a:avLst/>
          </a:prstGeom>
          <a:noFill/>
        </p:spPr>
        <p:txBody>
          <a:bodyPr wrap="square">
            <a:spAutoFit/>
          </a:bodyPr>
          <a:lstStyle/>
          <a:p>
            <a:r>
              <a:rPr lang="en-US" sz="2400" dirty="0"/>
              <a:t>1</a:t>
            </a:r>
            <a:r>
              <a:rPr lang="en-US" sz="2400" b="1" dirty="0"/>
              <a:t>. Medium Performers</a:t>
            </a:r>
            <a:r>
              <a:rPr lang="en-US" sz="2400" dirty="0"/>
              <a:t>: The majority of all employees in all business units perform at a "Medium" level, reflecting consistency in performance across the organization.</a:t>
            </a:r>
          </a:p>
          <a:p>
            <a:r>
              <a:rPr lang="en-US" sz="2400" dirty="0"/>
              <a:t>2. </a:t>
            </a:r>
            <a:r>
              <a:rPr lang="en-US" sz="2400" b="1" dirty="0"/>
              <a:t>Poor performers</a:t>
            </a:r>
            <a:r>
              <a:rPr lang="en-US" sz="2400" dirty="0"/>
              <a:t>: Divisions like BPC and CCDR have a greater share of employees highlighted as low performers.</a:t>
            </a:r>
          </a:p>
          <a:p>
            <a:r>
              <a:rPr lang="en-US" sz="2400" dirty="0"/>
              <a:t>3. </a:t>
            </a:r>
            <a:r>
              <a:rPr lang="en-US" sz="2400" b="1" dirty="0"/>
              <a:t>High and Very High Achievers</a:t>
            </a:r>
            <a:r>
              <a:rPr lang="en-US" sz="2400" dirty="0"/>
              <a:t>: Business units like EW and PL have higher representations of "High" and "Very High" achievers, reflecting improved performance in those areas.</a:t>
            </a:r>
          </a:p>
          <a:p>
            <a:r>
              <a:rPr lang="en-US" sz="2400" dirty="0"/>
              <a:t>4. </a:t>
            </a:r>
            <a:r>
              <a:rPr lang="en-US" sz="2400" b="1" dirty="0"/>
              <a:t>Areas of Improvement</a:t>
            </a:r>
            <a:r>
              <a:rPr lang="en-US" sz="2400" dirty="0"/>
              <a:t>: Every unit with more low performers would need targeted interventions, while units with fewer top performers might need to develop strategies that increase high-level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45383" y="767234"/>
            <a:ext cx="10681335" cy="758190"/>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77B5700-C9BA-FBB3-871B-E37F96837245}"/>
              </a:ext>
            </a:extLst>
          </p:cNvPr>
          <p:cNvSpPr>
            <a:spLocks noGrp="1"/>
          </p:cNvSpPr>
          <p:nvPr>
            <p:ph type="body" idx="1"/>
          </p:nvPr>
        </p:nvSpPr>
        <p:spPr>
          <a:xfrm>
            <a:off x="1311592" y="2019300"/>
            <a:ext cx="5541645" cy="4308872"/>
          </a:xfrm>
        </p:spPr>
        <p:txBody>
          <a:bodyPr/>
          <a:lstStyle/>
          <a:p>
            <a:pPr algn="just"/>
            <a:r>
              <a:rPr lang="en-US" sz="2000" dirty="0"/>
              <a:t>Employee performance analysis is a method that enables the understanding of each team member's strong and weak points. It helps managers understand where improvement should be expected or where support is required. Productivity increases once resources and training are channeled into clearly identified areas. Performance analysis creates clear expectations and allows the facilitation of transparency and accountability. Targeted feedback and training support employee development, improved job satisfaction, and retention. Alignment of individual goals with organizational objectives ensures the efforts of all drive toward company success with a motivated team</a:t>
            </a:r>
            <a:r>
              <a:rPr lang="en-US" sz="1400" dirty="0"/>
              <a: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954405"/>
            <a:ext cx="10681335" cy="75819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Text Placeholder 8">
            <a:extLst>
              <a:ext uri="{FF2B5EF4-FFF2-40B4-BE49-F238E27FC236}">
                <a16:creationId xmlns:a16="http://schemas.microsoft.com/office/drawing/2014/main" id="{0440E937-D622-6B09-C564-373868A35BB1}"/>
              </a:ext>
            </a:extLst>
          </p:cNvPr>
          <p:cNvSpPr>
            <a:spLocks noGrp="1"/>
          </p:cNvSpPr>
          <p:nvPr>
            <p:ph type="body" idx="1"/>
          </p:nvPr>
        </p:nvSpPr>
        <p:spPr>
          <a:xfrm>
            <a:off x="547688" y="2273794"/>
            <a:ext cx="8458200" cy="3508653"/>
          </a:xfrm>
        </p:spPr>
        <p:txBody>
          <a:bodyPr/>
          <a:lstStyle/>
          <a:p>
            <a:pPr lvl="1"/>
            <a:r>
              <a:rPr lang="en-US" sz="2800" dirty="0"/>
              <a:t>In this project, employee performance will be analyzed based on data with respect to Business Unit, Employee Status, Employee Type, Performance Score, and Current Employee Rating. This project looks for strengths, areas of concern, and derives recommendations of strategies that will lead to better performance and employee development in the organization..  </a:t>
            </a:r>
            <a:r>
              <a:rPr lang="en-US" sz="3200" dirty="0"/>
              <a: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BEC2DC83-BD47-827B-60D9-1E296F270797}"/>
              </a:ext>
            </a:extLst>
          </p:cNvPr>
          <p:cNvSpPr>
            <a:spLocks noGrp="1"/>
          </p:cNvSpPr>
          <p:nvPr>
            <p:ph type="body" idx="1"/>
          </p:nvPr>
        </p:nvSpPr>
        <p:spPr>
          <a:xfrm>
            <a:off x="1143000" y="1295400"/>
            <a:ext cx="7696200" cy="4924425"/>
          </a:xfrm>
        </p:spPr>
        <p:txBody>
          <a:bodyPr/>
          <a:lstStyle/>
          <a:p>
            <a:r>
              <a:rPr lang="en-US" sz="1600" dirty="0"/>
              <a:t>1. </a:t>
            </a:r>
            <a:r>
              <a:rPr lang="en-US" sz="1600" b="1" dirty="0"/>
              <a:t>HR Professionals</a:t>
            </a:r>
            <a:r>
              <a:rPr lang="en-US" sz="1600" dirty="0"/>
              <a:t>: Analyze performance in order to guide decisions related to promotions, compensation, training, and workforce management.</a:t>
            </a:r>
          </a:p>
          <a:p>
            <a:endParaRPr lang="en-US" sz="1600" dirty="0"/>
          </a:p>
          <a:p>
            <a:r>
              <a:rPr lang="en-US" sz="1600" dirty="0"/>
              <a:t>2</a:t>
            </a:r>
            <a:r>
              <a:rPr lang="en-US" sz="1600" b="1" dirty="0"/>
              <a:t>. Team Managers and Team Leaders</a:t>
            </a:r>
            <a:r>
              <a:rPr lang="en-US" sz="1600" dirty="0"/>
              <a:t>: They review the team performance data, provide feedback, establish goals, and identify areas of improvement to help align a team's objectives to the organizational objectives.</a:t>
            </a:r>
          </a:p>
          <a:p>
            <a:endParaRPr lang="en-US" sz="1600" dirty="0"/>
          </a:p>
          <a:p>
            <a:r>
              <a:rPr lang="en-US" sz="1600" dirty="0"/>
              <a:t>3. </a:t>
            </a:r>
            <a:r>
              <a:rPr lang="en-US" sz="1600" b="1" dirty="0"/>
              <a:t>Senior Executives and Management</a:t>
            </a:r>
            <a:r>
              <a:rPr lang="en-US" sz="1600" dirty="0"/>
              <a:t>: They evaluate performance among departments, understand the trend in productivity, and take strategic decisions accordingly.</a:t>
            </a:r>
          </a:p>
          <a:p>
            <a:endParaRPr lang="en-US" sz="1600" dirty="0"/>
          </a:p>
          <a:p>
            <a:r>
              <a:rPr lang="en-US" sz="1600" dirty="0"/>
              <a:t>4</a:t>
            </a:r>
            <a:r>
              <a:rPr lang="en-US" sz="1600" b="1" dirty="0"/>
              <a:t>. Workforce</a:t>
            </a:r>
            <a:r>
              <a:rPr lang="en-US" sz="1600" dirty="0"/>
              <a:t>: They can use their performance data to assess themselves, understand how they are perceived within the organization, and find personal development opportunities.</a:t>
            </a:r>
          </a:p>
          <a:p>
            <a:endParaRPr lang="en-US" sz="1600" dirty="0"/>
          </a:p>
          <a:p>
            <a:r>
              <a:rPr lang="en-US" sz="1600" dirty="0"/>
              <a:t>5</a:t>
            </a:r>
            <a:r>
              <a:rPr lang="en-US" sz="1600" b="1" dirty="0"/>
              <a:t>. Learning and Development Teams</a:t>
            </a:r>
            <a:r>
              <a:rPr lang="en-US" sz="1600" dirty="0"/>
              <a:t>: They analyze performance data to identify skill gaps and develop targeted training programs. 6. **Compensation and Benefits Specialists**: They analyze performance data to determine bonuses, pay raises, and financial rewards based on employee performance.</a:t>
            </a:r>
          </a:p>
          <a:p>
            <a:endParaRPr lang="en-US" sz="1600" dirty="0"/>
          </a:p>
          <a:p>
            <a:r>
              <a:rPr lang="en-US" sz="1600" dirty="0"/>
              <a:t>7</a:t>
            </a:r>
            <a:r>
              <a:rPr lang="en-US" sz="1600" b="1" dirty="0"/>
              <a:t>. Talent Management Teams</a:t>
            </a:r>
            <a:r>
              <a:rPr lang="en-US" sz="1600" dirty="0"/>
              <a:t>: They use performance analysis for talent identification regarding leaders or critical role</a:t>
            </a:r>
            <a:r>
              <a:rPr lang="en-US" sz="1400" dirty="0"/>
              <a:t>. </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A7416249-4BCB-46AB-707A-E8B1D9BB11F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013983" y="385444"/>
            <a:ext cx="2743200" cy="20812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37DD3353-22EE-7AA8-345D-C152FB822FFA}"/>
              </a:ext>
            </a:extLst>
          </p:cNvPr>
          <p:cNvSpPr>
            <a:spLocks noGrp="1"/>
          </p:cNvSpPr>
          <p:nvPr>
            <p:ph type="body" idx="1"/>
          </p:nvPr>
        </p:nvSpPr>
        <p:spPr>
          <a:xfrm>
            <a:off x="3048000" y="1476375"/>
            <a:ext cx="7162800" cy="5262979"/>
          </a:xfrm>
        </p:spPr>
        <p:txBody>
          <a:bodyPr/>
          <a:lstStyle/>
          <a:p>
            <a:r>
              <a:rPr lang="en-US" dirty="0"/>
              <a:t>1. </a:t>
            </a:r>
            <a:r>
              <a:rPr lang="en-US" b="1" dirty="0"/>
              <a:t>Conditional Formatting</a:t>
            </a:r>
            <a:r>
              <a:rPr lang="en-US" dirty="0"/>
              <a:t>: Highlight the missing value in data. This gives a quick, at-one-glance view of where the gaps are that will need attention.</a:t>
            </a:r>
          </a:p>
          <a:p>
            <a:endParaRPr lang="en-US" dirty="0"/>
          </a:p>
          <a:p>
            <a:r>
              <a:rPr lang="en-US" dirty="0"/>
              <a:t>2</a:t>
            </a:r>
            <a:r>
              <a:rPr lang="en-US" b="1" dirty="0"/>
              <a:t>. Filter</a:t>
            </a:r>
            <a:r>
              <a:rPr lang="en-US" dirty="0"/>
              <a:t>:  use filtering to eliminate or focus on selected rows containing missing values. Therefore, this approach simplifies the cleaning of the data for more efficient analysis, focused only on complete records.</a:t>
            </a:r>
          </a:p>
          <a:p>
            <a:endParaRPr lang="en-US" dirty="0"/>
          </a:p>
          <a:p>
            <a:r>
              <a:rPr lang="en-US" dirty="0"/>
              <a:t>3. </a:t>
            </a:r>
            <a:r>
              <a:rPr lang="en-US" b="1" dirty="0"/>
              <a:t>Formula</a:t>
            </a:r>
            <a:r>
              <a:rPr lang="en-US" dirty="0"/>
              <a:t>: Different formulas will be applied in order to accurately compute the performance metrics. Such practice will significantly help quantify the performances of employees effectively.</a:t>
            </a:r>
          </a:p>
          <a:p>
            <a:endParaRPr lang="en-US" dirty="0"/>
          </a:p>
          <a:p>
            <a:r>
              <a:rPr lang="en-US" dirty="0"/>
              <a:t> 4.</a:t>
            </a:r>
            <a:r>
              <a:rPr lang="en-US" b="1" dirty="0"/>
              <a:t>Pivot Table</a:t>
            </a:r>
            <a:r>
              <a:rPr lang="en-US" dirty="0"/>
              <a:t>: Manufacture pivot tables, which should be used in the summarizing of data on the basis of various categorizations, such as for department or time period, to ascertain and highlight the unidentified underlying pattern that may be in the data or its trend.</a:t>
            </a:r>
          </a:p>
          <a:p>
            <a:endParaRPr lang="en-US" dirty="0"/>
          </a:p>
          <a:p>
            <a:r>
              <a:rPr lang="en-US" dirty="0"/>
              <a:t>5.</a:t>
            </a:r>
            <a:r>
              <a:rPr lang="en-US" b="1" dirty="0"/>
              <a:t>Graphs</a:t>
            </a:r>
            <a:r>
              <a:rPr lang="en-US" dirty="0"/>
              <a:t>: Graphs are powerful for making data visual through their facility to have people compare and analyze performance metrics of different groups or over time..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7CA51F72-5D63-70D5-2D19-C6460EA160D3}"/>
              </a:ext>
            </a:extLst>
          </p:cNvPr>
          <p:cNvSpPr>
            <a:spLocks noGrp="1"/>
          </p:cNvSpPr>
          <p:nvPr>
            <p:ph type="body" idx="1"/>
          </p:nvPr>
        </p:nvSpPr>
        <p:spPr>
          <a:xfrm>
            <a:off x="1200665" y="1656576"/>
            <a:ext cx="10972800" cy="5201424"/>
          </a:xfrm>
        </p:spPr>
        <p:txBody>
          <a:bodyPr/>
          <a:lstStyle/>
          <a:p>
            <a:pPr marL="285750" indent="-285750">
              <a:buFont typeface="Arial" panose="020B0604020202020204" pitchFamily="34" charset="0"/>
              <a:buChar char="•"/>
            </a:pPr>
            <a:r>
              <a:rPr lang="en-US" sz="2800" b="1" dirty="0"/>
              <a:t>Employee dataset </a:t>
            </a:r>
            <a:r>
              <a:rPr lang="en-US" sz="2800" dirty="0"/>
              <a:t>:  Collected from </a:t>
            </a:r>
            <a:r>
              <a:rPr lang="en-US" sz="2800" dirty="0" err="1"/>
              <a:t>edunet</a:t>
            </a:r>
            <a:r>
              <a:rPr lang="en-US" sz="2800" dirty="0"/>
              <a:t> foundation</a:t>
            </a:r>
          </a:p>
          <a:p>
            <a:pPr marL="285750" indent="-285750">
              <a:buFont typeface="Arial" panose="020B0604020202020204" pitchFamily="34" charset="0"/>
              <a:buChar char="•"/>
            </a:pPr>
            <a:r>
              <a:rPr lang="en-US" sz="2800" b="1" dirty="0"/>
              <a:t>Features </a:t>
            </a:r>
            <a:r>
              <a:rPr lang="en-US" sz="2800" dirty="0"/>
              <a:t>: there are 26 features</a:t>
            </a:r>
          </a:p>
          <a:p>
            <a:pPr marL="285750" indent="-285750">
              <a:buFont typeface="Arial" panose="020B0604020202020204" pitchFamily="34" charset="0"/>
              <a:buChar char="•"/>
            </a:pPr>
            <a:r>
              <a:rPr lang="en-US" sz="2800" dirty="0"/>
              <a:t>Main features are</a:t>
            </a:r>
            <a:r>
              <a:rPr lang="en-US" sz="3200" dirty="0"/>
              <a:t>,</a:t>
            </a:r>
          </a:p>
          <a:p>
            <a:pPr marL="1371600" lvl="2" indent="-457200" algn="l">
              <a:buFont typeface="Wingdings" panose="05000000000000000000" pitchFamily="2" charset="2"/>
              <a:buChar char="§"/>
            </a:pPr>
            <a:r>
              <a:rPr lang="en-US" sz="2800" b="1" dirty="0"/>
              <a:t>Employee id </a:t>
            </a:r>
            <a:r>
              <a:rPr lang="en-US" sz="2800" dirty="0"/>
              <a:t>: unique identify number for employee</a:t>
            </a:r>
          </a:p>
          <a:p>
            <a:pPr marL="1371600" lvl="2" indent="-457200" algn="l">
              <a:buFont typeface="Wingdings" panose="05000000000000000000" pitchFamily="2" charset="2"/>
              <a:buChar char="§"/>
            </a:pPr>
            <a:r>
              <a:rPr lang="en-US" sz="2800" b="1" dirty="0"/>
              <a:t>Name </a:t>
            </a:r>
            <a:r>
              <a:rPr lang="en-US" sz="2800" dirty="0"/>
              <a:t>: employee’s first and last name in letters </a:t>
            </a:r>
          </a:p>
          <a:p>
            <a:pPr marL="1371600" lvl="2" indent="-457200" algn="l">
              <a:buFont typeface="Wingdings" panose="05000000000000000000" pitchFamily="2" charset="2"/>
              <a:buChar char="§"/>
            </a:pPr>
            <a:r>
              <a:rPr lang="en-US" sz="2800" b="1" dirty="0"/>
              <a:t>Employee type : </a:t>
            </a:r>
            <a:r>
              <a:rPr lang="en-US" sz="2800" dirty="0"/>
              <a:t>it identifies whether they are  part time or contract or full time employer</a:t>
            </a:r>
          </a:p>
          <a:p>
            <a:pPr marL="1371600" lvl="2" indent="-457200" algn="l">
              <a:buFont typeface="Wingdings" panose="05000000000000000000" pitchFamily="2" charset="2"/>
              <a:buChar char="§"/>
            </a:pPr>
            <a:r>
              <a:rPr lang="en-US" sz="2800" b="1" dirty="0"/>
              <a:t>Employee department </a:t>
            </a:r>
            <a:r>
              <a:rPr lang="en-US" sz="2800" dirty="0"/>
              <a:t>: it identifies the department </a:t>
            </a:r>
          </a:p>
          <a:p>
            <a:pPr marL="1371600" lvl="2" indent="-457200" algn="l">
              <a:buFont typeface="Wingdings" panose="05000000000000000000" pitchFamily="2" charset="2"/>
              <a:buChar char="§"/>
            </a:pPr>
            <a:r>
              <a:rPr lang="en-US" sz="2800" b="1" dirty="0"/>
              <a:t>Gender</a:t>
            </a:r>
            <a:r>
              <a:rPr lang="en-US" sz="2800" dirty="0"/>
              <a:t> : it is considered as male and female</a:t>
            </a:r>
          </a:p>
          <a:p>
            <a:pPr marL="1371600" lvl="2" indent="-457200" algn="l">
              <a:buFont typeface="Wingdings" panose="05000000000000000000" pitchFamily="2" charset="2"/>
              <a:buChar char="§"/>
            </a:pPr>
            <a:r>
              <a:rPr lang="en-US" sz="2800" b="1" dirty="0"/>
              <a:t>Employee rating </a:t>
            </a:r>
            <a:r>
              <a:rPr lang="en-US" sz="2800" dirty="0"/>
              <a:t>: rating are in numeric value</a:t>
            </a:r>
          </a:p>
          <a:p>
            <a:pPr algn="ct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13968" y="994410"/>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55382F4B-0F86-BBC7-5A9E-7C01C82438DF}"/>
              </a:ext>
            </a:extLst>
          </p:cNvPr>
          <p:cNvSpPr>
            <a:spLocks noGrp="1"/>
          </p:cNvSpPr>
          <p:nvPr>
            <p:ph type="body" idx="1"/>
          </p:nvPr>
        </p:nvSpPr>
        <p:spPr>
          <a:xfrm>
            <a:off x="2362200" y="2571115"/>
            <a:ext cx="8534018" cy="1490343"/>
          </a:xfrm>
        </p:spPr>
        <p:txBody>
          <a:bodyPr/>
          <a:lstStyle/>
          <a:p>
            <a:pPr marL="285750" indent="-285750">
              <a:buFont typeface="Arial" panose="020B0604020202020204" pitchFamily="34" charset="0"/>
              <a:buChar char="•"/>
            </a:pPr>
            <a:r>
              <a:rPr lang="en-US" sz="2400" b="1" dirty="0"/>
              <a:t>Calculated the Performance level using the formula</a:t>
            </a:r>
          </a:p>
          <a:p>
            <a:pPr lvl="1"/>
            <a:r>
              <a:rPr lang="en-US" sz="2400" dirty="0"/>
              <a:t>   IFS(Z8&gt;5,”VERYHIGH”,Z8&gt;=4,”HIGH”,Z8&gt;=3,”MED”,TRUE,”LOW”)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3053717"/>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TotalTime>
  <Words>961</Words>
  <Application>Microsoft Office PowerPoint</Application>
  <PresentationFormat>Widescreen</PresentationFormat>
  <Paragraphs>90</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anurs123@outlook.com</cp:lastModifiedBy>
  <cp:revision>22</cp:revision>
  <dcterms:created xsi:type="dcterms:W3CDTF">2024-03-29T15:07:22Z</dcterms:created>
  <dcterms:modified xsi:type="dcterms:W3CDTF">2024-08-31T10:40:18Z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