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aharlika" charset="1" panose="00000000000000000000"/>
      <p:regular r:id="rId10"/>
    </p:embeddedFont>
    <p:embeddedFont>
      <p:font typeface="Times New Roman" charset="1" panose="02030502070405020303"/>
      <p:regular r:id="rId11"/>
    </p:embeddedFont>
    <p:embeddedFont>
      <p:font typeface="Times New Roman Bold" charset="1" panose="02030802070405020303"/>
      <p:regular r:id="rId12"/>
    </p:embeddedFont>
    <p:embeddedFont>
      <p:font typeface="Times New Roman Italics" charset="1" panose="02030502070405090303"/>
      <p:regular r:id="rId13"/>
    </p:embeddedFont>
    <p:embeddedFont>
      <p:font typeface="Times New Roman Bold Italics" charset="1" panose="02030802070405090303"/>
      <p:regular r:id="rId14"/>
    </p:embeddedFont>
    <p:embeddedFont>
      <p:font typeface="Times New Roman Medium" charset="1" panose="02030502070405020303"/>
      <p:regular r:id="rId15"/>
    </p:embeddedFont>
    <p:embeddedFont>
      <p:font typeface="Times New Roman Medium Italics" charset="1" panose="02030502070405090303"/>
      <p:regular r:id="rId16"/>
    </p:embeddedFont>
    <p:embeddedFont>
      <p:font typeface="Times New Roman Semi-Bold" charset="1" panose="02030702070405020303"/>
      <p:regular r:id="rId17"/>
    </p:embeddedFont>
    <p:embeddedFont>
      <p:font typeface="Times New Roman Semi-Bold Italics" charset="1" panose="02030702070405090303"/>
      <p:regular r:id="rId18"/>
    </p:embeddedFont>
    <p:embeddedFont>
      <p:font typeface="Times New Roman Ultra-Bold" charset="1" panose="02030902070405020303"/>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89660" y="3316587"/>
            <a:ext cx="9030802" cy="6775553"/>
          </a:xfrm>
          <a:custGeom>
            <a:avLst/>
            <a:gdLst/>
            <a:ahLst/>
            <a:cxnLst/>
            <a:rect r="r" b="b" t="t" l="l"/>
            <a:pathLst>
              <a:path h="6775553" w="9030802">
                <a:moveTo>
                  <a:pt x="0" y="0"/>
                </a:moveTo>
                <a:lnTo>
                  <a:pt x="9030802" y="0"/>
                </a:lnTo>
                <a:lnTo>
                  <a:pt x="9030802" y="6775553"/>
                </a:lnTo>
                <a:lnTo>
                  <a:pt x="0" y="6775553"/>
                </a:lnTo>
                <a:lnTo>
                  <a:pt x="0" y="0"/>
                </a:lnTo>
                <a:close/>
              </a:path>
            </a:pathLst>
          </a:custGeom>
          <a:blipFill>
            <a:blip r:embed="rId2"/>
            <a:stretch>
              <a:fillRect l="0" t="0" r="0" b="0"/>
            </a:stretch>
          </a:blipFill>
        </p:spPr>
      </p:sp>
      <p:sp>
        <p:nvSpPr>
          <p:cNvPr name="TextBox 3" id="3"/>
          <p:cNvSpPr txBox="true"/>
          <p:nvPr/>
        </p:nvSpPr>
        <p:spPr>
          <a:xfrm rot="0">
            <a:off x="-6225593" y="-31913"/>
            <a:ext cx="19934420" cy="3549300"/>
          </a:xfrm>
          <a:prstGeom prst="rect">
            <a:avLst/>
          </a:prstGeom>
        </p:spPr>
        <p:txBody>
          <a:bodyPr anchor="t" rtlCol="false" tIns="0" lIns="0" bIns="0" rIns="0">
            <a:spAutoFit/>
          </a:bodyPr>
          <a:lstStyle/>
          <a:p>
            <a:pPr algn="ctr">
              <a:lnSpc>
                <a:spcPts val="13827"/>
              </a:lnSpc>
            </a:pPr>
            <a:r>
              <a:rPr lang="en-US" sz="9877">
                <a:solidFill>
                  <a:srgbClr val="000000"/>
                </a:solidFill>
                <a:latin typeface="Maharlika"/>
              </a:rPr>
              <a:t>CUSTOMER     </a:t>
            </a:r>
          </a:p>
          <a:p>
            <a:pPr algn="ctr">
              <a:lnSpc>
                <a:spcPts val="13827"/>
              </a:lnSpc>
            </a:pPr>
            <a:r>
              <a:rPr lang="en-US" sz="9877">
                <a:solidFill>
                  <a:srgbClr val="000000"/>
                </a:solidFill>
                <a:latin typeface="Maharlika"/>
              </a:rPr>
              <a:t>                SEGMENTATION </a:t>
            </a:r>
          </a:p>
        </p:txBody>
      </p:sp>
      <p:sp>
        <p:nvSpPr>
          <p:cNvPr name="TextBox 4" id="4"/>
          <p:cNvSpPr txBox="true"/>
          <p:nvPr/>
        </p:nvSpPr>
        <p:spPr>
          <a:xfrm rot="0">
            <a:off x="1303273" y="3173712"/>
            <a:ext cx="7286625" cy="852264"/>
          </a:xfrm>
          <a:prstGeom prst="rect">
            <a:avLst/>
          </a:prstGeom>
        </p:spPr>
        <p:txBody>
          <a:bodyPr anchor="t" rtlCol="false" tIns="0" lIns="0" bIns="0" rIns="0">
            <a:spAutoFit/>
          </a:bodyPr>
          <a:lstStyle/>
          <a:p>
            <a:pPr algn="ctr">
              <a:lnSpc>
                <a:spcPts val="6570"/>
              </a:lnSpc>
            </a:pPr>
            <a:r>
              <a:rPr lang="en-US" sz="4693">
                <a:solidFill>
                  <a:srgbClr val="000000"/>
                </a:solidFill>
                <a:latin typeface="Maharlika"/>
              </a:rPr>
              <a:t>using K-Means clustering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72901" y="2850830"/>
            <a:ext cx="14001508" cy="6407470"/>
          </a:xfrm>
          <a:custGeom>
            <a:avLst/>
            <a:gdLst/>
            <a:ahLst/>
            <a:cxnLst/>
            <a:rect r="r" b="b" t="t" l="l"/>
            <a:pathLst>
              <a:path h="6407470" w="14001508">
                <a:moveTo>
                  <a:pt x="0" y="0"/>
                </a:moveTo>
                <a:lnTo>
                  <a:pt x="14001508" y="0"/>
                </a:lnTo>
                <a:lnTo>
                  <a:pt x="14001508" y="6407470"/>
                </a:lnTo>
                <a:lnTo>
                  <a:pt x="0" y="6407470"/>
                </a:lnTo>
                <a:lnTo>
                  <a:pt x="0" y="0"/>
                </a:lnTo>
                <a:close/>
              </a:path>
            </a:pathLst>
          </a:custGeom>
          <a:blipFill>
            <a:blip r:embed="rId2"/>
            <a:stretch>
              <a:fillRect l="0" t="0" r="0" b="0"/>
            </a:stretch>
          </a:blipFill>
        </p:spPr>
      </p:sp>
      <p:sp>
        <p:nvSpPr>
          <p:cNvPr name="TextBox 3" id="3"/>
          <p:cNvSpPr txBox="true"/>
          <p:nvPr/>
        </p:nvSpPr>
        <p:spPr>
          <a:xfrm rot="0">
            <a:off x="5865048" y="60380"/>
            <a:ext cx="5072249" cy="1612789"/>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Times New Roman"/>
              </a:rPr>
              <a:t>RESULTS</a:t>
            </a:r>
          </a:p>
        </p:txBody>
      </p:sp>
      <p:sp>
        <p:nvSpPr>
          <p:cNvPr name="TextBox 4" id="4"/>
          <p:cNvSpPr txBox="true"/>
          <p:nvPr/>
        </p:nvSpPr>
        <p:spPr>
          <a:xfrm rot="0">
            <a:off x="1028700" y="1463620"/>
            <a:ext cx="5905816" cy="1025652"/>
          </a:xfrm>
          <a:prstGeom prst="rect">
            <a:avLst/>
          </a:prstGeom>
        </p:spPr>
        <p:txBody>
          <a:bodyPr anchor="t" rtlCol="false" tIns="0" lIns="0" bIns="0" rIns="0">
            <a:spAutoFit/>
          </a:bodyPr>
          <a:lstStyle/>
          <a:p>
            <a:pPr algn="ctr">
              <a:lnSpc>
                <a:spcPts val="7517"/>
              </a:lnSpc>
              <a:spcBef>
                <a:spcPct val="0"/>
              </a:spcBef>
            </a:pPr>
            <a:r>
              <a:rPr lang="en-US" sz="5370" u="sng">
                <a:solidFill>
                  <a:srgbClr val="000000"/>
                </a:solidFill>
                <a:latin typeface="Times New Roman"/>
              </a:rPr>
              <a:t>Uploading dataset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9174" y="2332670"/>
            <a:ext cx="12249652" cy="6537736"/>
          </a:xfrm>
          <a:custGeom>
            <a:avLst/>
            <a:gdLst/>
            <a:ahLst/>
            <a:cxnLst/>
            <a:rect r="r" b="b" t="t" l="l"/>
            <a:pathLst>
              <a:path h="6537736" w="12249652">
                <a:moveTo>
                  <a:pt x="0" y="0"/>
                </a:moveTo>
                <a:lnTo>
                  <a:pt x="12249652" y="0"/>
                </a:lnTo>
                <a:lnTo>
                  <a:pt x="12249652" y="6537736"/>
                </a:lnTo>
                <a:lnTo>
                  <a:pt x="0" y="6537736"/>
                </a:lnTo>
                <a:lnTo>
                  <a:pt x="0" y="0"/>
                </a:lnTo>
                <a:close/>
              </a:path>
            </a:pathLst>
          </a:custGeom>
          <a:blipFill>
            <a:blip r:embed="rId2"/>
            <a:stretch>
              <a:fillRect l="0" t="0" r="0" b="0"/>
            </a:stretch>
          </a:blipFill>
        </p:spPr>
      </p:sp>
      <p:sp>
        <p:nvSpPr>
          <p:cNvPr name="TextBox 3" id="3"/>
          <p:cNvSpPr txBox="true"/>
          <p:nvPr/>
        </p:nvSpPr>
        <p:spPr>
          <a:xfrm rot="0">
            <a:off x="2023103" y="835404"/>
            <a:ext cx="6805758" cy="974548"/>
          </a:xfrm>
          <a:prstGeom prst="rect">
            <a:avLst/>
          </a:prstGeom>
        </p:spPr>
        <p:txBody>
          <a:bodyPr anchor="t" rtlCol="false" tIns="0" lIns="0" bIns="0" rIns="0">
            <a:spAutoFit/>
          </a:bodyPr>
          <a:lstStyle/>
          <a:p>
            <a:pPr algn="ctr">
              <a:lnSpc>
                <a:spcPts val="7511"/>
              </a:lnSpc>
              <a:spcBef>
                <a:spcPct val="0"/>
              </a:spcBef>
            </a:pPr>
            <a:r>
              <a:rPr lang="en-US" sz="5365" u="sng">
                <a:solidFill>
                  <a:srgbClr val="000000"/>
                </a:solidFill>
                <a:latin typeface="Maharlika"/>
              </a:rPr>
              <a:t>Data  preprocessing: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22931" y="1779741"/>
            <a:ext cx="13042138" cy="8237140"/>
          </a:xfrm>
          <a:custGeom>
            <a:avLst/>
            <a:gdLst/>
            <a:ahLst/>
            <a:cxnLst/>
            <a:rect r="r" b="b" t="t" l="l"/>
            <a:pathLst>
              <a:path h="8237140" w="13042138">
                <a:moveTo>
                  <a:pt x="0" y="0"/>
                </a:moveTo>
                <a:lnTo>
                  <a:pt x="13042138" y="0"/>
                </a:lnTo>
                <a:lnTo>
                  <a:pt x="13042138" y="8237140"/>
                </a:lnTo>
                <a:lnTo>
                  <a:pt x="0" y="8237140"/>
                </a:lnTo>
                <a:lnTo>
                  <a:pt x="0" y="0"/>
                </a:lnTo>
                <a:close/>
              </a:path>
            </a:pathLst>
          </a:custGeom>
          <a:blipFill>
            <a:blip r:embed="rId2"/>
            <a:stretch>
              <a:fillRect l="0" t="0" r="0" b="0"/>
            </a:stretch>
          </a:blipFill>
        </p:spPr>
      </p:sp>
      <p:sp>
        <p:nvSpPr>
          <p:cNvPr name="TextBox 3" id="3"/>
          <p:cNvSpPr txBox="true"/>
          <p:nvPr/>
        </p:nvSpPr>
        <p:spPr>
          <a:xfrm rot="0">
            <a:off x="-405179" y="309614"/>
            <a:ext cx="18515779" cy="938601"/>
          </a:xfrm>
          <a:prstGeom prst="rect">
            <a:avLst/>
          </a:prstGeom>
        </p:spPr>
        <p:txBody>
          <a:bodyPr anchor="t" rtlCol="false" tIns="0" lIns="0" bIns="0" rIns="0">
            <a:spAutoFit/>
          </a:bodyPr>
          <a:lstStyle/>
          <a:p>
            <a:pPr algn="ctr">
              <a:lnSpc>
                <a:spcPts val="6905"/>
              </a:lnSpc>
              <a:spcBef>
                <a:spcPct val="0"/>
              </a:spcBef>
            </a:pPr>
            <a:r>
              <a:rPr lang="en-US" sz="4932" u="sng">
                <a:solidFill>
                  <a:srgbClr val="000000"/>
                </a:solidFill>
                <a:latin typeface="Times New Roman"/>
              </a:rPr>
              <a:t>visualisation of Age,Annual Income (k$),Spending Score (1-100):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10930" y="2314624"/>
            <a:ext cx="14195780" cy="6943676"/>
          </a:xfrm>
          <a:custGeom>
            <a:avLst/>
            <a:gdLst/>
            <a:ahLst/>
            <a:cxnLst/>
            <a:rect r="r" b="b" t="t" l="l"/>
            <a:pathLst>
              <a:path h="6943676" w="14195780">
                <a:moveTo>
                  <a:pt x="0" y="0"/>
                </a:moveTo>
                <a:lnTo>
                  <a:pt x="14195780" y="0"/>
                </a:lnTo>
                <a:lnTo>
                  <a:pt x="14195780" y="6943676"/>
                </a:lnTo>
                <a:lnTo>
                  <a:pt x="0" y="6943676"/>
                </a:lnTo>
                <a:lnTo>
                  <a:pt x="0" y="0"/>
                </a:lnTo>
                <a:close/>
              </a:path>
            </a:pathLst>
          </a:custGeom>
          <a:blipFill>
            <a:blip r:embed="rId2"/>
            <a:stretch>
              <a:fillRect l="0" t="-324" r="0" b="-324"/>
            </a:stretch>
          </a:blipFill>
        </p:spPr>
      </p:sp>
      <p:sp>
        <p:nvSpPr>
          <p:cNvPr name="TextBox 3" id="3"/>
          <p:cNvSpPr txBox="true"/>
          <p:nvPr/>
        </p:nvSpPr>
        <p:spPr>
          <a:xfrm rot="0">
            <a:off x="-1913344" y="372243"/>
            <a:ext cx="14499214" cy="1319520"/>
          </a:xfrm>
          <a:prstGeom prst="rect">
            <a:avLst/>
          </a:prstGeom>
        </p:spPr>
        <p:txBody>
          <a:bodyPr anchor="t" rtlCol="false" tIns="0" lIns="0" bIns="0" rIns="0">
            <a:spAutoFit/>
          </a:bodyPr>
          <a:lstStyle/>
          <a:p>
            <a:pPr algn="ctr">
              <a:lnSpc>
                <a:spcPts val="9687"/>
              </a:lnSpc>
              <a:spcBef>
                <a:spcPct val="0"/>
              </a:spcBef>
            </a:pPr>
            <a:r>
              <a:rPr lang="en-US" sz="6919" u="sng">
                <a:solidFill>
                  <a:srgbClr val="000000"/>
                </a:solidFill>
                <a:latin typeface="Times New Roman"/>
              </a:rPr>
              <a:t>Gender countplot: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3772" y="2351639"/>
            <a:ext cx="11165769" cy="6906661"/>
          </a:xfrm>
          <a:custGeom>
            <a:avLst/>
            <a:gdLst/>
            <a:ahLst/>
            <a:cxnLst/>
            <a:rect r="r" b="b" t="t" l="l"/>
            <a:pathLst>
              <a:path h="6906661" w="11165769">
                <a:moveTo>
                  <a:pt x="0" y="0"/>
                </a:moveTo>
                <a:lnTo>
                  <a:pt x="11165769" y="0"/>
                </a:lnTo>
                <a:lnTo>
                  <a:pt x="11165769" y="6906661"/>
                </a:lnTo>
                <a:lnTo>
                  <a:pt x="0" y="6906661"/>
                </a:lnTo>
                <a:lnTo>
                  <a:pt x="0" y="0"/>
                </a:lnTo>
                <a:close/>
              </a:path>
            </a:pathLst>
          </a:custGeom>
          <a:blipFill>
            <a:blip r:embed="rId2"/>
            <a:stretch>
              <a:fillRect l="0" t="0" r="0" b="0"/>
            </a:stretch>
          </a:blipFill>
        </p:spPr>
      </p:sp>
      <p:sp>
        <p:nvSpPr>
          <p:cNvPr name="TextBox 3" id="3"/>
          <p:cNvSpPr txBox="true"/>
          <p:nvPr/>
        </p:nvSpPr>
        <p:spPr>
          <a:xfrm rot="0">
            <a:off x="882129" y="638930"/>
            <a:ext cx="12586131" cy="1142595"/>
          </a:xfrm>
          <a:prstGeom prst="rect">
            <a:avLst/>
          </a:prstGeom>
        </p:spPr>
        <p:txBody>
          <a:bodyPr anchor="t" rtlCol="false" tIns="0" lIns="0" bIns="0" rIns="0">
            <a:spAutoFit/>
          </a:bodyPr>
          <a:lstStyle/>
          <a:p>
            <a:pPr algn="ctr">
              <a:lnSpc>
                <a:spcPts val="8403"/>
              </a:lnSpc>
              <a:spcBef>
                <a:spcPct val="0"/>
              </a:spcBef>
            </a:pPr>
            <a:r>
              <a:rPr lang="en-US" sz="6002" u="sng">
                <a:solidFill>
                  <a:srgbClr val="000000"/>
                </a:solidFill>
                <a:latin typeface="Times New Roman"/>
              </a:rPr>
              <a:t>Gender comparission using violin plot: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89857" y="2189939"/>
            <a:ext cx="8999010" cy="7541070"/>
          </a:xfrm>
          <a:custGeom>
            <a:avLst/>
            <a:gdLst/>
            <a:ahLst/>
            <a:cxnLst/>
            <a:rect r="r" b="b" t="t" l="l"/>
            <a:pathLst>
              <a:path h="7541070" w="8999010">
                <a:moveTo>
                  <a:pt x="0" y="0"/>
                </a:moveTo>
                <a:lnTo>
                  <a:pt x="8999011" y="0"/>
                </a:lnTo>
                <a:lnTo>
                  <a:pt x="8999011" y="7541070"/>
                </a:lnTo>
                <a:lnTo>
                  <a:pt x="0" y="7541070"/>
                </a:lnTo>
                <a:lnTo>
                  <a:pt x="0" y="0"/>
                </a:lnTo>
                <a:close/>
              </a:path>
            </a:pathLst>
          </a:custGeom>
          <a:blipFill>
            <a:blip r:embed="rId2"/>
            <a:stretch>
              <a:fillRect l="0" t="0" r="0" b="0"/>
            </a:stretch>
          </a:blipFill>
        </p:spPr>
      </p:sp>
      <p:sp>
        <p:nvSpPr>
          <p:cNvPr name="TextBox 3" id="3"/>
          <p:cNvSpPr txBox="true"/>
          <p:nvPr/>
        </p:nvSpPr>
        <p:spPr>
          <a:xfrm rot="0">
            <a:off x="1401350" y="483050"/>
            <a:ext cx="6429561" cy="1436769"/>
          </a:xfrm>
          <a:prstGeom prst="rect">
            <a:avLst/>
          </a:prstGeom>
        </p:spPr>
        <p:txBody>
          <a:bodyPr anchor="t" rtlCol="false" tIns="0" lIns="0" bIns="0" rIns="0">
            <a:spAutoFit/>
          </a:bodyPr>
          <a:lstStyle/>
          <a:p>
            <a:pPr algn="ctr">
              <a:lnSpc>
                <a:spcPts val="10580"/>
              </a:lnSpc>
              <a:spcBef>
                <a:spcPct val="0"/>
              </a:spcBef>
            </a:pPr>
            <a:r>
              <a:rPr lang="en-US" sz="7557" u="sng">
                <a:solidFill>
                  <a:srgbClr val="000000"/>
                </a:solidFill>
                <a:latin typeface="Times New Roman"/>
              </a:rPr>
              <a:t>Elbow Method: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23671" y="1942630"/>
            <a:ext cx="9640658" cy="8165047"/>
          </a:xfrm>
          <a:custGeom>
            <a:avLst/>
            <a:gdLst/>
            <a:ahLst/>
            <a:cxnLst/>
            <a:rect r="r" b="b" t="t" l="l"/>
            <a:pathLst>
              <a:path h="8165047" w="9640658">
                <a:moveTo>
                  <a:pt x="0" y="0"/>
                </a:moveTo>
                <a:lnTo>
                  <a:pt x="9640658" y="0"/>
                </a:lnTo>
                <a:lnTo>
                  <a:pt x="9640658" y="8165047"/>
                </a:lnTo>
                <a:lnTo>
                  <a:pt x="0" y="8165047"/>
                </a:lnTo>
                <a:lnTo>
                  <a:pt x="0" y="0"/>
                </a:lnTo>
                <a:close/>
              </a:path>
            </a:pathLst>
          </a:custGeom>
          <a:blipFill>
            <a:blip r:embed="rId2"/>
            <a:stretch>
              <a:fillRect l="0" t="0" r="0" b="0"/>
            </a:stretch>
          </a:blipFill>
        </p:spPr>
      </p:sp>
      <p:sp>
        <p:nvSpPr>
          <p:cNvPr name="TextBox 3" id="3"/>
          <p:cNvSpPr txBox="true"/>
          <p:nvPr/>
        </p:nvSpPr>
        <p:spPr>
          <a:xfrm rot="0">
            <a:off x="399362" y="123720"/>
            <a:ext cx="11465889" cy="1505161"/>
          </a:xfrm>
          <a:prstGeom prst="rect">
            <a:avLst/>
          </a:prstGeom>
        </p:spPr>
        <p:txBody>
          <a:bodyPr anchor="t" rtlCol="false" tIns="0" lIns="0" bIns="0" rIns="0">
            <a:spAutoFit/>
          </a:bodyPr>
          <a:lstStyle/>
          <a:p>
            <a:pPr algn="ctr">
              <a:lnSpc>
                <a:spcPts val="11082"/>
              </a:lnSpc>
              <a:spcBef>
                <a:spcPct val="0"/>
              </a:spcBef>
            </a:pPr>
            <a:r>
              <a:rPr lang="en-US" sz="7915" u="sng">
                <a:solidFill>
                  <a:srgbClr val="000000"/>
                </a:solidFill>
                <a:latin typeface="Times New Roman"/>
              </a:rPr>
              <a:t>K-Means clustering graph:</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987492" y="60380"/>
            <a:ext cx="8332143" cy="1612789"/>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Times New Roman"/>
              </a:rPr>
              <a:t>APPLICATIONS</a:t>
            </a:r>
          </a:p>
        </p:txBody>
      </p:sp>
      <p:sp>
        <p:nvSpPr>
          <p:cNvPr name="TextBox 3" id="3"/>
          <p:cNvSpPr txBox="true"/>
          <p:nvPr/>
        </p:nvSpPr>
        <p:spPr>
          <a:xfrm rot="0">
            <a:off x="1028700" y="2217121"/>
            <a:ext cx="9891769" cy="5994460"/>
          </a:xfrm>
          <a:prstGeom prst="rect">
            <a:avLst/>
          </a:prstGeom>
        </p:spPr>
        <p:txBody>
          <a:bodyPr anchor="t" rtlCol="false" tIns="0" lIns="0" bIns="0" rIns="0">
            <a:spAutoFit/>
          </a:bodyPr>
          <a:lstStyle/>
          <a:p>
            <a:pPr marL="1326329" indent="-663165" lvl="1">
              <a:lnSpc>
                <a:spcPts val="11917"/>
              </a:lnSpc>
              <a:buFont typeface="Arial"/>
              <a:buChar char="•"/>
            </a:pPr>
            <a:r>
              <a:rPr lang="en-US" sz="6143">
                <a:solidFill>
                  <a:srgbClr val="000000"/>
                </a:solidFill>
                <a:latin typeface="Times New Roman"/>
              </a:rPr>
              <a:t>Targeted Marketing</a:t>
            </a:r>
          </a:p>
          <a:p>
            <a:pPr marL="1326329" indent="-663165" lvl="1">
              <a:lnSpc>
                <a:spcPts val="11917"/>
              </a:lnSpc>
              <a:buFont typeface="Arial"/>
              <a:buChar char="•"/>
            </a:pPr>
            <a:r>
              <a:rPr lang="en-US" sz="6143">
                <a:solidFill>
                  <a:srgbClr val="000000"/>
                </a:solidFill>
                <a:latin typeface="Times New Roman"/>
              </a:rPr>
              <a:t>Product Development</a:t>
            </a:r>
          </a:p>
          <a:p>
            <a:pPr marL="1326329" indent="-663165" lvl="1">
              <a:lnSpc>
                <a:spcPts val="11917"/>
              </a:lnSpc>
              <a:buFont typeface="Arial"/>
              <a:buChar char="•"/>
            </a:pPr>
            <a:r>
              <a:rPr lang="en-US" sz="6143">
                <a:solidFill>
                  <a:srgbClr val="000000"/>
                </a:solidFill>
                <a:latin typeface="Times New Roman"/>
              </a:rPr>
              <a:t>Pricing Strategies</a:t>
            </a:r>
          </a:p>
          <a:p>
            <a:pPr marL="1326329" indent="-663165" lvl="1">
              <a:lnSpc>
                <a:spcPts val="11917"/>
              </a:lnSpc>
              <a:buFont typeface="Arial"/>
              <a:buChar char="•"/>
            </a:pPr>
            <a:r>
              <a:rPr lang="en-US" sz="6143">
                <a:solidFill>
                  <a:srgbClr val="000000"/>
                </a:solidFill>
                <a:latin typeface="Times New Roman"/>
              </a:rPr>
              <a:t>Market Expansion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24213" y="-376799"/>
            <a:ext cx="7973839" cy="2048999"/>
          </a:xfrm>
          <a:prstGeom prst="rect">
            <a:avLst/>
          </a:prstGeom>
        </p:spPr>
        <p:txBody>
          <a:bodyPr anchor="t" rtlCol="false" tIns="0" lIns="0" bIns="0" rIns="0">
            <a:spAutoFit/>
          </a:bodyPr>
          <a:lstStyle/>
          <a:p>
            <a:pPr algn="ctr">
              <a:lnSpc>
                <a:spcPts val="16489"/>
              </a:lnSpc>
              <a:spcBef>
                <a:spcPct val="0"/>
              </a:spcBef>
            </a:pPr>
            <a:r>
              <a:rPr lang="en-US" sz="8499" u="sng">
                <a:solidFill>
                  <a:srgbClr val="000000"/>
                </a:solidFill>
                <a:latin typeface="Times New Roman"/>
              </a:rPr>
              <a:t>ADVANTAGES</a:t>
            </a:r>
          </a:p>
        </p:txBody>
      </p:sp>
      <p:sp>
        <p:nvSpPr>
          <p:cNvPr name="TextBox 3" id="3"/>
          <p:cNvSpPr txBox="true"/>
          <p:nvPr/>
        </p:nvSpPr>
        <p:spPr>
          <a:xfrm rot="0">
            <a:off x="1028700" y="2191448"/>
            <a:ext cx="15541005" cy="5994766"/>
          </a:xfrm>
          <a:prstGeom prst="rect">
            <a:avLst/>
          </a:prstGeom>
        </p:spPr>
        <p:txBody>
          <a:bodyPr anchor="t" rtlCol="false" tIns="0" lIns="0" bIns="0" rIns="0">
            <a:spAutoFit/>
          </a:bodyPr>
          <a:lstStyle/>
          <a:p>
            <a:pPr algn="just" marL="1325627" indent="-662813" lvl="1">
              <a:lnSpc>
                <a:spcPts val="11911"/>
              </a:lnSpc>
              <a:buFont typeface="Arial"/>
              <a:buChar char="•"/>
            </a:pPr>
            <a:r>
              <a:rPr lang="en-US" sz="6140">
                <a:solidFill>
                  <a:srgbClr val="000000"/>
                </a:solidFill>
                <a:latin typeface="Times New Roman"/>
              </a:rPr>
              <a:t>Targeted Marketing</a:t>
            </a:r>
          </a:p>
          <a:p>
            <a:pPr algn="just" marL="1325627" indent="-662813" lvl="1">
              <a:lnSpc>
                <a:spcPts val="11911"/>
              </a:lnSpc>
              <a:buFont typeface="Arial"/>
              <a:buChar char="•"/>
            </a:pPr>
            <a:r>
              <a:rPr lang="en-US" sz="6140">
                <a:solidFill>
                  <a:srgbClr val="000000"/>
                </a:solidFill>
                <a:latin typeface="Times New Roman"/>
              </a:rPr>
              <a:t>Better Decision-Making</a:t>
            </a:r>
          </a:p>
          <a:p>
            <a:pPr algn="just" marL="1325627" indent="-662813" lvl="1">
              <a:lnSpc>
                <a:spcPts val="11911"/>
              </a:lnSpc>
              <a:buFont typeface="Arial"/>
              <a:buChar char="•"/>
            </a:pPr>
            <a:r>
              <a:rPr lang="en-US" sz="6140">
                <a:solidFill>
                  <a:srgbClr val="000000"/>
                </a:solidFill>
                <a:latin typeface="Times New Roman"/>
              </a:rPr>
              <a:t> Develop customized marketing campaigns</a:t>
            </a:r>
          </a:p>
          <a:p>
            <a:pPr algn="just" marL="1325627" indent="-662813" lvl="1">
              <a:lnSpc>
                <a:spcPts val="11911"/>
              </a:lnSpc>
              <a:buFont typeface="Arial"/>
              <a:buChar char="•"/>
            </a:pPr>
            <a:r>
              <a:rPr lang="en-US" sz="6140">
                <a:solidFill>
                  <a:srgbClr val="000000"/>
                </a:solidFill>
                <a:latin typeface="Times New Roman"/>
              </a:rPr>
              <a:t>Design an optimal distribution strategy</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8366" y="-2365"/>
            <a:ext cx="7235651" cy="1460383"/>
          </a:xfrm>
          <a:prstGeom prst="rect">
            <a:avLst/>
          </a:prstGeom>
        </p:spPr>
        <p:txBody>
          <a:bodyPr anchor="t" rtlCol="false" tIns="0" lIns="0" bIns="0" rIns="0">
            <a:spAutoFit/>
          </a:bodyPr>
          <a:lstStyle/>
          <a:p>
            <a:pPr algn="ctr">
              <a:lnSpc>
                <a:spcPts val="11900"/>
              </a:lnSpc>
            </a:pPr>
            <a:r>
              <a:rPr lang="en-US" sz="8500" u="sng">
                <a:solidFill>
                  <a:srgbClr val="000000"/>
                </a:solidFill>
                <a:latin typeface="Canva Sans"/>
              </a:rPr>
              <a:t>CONCLUSION</a:t>
            </a:r>
          </a:p>
        </p:txBody>
      </p:sp>
      <p:sp>
        <p:nvSpPr>
          <p:cNvPr name="TextBox 3" id="3"/>
          <p:cNvSpPr txBox="true"/>
          <p:nvPr/>
        </p:nvSpPr>
        <p:spPr>
          <a:xfrm rot="0">
            <a:off x="372751" y="1593655"/>
            <a:ext cx="17542498" cy="7816303"/>
          </a:xfrm>
          <a:prstGeom prst="rect">
            <a:avLst/>
          </a:prstGeom>
        </p:spPr>
        <p:txBody>
          <a:bodyPr anchor="t" rtlCol="false" tIns="0" lIns="0" bIns="0" rIns="0">
            <a:spAutoFit/>
          </a:bodyPr>
          <a:lstStyle/>
          <a:p>
            <a:pPr marL="764755" indent="-382377" lvl="1">
              <a:lnSpc>
                <a:spcPts val="6871"/>
              </a:lnSpc>
              <a:buFont typeface="Arial"/>
              <a:buChar char="•"/>
            </a:pPr>
            <a:r>
              <a:rPr lang="en-US" sz="3542">
                <a:solidFill>
                  <a:srgbClr val="000000"/>
                </a:solidFill>
                <a:latin typeface="Times New Roman"/>
              </a:rPr>
              <a:t>Cluster 1: high income and low spending score; ask them for feedback and advertise them with new products that might attract them, they have the potential to convert into</a:t>
            </a:r>
          </a:p>
          <a:p>
            <a:pPr marL="764755" indent="-382377" lvl="1">
              <a:lnSpc>
                <a:spcPts val="6871"/>
              </a:lnSpc>
              <a:buFont typeface="Arial"/>
              <a:buChar char="•"/>
            </a:pPr>
            <a:r>
              <a:rPr lang="en-US" sz="3542">
                <a:solidFill>
                  <a:srgbClr val="000000"/>
                </a:solidFill>
                <a:latin typeface="Times New Roman"/>
              </a:rPr>
              <a:t>Cluster 2: low income and high spending scores; can help them by providing new deals and sales offers so that despite low income they still remain loyal.</a:t>
            </a:r>
          </a:p>
          <a:p>
            <a:pPr marL="764755" indent="-382377" lvl="1">
              <a:lnSpc>
                <a:spcPts val="6871"/>
              </a:lnSpc>
              <a:buFont typeface="Arial"/>
              <a:buChar char="•"/>
            </a:pPr>
            <a:r>
              <a:rPr lang="en-US" sz="3542">
                <a:solidFill>
                  <a:srgbClr val="000000"/>
                </a:solidFill>
                <a:latin typeface="Times New Roman"/>
              </a:rPr>
              <a:t>Cluster 3: high spending scores and high-income; alert them with new arrivals as they are potential customer for increase in revenue.</a:t>
            </a:r>
          </a:p>
          <a:p>
            <a:pPr marL="764755" indent="-382377" lvl="1">
              <a:lnSpc>
                <a:spcPts val="6871"/>
              </a:lnSpc>
              <a:buFont typeface="Arial"/>
              <a:buChar char="•"/>
            </a:pPr>
            <a:r>
              <a:rPr lang="en-US" sz="3542">
                <a:solidFill>
                  <a:srgbClr val="000000"/>
                </a:solidFill>
                <a:latin typeface="Times New Roman"/>
              </a:rPr>
              <a:t>Cluster 4: low income and low spending score; it won’t be beneficial to both the parties to target these customers</a:t>
            </a:r>
          </a:p>
          <a:p>
            <a:pPr marL="764755" indent="-382377" lvl="1">
              <a:lnSpc>
                <a:spcPts val="6871"/>
              </a:lnSpc>
              <a:buFont typeface="Arial"/>
              <a:buChar char="•"/>
            </a:pPr>
            <a:r>
              <a:rPr lang="en-US" sz="3542">
                <a:solidFill>
                  <a:srgbClr val="000000"/>
                </a:solidFill>
                <a:latin typeface="Times New Roman"/>
              </a:rPr>
              <a:t>Rest are average and the company can use them according to market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45085" y="64471"/>
            <a:ext cx="3672334" cy="1661757"/>
          </a:xfrm>
          <a:prstGeom prst="rect">
            <a:avLst/>
          </a:prstGeom>
        </p:spPr>
        <p:txBody>
          <a:bodyPr anchor="t" rtlCol="false" tIns="0" lIns="0" bIns="0" rIns="0">
            <a:spAutoFit/>
          </a:bodyPr>
          <a:lstStyle/>
          <a:p>
            <a:pPr algn="ctr">
              <a:lnSpc>
                <a:spcPts val="12880"/>
              </a:lnSpc>
            </a:pPr>
            <a:r>
              <a:rPr lang="en-US" sz="9200" u="sng">
                <a:solidFill>
                  <a:srgbClr val="000000"/>
                </a:solidFill>
                <a:latin typeface="Maharlika"/>
              </a:rPr>
              <a:t>INDEX</a:t>
            </a:r>
          </a:p>
        </p:txBody>
      </p:sp>
      <p:sp>
        <p:nvSpPr>
          <p:cNvPr name="TextBox 3" id="3"/>
          <p:cNvSpPr txBox="true"/>
          <p:nvPr/>
        </p:nvSpPr>
        <p:spPr>
          <a:xfrm rot="0">
            <a:off x="848621" y="1248269"/>
            <a:ext cx="6280733" cy="8753814"/>
          </a:xfrm>
          <a:prstGeom prst="rect">
            <a:avLst/>
          </a:prstGeom>
        </p:spPr>
        <p:txBody>
          <a:bodyPr anchor="t" rtlCol="false" tIns="0" lIns="0" bIns="0" rIns="0">
            <a:spAutoFit/>
          </a:bodyPr>
          <a:lstStyle/>
          <a:p>
            <a:pPr marL="746601" indent="-373300" lvl="1">
              <a:lnSpc>
                <a:spcPts val="6916"/>
              </a:lnSpc>
              <a:buFont typeface="Arial"/>
              <a:buChar char="•"/>
            </a:pPr>
            <a:r>
              <a:rPr lang="en-US" sz="3458">
                <a:solidFill>
                  <a:srgbClr val="000000"/>
                </a:solidFill>
                <a:latin typeface="Times New Roman"/>
              </a:rPr>
              <a:t>Introduction</a:t>
            </a:r>
          </a:p>
          <a:p>
            <a:pPr marL="746601" indent="-373300" lvl="1">
              <a:lnSpc>
                <a:spcPts val="6916"/>
              </a:lnSpc>
              <a:buFont typeface="Arial"/>
              <a:buChar char="•"/>
            </a:pPr>
            <a:r>
              <a:rPr lang="en-US" sz="3458">
                <a:solidFill>
                  <a:srgbClr val="000000"/>
                </a:solidFill>
                <a:latin typeface="Times New Roman"/>
              </a:rPr>
              <a:t>About K-Means clustering</a:t>
            </a:r>
          </a:p>
          <a:p>
            <a:pPr marL="746601" indent="-373300" lvl="1">
              <a:lnSpc>
                <a:spcPts val="6916"/>
              </a:lnSpc>
              <a:buFont typeface="Arial"/>
              <a:buChar char="•"/>
            </a:pPr>
            <a:r>
              <a:rPr lang="en-US" sz="3458">
                <a:solidFill>
                  <a:srgbClr val="000000"/>
                </a:solidFill>
                <a:latin typeface="Times New Roman"/>
              </a:rPr>
              <a:t>Existing system</a:t>
            </a:r>
          </a:p>
          <a:p>
            <a:pPr marL="746601" indent="-373300" lvl="1">
              <a:lnSpc>
                <a:spcPts val="6916"/>
              </a:lnSpc>
              <a:buFont typeface="Arial"/>
              <a:buChar char="•"/>
            </a:pPr>
            <a:r>
              <a:rPr lang="en-US" sz="3458">
                <a:solidFill>
                  <a:srgbClr val="000000"/>
                </a:solidFill>
                <a:latin typeface="Times New Roman"/>
              </a:rPr>
              <a:t>Drawbacks of existing system</a:t>
            </a:r>
          </a:p>
          <a:p>
            <a:pPr marL="746601" indent="-373300" lvl="1">
              <a:lnSpc>
                <a:spcPts val="6916"/>
              </a:lnSpc>
              <a:buFont typeface="Arial"/>
              <a:buChar char="•"/>
            </a:pPr>
            <a:r>
              <a:rPr lang="en-US" sz="3458">
                <a:solidFill>
                  <a:srgbClr val="000000"/>
                </a:solidFill>
                <a:latin typeface="Times New Roman"/>
              </a:rPr>
              <a:t>Proposed method</a:t>
            </a:r>
          </a:p>
          <a:p>
            <a:pPr marL="746601" indent="-373300" lvl="1">
              <a:lnSpc>
                <a:spcPts val="6916"/>
              </a:lnSpc>
              <a:buFont typeface="Arial"/>
              <a:buChar char="•"/>
            </a:pPr>
            <a:r>
              <a:rPr lang="en-US" sz="3458">
                <a:solidFill>
                  <a:srgbClr val="000000"/>
                </a:solidFill>
                <a:latin typeface="Times New Roman"/>
              </a:rPr>
              <a:t>Results</a:t>
            </a:r>
          </a:p>
          <a:p>
            <a:pPr marL="746601" indent="-373300" lvl="1">
              <a:lnSpc>
                <a:spcPts val="6916"/>
              </a:lnSpc>
              <a:buFont typeface="Arial"/>
              <a:buChar char="•"/>
            </a:pPr>
            <a:r>
              <a:rPr lang="en-US" sz="3458">
                <a:solidFill>
                  <a:srgbClr val="000000"/>
                </a:solidFill>
                <a:latin typeface="Times New Roman"/>
              </a:rPr>
              <a:t>Applications</a:t>
            </a:r>
          </a:p>
          <a:p>
            <a:pPr marL="746601" indent="-373300" lvl="1">
              <a:lnSpc>
                <a:spcPts val="6916"/>
              </a:lnSpc>
              <a:buFont typeface="Arial"/>
              <a:buChar char="•"/>
            </a:pPr>
            <a:r>
              <a:rPr lang="en-US" sz="3458">
                <a:solidFill>
                  <a:srgbClr val="000000"/>
                </a:solidFill>
                <a:latin typeface="Times New Roman"/>
              </a:rPr>
              <a:t>Advantages</a:t>
            </a:r>
          </a:p>
          <a:p>
            <a:pPr marL="746601" indent="-373300" lvl="1">
              <a:lnSpc>
                <a:spcPts val="6916"/>
              </a:lnSpc>
              <a:buFont typeface="Arial"/>
              <a:buChar char="•"/>
            </a:pPr>
            <a:r>
              <a:rPr lang="en-US" sz="3458">
                <a:solidFill>
                  <a:srgbClr val="000000"/>
                </a:solidFill>
                <a:latin typeface="Times New Roman"/>
              </a:rPr>
              <a:t>Conclusion</a:t>
            </a:r>
          </a:p>
          <a:p>
            <a:pPr marL="746601" indent="-373300" lvl="1">
              <a:lnSpc>
                <a:spcPts val="6916"/>
              </a:lnSpc>
              <a:buFont typeface="Arial"/>
              <a:buChar char="•"/>
            </a:pPr>
            <a:r>
              <a:rPr lang="en-US" sz="3458">
                <a:solidFill>
                  <a:srgbClr val="000000"/>
                </a:solidFill>
                <a:latin typeface="Times New Roman"/>
              </a:rPr>
              <a:t>References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88125" y="1612029"/>
            <a:ext cx="17155693" cy="7746449"/>
          </a:xfrm>
          <a:prstGeom prst="rect">
            <a:avLst/>
          </a:prstGeom>
        </p:spPr>
        <p:txBody>
          <a:bodyPr anchor="t" rtlCol="false" tIns="0" lIns="0" bIns="0" rIns="0">
            <a:spAutoFit/>
          </a:bodyPr>
          <a:lstStyle/>
          <a:p>
            <a:pPr marL="757993" indent="-378996" lvl="1">
              <a:lnSpc>
                <a:spcPts val="6811"/>
              </a:lnSpc>
              <a:buFont typeface="Arial"/>
              <a:buChar char="•"/>
            </a:pPr>
            <a:r>
              <a:rPr lang="en-US" sz="3510">
                <a:solidFill>
                  <a:srgbClr val="000000"/>
                </a:solidFill>
                <a:latin typeface="Times New Roman"/>
              </a:rPr>
              <a:t>Al-Qaed F, Sutcliffe A. Adaptive Decision Support System (ADSS) for B2C E Commerce. 2006 ICEC Eighth Int Conf Electron Commer Proc NEW E-COMMERCE Innov Conqu Curr BARRIERS, Obs LIMITATIONS TO Conduct Success Bus INTERNET. 2006:492-503. </a:t>
            </a:r>
          </a:p>
          <a:p>
            <a:pPr marL="757993" indent="-378996" lvl="1">
              <a:lnSpc>
                <a:spcPts val="6811"/>
              </a:lnSpc>
              <a:buFont typeface="Arial"/>
              <a:buChar char="•"/>
            </a:pPr>
            <a:r>
              <a:rPr lang="en-US" sz="3510">
                <a:solidFill>
                  <a:srgbClr val="000000"/>
                </a:solidFill>
                <a:latin typeface="Times New Roman"/>
              </a:rPr>
              <a:t> Mobasher B, Cooley R, Srivastava J. Automatic Personalization Based on Web Usage Mining. Commun ACM. 2000;43(8). </a:t>
            </a:r>
          </a:p>
          <a:p>
            <a:pPr marL="757993" indent="-378996" lvl="1">
              <a:lnSpc>
                <a:spcPts val="6811"/>
              </a:lnSpc>
              <a:buFont typeface="Arial"/>
              <a:buChar char="•"/>
            </a:pPr>
            <a:r>
              <a:rPr lang="en-US" sz="3510">
                <a:solidFill>
                  <a:srgbClr val="000000"/>
                </a:solidFill>
                <a:latin typeface="Times New Roman"/>
              </a:rPr>
              <a:t> Cherna Y, Tzenga G. Measuring Consumer Loyalty of B2C e-Retailing Service by Fuzzy Integral: a FANP-Based Synthetic Model. In: International Conference on Fuzzy Theory and Its Applications iFUZZY.; </a:t>
            </a:r>
          </a:p>
        </p:txBody>
      </p:sp>
      <p:sp>
        <p:nvSpPr>
          <p:cNvPr name="TextBox 3" id="3"/>
          <p:cNvSpPr txBox="true"/>
          <p:nvPr/>
        </p:nvSpPr>
        <p:spPr>
          <a:xfrm rot="0">
            <a:off x="4947984" y="159721"/>
            <a:ext cx="7446615" cy="1566507"/>
          </a:xfrm>
          <a:prstGeom prst="rect">
            <a:avLst/>
          </a:prstGeom>
        </p:spPr>
        <p:txBody>
          <a:bodyPr anchor="t" rtlCol="false" tIns="0" lIns="0" bIns="0" rIns="0">
            <a:spAutoFit/>
          </a:bodyPr>
          <a:lstStyle/>
          <a:p>
            <a:pPr algn="ctr">
              <a:lnSpc>
                <a:spcPts val="12880"/>
              </a:lnSpc>
            </a:pPr>
            <a:r>
              <a:rPr lang="en-US" sz="9200" u="sng">
                <a:solidFill>
                  <a:srgbClr val="000000"/>
                </a:solidFill>
                <a:latin typeface="Canva Sans"/>
              </a:rPr>
              <a:t>REFERENCES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91719" y="3417848"/>
            <a:ext cx="12784150" cy="2973822"/>
          </a:xfrm>
          <a:prstGeom prst="rect">
            <a:avLst/>
          </a:prstGeom>
        </p:spPr>
        <p:txBody>
          <a:bodyPr anchor="t" rtlCol="false" tIns="0" lIns="0" bIns="0" rIns="0">
            <a:spAutoFit/>
          </a:bodyPr>
          <a:lstStyle/>
          <a:p>
            <a:pPr algn="ctr">
              <a:lnSpc>
                <a:spcPts val="22986"/>
              </a:lnSpc>
            </a:pPr>
            <a:r>
              <a:rPr lang="en-US" sz="16418" u="sng">
                <a:solidFill>
                  <a:srgbClr val="000000"/>
                </a:solidFill>
                <a:latin typeface="Maharlika"/>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03918" y="-13880"/>
            <a:ext cx="16080164" cy="1460383"/>
          </a:xfrm>
          <a:prstGeom prst="rect">
            <a:avLst/>
          </a:prstGeom>
        </p:spPr>
        <p:txBody>
          <a:bodyPr anchor="t" rtlCol="false" tIns="0" lIns="0" bIns="0" rIns="0">
            <a:spAutoFit/>
          </a:bodyPr>
          <a:lstStyle/>
          <a:p>
            <a:pPr algn="ctr">
              <a:lnSpc>
                <a:spcPts val="11900"/>
              </a:lnSpc>
            </a:pPr>
            <a:r>
              <a:rPr lang="en-US" sz="8500" u="sng">
                <a:solidFill>
                  <a:srgbClr val="000000"/>
                </a:solidFill>
                <a:latin typeface="Canva Sans"/>
              </a:rPr>
              <a:t>INTRODUCTION</a:t>
            </a:r>
          </a:p>
        </p:txBody>
      </p:sp>
      <p:sp>
        <p:nvSpPr>
          <p:cNvPr name="TextBox 3" id="3"/>
          <p:cNvSpPr txBox="true"/>
          <p:nvPr/>
        </p:nvSpPr>
        <p:spPr>
          <a:xfrm rot="0">
            <a:off x="1103918" y="1613890"/>
            <a:ext cx="15200220" cy="7464330"/>
          </a:xfrm>
          <a:prstGeom prst="rect">
            <a:avLst/>
          </a:prstGeom>
        </p:spPr>
        <p:txBody>
          <a:bodyPr anchor="t" rtlCol="false" tIns="0" lIns="0" bIns="0" rIns="0">
            <a:spAutoFit/>
          </a:bodyPr>
          <a:lstStyle/>
          <a:p>
            <a:pPr marL="817810" indent="-408905" lvl="1">
              <a:lnSpc>
                <a:spcPts val="6590"/>
              </a:lnSpc>
              <a:buFont typeface="Arial"/>
              <a:buChar char="•"/>
            </a:pPr>
            <a:r>
              <a:rPr lang="en-US" sz="3787">
                <a:solidFill>
                  <a:srgbClr val="000000"/>
                </a:solidFill>
                <a:latin typeface="Times New Roman"/>
              </a:rPr>
              <a:t>Customer segmentation is the process of dividing a customer base into distinct groups with shared characteristics or behaviors. </a:t>
            </a:r>
          </a:p>
          <a:p>
            <a:pPr marL="817810" indent="-408905" lvl="1">
              <a:lnSpc>
                <a:spcPts val="6590"/>
              </a:lnSpc>
              <a:buFont typeface="Arial"/>
              <a:buChar char="•"/>
            </a:pPr>
            <a:r>
              <a:rPr lang="en-US" sz="3787">
                <a:solidFill>
                  <a:srgbClr val="000000"/>
                </a:solidFill>
                <a:latin typeface="Times New Roman"/>
              </a:rPr>
              <a:t>This strategic approach allows businesses to tailor marketing efforts, enhance customer satisfaction, and optimize overall engagement by understanding and catering to the unique needs of each segment.</a:t>
            </a:r>
          </a:p>
          <a:p>
            <a:pPr algn="just" marL="817810" indent="-408905" lvl="1">
              <a:lnSpc>
                <a:spcPts val="6590"/>
              </a:lnSpc>
              <a:buFont typeface="Arial"/>
              <a:buChar char="•"/>
            </a:pPr>
            <a:r>
              <a:rPr lang="en-US" sz="3787">
                <a:solidFill>
                  <a:srgbClr val="000000"/>
                </a:solidFill>
                <a:latin typeface="Times New Roman"/>
              </a:rPr>
              <a:t>The common characteristics for dividing customers are like demographics ,geographical location,behavioural,socio-economic and psychological aspects.</a:t>
            </a:r>
          </a:p>
          <a:p>
            <a:pPr algn="just" marL="817810" indent="-408905" lvl="1">
              <a:lnSpc>
                <a:spcPts val="6590"/>
              </a:lnSpc>
              <a:buFont typeface="Arial"/>
              <a:buChar char="•"/>
            </a:pPr>
            <a:r>
              <a:rPr lang="en-US" sz="3787">
                <a:solidFill>
                  <a:srgbClr val="000000"/>
                </a:solidFill>
                <a:latin typeface="Times New Roman"/>
              </a:rPr>
              <a:t>It is an important market strategy used often by growing companies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68038" y="41513"/>
            <a:ext cx="15325753" cy="1381685"/>
          </a:xfrm>
          <a:prstGeom prst="rect">
            <a:avLst/>
          </a:prstGeom>
        </p:spPr>
        <p:txBody>
          <a:bodyPr anchor="t" rtlCol="false" tIns="0" lIns="0" bIns="0" rIns="0">
            <a:spAutoFit/>
          </a:bodyPr>
          <a:lstStyle/>
          <a:p>
            <a:pPr algn="ctr">
              <a:lnSpc>
                <a:spcPts val="10118"/>
              </a:lnSpc>
              <a:spcBef>
                <a:spcPct val="0"/>
              </a:spcBef>
            </a:pPr>
            <a:r>
              <a:rPr lang="en-US" sz="7227" u="sng">
                <a:solidFill>
                  <a:srgbClr val="000000"/>
                </a:solidFill>
                <a:latin typeface="Times New Roman"/>
              </a:rPr>
              <a:t>ABOUT  K-MEANS CLUSTERING</a:t>
            </a:r>
          </a:p>
        </p:txBody>
      </p:sp>
      <p:sp>
        <p:nvSpPr>
          <p:cNvPr name="TextBox 3" id="3"/>
          <p:cNvSpPr txBox="true"/>
          <p:nvPr/>
        </p:nvSpPr>
        <p:spPr>
          <a:xfrm rot="0">
            <a:off x="1368038" y="1364055"/>
            <a:ext cx="16080049" cy="8549616"/>
          </a:xfrm>
          <a:prstGeom prst="rect">
            <a:avLst/>
          </a:prstGeom>
        </p:spPr>
        <p:txBody>
          <a:bodyPr anchor="t" rtlCol="false" tIns="0" lIns="0" bIns="0" rIns="0">
            <a:spAutoFit/>
          </a:bodyPr>
          <a:lstStyle/>
          <a:p>
            <a:pPr marL="868392" indent="-434196" lvl="1">
              <a:lnSpc>
                <a:spcPts val="6757"/>
              </a:lnSpc>
              <a:buFont typeface="Arial"/>
              <a:buChar char="•"/>
            </a:pPr>
            <a:r>
              <a:rPr lang="en-US" sz="4022">
                <a:solidFill>
                  <a:srgbClr val="000000"/>
                </a:solidFill>
                <a:latin typeface="Times New Roman"/>
              </a:rPr>
              <a:t>K-Means Clustering, clusters the data into different groups in the unlabeled dataset on its own without the need for any training. </a:t>
            </a:r>
          </a:p>
          <a:p>
            <a:pPr marL="868392" indent="-434196" lvl="1">
              <a:lnSpc>
                <a:spcPts val="6757"/>
              </a:lnSpc>
              <a:buFont typeface="Arial"/>
              <a:buChar char="•"/>
            </a:pPr>
            <a:r>
              <a:rPr lang="en-US" sz="4022">
                <a:solidFill>
                  <a:srgbClr val="000000"/>
                </a:solidFill>
                <a:latin typeface="Times New Roman"/>
              </a:rPr>
              <a:t>The 'K' referring to the number of clusters. It is a unsupervised centroid-based algorithm, where each cluster is associated with a centroid, and the clusters are obtained by minimizing the sum of Euclidian distances between datapoint and corresponding cluster.</a:t>
            </a:r>
          </a:p>
          <a:p>
            <a:pPr marL="868392" indent="-434196" lvl="1">
              <a:lnSpc>
                <a:spcPts val="6757"/>
              </a:lnSpc>
              <a:buFont typeface="Arial"/>
              <a:buChar char="•"/>
            </a:pPr>
            <a:r>
              <a:rPr lang="en-US" sz="4022">
                <a:solidFill>
                  <a:srgbClr val="000000"/>
                </a:solidFill>
                <a:latin typeface="Times New Roman"/>
              </a:rPr>
              <a:t> The algorithm takes the unlabeled dataset as input, divides the dataset into a k-number of clusters, and repeats the process until it does not find the best clusters. The value of k should be predetermined in this algorithm.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76508" y="1028700"/>
            <a:ext cx="13410840" cy="6705420"/>
          </a:xfrm>
          <a:custGeom>
            <a:avLst/>
            <a:gdLst/>
            <a:ahLst/>
            <a:cxnLst/>
            <a:rect r="r" b="b" t="t" l="l"/>
            <a:pathLst>
              <a:path h="6705420" w="13410840">
                <a:moveTo>
                  <a:pt x="0" y="0"/>
                </a:moveTo>
                <a:lnTo>
                  <a:pt x="13410841" y="0"/>
                </a:lnTo>
                <a:lnTo>
                  <a:pt x="13410841" y="6705420"/>
                </a:lnTo>
                <a:lnTo>
                  <a:pt x="0" y="6705420"/>
                </a:lnTo>
                <a:lnTo>
                  <a:pt x="0" y="0"/>
                </a:lnTo>
                <a:close/>
              </a:path>
            </a:pathLst>
          </a:custGeom>
          <a:blipFill>
            <a:blip r:embed="rId2"/>
            <a:stretch>
              <a:fillRect l="0" t="0" r="0" b="0"/>
            </a:stretch>
          </a:blipFill>
        </p:spPr>
      </p:sp>
      <p:sp>
        <p:nvSpPr>
          <p:cNvPr name="TextBox 3" id="3"/>
          <p:cNvSpPr txBox="true"/>
          <p:nvPr/>
        </p:nvSpPr>
        <p:spPr>
          <a:xfrm rot="0">
            <a:off x="5542390" y="7868281"/>
            <a:ext cx="7473339" cy="1199907"/>
          </a:xfrm>
          <a:prstGeom prst="rect">
            <a:avLst/>
          </a:prstGeom>
        </p:spPr>
        <p:txBody>
          <a:bodyPr anchor="t" rtlCol="false" tIns="0" lIns="0" bIns="0" rIns="0">
            <a:spAutoFit/>
          </a:bodyPr>
          <a:lstStyle/>
          <a:p>
            <a:pPr algn="ctr">
              <a:lnSpc>
                <a:spcPts val="8769"/>
              </a:lnSpc>
              <a:spcBef>
                <a:spcPct val="0"/>
              </a:spcBef>
            </a:pPr>
            <a:r>
              <a:rPr lang="en-US" sz="6263">
                <a:solidFill>
                  <a:srgbClr val="000000"/>
                </a:solidFill>
                <a:latin typeface="Times New Roman"/>
              </a:rPr>
              <a:t>fig-k-means clustering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3386" y="3154667"/>
            <a:ext cx="8309238" cy="4780202"/>
          </a:xfrm>
          <a:custGeom>
            <a:avLst/>
            <a:gdLst/>
            <a:ahLst/>
            <a:cxnLst/>
            <a:rect r="r" b="b" t="t" l="l"/>
            <a:pathLst>
              <a:path h="4780202" w="8309238">
                <a:moveTo>
                  <a:pt x="0" y="0"/>
                </a:moveTo>
                <a:lnTo>
                  <a:pt x="8309239" y="0"/>
                </a:lnTo>
                <a:lnTo>
                  <a:pt x="8309239" y="4780202"/>
                </a:lnTo>
                <a:lnTo>
                  <a:pt x="0" y="4780202"/>
                </a:lnTo>
                <a:lnTo>
                  <a:pt x="0" y="0"/>
                </a:lnTo>
                <a:close/>
              </a:path>
            </a:pathLst>
          </a:custGeom>
          <a:blipFill>
            <a:blip r:embed="rId2"/>
            <a:stretch>
              <a:fillRect l="0" t="0" r="0" b="0"/>
            </a:stretch>
          </a:blipFill>
        </p:spPr>
      </p:sp>
      <p:sp>
        <p:nvSpPr>
          <p:cNvPr name="TextBox 3" id="3"/>
          <p:cNvSpPr txBox="true"/>
          <p:nvPr/>
        </p:nvSpPr>
        <p:spPr>
          <a:xfrm rot="0">
            <a:off x="2387955" y="280603"/>
            <a:ext cx="12431613" cy="1612789"/>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Times New Roman"/>
              </a:rPr>
              <a:t>EXISTING SYSTEM</a:t>
            </a:r>
          </a:p>
        </p:txBody>
      </p:sp>
      <p:sp>
        <p:nvSpPr>
          <p:cNvPr name="TextBox 4" id="4"/>
          <p:cNvSpPr txBox="true"/>
          <p:nvPr/>
        </p:nvSpPr>
        <p:spPr>
          <a:xfrm rot="0">
            <a:off x="482213" y="2191599"/>
            <a:ext cx="9892576" cy="6154545"/>
          </a:xfrm>
          <a:prstGeom prst="rect">
            <a:avLst/>
          </a:prstGeom>
        </p:spPr>
        <p:txBody>
          <a:bodyPr anchor="t" rtlCol="false" tIns="0" lIns="0" bIns="0" rIns="0">
            <a:spAutoFit/>
          </a:bodyPr>
          <a:lstStyle/>
          <a:p>
            <a:pPr>
              <a:lnSpc>
                <a:spcPts val="6868"/>
              </a:lnSpc>
              <a:spcBef>
                <a:spcPct val="0"/>
              </a:spcBef>
            </a:pPr>
            <a:r>
              <a:rPr lang="en-US" sz="4906">
                <a:solidFill>
                  <a:srgbClr val="000000"/>
                </a:solidFill>
                <a:latin typeface="Times New Roman"/>
              </a:rPr>
              <a:t>In the existing system the analysis and segmentation of the customers was done by visualizing the graphs by clustering the two or more feature. Using the basic graphs analysis can be done up to some data.</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55485" y="104879"/>
            <a:ext cx="12431613" cy="2955702"/>
          </a:xfrm>
          <a:prstGeom prst="rect">
            <a:avLst/>
          </a:prstGeom>
        </p:spPr>
        <p:txBody>
          <a:bodyPr anchor="t" rtlCol="false" tIns="0" lIns="0" bIns="0" rIns="0">
            <a:spAutoFit/>
          </a:bodyPr>
          <a:lstStyle/>
          <a:p>
            <a:pPr algn="ctr">
              <a:lnSpc>
                <a:spcPts val="11899"/>
              </a:lnSpc>
            </a:pPr>
            <a:r>
              <a:rPr lang="en-US" sz="8499" u="sng">
                <a:solidFill>
                  <a:srgbClr val="4C4A4A"/>
                </a:solidFill>
                <a:latin typeface="Canva Sans"/>
              </a:rPr>
              <a:t>DRAWBACKS OF EXISTING SYSTEM</a:t>
            </a:r>
          </a:p>
        </p:txBody>
      </p:sp>
      <p:sp>
        <p:nvSpPr>
          <p:cNvPr name="TextBox 3" id="3"/>
          <p:cNvSpPr txBox="true"/>
          <p:nvPr/>
        </p:nvSpPr>
        <p:spPr>
          <a:xfrm rot="0">
            <a:off x="1013896" y="3151125"/>
            <a:ext cx="15314792" cy="4879190"/>
          </a:xfrm>
          <a:prstGeom prst="rect">
            <a:avLst/>
          </a:prstGeom>
        </p:spPr>
        <p:txBody>
          <a:bodyPr anchor="t" rtlCol="false" tIns="0" lIns="0" bIns="0" rIns="0">
            <a:spAutoFit/>
          </a:bodyPr>
          <a:lstStyle/>
          <a:p>
            <a:pPr algn="just" marL="1028234" indent="-514117" lvl="1">
              <a:lnSpc>
                <a:spcPts val="9715"/>
              </a:lnSpc>
              <a:buFont typeface="Arial"/>
              <a:buChar char="•"/>
            </a:pPr>
            <a:r>
              <a:rPr lang="en-US" sz="4762">
                <a:solidFill>
                  <a:srgbClr val="000000"/>
                </a:solidFill>
                <a:latin typeface="Times New Roman"/>
              </a:rPr>
              <a:t>Data Points are overlapped.</a:t>
            </a:r>
          </a:p>
          <a:p>
            <a:pPr algn="just" marL="1028234" indent="-514117" lvl="1">
              <a:lnSpc>
                <a:spcPts val="9715"/>
              </a:lnSpc>
              <a:buFont typeface="Arial"/>
              <a:buChar char="•"/>
            </a:pPr>
            <a:r>
              <a:rPr lang="en-US" sz="4762">
                <a:solidFill>
                  <a:srgbClr val="000000"/>
                </a:solidFill>
                <a:latin typeface="Times New Roman"/>
              </a:rPr>
              <a:t>The data does not hold some patterns.</a:t>
            </a:r>
          </a:p>
          <a:p>
            <a:pPr algn="just" marL="1028234" indent="-514117" lvl="1">
              <a:lnSpc>
                <a:spcPts val="9715"/>
              </a:lnSpc>
              <a:buFont typeface="Arial"/>
              <a:buChar char="•"/>
            </a:pPr>
            <a:r>
              <a:rPr lang="en-US" sz="4762">
                <a:solidFill>
                  <a:srgbClr val="000000"/>
                </a:solidFill>
                <a:latin typeface="Times New Roman"/>
              </a:rPr>
              <a:t>Data clusters were Inappropriate for accurate considerations.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043823" y="222305"/>
            <a:ext cx="10939797" cy="1450864"/>
          </a:xfrm>
          <a:prstGeom prst="rect">
            <a:avLst/>
          </a:prstGeom>
        </p:spPr>
        <p:txBody>
          <a:bodyPr anchor="t" rtlCol="false" tIns="0" lIns="0" bIns="0" rIns="0">
            <a:spAutoFit/>
          </a:bodyPr>
          <a:lstStyle/>
          <a:p>
            <a:pPr algn="ctr">
              <a:lnSpc>
                <a:spcPts val="11899"/>
              </a:lnSpc>
            </a:pPr>
            <a:r>
              <a:rPr lang="en-US" sz="8499" u="sng">
                <a:solidFill>
                  <a:srgbClr val="000000"/>
                </a:solidFill>
                <a:latin typeface="Canva Sans"/>
              </a:rPr>
              <a:t>PROPOSED METHOD</a:t>
            </a:r>
          </a:p>
        </p:txBody>
      </p:sp>
      <p:sp>
        <p:nvSpPr>
          <p:cNvPr name="TextBox 3" id="3"/>
          <p:cNvSpPr txBox="true"/>
          <p:nvPr/>
        </p:nvSpPr>
        <p:spPr>
          <a:xfrm rot="0">
            <a:off x="448594" y="2039783"/>
            <a:ext cx="16602716" cy="7340890"/>
          </a:xfrm>
          <a:prstGeom prst="rect">
            <a:avLst/>
          </a:prstGeom>
        </p:spPr>
        <p:txBody>
          <a:bodyPr anchor="t" rtlCol="false" tIns="0" lIns="0" bIns="0" rIns="0">
            <a:spAutoFit/>
          </a:bodyPr>
          <a:lstStyle/>
          <a:p>
            <a:pPr marL="1230385" indent="-615193" lvl="1">
              <a:lnSpc>
                <a:spcPts val="9631"/>
              </a:lnSpc>
              <a:buFont typeface="Arial"/>
              <a:buChar char="•"/>
            </a:pPr>
            <a:r>
              <a:rPr lang="en-US" sz="5698">
                <a:solidFill>
                  <a:srgbClr val="000000"/>
                </a:solidFill>
                <a:latin typeface="Times New Roman"/>
              </a:rPr>
              <a:t>In the proposed system to get accurate result we used K-Means Algorithm was applied. </a:t>
            </a:r>
          </a:p>
          <a:p>
            <a:pPr marL="1230385" indent="-615193" lvl="1">
              <a:lnSpc>
                <a:spcPts val="9631"/>
              </a:lnSpc>
              <a:buFont typeface="Arial"/>
              <a:buChar char="•"/>
            </a:pPr>
            <a:r>
              <a:rPr lang="en-US" sz="5698">
                <a:solidFill>
                  <a:srgbClr val="000000"/>
                </a:solidFill>
                <a:latin typeface="Times New Roman"/>
              </a:rPr>
              <a:t>In K- Means the data points were grouped accurately depending on the value of k the no. of clusters were identified. </a:t>
            </a:r>
          </a:p>
          <a:p>
            <a:pPr marL="1230385" indent="-615193" lvl="1">
              <a:lnSpc>
                <a:spcPts val="9631"/>
              </a:lnSpc>
              <a:buFont typeface="Arial"/>
              <a:buChar char="•"/>
            </a:pPr>
            <a:r>
              <a:rPr lang="en-US" sz="5698">
                <a:solidFill>
                  <a:srgbClr val="000000"/>
                </a:solidFill>
                <a:latin typeface="Times New Roman"/>
              </a:rPr>
              <a:t>To find optimized k value Elbow method is used.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73751" y="1931152"/>
            <a:ext cx="5488288" cy="7327148"/>
          </a:xfrm>
          <a:custGeom>
            <a:avLst/>
            <a:gdLst/>
            <a:ahLst/>
            <a:cxnLst/>
            <a:rect r="r" b="b" t="t" l="l"/>
            <a:pathLst>
              <a:path h="7327148" w="5488288">
                <a:moveTo>
                  <a:pt x="0" y="0"/>
                </a:moveTo>
                <a:lnTo>
                  <a:pt x="5488288" y="0"/>
                </a:lnTo>
                <a:lnTo>
                  <a:pt x="5488288" y="7327148"/>
                </a:lnTo>
                <a:lnTo>
                  <a:pt x="0" y="7327148"/>
                </a:lnTo>
                <a:lnTo>
                  <a:pt x="0" y="0"/>
                </a:lnTo>
                <a:close/>
              </a:path>
            </a:pathLst>
          </a:custGeom>
          <a:blipFill>
            <a:blip r:embed="rId2"/>
            <a:stretch>
              <a:fillRect l="0" t="0" r="0" b="0"/>
            </a:stretch>
          </a:blipFill>
        </p:spPr>
      </p:sp>
      <p:sp>
        <p:nvSpPr>
          <p:cNvPr name="TextBox 3" id="3"/>
          <p:cNvSpPr txBox="true"/>
          <p:nvPr/>
        </p:nvSpPr>
        <p:spPr>
          <a:xfrm rot="0">
            <a:off x="2639932" y="60380"/>
            <a:ext cx="13008136" cy="1612789"/>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Times New Roman"/>
              </a:rPr>
              <a:t>proposed method flow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DAF0PIWcAck</dc:identifier>
  <dcterms:modified xsi:type="dcterms:W3CDTF">2011-08-01T06:04:30Z</dcterms:modified>
  <cp:revision>1</cp:revision>
  <dc:title>CUSTOMER SEGMENTATION</dc:title>
</cp:coreProperties>
</file>