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8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2T18:05:03.664"/>
    </inkml:context>
    <inkml:brush xml:id="br0">
      <inkml:brushProperty name="width" value="0.035" units="cm"/>
      <inkml:brushProperty name="height" value="0.035" units="cm"/>
      <inkml:brushProperty name="color" value="#FF0066"/>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2T18:05:04.157"/>
    </inkml:context>
    <inkml:brush xml:id="br0">
      <inkml:brushProperty name="width" value="0.035" units="cm"/>
      <inkml:brushProperty name="height" value="0.035" units="cm"/>
      <inkml:brushProperty name="color" value="#FF0066"/>
    </inkml:brush>
  </inkml:definitions>
  <inkml:trace contextRef="#ctx0" brushRef="#br0">1 0 24575,'0'5'0,"5"6"0,1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8569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688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505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6357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1276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5434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0833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114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4163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5549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866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022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577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330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714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133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748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565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89101454"/>
      </p:ext>
    </p:extLst>
  </p:cSld>
  <p:clrMap bg1="dk1" tx1="lt1" bg2="dk2" tx2="lt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 id="2147484103" r:id="rId17"/>
    <p:sldLayoutId id="214748410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40.png" /><Relationship Id="rId2" Type="http://schemas.openxmlformats.org/officeDocument/2006/relationships/image" Target="../media/image6.png" /><Relationship Id="rId1" Type="http://schemas.openxmlformats.org/officeDocument/2006/relationships/slideLayout" Target="../slideLayouts/slideLayout6.xml" /><Relationship Id="rId6" Type="http://schemas.openxmlformats.org/officeDocument/2006/relationships/customXml" Target="../ink/ink2.xml" /><Relationship Id="rId5" Type="http://schemas.openxmlformats.org/officeDocument/2006/relationships/image" Target="../media/image30.png" /><Relationship Id="rId4" Type="http://schemas.openxmlformats.org/officeDocument/2006/relationships/customXml" Target="../ink/ink1.xm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jp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hyperlink" Target="https://www.digitalhrtech.com/indirect-compensation/?__hstc=97201216.403924a9e465c8eb581d48a30bef2e69.1725301709607.1725301709607.1725383060441.2&amp;__hssc=97201216.1.1725383060441&amp;__hsfp=579302084" TargetMode="External" /><Relationship Id="rId2" Type="http://schemas.openxmlformats.org/officeDocument/2006/relationships/image" Target="../media/image12.png" /><Relationship Id="rId1" Type="http://schemas.openxmlformats.org/officeDocument/2006/relationships/slideLayout" Target="../slideLayouts/slideLayout6.xml" /><Relationship Id="rId4" Type="http://schemas.openxmlformats.org/officeDocument/2006/relationships/hyperlink" Target="https://www.idaratech.net/blog/attendance-management-system/#_5_Integration"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6299" y="485503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05024" y="2324100"/>
            <a:ext cx="8610600" cy="2677656"/>
          </a:xfrm>
          <a:prstGeom prst="rect">
            <a:avLst/>
          </a:prstGeom>
          <a:noFill/>
        </p:spPr>
        <p:txBody>
          <a:bodyPr wrap="square" rtlCol="0">
            <a:spAutoFit/>
          </a:bodyPr>
          <a:lstStyle/>
          <a:p>
            <a:r>
              <a:rPr lang="en-US" sz="2400" dirty="0"/>
              <a:t>STUDENT NAME: M.RIYA</a:t>
            </a:r>
          </a:p>
          <a:p>
            <a:r>
              <a:rPr lang="en-US" sz="2400" dirty="0"/>
              <a:t>REGISTER NO   : 122204276/asunm1683122204276</a:t>
            </a:r>
          </a:p>
          <a:p>
            <a:r>
              <a:rPr lang="en-US" sz="2400" dirty="0"/>
              <a:t>DEPARTMENT   : B.COM ( CORPORATE SECRETARYSHIP)</a:t>
            </a:r>
          </a:p>
          <a:p>
            <a:r>
              <a:rPr lang="en-US" sz="2400" dirty="0"/>
              <a:t>COLLEGE         : GOVT ARTS AND SCIENCE COLLEGE </a:t>
            </a:r>
          </a:p>
          <a:p>
            <a:r>
              <a:rPr lang="en-US" sz="2400" dirty="0"/>
              <a:t>                           RK NAGAR CHENNAI-81</a:t>
            </a:r>
          </a:p>
          <a:p>
            <a:r>
              <a:rPr lang="en-US" sz="2400" dirty="0"/>
              <a:t>COLLEGE COGE  : 1683</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2242280"/>
          </a:xfrm>
          <a:prstGeom prst="rect">
            <a:avLst/>
          </a:prstGeom>
        </p:spPr>
        <p:txBody>
          <a:bodyPr vert="horz" wrap="square" lIns="0" tIns="13335" rIns="0" bIns="0" rtlCol="0">
            <a:spAutoFit/>
          </a:bodyPr>
          <a:lstStyle/>
          <a:p>
            <a:pPr marL="12700">
              <a:lnSpc>
                <a:spcPct val="100000"/>
              </a:lnSpc>
              <a:spcBef>
                <a:spcPts val="105"/>
              </a:spcBef>
            </a:pPr>
            <a:endParaRPr lang="en-IN" sz="4800" b="1" spc="15" dirty="0">
              <a:latin typeface="Trebuchet MS"/>
              <a:cs typeface="Trebuchet MS"/>
            </a:endParaRPr>
          </a:p>
          <a:p>
            <a:pPr marL="12700">
              <a:lnSpc>
                <a:spcPct val="100000"/>
              </a:lnSpc>
              <a:spcBef>
                <a:spcPts val="105"/>
              </a:spcBef>
            </a:pPr>
            <a:r>
              <a:rPr lang="en-IN" sz="4800" dirty="0">
                <a:latin typeface="Trebuchet MS"/>
                <a:cs typeface="Trebuchet MS"/>
              </a:rPr>
              <a:t>MODELLING</a:t>
            </a:r>
          </a:p>
          <a:p>
            <a:pPr algn="l">
              <a:buFont typeface="+mj-lt"/>
              <a:buAutoNum type="arabicPeriod"/>
            </a:pPr>
            <a:endParaRPr lang="en-US" sz="4800" b="0" i="0" dirty="0">
              <a:solidFill>
                <a:srgbClr val="E8E8E8"/>
              </a:solidFill>
              <a:effectLst/>
              <a:highlight>
                <a:srgbClr val="1F1F1F"/>
              </a:highlight>
              <a:latin typeface="Google San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80A46A9-D316-050D-14D4-48908034C288}"/>
              </a:ext>
            </a:extLst>
          </p:cNvPr>
          <p:cNvSpPr txBox="1"/>
          <p:nvPr/>
        </p:nvSpPr>
        <p:spPr>
          <a:xfrm>
            <a:off x="3888468" y="1524000"/>
            <a:ext cx="6101080" cy="3477875"/>
          </a:xfrm>
          <a:prstGeom prst="rect">
            <a:avLst/>
          </a:prstGeom>
          <a:noFill/>
        </p:spPr>
        <p:txBody>
          <a:bodyPr wrap="square">
            <a:spAutoFit/>
          </a:bodyPr>
          <a:lstStyle/>
          <a:p>
            <a:pPr algn="l">
              <a:buFont typeface="+mj-lt"/>
              <a:buAutoNum type="arabicPeriod"/>
            </a:pPr>
            <a:endParaRPr lang="en-US" sz="2000" b="0" i="0" dirty="0">
              <a:solidFill>
                <a:srgbClr val="E8E8E8"/>
              </a:solidFill>
              <a:effectLst/>
              <a:highlight>
                <a:srgbClr val="1F1F1F"/>
              </a:highlight>
              <a:latin typeface="Google Sans"/>
            </a:endParaRPr>
          </a:p>
          <a:p>
            <a:pPr algn="l">
              <a:buFont typeface="+mj-lt"/>
              <a:buAutoNum type="arabicPeriod"/>
            </a:pPr>
            <a:endParaRPr lang="en-US" sz="2000" dirty="0">
              <a:solidFill>
                <a:srgbClr val="E8E8E8"/>
              </a:solidFill>
              <a:highlight>
                <a:srgbClr val="1F1F1F"/>
              </a:highlight>
              <a:latin typeface="Google Sans"/>
            </a:endParaRPr>
          </a:p>
          <a:p>
            <a:pPr algn="l">
              <a:buFont typeface="+mj-lt"/>
              <a:buAutoNum type="arabicPeriod"/>
            </a:pPr>
            <a:endParaRPr lang="en-US" sz="2000" b="0" i="0" dirty="0">
              <a:solidFill>
                <a:srgbClr val="E8E8E8"/>
              </a:solidFill>
              <a:effectLst/>
              <a:highlight>
                <a:srgbClr val="1F1F1F"/>
              </a:highlight>
              <a:latin typeface="Google Sans"/>
            </a:endParaRPr>
          </a:p>
          <a:p>
            <a:pPr algn="l">
              <a:buFont typeface="+mj-lt"/>
              <a:buAutoNum type="arabicPeriod"/>
            </a:pPr>
            <a:endParaRPr lang="en-US" sz="2000" dirty="0">
              <a:solidFill>
                <a:srgbClr val="E8E8E8"/>
              </a:solidFill>
              <a:highlight>
                <a:srgbClr val="1F1F1F"/>
              </a:highlight>
              <a:latin typeface="Google Sans"/>
            </a:endParaRPr>
          </a:p>
          <a:p>
            <a:pPr algn="l">
              <a:buFont typeface="+mj-lt"/>
              <a:buAutoNum type="arabicPeriod"/>
            </a:pPr>
            <a:r>
              <a:rPr lang="en-US" sz="2000" b="0" i="0" dirty="0">
                <a:solidFill>
                  <a:srgbClr val="E8E8E8"/>
                </a:solidFill>
                <a:effectLst/>
                <a:highlight>
                  <a:srgbClr val="1F1F1F"/>
                </a:highlight>
                <a:latin typeface="Google Sans"/>
              </a:rPr>
              <a:t>Step 1: access the data you need.</a:t>
            </a:r>
          </a:p>
          <a:p>
            <a:pPr algn="l">
              <a:buFont typeface="+mj-lt"/>
              <a:buAutoNum type="arabicPeriod"/>
            </a:pPr>
            <a:r>
              <a:rPr lang="en-US" sz="2000" b="0" i="0" dirty="0">
                <a:solidFill>
                  <a:srgbClr val="E8E8E8"/>
                </a:solidFill>
                <a:effectLst/>
                <a:highlight>
                  <a:srgbClr val="1F1F1F"/>
                </a:highlight>
                <a:latin typeface="Google Sans"/>
              </a:rPr>
              <a:t>Step 2: identify spikes using historic data and national data.</a:t>
            </a:r>
          </a:p>
          <a:p>
            <a:pPr algn="l">
              <a:buFont typeface="+mj-lt"/>
              <a:buAutoNum type="arabicPeriod"/>
            </a:pPr>
            <a:r>
              <a:rPr lang="en-US" sz="2000" b="0" i="0" dirty="0">
                <a:solidFill>
                  <a:srgbClr val="E8E8E8"/>
                </a:solidFill>
                <a:effectLst/>
                <a:highlight>
                  <a:srgbClr val="1F1F1F"/>
                </a:highlight>
                <a:latin typeface="Google Sans"/>
              </a:rPr>
              <a:t>Step 3: ask questions and investigate patterns and trends.</a:t>
            </a:r>
          </a:p>
          <a:p>
            <a:pPr algn="l">
              <a:buFont typeface="+mj-lt"/>
              <a:buAutoNum type="arabicPeriod"/>
            </a:pPr>
            <a:r>
              <a:rPr lang="en-US" sz="2000" b="0" i="0" dirty="0">
                <a:solidFill>
                  <a:srgbClr val="E8E8E8"/>
                </a:solidFill>
                <a:effectLst/>
                <a:highlight>
                  <a:srgbClr val="1F1F1F"/>
                </a:highlight>
                <a:latin typeface="Google Sans"/>
              </a:rPr>
              <a:t>Plan your next steps.</a:t>
            </a:r>
          </a:p>
          <a:p>
            <a:pPr algn="l">
              <a:buFont typeface="+mj-lt"/>
              <a:buAutoNum type="arabicPeriod"/>
            </a:pPr>
            <a:endParaRPr lang="en-US" sz="2000" b="0" i="0" dirty="0">
              <a:solidFill>
                <a:srgbClr val="E8E8E8"/>
              </a:solidFill>
              <a:effectLst/>
              <a:highlight>
                <a:srgbClr val="1F1F1F"/>
              </a:highlight>
              <a:latin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4E7E6887-9E1C-719D-9E64-B51AF9008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1389114"/>
            <a:ext cx="10160000" cy="4533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152400"/>
            <a:ext cx="9404723" cy="1400530"/>
          </a:xfrm>
        </p:spPr>
        <p:txBody>
          <a:bodyPr>
            <a:normAutofit/>
          </a:bodyPr>
          <a:lstStyle/>
          <a:p>
            <a:r>
              <a:rPr lang="en-US" sz="4800" dirty="0">
                <a:highlight>
                  <a:srgbClr val="FF00FF"/>
                </a:highlight>
                <a:latin typeface="Times New Roman" panose="02020603050405020304" pitchFamily="18" charset="0"/>
                <a:cs typeface="Times New Roman" panose="02020603050405020304" pitchFamily="18" charset="0"/>
              </a:rPr>
              <a:t>conclusion</a:t>
            </a:r>
            <a:endParaRPr lang="en-IN" sz="4800" dirty="0">
              <a:highlight>
                <a:srgbClr val="FF00FF"/>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BD6BD4-3E26-EC5D-B4B9-BEB946AAB10B}"/>
              </a:ext>
            </a:extLst>
          </p:cNvPr>
          <p:cNvSpPr txBox="1"/>
          <p:nvPr/>
        </p:nvSpPr>
        <p:spPr>
          <a:xfrm>
            <a:off x="3124200" y="1905000"/>
            <a:ext cx="6096000" cy="3693319"/>
          </a:xfrm>
          <a:prstGeom prst="rect">
            <a:avLst/>
          </a:prstGeom>
          <a:noFill/>
        </p:spPr>
        <p:txBody>
          <a:bodyPr wrap="square">
            <a:spAutoFit/>
          </a:bodyPr>
          <a:lstStyle/>
          <a:p>
            <a:pPr algn="l" fontAlgn="base"/>
            <a:r>
              <a:rPr lang="en-US" dirty="0">
                <a:solidFill>
                  <a:srgbClr val="333333"/>
                </a:solidFill>
                <a:highlight>
                  <a:srgbClr val="C0C0C0"/>
                </a:highlight>
                <a:latin typeface="guardian-text-oreilly"/>
              </a:rPr>
              <a:t>  *This information about your salary with colleagues has reasonable justification—too much information could cultivate an environment of envy or perceived injustice—but no information at all about how much one should earn results in plenty of confusion and unfairness as well. Both the employer and the employee gain from knowing more or less what the latter should make. </a:t>
            </a:r>
          </a:p>
          <a:p>
            <a:pPr algn="l" fontAlgn="base"/>
            <a:r>
              <a:rPr lang="en-US" dirty="0">
                <a:solidFill>
                  <a:srgbClr val="333333"/>
                </a:solidFill>
                <a:highlight>
                  <a:srgbClr val="C0C0C0"/>
                </a:highlight>
                <a:latin typeface="guardian-text-oreilly"/>
              </a:rPr>
              <a:t>  *Aside from the purpose of determining an appropriate salary offer or ask, the information in this report is also intended to help those in the design space navigate through the important career choices: which tasks might you want to spend more (or less) time on; which tools might you want to learn; and at which types of companies might you want to apply for a job. O</a:t>
            </a:r>
            <a:endParaRPr lang="en-US" b="0" i="0" dirty="0">
              <a:solidFill>
                <a:srgbClr val="333333"/>
              </a:solidFill>
              <a:effectLst/>
              <a:highlight>
                <a:srgbClr val="C0C0C0"/>
              </a:highlight>
              <a:latin typeface="guardian-text-oreilly"/>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1524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629193" y="222113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388D5E7B-5BF6-84FE-D92F-C8C2DB9589CB}"/>
                  </a:ext>
                </a:extLst>
              </p14:cNvPr>
              <p14:cNvContentPartPr/>
              <p14:nvPr/>
            </p14:nvContentPartPr>
            <p14:xfrm>
              <a:off x="2123570" y="2526550"/>
              <a:ext cx="360" cy="360"/>
            </p14:xfrm>
          </p:contentPart>
        </mc:Choice>
        <mc:Fallback xmlns="">
          <p:pic>
            <p:nvPicPr>
              <p:cNvPr id="21" name="Ink 20">
                <a:extLst>
                  <a:ext uri="{FF2B5EF4-FFF2-40B4-BE49-F238E27FC236}">
                    <a16:creationId xmlns:a16="http://schemas.microsoft.com/office/drawing/2014/main" id="{388D5E7B-5BF6-84FE-D92F-C8C2DB9589CB}"/>
                  </a:ext>
                </a:extLst>
              </p:cNvPr>
              <p:cNvPicPr/>
              <p:nvPr/>
            </p:nvPicPr>
            <p:blipFill>
              <a:blip r:embed="rId5"/>
              <a:stretch>
                <a:fillRect/>
              </a:stretch>
            </p:blipFill>
            <p:spPr>
              <a:xfrm>
                <a:off x="2117450" y="252043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31FF5A02-CBAC-C609-7581-57BE36A7F128}"/>
                  </a:ext>
                </a:extLst>
              </p14:cNvPr>
              <p14:cNvContentPartPr/>
              <p14:nvPr/>
            </p14:nvContentPartPr>
            <p14:xfrm>
              <a:off x="2172530" y="2615470"/>
              <a:ext cx="4320" cy="10080"/>
            </p14:xfrm>
          </p:contentPart>
        </mc:Choice>
        <mc:Fallback xmlns="">
          <p:pic>
            <p:nvPicPr>
              <p:cNvPr id="24" name="Ink 23">
                <a:extLst>
                  <a:ext uri="{FF2B5EF4-FFF2-40B4-BE49-F238E27FC236}">
                    <a16:creationId xmlns:a16="http://schemas.microsoft.com/office/drawing/2014/main" id="{31FF5A02-CBAC-C609-7581-57BE36A7F128}"/>
                  </a:ext>
                </a:extLst>
              </p:cNvPr>
              <p:cNvPicPr/>
              <p:nvPr/>
            </p:nvPicPr>
            <p:blipFill>
              <a:blip r:embed="rId7"/>
              <a:stretch>
                <a:fillRect/>
              </a:stretch>
            </p:blipFill>
            <p:spPr>
              <a:xfrm>
                <a:off x="2166410" y="2609350"/>
                <a:ext cx="16560" cy="223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6275"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48600" y="1191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533400"/>
            <a:ext cx="5794692"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FF627869-24EC-F34D-3408-A4B0A69683BA}"/>
              </a:ext>
            </a:extLst>
          </p:cNvPr>
          <p:cNvSpPr txBox="1"/>
          <p:nvPr/>
        </p:nvSpPr>
        <p:spPr>
          <a:xfrm>
            <a:off x="2643956" y="2462464"/>
            <a:ext cx="6096000" cy="2677656"/>
          </a:xfrm>
          <a:prstGeom prst="rect">
            <a:avLst/>
          </a:prstGeom>
          <a:noFill/>
        </p:spPr>
        <p:txBody>
          <a:bodyPr wrap="square">
            <a:spAutoFit/>
          </a:bodyPr>
          <a:lstStyle/>
          <a:p>
            <a:r>
              <a:rPr lang="en-US" sz="2800" b="0" i="0" dirty="0">
                <a:solidFill>
                  <a:srgbClr val="242424"/>
                </a:solidFill>
                <a:effectLst/>
                <a:latin typeface="source-serif-pro"/>
              </a:rPr>
              <a:t>This project aims to provide a solution for recruiters who need help with determining appropriate salary ranges to offer candidates, as well as candidates who may need clarification about the salary ranges.</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150289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81800" y="14943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sz="4250" spc="5" dirty="0"/>
              <a:t>	</a:t>
            </a:r>
            <a:r>
              <a:rPr sz="4000" spc="-20" dirty="0"/>
              <a:t>OVERVIEW</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624012" y="2854399"/>
            <a:ext cx="7924800" cy="2554545"/>
          </a:xfrm>
          <a:prstGeom prst="rect">
            <a:avLst/>
          </a:prstGeom>
          <a:noFill/>
        </p:spPr>
        <p:txBody>
          <a:bodyPr wrap="square" rtlCol="0">
            <a:spAutoFit/>
          </a:bodyPr>
          <a:lstStyle/>
          <a:p>
            <a:pPr algn="l"/>
            <a:r>
              <a:rPr lang="en-US" sz="3200" b="0" i="0">
                <a:solidFill>
                  <a:srgbClr val="242424"/>
                </a:solidFill>
                <a:effectLst/>
                <a:latin typeface="source-serif-pro"/>
              </a:rPr>
              <a:t>This project aims to provide a solution for recruiters who need help with determining appropriate salary ranges to offer candidates, as well as candidates who may need clarification about the salary ranges.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57696FF1-9ABC-096B-9179-B067A0C85B25}"/>
              </a:ext>
            </a:extLst>
          </p:cNvPr>
          <p:cNvSpPr txBox="1"/>
          <p:nvPr/>
        </p:nvSpPr>
        <p:spPr>
          <a:xfrm>
            <a:off x="2667000" y="2415796"/>
            <a:ext cx="6484374" cy="2585323"/>
          </a:xfrm>
          <a:prstGeom prst="rect">
            <a:avLst/>
          </a:prstGeom>
          <a:noFill/>
        </p:spPr>
        <p:txBody>
          <a:bodyPr wrap="square">
            <a:spAutoFit/>
          </a:bodyPr>
          <a:lstStyle/>
          <a:p>
            <a:pPr algn="l" fontAlgn="base"/>
            <a:endParaRPr lang="en-US" b="0" i="0" dirty="0">
              <a:solidFill>
                <a:srgbClr val="596172"/>
              </a:solidFill>
              <a:effectLst/>
              <a:highlight>
                <a:srgbClr val="F9F9F9"/>
              </a:highlight>
              <a:latin typeface="inherit"/>
            </a:endParaRPr>
          </a:p>
          <a:p>
            <a:pPr algn="l">
              <a:buFont typeface="Arial" panose="020B0604020202020204" pitchFamily="34" charset="0"/>
              <a:buChar char="•"/>
            </a:pPr>
            <a:r>
              <a:rPr lang="en-US" b="1" i="0" dirty="0">
                <a:solidFill>
                  <a:srgbClr val="131313"/>
                </a:solidFill>
                <a:effectLst/>
                <a:latin typeface="Open Sans" panose="020B0606030504020204" pitchFamily="34" charset="0"/>
              </a:rPr>
              <a:t>Internal equity </a:t>
            </a:r>
            <a:r>
              <a:rPr lang="en-US" b="0" i="0" dirty="0">
                <a:solidFill>
                  <a:srgbClr val="131313"/>
                </a:solidFill>
                <a:effectLst/>
                <a:latin typeface="Open Sans" panose="020B0606030504020204" pitchFamily="34" charset="0"/>
              </a:rPr>
              <a:t>– Employers compare employees’ salary and </a:t>
            </a:r>
            <a:r>
              <a:rPr lang="en-US" b="0" i="0" dirty="0">
                <a:solidFill>
                  <a:srgbClr val="131313"/>
                </a:solidFill>
                <a:effectLst/>
                <a:latin typeface="Open Sans" panose="020B0606030504020204" pitchFamily="34" charset="0"/>
                <a:hlinkClick r:id="rId3"/>
              </a:rPr>
              <a:t>indirect compensation</a:t>
            </a:r>
            <a:r>
              <a:rPr lang="en-US" b="0" i="0" dirty="0">
                <a:solidFill>
                  <a:srgbClr val="131313"/>
                </a:solidFill>
                <a:effectLst/>
                <a:latin typeface="Open Sans" panose="020B0606030504020204" pitchFamily="34" charset="0"/>
              </a:rPr>
              <a:t> data to ensure fair compensation for the level and type of work done. </a:t>
            </a:r>
          </a:p>
          <a:p>
            <a:pPr algn="l">
              <a:buFont typeface="Arial" panose="020B0604020202020204" pitchFamily="34" charset="0"/>
              <a:buChar char="•"/>
            </a:pPr>
            <a:r>
              <a:rPr lang="en-US" b="1" i="0" dirty="0">
                <a:solidFill>
                  <a:srgbClr val="131313"/>
                </a:solidFill>
                <a:effectLst/>
                <a:latin typeface="Open Sans" panose="020B0606030504020204" pitchFamily="34" charset="0"/>
              </a:rPr>
              <a:t>Region</a:t>
            </a:r>
            <a:r>
              <a:rPr lang="en-US" b="0" i="0" dirty="0">
                <a:solidFill>
                  <a:srgbClr val="131313"/>
                </a:solidFill>
                <a:effectLst/>
                <a:latin typeface="Open Sans" panose="020B0606030504020204" pitchFamily="34" charset="0"/>
              </a:rPr>
              <a:t> – Employers compare compensation data of people doing similar work within a particular region. </a:t>
            </a:r>
          </a:p>
          <a:p>
            <a:pPr algn="l">
              <a:buFont typeface="Arial" panose="020B0604020202020204" pitchFamily="34" charset="0"/>
              <a:buChar char="•"/>
            </a:pPr>
            <a:r>
              <a:rPr lang="en-US" b="1" i="0" dirty="0">
                <a:solidFill>
                  <a:srgbClr val="131313"/>
                </a:solidFill>
                <a:effectLst/>
                <a:latin typeface="Open Sans" panose="020B0606030504020204" pitchFamily="34" charset="0"/>
              </a:rPr>
              <a:t>Level </a:t>
            </a:r>
            <a:r>
              <a:rPr lang="en-US" b="0" i="0" dirty="0">
                <a:solidFill>
                  <a:srgbClr val="131313"/>
                </a:solidFill>
                <a:effectLst/>
                <a:latin typeface="Open Sans" panose="020B0606030504020204" pitchFamily="34" charset="0"/>
              </a:rPr>
              <a:t>– Employers compare employees’ levels and the level at which they are compensated.</a:t>
            </a:r>
          </a:p>
          <a:p>
            <a:pPr marL="742950" lvl="1" indent="-285750" algn="l" fontAlgn="base">
              <a:buFont typeface="Arial" panose="020B0604020202020204" pitchFamily="34" charset="0"/>
              <a:buChar char="•"/>
            </a:pPr>
            <a:r>
              <a:rPr lang="en-US" b="0" i="0" u="none" strike="noStrike" dirty="0">
                <a:solidFill>
                  <a:srgbClr val="444444"/>
                </a:solidFill>
                <a:effectLst/>
                <a:highlight>
                  <a:srgbClr val="F9F9F9"/>
                </a:highlight>
                <a:latin typeface="inherit"/>
                <a:hlinkClick r:id="rId4" tooltip=" 5. Integration: "/>
              </a:rPr>
              <a:t>: </a:t>
            </a:r>
            <a:endParaRPr lang="en-US" b="0" i="0" dirty="0">
              <a:solidFill>
                <a:srgbClr val="596172"/>
              </a:solidFill>
              <a:effectLst/>
              <a:highlight>
                <a:srgbClr val="F9F9F9"/>
              </a:highlight>
              <a:latin typeface="inheri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804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2725630-7047-EDB4-C91C-F48CC4FF48D0}"/>
              </a:ext>
            </a:extLst>
          </p:cNvPr>
          <p:cNvSpPr txBox="1"/>
          <p:nvPr/>
        </p:nvSpPr>
        <p:spPr>
          <a:xfrm>
            <a:off x="3048000" y="2405963"/>
            <a:ext cx="6096000" cy="2585323"/>
          </a:xfrm>
          <a:prstGeom prst="rect">
            <a:avLst/>
          </a:prstGeom>
          <a:noFill/>
        </p:spPr>
        <p:txBody>
          <a:bodyPr wrap="square">
            <a:spAutoFit/>
          </a:bodyPr>
          <a:lstStyle/>
          <a:p>
            <a:pPr algn="l">
              <a:buFont typeface="Arial" panose="020B0604020202020204" pitchFamily="34" charset="0"/>
              <a:buChar char="•"/>
            </a:pPr>
            <a:r>
              <a:rPr lang="en-US" b="1" dirty="0">
                <a:solidFill>
                  <a:srgbClr val="131313"/>
                </a:solidFill>
                <a:latin typeface="Open Sans" panose="020B0606030504020204" pitchFamily="34" charset="0"/>
              </a:rPr>
              <a:t> vacation days</a:t>
            </a:r>
          </a:p>
          <a:p>
            <a:pPr algn="l">
              <a:buFont typeface="Arial" panose="020B0604020202020204" pitchFamily="34" charset="0"/>
              <a:buChar char="•"/>
            </a:pPr>
            <a:endParaRPr lang="en-US" b="1" i="0" dirty="0">
              <a:solidFill>
                <a:srgbClr val="131313"/>
              </a:solidFill>
              <a:effectLst/>
              <a:latin typeface="Open Sans" panose="020B0606030504020204" pitchFamily="34" charset="0"/>
            </a:endParaRPr>
          </a:p>
          <a:p>
            <a:pPr algn="l">
              <a:buFont typeface="Arial" panose="020B0604020202020204" pitchFamily="34" charset="0"/>
              <a:buChar char="•"/>
            </a:pPr>
            <a:r>
              <a:rPr lang="en-US" b="1" dirty="0">
                <a:solidFill>
                  <a:srgbClr val="131313"/>
                </a:solidFill>
                <a:latin typeface="Open Sans" panose="020B0606030504020204" pitchFamily="34" charset="0"/>
              </a:rPr>
              <a:t> Work schedule or location</a:t>
            </a:r>
          </a:p>
          <a:p>
            <a:pPr algn="l">
              <a:buFont typeface="Arial" panose="020B0604020202020204" pitchFamily="34" charset="0"/>
              <a:buChar char="•"/>
            </a:pPr>
            <a:endParaRPr lang="en-US" b="1" i="0" dirty="0">
              <a:solidFill>
                <a:srgbClr val="131313"/>
              </a:solidFill>
              <a:effectLst/>
              <a:latin typeface="Open Sans" panose="020B0606030504020204" pitchFamily="34" charset="0"/>
            </a:endParaRPr>
          </a:p>
          <a:p>
            <a:pPr algn="l">
              <a:buFont typeface="Arial" panose="020B0604020202020204" pitchFamily="34" charset="0"/>
              <a:buChar char="•"/>
            </a:pPr>
            <a:r>
              <a:rPr lang="en-US" b="1" dirty="0">
                <a:solidFill>
                  <a:srgbClr val="131313"/>
                </a:solidFill>
                <a:latin typeface="Open Sans" panose="020B0606030504020204" pitchFamily="34" charset="0"/>
              </a:rPr>
              <a:t> Stock option</a:t>
            </a:r>
          </a:p>
          <a:p>
            <a:pPr algn="l">
              <a:buFont typeface="Arial" panose="020B0604020202020204" pitchFamily="34" charset="0"/>
              <a:buChar char="•"/>
            </a:pPr>
            <a:endParaRPr lang="en-US" b="1" i="0" dirty="0">
              <a:solidFill>
                <a:srgbClr val="131313"/>
              </a:solidFill>
              <a:effectLst/>
              <a:latin typeface="Open Sans" panose="020B0606030504020204" pitchFamily="34" charset="0"/>
            </a:endParaRPr>
          </a:p>
          <a:p>
            <a:pPr algn="l">
              <a:buFont typeface="Arial" panose="020B0604020202020204" pitchFamily="34" charset="0"/>
              <a:buChar char="•"/>
            </a:pPr>
            <a:r>
              <a:rPr lang="en-US" b="1" i="0" dirty="0">
                <a:solidFill>
                  <a:srgbClr val="131313"/>
                </a:solidFill>
                <a:effectLst/>
                <a:latin typeface="Open Sans" panose="020B0606030504020204" pitchFamily="34" charset="0"/>
              </a:rPr>
              <a:t> Moving e</a:t>
            </a:r>
            <a:r>
              <a:rPr lang="en-US" b="1" dirty="0">
                <a:solidFill>
                  <a:srgbClr val="131313"/>
                </a:solidFill>
                <a:latin typeface="Open Sans" panose="020B0606030504020204" pitchFamily="34" charset="0"/>
              </a:rPr>
              <a:t>xpenses</a:t>
            </a:r>
          </a:p>
          <a:p>
            <a:pPr algn="l">
              <a:buFont typeface="Arial" panose="020B0604020202020204" pitchFamily="34" charset="0"/>
              <a:buChar char="•"/>
            </a:pPr>
            <a:endParaRPr lang="en-US" b="1" i="0" dirty="0">
              <a:solidFill>
                <a:srgbClr val="131313"/>
              </a:solidFill>
              <a:effectLst/>
              <a:latin typeface="Open Sans" panose="020B0606030504020204" pitchFamily="34" charset="0"/>
            </a:endParaRPr>
          </a:p>
          <a:p>
            <a:pPr algn="l">
              <a:buFont typeface="Arial" panose="020B0604020202020204" pitchFamily="34" charset="0"/>
              <a:buChar char="•"/>
            </a:pPr>
            <a:r>
              <a:rPr lang="en-US" b="1" dirty="0">
                <a:solidFill>
                  <a:srgbClr val="131313"/>
                </a:solidFill>
                <a:latin typeface="Open Sans" panose="020B0606030504020204" pitchFamily="34" charset="0"/>
              </a:rPr>
              <a:t> professional development</a:t>
            </a:r>
            <a:endParaRPr lang="en-US" b="0" i="0" dirty="0">
              <a:solidFill>
                <a:srgbClr val="131313"/>
              </a:solidFill>
              <a:effectLst/>
              <a:latin typeface="Open Sans" panose="020B060603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609600"/>
            <a:ext cx="8596668" cy="1320800"/>
          </a:xfrm>
        </p:spPr>
        <p:txBody>
          <a:bodyPr>
            <a:normAutofit fontScale="90000"/>
          </a:bodyPr>
          <a:lstStyle/>
          <a:p>
            <a:r>
              <a:rPr lang="en-IN" dirty="0"/>
              <a:t>Dataset Description</a:t>
            </a:r>
            <a:br>
              <a:rPr lang="en-IN" dirty="0"/>
            </a:br>
            <a:br>
              <a:rPr lang="en-IN" dirty="0"/>
            </a:br>
            <a:br>
              <a:rPr lang="en-IN" dirty="0"/>
            </a:br>
            <a:r>
              <a:rPr lang="en-IN" dirty="0"/>
              <a:t>      </a:t>
            </a:r>
            <a:r>
              <a:rPr lang="en-IN" sz="2800" dirty="0"/>
              <a:t>1. Feature Engineering- Techniques</a:t>
            </a:r>
            <a:br>
              <a:rPr lang="en-IN" sz="2800" dirty="0"/>
            </a:br>
            <a:r>
              <a:rPr lang="en-IN" sz="2800" dirty="0"/>
              <a:t>  </a:t>
            </a:r>
            <a:br>
              <a:rPr lang="en-IN" sz="2800" dirty="0"/>
            </a:br>
            <a:r>
              <a:rPr lang="en-IN" sz="2800" dirty="0"/>
              <a:t>         2. Outlier handling- appropriate strategy</a:t>
            </a:r>
            <a:br>
              <a:rPr lang="en-IN" sz="2800" dirty="0"/>
            </a:br>
            <a:br>
              <a:rPr lang="en-IN" sz="2800" dirty="0"/>
            </a:br>
            <a:r>
              <a:rPr lang="en-IN" sz="2800" dirty="0"/>
              <a:t>         3. Advanced clustering- Data structure</a:t>
            </a:r>
            <a:br>
              <a:rPr lang="en-IN" sz="2800" dirty="0"/>
            </a:br>
            <a:br>
              <a:rPr lang="en-IN" sz="2800" dirty="0"/>
            </a:br>
            <a:r>
              <a:rPr lang="en-IN" sz="2800" dirty="0"/>
              <a:t>         4. Modelling- Salary prediction</a:t>
            </a:r>
            <a:br>
              <a:rPr lang="en-IN" sz="2800" dirty="0"/>
            </a:br>
            <a:br>
              <a:rPr lang="en-IN" sz="2800" dirty="0"/>
            </a:br>
            <a:r>
              <a:rPr lang="en-IN" sz="2800" dirty="0"/>
              <a:t>         5. Evaluation- Performance skills</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level=IRS</a:t>
            </a:r>
          </a:p>
          <a:p>
            <a:r>
              <a:rPr lang="en-IN" sz="2800" dirty="0">
                <a:latin typeface="Times New Roman" panose="02020603050405020304" pitchFamily="18" charset="0"/>
                <a:cs typeface="Times New Roman" panose="02020603050405020304" pitchFamily="18" charset="0"/>
              </a:rPr>
              <a:t>(HD=8,”VERY HIGH”,X7&gt;4”HIGH”,</a:t>
            </a:r>
          </a:p>
          <a:p>
            <a:r>
              <a:rPr lang="en-IN" sz="2800" dirty="0">
                <a:latin typeface="Times New Roman" panose="02020603050405020304" pitchFamily="18" charset="0"/>
                <a:cs typeface="Times New Roman" panose="02020603050405020304" pitchFamily="18" charset="0"/>
              </a:rPr>
              <a:t>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362</TotalTime>
  <Words>504</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1. Feature Engineering- Techniques             2. Outlier handling- appropriate strategy           3. Advanced clustering- Data structure           4. Modelling- Salary prediction           5. Evaluation- Performance skills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sri779972@gmail.com</cp:lastModifiedBy>
  <cp:revision>17</cp:revision>
  <dcterms:created xsi:type="dcterms:W3CDTF">2024-03-29T15:07:22Z</dcterms:created>
  <dcterms:modified xsi:type="dcterms:W3CDTF">2024-09-10T04:29:05Z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