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7" r:id="rId3"/>
    <p:sldId id="258" r:id="rId4"/>
    <p:sldId id="259" r:id="rId5"/>
    <p:sldId id="267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C29D-EACB-4291-B7AD-065B807D073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D2F4-C418-4772-9302-A8C14528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5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C29D-EACB-4291-B7AD-065B807D073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D2F4-C418-4772-9302-A8C14528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3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C29D-EACB-4291-B7AD-065B807D073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D2F4-C418-4772-9302-A8C14528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2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C29D-EACB-4291-B7AD-065B807D073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D2F4-C418-4772-9302-A8C14528924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4255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C29D-EACB-4291-B7AD-065B807D073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D2F4-C418-4772-9302-A8C14528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50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C29D-EACB-4291-B7AD-065B807D073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D2F4-C418-4772-9302-A8C14528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24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C29D-EACB-4291-B7AD-065B807D073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D2F4-C418-4772-9302-A8C14528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9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C29D-EACB-4291-B7AD-065B807D073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D2F4-C418-4772-9302-A8C14528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30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C29D-EACB-4291-B7AD-065B807D073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D2F4-C418-4772-9302-A8C14528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7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C29D-EACB-4291-B7AD-065B807D073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D2F4-C418-4772-9302-A8C14528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9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C29D-EACB-4291-B7AD-065B807D073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D2F4-C418-4772-9302-A8C14528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2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C29D-EACB-4291-B7AD-065B807D073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D2F4-C418-4772-9302-A8C14528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5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C29D-EACB-4291-B7AD-065B807D073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D2F4-C418-4772-9302-A8C14528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4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C29D-EACB-4291-B7AD-065B807D073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D2F4-C418-4772-9302-A8C14528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C29D-EACB-4291-B7AD-065B807D073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D2F4-C418-4772-9302-A8C14528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1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C29D-EACB-4291-B7AD-065B807D073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D2F4-C418-4772-9302-A8C14528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1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C29D-EACB-4291-B7AD-065B807D073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D2F4-C418-4772-9302-A8C14528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9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4AC29D-EACB-4291-B7AD-065B807D073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0CCD2F4-C418-4772-9302-A8C14528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79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06" y="1804988"/>
            <a:ext cx="6938573" cy="33035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021" y="321152"/>
            <a:ext cx="10202852" cy="1089889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 smtClean="0">
                <a:latin typeface="Book Antiqua" panose="02040602050305030304" pitchFamily="18" charset="0"/>
              </a:rPr>
              <a:t>Digit Recognizer using ANN</a:t>
            </a:r>
            <a:endParaRPr lang="en-US" sz="5400" b="1" i="1" dirty="0"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1706" y="5502500"/>
            <a:ext cx="9144000" cy="883227"/>
          </a:xfrm>
        </p:spPr>
        <p:txBody>
          <a:bodyPr>
            <a:normAutofit/>
          </a:bodyPr>
          <a:lstStyle/>
          <a:p>
            <a:pPr algn="r"/>
            <a:r>
              <a:rPr lang="en-US" sz="36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cs typeface="Oracle Sans Tab Semi Bold" panose="020B0603020204020204" pitchFamily="34" charset="0"/>
              </a:rPr>
              <a:t>Santhosh Kumar B V S R K</a:t>
            </a:r>
            <a:endParaRPr lang="en-US" sz="3600" i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  <a:cs typeface="Oracle Sans Tab Semi Bold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89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22" y="766618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Bookman Old Style" panose="02050604050505020204" pitchFamily="18" charset="0"/>
              </a:rPr>
              <a:t>Model#5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ANN with HL &amp; </a:t>
            </a:r>
            <a:r>
              <a:rPr lang="en-US" dirty="0" smtClean="0">
                <a:latin typeface="Bookman Old Style" panose="02050604050505020204" pitchFamily="18" charset="0"/>
              </a:rPr>
              <a:t>EarlyStopping, Checkpoint Callbacks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25" y="2435781"/>
            <a:ext cx="4801694" cy="3353564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26" y="2435781"/>
            <a:ext cx="4725477" cy="3353564"/>
          </a:xfrm>
        </p:spPr>
      </p:pic>
    </p:spTree>
    <p:extLst>
      <p:ext uri="{BB962C8B-B14F-4D97-AF65-F5344CB8AC3E}">
        <p14:creationId xmlns:p14="http://schemas.microsoft.com/office/powerpoint/2010/main" val="225369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22" y="738909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Bookman Old Style" panose="02050604050505020204" pitchFamily="18" charset="0"/>
              </a:rPr>
              <a:t>Model#6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ANN with </a:t>
            </a:r>
            <a:r>
              <a:rPr lang="en-US" dirty="0" smtClean="0">
                <a:latin typeface="Bookman Old Style" panose="02050604050505020204" pitchFamily="18" charset="0"/>
              </a:rPr>
              <a:t>HL, Dropouts &amp; EarlyStopping, Checkpoint Callbacks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34" y="2278763"/>
            <a:ext cx="4801694" cy="3353564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80" y="2278763"/>
            <a:ext cx="4725477" cy="3353564"/>
          </a:xfrm>
        </p:spPr>
      </p:pic>
    </p:spTree>
    <p:extLst>
      <p:ext uri="{BB962C8B-B14F-4D97-AF65-F5344CB8AC3E}">
        <p14:creationId xmlns:p14="http://schemas.microsoft.com/office/powerpoint/2010/main" val="43895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67855"/>
            <a:ext cx="10353762" cy="970450"/>
          </a:xfrm>
        </p:spPr>
        <p:txBody>
          <a:bodyPr/>
          <a:lstStyle/>
          <a:p>
            <a:r>
              <a:rPr lang="en-US" dirty="0" smtClean="0"/>
              <a:t>Accuracy &amp; Loss across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82" y="1487051"/>
            <a:ext cx="9889387" cy="3934694"/>
          </a:xfrm>
        </p:spPr>
      </p:pic>
      <p:sp>
        <p:nvSpPr>
          <p:cNvPr id="5" name="TextBox 4"/>
          <p:cNvSpPr txBox="1"/>
          <p:nvPr/>
        </p:nvSpPr>
        <p:spPr>
          <a:xfrm>
            <a:off x="2373785" y="6123709"/>
            <a:ext cx="728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Note</a:t>
            </a:r>
            <a:r>
              <a:rPr lang="en-US" dirty="0" smtClean="0"/>
              <a:t>: </a:t>
            </a:r>
            <a:r>
              <a:rPr lang="en-US" i="1" dirty="0" smtClean="0"/>
              <a:t>To_Predict shows the variable in which model is saved to use for prediction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556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232" y="748145"/>
            <a:ext cx="8562580" cy="1057254"/>
          </a:xfrm>
        </p:spPr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CONCULSION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477386"/>
            <a:ext cx="8549990" cy="2341738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Bookman Old Style" panose="02050604050505020204" pitchFamily="18" charset="0"/>
              </a:rPr>
              <a:t>Considering the </a:t>
            </a:r>
            <a:r>
              <a:rPr lang="en-US" sz="2400" dirty="0" smtClean="0">
                <a:latin typeface="Bookman Old Style" panose="02050604050505020204" pitchFamily="18" charset="0"/>
              </a:rPr>
              <a:t>best model </a:t>
            </a:r>
            <a:r>
              <a:rPr lang="en-US" sz="2400" dirty="0">
                <a:latin typeface="Bookman Old Style" panose="02050604050505020204" pitchFamily="18" charset="0"/>
              </a:rPr>
              <a:t>with 3 Hidden </a:t>
            </a:r>
            <a:r>
              <a:rPr lang="en-US" sz="2400" dirty="0" smtClean="0">
                <a:latin typeface="Bookman Old Style" panose="02050604050505020204" pitchFamily="18" charset="0"/>
              </a:rPr>
              <a:t>Layers &amp; </a:t>
            </a:r>
            <a:r>
              <a:rPr lang="en-US" sz="2400" dirty="0">
                <a:latin typeface="Bookman Old Style" panose="02050604050505020204" pitchFamily="18" charset="0"/>
              </a:rPr>
              <a:t>Callbacks [Early Stopping &amp; Check Point] </a:t>
            </a:r>
            <a:r>
              <a:rPr lang="en-US" sz="2400" dirty="0" smtClean="0">
                <a:latin typeface="Bookman Old Style" panose="02050604050505020204" pitchFamily="18" charset="0"/>
              </a:rPr>
              <a:t>with </a:t>
            </a:r>
            <a:r>
              <a:rPr lang="en-US" sz="2400" dirty="0" smtClean="0">
                <a:latin typeface="Bookman Old Style" panose="02050604050505020204" pitchFamily="18" charset="0"/>
              </a:rPr>
              <a:t>Training &amp; Validation accuracy </a:t>
            </a:r>
            <a:r>
              <a:rPr lang="en-US" sz="2400" dirty="0" smtClean="0">
                <a:latin typeface="Bookman Old Style" panose="02050604050505020204" pitchFamily="18" charset="0"/>
              </a:rPr>
              <a:t>at ~98</a:t>
            </a:r>
            <a:r>
              <a:rPr lang="en-US" sz="2400" dirty="0" smtClean="0">
                <a:latin typeface="Bookman Old Style" panose="02050604050505020204" pitchFamily="18" charset="0"/>
              </a:rPr>
              <a:t>% &amp; </a:t>
            </a:r>
            <a:r>
              <a:rPr lang="en-US" sz="2400" dirty="0" smtClean="0">
                <a:latin typeface="Bookman Old Style" panose="02050604050505020204" pitchFamily="18" charset="0"/>
              </a:rPr>
              <a:t>~97% &amp; loss at ~6% &amp; ~10% resulted </a:t>
            </a:r>
            <a:r>
              <a:rPr lang="en-US" sz="2400" dirty="0" smtClean="0">
                <a:latin typeface="Bookman Old Style" panose="02050604050505020204" pitchFamily="18" charset="0"/>
              </a:rPr>
              <a:t>in a Test data accuracy of 96.8</a:t>
            </a:r>
            <a:r>
              <a:rPr lang="en-US" sz="2400" dirty="0" smtClean="0">
                <a:latin typeface="Bookman Old Style" panose="02050604050505020204" pitchFamily="18" charset="0"/>
              </a:rPr>
              <a:t>% with loss of 12%.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4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693" y="2875002"/>
            <a:ext cx="54545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THANK YOU</a:t>
            </a:r>
            <a:endParaRPr lang="en-US" sz="6600" dirty="0">
              <a:solidFill>
                <a:schemeClr val="accent6">
                  <a:lumMod val="20000"/>
                  <a:lumOff val="8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Problem Statement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latin typeface="Bookman Old Style" panose="02050604050505020204" pitchFamily="18" charset="0"/>
              </a:rPr>
              <a:t>The goal is to read the digit from image (image data </a:t>
            </a:r>
            <a:r>
              <a:rPr lang="en-US" sz="2400" dirty="0">
                <a:latin typeface="Bookman Old Style" panose="02050604050505020204" pitchFamily="18" charset="0"/>
              </a:rPr>
              <a:t>is provided by pixel values </a:t>
            </a:r>
            <a:r>
              <a:rPr lang="en-US" sz="2400" dirty="0" smtClean="0">
                <a:latin typeface="Bookman Old Style" panose="02050604050505020204" pitchFamily="18" charset="0"/>
              </a:rPr>
              <a:t>from </a:t>
            </a:r>
            <a:r>
              <a:rPr lang="en-US" sz="2400" dirty="0">
                <a:latin typeface="Bookman Old Style" panose="02050604050505020204" pitchFamily="18" charset="0"/>
              </a:rPr>
              <a:t>different columns in the dataset)</a:t>
            </a:r>
            <a:r>
              <a:rPr lang="en-US" sz="2400" dirty="0" smtClean="0">
                <a:latin typeface="Bookman Old Style" panose="02050604050505020204" pitchFamily="18" charset="0"/>
              </a:rPr>
              <a:t> and determine which digit it is.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latin typeface="Bookman Old Style" panose="02050604050505020204" pitchFamily="18" charset="0"/>
              </a:rPr>
              <a:t>The Dataset for this </a:t>
            </a:r>
            <a:r>
              <a:rPr lang="en-US" sz="2400" dirty="0">
                <a:latin typeface="Bookman Old Style" panose="02050604050505020204" pitchFamily="18" charset="0"/>
              </a:rPr>
              <a:t>project </a:t>
            </a:r>
            <a:r>
              <a:rPr lang="en-US" sz="2400" dirty="0" smtClean="0">
                <a:latin typeface="Bookman Old Style" panose="02050604050505020204" pitchFamily="18" charset="0"/>
              </a:rPr>
              <a:t>(MNIST) is provided by KERAS as part of </a:t>
            </a:r>
            <a:r>
              <a:rPr lang="en-US" sz="2400" dirty="0">
                <a:latin typeface="Bookman Old Style" panose="02050604050505020204" pitchFamily="18" charset="0"/>
              </a:rPr>
              <a:t>Image Classification </a:t>
            </a:r>
            <a:r>
              <a:rPr lang="en-US" sz="2400" dirty="0" smtClean="0">
                <a:latin typeface="Bookman Old Style" panose="02050604050505020204" pitchFamily="18" charset="0"/>
              </a:rPr>
              <a:t>using various techniques in Simple </a:t>
            </a:r>
            <a:r>
              <a:rPr lang="en-US" sz="2400" dirty="0">
                <a:latin typeface="Bookman Old Style" panose="02050604050505020204" pitchFamily="18" charset="0"/>
              </a:rPr>
              <a:t>Neural </a:t>
            </a:r>
            <a:r>
              <a:rPr lang="en-US" sz="2400" dirty="0" smtClean="0">
                <a:latin typeface="Bookman Old Style" panose="02050604050505020204" pitchFamily="18" charset="0"/>
              </a:rPr>
              <a:t>Networks like Hidden Layers, Regularizers, </a:t>
            </a:r>
            <a:r>
              <a:rPr lang="en-US" sz="2400" dirty="0">
                <a:latin typeface="Bookman Old Style" panose="02050604050505020204" pitchFamily="18" charset="0"/>
              </a:rPr>
              <a:t>Dropouts &amp; Callbacks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8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Steps to Perform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87418"/>
            <a:ext cx="10353762" cy="370378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Bookman Old Style" panose="02050604050505020204" pitchFamily="18" charset="0"/>
              </a:rPr>
              <a:t>Load MNIST Data from Keras Datasets API of </a:t>
            </a:r>
            <a:r>
              <a:rPr lang="en-US" sz="2400" dirty="0">
                <a:latin typeface="Bookman Old Style" panose="02050604050505020204" pitchFamily="18" charset="0"/>
              </a:rPr>
              <a:t>Tensor flow </a:t>
            </a:r>
            <a:r>
              <a:rPr lang="en-US" sz="2400" dirty="0" smtClean="0">
                <a:latin typeface="Bookman Old Style" panose="02050604050505020204" pitchFamily="18" charset="0"/>
              </a:rPr>
              <a:t>library.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Split Test data for allocating data for Validation.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Flatten Input image data represented in </a:t>
            </a:r>
            <a:r>
              <a:rPr lang="en-US" sz="2400" dirty="0">
                <a:latin typeface="Bookman Old Style" panose="02050604050505020204" pitchFamily="18" charset="0"/>
              </a:rPr>
              <a:t>vector to </a:t>
            </a:r>
            <a:r>
              <a:rPr lang="en-US" sz="2400" dirty="0" smtClean="0">
                <a:latin typeface="Bookman Old Style" panose="02050604050505020204" pitchFamily="18" charset="0"/>
              </a:rPr>
              <a:t>a 1D array.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Run </a:t>
            </a:r>
            <a:r>
              <a:rPr lang="en-US" sz="2400" dirty="0" smtClean="0">
                <a:latin typeface="Bookman Old Style" panose="02050604050505020204" pitchFamily="18" charset="0"/>
              </a:rPr>
              <a:t>models </a:t>
            </a:r>
            <a:r>
              <a:rPr lang="en-US" sz="2400" dirty="0" smtClean="0">
                <a:latin typeface="Bookman Old Style" panose="02050604050505020204" pitchFamily="18" charset="0"/>
              </a:rPr>
              <a:t>with combinations of </a:t>
            </a:r>
            <a:r>
              <a:rPr lang="en-US" sz="2400" dirty="0" smtClean="0">
                <a:latin typeface="Bookman Old Style" panose="02050604050505020204" pitchFamily="18" charset="0"/>
              </a:rPr>
              <a:t>#of </a:t>
            </a:r>
            <a:r>
              <a:rPr lang="en-US" sz="2400" dirty="0" smtClean="0">
                <a:latin typeface="Bookman Old Style" panose="02050604050505020204" pitchFamily="18" charset="0"/>
              </a:rPr>
              <a:t>Hidden Layers, Drop Out, Regularizers &amp; Callbacks (Early Stopping &amp; Checkpoint).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Finalize a model which has better Accuracy &amp; Loss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Run Prediction on Test data using </a:t>
            </a:r>
            <a:r>
              <a:rPr lang="en-US" sz="2400" dirty="0">
                <a:latin typeface="Bookman Old Style" panose="02050604050505020204" pitchFamily="18" charset="0"/>
              </a:rPr>
              <a:t>the </a:t>
            </a:r>
            <a:r>
              <a:rPr lang="en-US" sz="2400" dirty="0" smtClean="0">
                <a:latin typeface="Bookman Old Style" panose="02050604050505020204" pitchFamily="18" charset="0"/>
              </a:rPr>
              <a:t>chosen model.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6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597" y="334905"/>
            <a:ext cx="9520158" cy="1049235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Keras MNIST </a:t>
            </a:r>
            <a:r>
              <a:rPr lang="en-US" dirty="0" smtClean="0">
                <a:latin typeface="Bookman Old Style" panose="02050604050505020204" pitchFamily="18" charset="0"/>
              </a:rPr>
              <a:t>Sample Data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732450"/>
            <a:ext cx="10353762" cy="405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186" y="217082"/>
            <a:ext cx="9068703" cy="92822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Bookman Old Style" panose="02050604050505020204" pitchFamily="18" charset="0"/>
              </a:rPr>
              <a:t>How it Works ?</a:t>
            </a:r>
            <a:endParaRPr lang="en-US" sz="4000" dirty="0"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09" y="1450109"/>
            <a:ext cx="5855565" cy="474162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3709" y="1391478"/>
            <a:ext cx="4451927" cy="4867565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Bookman Old Style" panose="02050604050505020204" pitchFamily="18" charset="0"/>
              </a:rPr>
              <a:t>Image data represented in pixels is flattened to 1D array and passed as data to input layer. #of images = #no neurons in Input Layer.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Bookman Old Style" panose="02050604050505020204" pitchFamily="18" charset="0"/>
              </a:rPr>
              <a:t>Add multiple Hidden Layers with a specific #of neurons in each layer with an activation </a:t>
            </a:r>
            <a:r>
              <a:rPr lang="en-US" sz="1800" dirty="0" smtClean="0">
                <a:latin typeface="Bookman Old Style" panose="02050604050505020204" pitchFamily="18" charset="0"/>
              </a:rPr>
              <a:t>function.</a:t>
            </a:r>
            <a:endParaRPr lang="en-US" sz="1800" dirty="0" smtClean="0">
              <a:latin typeface="Bookman Old Style" panose="0205060405050502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dirty="0">
                <a:latin typeface="Bookman Old Style" panose="02050604050505020204" pitchFamily="18" charset="0"/>
              </a:rPr>
              <a:t>After processing through multiple Hidden Layers along with few other parameters it’ll recognize the digit based on the learning from Neural </a:t>
            </a:r>
            <a:r>
              <a:rPr lang="en-US" sz="1800" dirty="0" smtClean="0">
                <a:latin typeface="Bookman Old Style" panose="02050604050505020204" pitchFamily="18" charset="0"/>
              </a:rPr>
              <a:t>Net</a:t>
            </a:r>
            <a:r>
              <a:rPr lang="en-US" sz="1800" dirty="0" smtClean="0">
                <a:latin typeface="Bookman Old Style" panose="02050604050505020204" pitchFamily="18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Bookman Old Style" panose="02050604050505020204" pitchFamily="18" charset="0"/>
              </a:rPr>
              <a:t>You can also optimize the model by adding regularizer, dropouts &amp; callbacks.</a:t>
            </a:r>
            <a:endParaRPr lang="en-US" sz="1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latin typeface="Bookman Old Style" panose="02050604050505020204" pitchFamily="18" charset="0"/>
              </a:rPr>
              <a:t>Model#1</a:t>
            </a:r>
            <a:r>
              <a:rPr lang="en-US" dirty="0">
                <a:latin typeface="Bookman Old Style" panose="02050604050505020204" pitchFamily="18" charset="0"/>
              </a:rPr>
              <a:t> ANN with 3 Hidden </a:t>
            </a:r>
            <a:r>
              <a:rPr lang="en-US" dirty="0" smtClean="0">
                <a:latin typeface="Bookman Old Style" panose="02050604050505020204" pitchFamily="18" charset="0"/>
              </a:rPr>
              <a:t>Layers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34" y="2084799"/>
            <a:ext cx="4801694" cy="335356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80" y="2084799"/>
            <a:ext cx="4725477" cy="3353564"/>
          </a:xfrm>
        </p:spPr>
      </p:pic>
    </p:spTree>
    <p:extLst>
      <p:ext uri="{BB962C8B-B14F-4D97-AF65-F5344CB8AC3E}">
        <p14:creationId xmlns:p14="http://schemas.microsoft.com/office/powerpoint/2010/main" val="228591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latin typeface="Bookman Old Style" panose="02050604050505020204" pitchFamily="18" charset="0"/>
              </a:rPr>
              <a:t>Model#2</a:t>
            </a:r>
            <a:r>
              <a:rPr lang="en-US" dirty="0">
                <a:latin typeface="Bookman Old Style" panose="02050604050505020204" pitchFamily="18" charset="0"/>
              </a:rPr>
              <a:t> ANN with HL &amp; L1 </a:t>
            </a:r>
            <a:r>
              <a:rPr lang="en-US" dirty="0" smtClean="0">
                <a:latin typeface="Bookman Old Style" panose="02050604050505020204" pitchFamily="18" charset="0"/>
              </a:rPr>
              <a:t>Regularizer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34" y="2084799"/>
            <a:ext cx="4801694" cy="3353564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80" y="2084799"/>
            <a:ext cx="4725477" cy="3353564"/>
          </a:xfrm>
        </p:spPr>
      </p:pic>
    </p:spTree>
    <p:extLst>
      <p:ext uri="{BB962C8B-B14F-4D97-AF65-F5344CB8AC3E}">
        <p14:creationId xmlns:p14="http://schemas.microsoft.com/office/powerpoint/2010/main" val="4192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latin typeface="Bookman Old Style" panose="02050604050505020204" pitchFamily="18" charset="0"/>
              </a:rPr>
              <a:t>Model#3</a:t>
            </a:r>
            <a:r>
              <a:rPr lang="en-US" dirty="0">
                <a:latin typeface="Bookman Old Style" panose="02050604050505020204" pitchFamily="18" charset="0"/>
              </a:rPr>
              <a:t> ANN with HL &amp; L2 </a:t>
            </a:r>
            <a:r>
              <a:rPr lang="en-US" dirty="0" smtClean="0">
                <a:latin typeface="Bookman Old Style" panose="02050604050505020204" pitchFamily="18" charset="0"/>
              </a:rPr>
              <a:t>Regularizer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34" y="2084799"/>
            <a:ext cx="4801694" cy="3353564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80" y="2084799"/>
            <a:ext cx="4725477" cy="3353564"/>
          </a:xfrm>
        </p:spPr>
      </p:pic>
    </p:spTree>
    <p:extLst>
      <p:ext uri="{BB962C8B-B14F-4D97-AF65-F5344CB8AC3E}">
        <p14:creationId xmlns:p14="http://schemas.microsoft.com/office/powerpoint/2010/main" val="425642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558" y="7112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Bookman Old Style" panose="02050604050505020204" pitchFamily="18" charset="0"/>
              </a:rPr>
              <a:t>Model#4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ANN with HL &amp; EarlyStopping </a:t>
            </a:r>
            <a:r>
              <a:rPr lang="en-US" dirty="0">
                <a:latin typeface="Bookman Old Style" panose="02050604050505020204" pitchFamily="18" charset="0"/>
              </a:rPr>
              <a:t>Callback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06" y="2306472"/>
            <a:ext cx="4801694" cy="3353564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80" y="2306472"/>
            <a:ext cx="4725477" cy="3353564"/>
          </a:xfrm>
        </p:spPr>
      </p:pic>
    </p:spTree>
    <p:extLst>
      <p:ext uri="{BB962C8B-B14F-4D97-AF65-F5344CB8AC3E}">
        <p14:creationId xmlns:p14="http://schemas.microsoft.com/office/powerpoint/2010/main" val="23302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137</TotalTime>
  <Words>375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Book Antiqua</vt:lpstr>
      <vt:lpstr>Bookman Old Style</vt:lpstr>
      <vt:lpstr>Calisto MT</vt:lpstr>
      <vt:lpstr>Oracle Sans Tab Semi Bold</vt:lpstr>
      <vt:lpstr>Trebuchet MS</vt:lpstr>
      <vt:lpstr>Wingdings</vt:lpstr>
      <vt:lpstr>Wingdings 2</vt:lpstr>
      <vt:lpstr>Slate</vt:lpstr>
      <vt:lpstr>Digit Recognizer using ANN</vt:lpstr>
      <vt:lpstr>Problem Statement</vt:lpstr>
      <vt:lpstr>Steps to Perform</vt:lpstr>
      <vt:lpstr>Keras MNIST Sample Data</vt:lpstr>
      <vt:lpstr>How it Works ?</vt:lpstr>
      <vt:lpstr>Model#1 ANN with 3 Hidden Layers</vt:lpstr>
      <vt:lpstr>Model#2 ANN with HL &amp; L1 Regularizer</vt:lpstr>
      <vt:lpstr>Model#3 ANN with HL &amp; L2 Regularizer</vt:lpstr>
      <vt:lpstr>Model#4 ANN with HL &amp; EarlyStopping Callback </vt:lpstr>
      <vt:lpstr>Model#5 ANN with HL &amp; EarlyStopping, Checkpoint Callbacks </vt:lpstr>
      <vt:lpstr>Model#6 ANN with HL, Dropouts &amp; EarlyStopping, Checkpoint Callbacks </vt:lpstr>
      <vt:lpstr>Accuracy &amp; Loss across Models</vt:lpstr>
      <vt:lpstr>CONCULSION</vt:lpstr>
      <vt:lpstr>PowerPoint Presentation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 Recognizer using ANN</dc:title>
  <dc:creator>BOYANAPALLI SIVA RAMA KRISHNA SANTHOSH KUMAR</dc:creator>
  <cp:lastModifiedBy>BOYANAPALLI SIVA RAMA KRISHNA SANTHOSH KUMAR</cp:lastModifiedBy>
  <cp:revision>23</cp:revision>
  <dcterms:created xsi:type="dcterms:W3CDTF">2021-05-24T16:23:28Z</dcterms:created>
  <dcterms:modified xsi:type="dcterms:W3CDTF">2021-05-26T01:53:43Z</dcterms:modified>
</cp:coreProperties>
</file>