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8D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11/1/2020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11/1/2020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04AB-920F-44C7-952C-A2C74D5B6238}"/>
              </a:ext>
            </a:extLst>
          </p:cNvPr>
          <p:cNvSpPr>
            <a:spLocks noGrp="1"/>
          </p:cNvSpPr>
          <p:nvPr>
            <p:ph type="ctrTitle"/>
          </p:nvPr>
        </p:nvSpPr>
        <p:spPr/>
        <p:txBody>
          <a:bodyPr/>
          <a:lstStyle/>
          <a:p>
            <a:r>
              <a:rPr lang="en-US" dirty="0"/>
              <a:t>CATEGORICAL ENCODING</a:t>
            </a:r>
          </a:p>
        </p:txBody>
      </p:sp>
      <p:sp>
        <p:nvSpPr>
          <p:cNvPr id="3" name="Subtitle 2">
            <a:extLst>
              <a:ext uri="{FF2B5EF4-FFF2-40B4-BE49-F238E27FC236}">
                <a16:creationId xmlns:a16="http://schemas.microsoft.com/office/drawing/2014/main" id="{4BC27E0A-90AC-4766-87E1-EBAF617CD510}"/>
              </a:ext>
            </a:extLst>
          </p:cNvPr>
          <p:cNvSpPr>
            <a:spLocks noGrp="1"/>
          </p:cNvSpPr>
          <p:nvPr>
            <p:ph type="subTitle" idx="1"/>
          </p:nvPr>
        </p:nvSpPr>
        <p:spPr/>
        <p:txBody>
          <a:bodyPr/>
          <a:lstStyle/>
          <a:p>
            <a:r>
              <a:rPr lang="en-US" dirty="0"/>
              <a:t>SANTHOSH KUMAR BVSRK</a:t>
            </a:r>
          </a:p>
        </p:txBody>
      </p:sp>
    </p:spTree>
    <p:extLst>
      <p:ext uri="{BB962C8B-B14F-4D97-AF65-F5344CB8AC3E}">
        <p14:creationId xmlns:p14="http://schemas.microsoft.com/office/powerpoint/2010/main" val="334967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5F9B-3220-4CBF-A38C-9139CB36E246}"/>
              </a:ext>
            </a:extLst>
          </p:cNvPr>
          <p:cNvSpPr>
            <a:spLocks noGrp="1"/>
          </p:cNvSpPr>
          <p:nvPr>
            <p:ph type="title"/>
          </p:nvPr>
        </p:nvSpPr>
        <p:spPr/>
        <p:txBody>
          <a:bodyPr/>
          <a:lstStyle/>
          <a:p>
            <a:r>
              <a:rPr lang="en-US" sz="5400" dirty="0">
                <a:solidFill>
                  <a:schemeClr val="accent4">
                    <a:lumMod val="75000"/>
                  </a:schemeClr>
                </a:solidFill>
              </a:rPr>
              <a:t>WHAT</a:t>
            </a:r>
            <a:r>
              <a:rPr lang="en-US" dirty="0"/>
              <a:t> is Categorical Encoding ?</a:t>
            </a:r>
          </a:p>
        </p:txBody>
      </p:sp>
      <p:sp>
        <p:nvSpPr>
          <p:cNvPr id="3" name="Content Placeholder 2">
            <a:extLst>
              <a:ext uri="{FF2B5EF4-FFF2-40B4-BE49-F238E27FC236}">
                <a16:creationId xmlns:a16="http://schemas.microsoft.com/office/drawing/2014/main" id="{FB31A781-C6F4-4643-B2B8-E881E0D6BE40}"/>
              </a:ext>
            </a:extLst>
          </p:cNvPr>
          <p:cNvSpPr>
            <a:spLocks noGrp="1"/>
          </p:cNvSpPr>
          <p:nvPr>
            <p:ph idx="1"/>
          </p:nvPr>
        </p:nvSpPr>
        <p:spPr/>
        <p:txBody>
          <a:bodyPr>
            <a:normAutofit/>
          </a:bodyPr>
          <a:lstStyle/>
          <a:p>
            <a:r>
              <a:rPr lang="en-US" dirty="0"/>
              <a:t>As part of Data Cleaning, we’ve to perform Categorical Encoding.</a:t>
            </a:r>
          </a:p>
          <a:p>
            <a:endParaRPr lang="en-US" dirty="0"/>
          </a:p>
          <a:p>
            <a:r>
              <a:rPr lang="en-US" dirty="0"/>
              <a:t>Categorical Encoding is the process in which we’ll be converting categorical columns to numerical columns i.e., data in the categorical columns will be converted to numbers.</a:t>
            </a:r>
          </a:p>
          <a:p>
            <a:endParaRPr lang="en-US" dirty="0"/>
          </a:p>
          <a:p>
            <a:r>
              <a:rPr lang="en-US" dirty="0"/>
              <a:t>Before performing Categorical Encoding, we’ve to decide if that specific column/feature is required for our Analysis/predicting output variable or not.</a:t>
            </a:r>
          </a:p>
          <a:p>
            <a:endParaRPr lang="en-US" dirty="0"/>
          </a:p>
        </p:txBody>
      </p:sp>
      <p:sp>
        <p:nvSpPr>
          <p:cNvPr id="4" name="TextBox 3">
            <a:extLst>
              <a:ext uri="{FF2B5EF4-FFF2-40B4-BE49-F238E27FC236}">
                <a16:creationId xmlns:a16="http://schemas.microsoft.com/office/drawing/2014/main" id="{B7E9F79D-5B2C-4550-8B44-DDD073617C1A}"/>
              </a:ext>
            </a:extLst>
          </p:cNvPr>
          <p:cNvSpPr txBox="1"/>
          <p:nvPr/>
        </p:nvSpPr>
        <p:spPr>
          <a:xfrm>
            <a:off x="680321" y="6438896"/>
            <a:ext cx="9740348" cy="369332"/>
          </a:xfrm>
          <a:prstGeom prst="rect">
            <a:avLst/>
          </a:prstGeom>
          <a:noFill/>
        </p:spPr>
        <p:txBody>
          <a:bodyPr wrap="square" rtlCol="0">
            <a:spAutoFit/>
          </a:bodyPr>
          <a:lstStyle/>
          <a:p>
            <a:r>
              <a:rPr lang="en-US" i="1" dirty="0">
                <a:solidFill>
                  <a:srgbClr val="FFFF00"/>
                </a:solidFill>
              </a:rPr>
              <a:t>https://github.com/santhoshbvsrk/EDA-Python/blob/main/CategoricalEncoding.ipynb</a:t>
            </a:r>
          </a:p>
        </p:txBody>
      </p:sp>
    </p:spTree>
    <p:extLst>
      <p:ext uri="{BB962C8B-B14F-4D97-AF65-F5344CB8AC3E}">
        <p14:creationId xmlns:p14="http://schemas.microsoft.com/office/powerpoint/2010/main" val="123845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70F6-767B-4593-8293-B76A06E3FD35}"/>
              </a:ext>
            </a:extLst>
          </p:cNvPr>
          <p:cNvSpPr>
            <a:spLocks noGrp="1"/>
          </p:cNvSpPr>
          <p:nvPr>
            <p:ph type="title"/>
          </p:nvPr>
        </p:nvSpPr>
        <p:spPr/>
        <p:txBody>
          <a:bodyPr/>
          <a:lstStyle/>
          <a:p>
            <a:r>
              <a:rPr lang="en-US" sz="5400" dirty="0">
                <a:solidFill>
                  <a:schemeClr val="accent4">
                    <a:lumMod val="75000"/>
                  </a:schemeClr>
                </a:solidFill>
              </a:rPr>
              <a:t>WHY</a:t>
            </a:r>
            <a:r>
              <a:rPr lang="en-US" dirty="0"/>
              <a:t> is Categorical Encoding required ?</a:t>
            </a:r>
          </a:p>
        </p:txBody>
      </p:sp>
      <p:sp>
        <p:nvSpPr>
          <p:cNvPr id="3" name="Content Placeholder 2">
            <a:extLst>
              <a:ext uri="{FF2B5EF4-FFF2-40B4-BE49-F238E27FC236}">
                <a16:creationId xmlns:a16="http://schemas.microsoft.com/office/drawing/2014/main" id="{47FD11F0-98EF-4564-B507-982C7C9DE3A5}"/>
              </a:ext>
            </a:extLst>
          </p:cNvPr>
          <p:cNvSpPr>
            <a:spLocks noGrp="1"/>
          </p:cNvSpPr>
          <p:nvPr>
            <p:ph idx="1"/>
          </p:nvPr>
        </p:nvSpPr>
        <p:spPr/>
        <p:txBody>
          <a:bodyPr/>
          <a:lstStyle/>
          <a:p>
            <a:r>
              <a:rPr lang="en-US" dirty="0"/>
              <a:t>Many Machine Learning Algorithms do not support categorical data creating a hurdle for the analyst on how to handle data in these columns for prediction.</a:t>
            </a:r>
          </a:p>
          <a:p>
            <a:endParaRPr lang="en-US" dirty="0"/>
          </a:p>
          <a:p>
            <a:r>
              <a:rPr lang="en-US" dirty="0"/>
              <a:t>We cannot ignore/delete the categorical columns all the time as sometimes they play a crucial role in predicting the output.</a:t>
            </a:r>
          </a:p>
          <a:p>
            <a:endParaRPr lang="en-US" dirty="0"/>
          </a:p>
          <a:p>
            <a:r>
              <a:rPr lang="en-US" dirty="0"/>
              <a:t>Hence, the need for Categorical Encoding.</a:t>
            </a:r>
          </a:p>
        </p:txBody>
      </p:sp>
      <p:sp>
        <p:nvSpPr>
          <p:cNvPr id="5" name="TextBox 4">
            <a:extLst>
              <a:ext uri="{FF2B5EF4-FFF2-40B4-BE49-F238E27FC236}">
                <a16:creationId xmlns:a16="http://schemas.microsoft.com/office/drawing/2014/main" id="{7E3F7F18-9C91-4236-83C5-A8143D4705D9}"/>
              </a:ext>
            </a:extLst>
          </p:cNvPr>
          <p:cNvSpPr txBox="1"/>
          <p:nvPr/>
        </p:nvSpPr>
        <p:spPr>
          <a:xfrm>
            <a:off x="680321" y="6438896"/>
            <a:ext cx="9740348" cy="369332"/>
          </a:xfrm>
          <a:prstGeom prst="rect">
            <a:avLst/>
          </a:prstGeom>
          <a:noFill/>
        </p:spPr>
        <p:txBody>
          <a:bodyPr wrap="square" rtlCol="0">
            <a:spAutoFit/>
          </a:bodyPr>
          <a:lstStyle/>
          <a:p>
            <a:r>
              <a:rPr lang="en-US" i="1" dirty="0">
                <a:solidFill>
                  <a:srgbClr val="FFFF00"/>
                </a:solidFill>
              </a:rPr>
              <a:t>https://github.com/santhoshbvsrk/EDA-Python/blob/main/CategoricalEncoding.ipynb</a:t>
            </a:r>
          </a:p>
        </p:txBody>
      </p:sp>
    </p:spTree>
    <p:extLst>
      <p:ext uri="{BB962C8B-B14F-4D97-AF65-F5344CB8AC3E}">
        <p14:creationId xmlns:p14="http://schemas.microsoft.com/office/powerpoint/2010/main" val="195689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77D2-2C40-44DE-A065-ABA942E8D54B}"/>
              </a:ext>
            </a:extLst>
          </p:cNvPr>
          <p:cNvSpPr>
            <a:spLocks noGrp="1"/>
          </p:cNvSpPr>
          <p:nvPr>
            <p:ph type="title"/>
          </p:nvPr>
        </p:nvSpPr>
        <p:spPr/>
        <p:txBody>
          <a:bodyPr/>
          <a:lstStyle/>
          <a:p>
            <a:r>
              <a:rPr lang="en-US" sz="5400" dirty="0">
                <a:solidFill>
                  <a:schemeClr val="accent4">
                    <a:lumMod val="75000"/>
                  </a:schemeClr>
                </a:solidFill>
              </a:rPr>
              <a:t>HOW</a:t>
            </a:r>
            <a:r>
              <a:rPr lang="en-US" dirty="0"/>
              <a:t> to perform Categorical Encoding ?</a:t>
            </a:r>
          </a:p>
        </p:txBody>
      </p:sp>
      <p:sp>
        <p:nvSpPr>
          <p:cNvPr id="3" name="Content Placeholder 2">
            <a:extLst>
              <a:ext uri="{FF2B5EF4-FFF2-40B4-BE49-F238E27FC236}">
                <a16:creationId xmlns:a16="http://schemas.microsoft.com/office/drawing/2014/main" id="{2CFC48CE-7A93-457D-A346-A95F0612141F}"/>
              </a:ext>
            </a:extLst>
          </p:cNvPr>
          <p:cNvSpPr>
            <a:spLocks noGrp="1"/>
          </p:cNvSpPr>
          <p:nvPr>
            <p:ph idx="1"/>
          </p:nvPr>
        </p:nvSpPr>
        <p:spPr>
          <a:xfrm>
            <a:off x="680321" y="2146862"/>
            <a:ext cx="9613861" cy="3957910"/>
          </a:xfrm>
        </p:spPr>
        <p:txBody>
          <a:bodyPr>
            <a:normAutofit fontScale="92500" lnSpcReduction="20000"/>
          </a:bodyPr>
          <a:lstStyle/>
          <a:p>
            <a:r>
              <a:rPr lang="en-US" dirty="0"/>
              <a:t>The different types of Categorical Encoding are:</a:t>
            </a:r>
          </a:p>
          <a:p>
            <a:pPr marL="971550" lvl="1" indent="-514350">
              <a:buFont typeface="+mj-lt"/>
              <a:buAutoNum type="romanUcPeriod"/>
            </a:pPr>
            <a:r>
              <a:rPr lang="en-US" dirty="0"/>
              <a:t>Label Encoding</a:t>
            </a:r>
          </a:p>
          <a:p>
            <a:pPr marL="971550" lvl="1" indent="-514350">
              <a:buFont typeface="+mj-lt"/>
              <a:buAutoNum type="romanUcPeriod"/>
            </a:pPr>
            <a:r>
              <a:rPr lang="en-US" dirty="0"/>
              <a:t>Find &amp; Replace</a:t>
            </a:r>
          </a:p>
          <a:p>
            <a:pPr marL="971550" lvl="1" indent="-514350">
              <a:buFont typeface="+mj-lt"/>
              <a:buAutoNum type="romanUcPeriod"/>
            </a:pPr>
            <a:r>
              <a:rPr lang="en-US" dirty="0"/>
              <a:t>One Hot Encoding</a:t>
            </a:r>
          </a:p>
          <a:p>
            <a:pPr marL="971550" lvl="1" indent="-514350">
              <a:buFont typeface="+mj-lt"/>
              <a:buAutoNum type="romanUcPeriod"/>
            </a:pPr>
            <a:r>
              <a:rPr lang="en-US" dirty="0"/>
              <a:t>Custom Binary Encoding</a:t>
            </a:r>
          </a:p>
          <a:p>
            <a:pPr marL="971550" lvl="1" indent="-514350">
              <a:buFont typeface="+mj-lt"/>
              <a:buAutoNum type="romanUcPeriod"/>
            </a:pPr>
            <a:endParaRPr lang="en-US" dirty="0"/>
          </a:p>
          <a:p>
            <a:r>
              <a:rPr lang="en-US" u="sng" dirty="0"/>
              <a:t>Label Encoding</a:t>
            </a:r>
            <a:r>
              <a:rPr lang="en-US" dirty="0"/>
              <a:t>: In this process we’ll be adding labels to the different categorical values of a column i.e., 0 for Female, 1 for Male, 2 for Trans, 3 for NA, 4 for Don’t Want to Reveal.</a:t>
            </a:r>
          </a:p>
          <a:p>
            <a:endParaRPr lang="en-US" dirty="0"/>
          </a:p>
          <a:p>
            <a:r>
              <a:rPr lang="en-US" u="sng" dirty="0"/>
              <a:t>Find &amp; Replace</a:t>
            </a:r>
            <a:r>
              <a:rPr lang="en-US" dirty="0"/>
              <a:t>: In this process we’ll be replacing each and every categorical value with a specific numeric value i.e., four: 4, two:2</a:t>
            </a:r>
          </a:p>
          <a:p>
            <a:pPr marL="3657600" lvl="8" indent="0" algn="r">
              <a:buNone/>
            </a:pPr>
            <a:r>
              <a:rPr lang="en-US" sz="2200" dirty="0">
                <a:solidFill>
                  <a:schemeClr val="accent4">
                    <a:lumMod val="75000"/>
                  </a:schemeClr>
                </a:solidFill>
              </a:rPr>
              <a:t>                                                                                       Contd...</a:t>
            </a:r>
          </a:p>
          <a:p>
            <a:endParaRPr lang="en-US" dirty="0"/>
          </a:p>
          <a:p>
            <a:pPr marL="457200" lvl="1" indent="0">
              <a:buNone/>
            </a:pPr>
            <a:endParaRPr lang="en-US" dirty="0"/>
          </a:p>
        </p:txBody>
      </p:sp>
      <p:sp>
        <p:nvSpPr>
          <p:cNvPr id="5" name="TextBox 4">
            <a:extLst>
              <a:ext uri="{FF2B5EF4-FFF2-40B4-BE49-F238E27FC236}">
                <a16:creationId xmlns:a16="http://schemas.microsoft.com/office/drawing/2014/main" id="{58375F00-F5AE-430B-B7D1-A12FD43014B6}"/>
              </a:ext>
            </a:extLst>
          </p:cNvPr>
          <p:cNvSpPr txBox="1"/>
          <p:nvPr/>
        </p:nvSpPr>
        <p:spPr>
          <a:xfrm>
            <a:off x="680321" y="6438896"/>
            <a:ext cx="9740348" cy="369332"/>
          </a:xfrm>
          <a:prstGeom prst="rect">
            <a:avLst/>
          </a:prstGeom>
          <a:noFill/>
        </p:spPr>
        <p:txBody>
          <a:bodyPr wrap="square" rtlCol="0">
            <a:spAutoFit/>
          </a:bodyPr>
          <a:lstStyle/>
          <a:p>
            <a:r>
              <a:rPr lang="en-US" i="1" dirty="0">
                <a:solidFill>
                  <a:srgbClr val="FFFF00"/>
                </a:solidFill>
              </a:rPr>
              <a:t>https://github.com/santhoshbvsrk/EDA-Python/blob/main/CategoricalEncoding.ipynb</a:t>
            </a:r>
          </a:p>
        </p:txBody>
      </p:sp>
    </p:spTree>
    <p:extLst>
      <p:ext uri="{BB962C8B-B14F-4D97-AF65-F5344CB8AC3E}">
        <p14:creationId xmlns:p14="http://schemas.microsoft.com/office/powerpoint/2010/main" val="192088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6039-DBDE-4F7A-B384-936551DD1026}"/>
              </a:ext>
            </a:extLst>
          </p:cNvPr>
          <p:cNvSpPr>
            <a:spLocks noGrp="1"/>
          </p:cNvSpPr>
          <p:nvPr>
            <p:ph type="title"/>
          </p:nvPr>
        </p:nvSpPr>
        <p:spPr/>
        <p:txBody>
          <a:bodyPr/>
          <a:lstStyle/>
          <a:p>
            <a:r>
              <a:rPr lang="en-US" sz="5400" dirty="0">
                <a:solidFill>
                  <a:schemeClr val="accent4">
                    <a:lumMod val="75000"/>
                  </a:schemeClr>
                </a:solidFill>
              </a:rPr>
              <a:t>HOW</a:t>
            </a:r>
            <a:r>
              <a:rPr lang="en-US" dirty="0"/>
              <a:t> to perform Categorical Encoding ?</a:t>
            </a:r>
          </a:p>
        </p:txBody>
      </p:sp>
      <p:sp>
        <p:nvSpPr>
          <p:cNvPr id="3" name="Content Placeholder 2">
            <a:extLst>
              <a:ext uri="{FF2B5EF4-FFF2-40B4-BE49-F238E27FC236}">
                <a16:creationId xmlns:a16="http://schemas.microsoft.com/office/drawing/2014/main" id="{58DFF2AF-AE15-4DC7-A51E-0564D0DB5631}"/>
              </a:ext>
            </a:extLst>
          </p:cNvPr>
          <p:cNvSpPr>
            <a:spLocks noGrp="1"/>
          </p:cNvSpPr>
          <p:nvPr>
            <p:ph idx="1"/>
          </p:nvPr>
        </p:nvSpPr>
        <p:spPr>
          <a:xfrm>
            <a:off x="680321" y="2336872"/>
            <a:ext cx="9613861" cy="3944657"/>
          </a:xfrm>
        </p:spPr>
        <p:txBody>
          <a:bodyPr>
            <a:normAutofit fontScale="92500" lnSpcReduction="20000"/>
          </a:bodyPr>
          <a:lstStyle/>
          <a:p>
            <a:r>
              <a:rPr lang="en-US" u="sng" dirty="0"/>
              <a:t>One Hot Encoding</a:t>
            </a:r>
            <a:r>
              <a:rPr lang="en-US" dirty="0"/>
              <a:t>: In this process we’ll be creating multiple new columns i.e., if the categorical column Gender values are Male &amp; Female only then 2 new columns will be created Gender_Male &amp; Gender_Female. Both the columns will hold either 0 or 1, 1 means it is that gender. For example, if a particular dataset value is Male then Gender_Male holds 1.</a:t>
            </a:r>
          </a:p>
          <a:p>
            <a:r>
              <a:rPr lang="en-US" dirty="0"/>
              <a:t>Drawback with One Hot Encoding is, if the column has multiple unique values i.e., different country names, we should not be considering this approach as it’ll create multiple new columns increasing the number of columns and thereby effecting the performance.</a:t>
            </a:r>
          </a:p>
          <a:p>
            <a:endParaRPr lang="en-US" dirty="0"/>
          </a:p>
          <a:p>
            <a:r>
              <a:rPr lang="en-US" u="sng" dirty="0"/>
              <a:t>Custom Binary Encoding</a:t>
            </a:r>
            <a:r>
              <a:rPr lang="en-US" dirty="0"/>
              <a:t>: In this process, we’ll be choosing a combination of Label Encoding &amp; One Hot Encoding depending on the dataset. If that particular value is present in the column then it is 1 else 0.</a:t>
            </a:r>
          </a:p>
          <a:p>
            <a:endParaRPr lang="en-US" dirty="0"/>
          </a:p>
        </p:txBody>
      </p:sp>
      <p:sp>
        <p:nvSpPr>
          <p:cNvPr id="5" name="TextBox 4">
            <a:extLst>
              <a:ext uri="{FF2B5EF4-FFF2-40B4-BE49-F238E27FC236}">
                <a16:creationId xmlns:a16="http://schemas.microsoft.com/office/drawing/2014/main" id="{B53156C2-B1F3-4AD4-ABFA-A4AAB8E3CB29}"/>
              </a:ext>
            </a:extLst>
          </p:cNvPr>
          <p:cNvSpPr txBox="1"/>
          <p:nvPr/>
        </p:nvSpPr>
        <p:spPr>
          <a:xfrm>
            <a:off x="680321" y="6438896"/>
            <a:ext cx="9740348" cy="369332"/>
          </a:xfrm>
          <a:prstGeom prst="rect">
            <a:avLst/>
          </a:prstGeom>
          <a:noFill/>
        </p:spPr>
        <p:txBody>
          <a:bodyPr wrap="square" rtlCol="0">
            <a:spAutoFit/>
          </a:bodyPr>
          <a:lstStyle/>
          <a:p>
            <a:r>
              <a:rPr lang="en-US" i="1" dirty="0">
                <a:solidFill>
                  <a:srgbClr val="FFFF00"/>
                </a:solidFill>
              </a:rPr>
              <a:t>https://github.com/santhoshbvsrk/EDA-Python/blob/main/CategoricalEncoding.ipynb</a:t>
            </a:r>
          </a:p>
        </p:txBody>
      </p:sp>
    </p:spTree>
    <p:extLst>
      <p:ext uri="{BB962C8B-B14F-4D97-AF65-F5344CB8AC3E}">
        <p14:creationId xmlns:p14="http://schemas.microsoft.com/office/powerpoint/2010/main" val="19396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89C81-61DE-4BD0-9DD4-DD548B5FDDB6}"/>
              </a:ext>
            </a:extLst>
          </p:cNvPr>
          <p:cNvSpPr>
            <a:spLocks noGrp="1"/>
          </p:cNvSpPr>
          <p:nvPr>
            <p:ph idx="1"/>
          </p:nvPr>
        </p:nvSpPr>
        <p:spPr/>
        <p:txBody>
          <a:bodyPr/>
          <a:lstStyle/>
          <a:p>
            <a:r>
              <a:rPr lang="en-US" dirty="0"/>
              <a:t>Thanks For Reading.</a:t>
            </a:r>
          </a:p>
          <a:p>
            <a:endParaRPr lang="en-US" dirty="0"/>
          </a:p>
          <a:p>
            <a:r>
              <a:rPr lang="en-US" dirty="0"/>
              <a:t>Please let me know incase of any corrections/updates.</a:t>
            </a:r>
          </a:p>
        </p:txBody>
      </p:sp>
      <p:sp>
        <p:nvSpPr>
          <p:cNvPr id="5" name="TextBox 4">
            <a:extLst>
              <a:ext uri="{FF2B5EF4-FFF2-40B4-BE49-F238E27FC236}">
                <a16:creationId xmlns:a16="http://schemas.microsoft.com/office/drawing/2014/main" id="{98E5DFD2-5324-45AD-9A4F-582F498F0D85}"/>
              </a:ext>
            </a:extLst>
          </p:cNvPr>
          <p:cNvSpPr txBox="1"/>
          <p:nvPr/>
        </p:nvSpPr>
        <p:spPr>
          <a:xfrm>
            <a:off x="680321" y="6438896"/>
            <a:ext cx="9740348" cy="369332"/>
          </a:xfrm>
          <a:prstGeom prst="rect">
            <a:avLst/>
          </a:prstGeom>
          <a:noFill/>
        </p:spPr>
        <p:txBody>
          <a:bodyPr wrap="square" rtlCol="0">
            <a:spAutoFit/>
          </a:bodyPr>
          <a:lstStyle/>
          <a:p>
            <a:r>
              <a:rPr lang="en-US" i="1" dirty="0">
                <a:solidFill>
                  <a:srgbClr val="FFFF00"/>
                </a:solidFill>
              </a:rPr>
              <a:t>https://github.com/santhoshbvsrk/EDA-Python/blob/main/CategoricalEncoding.ipynb</a:t>
            </a:r>
          </a:p>
        </p:txBody>
      </p:sp>
    </p:spTree>
    <p:extLst>
      <p:ext uri="{BB962C8B-B14F-4D97-AF65-F5344CB8AC3E}">
        <p14:creationId xmlns:p14="http://schemas.microsoft.com/office/powerpoint/2010/main" val="20708691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66</TotalTime>
  <Words>515</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CATEGORICAL ENCODING</vt:lpstr>
      <vt:lpstr>WHAT is Categorical Encoding ?</vt:lpstr>
      <vt:lpstr>WHY is Categorical Encoding required ?</vt:lpstr>
      <vt:lpstr>HOW to perform Categorical Encoding ?</vt:lpstr>
      <vt:lpstr>HOW to perform Categorical Encoding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ENCODING</dc:title>
  <dc:creator>santhosh kumar</dc:creator>
  <cp:lastModifiedBy>santhosh kumar</cp:lastModifiedBy>
  <cp:revision>7</cp:revision>
  <dcterms:created xsi:type="dcterms:W3CDTF">2020-11-01T15:23:14Z</dcterms:created>
  <dcterms:modified xsi:type="dcterms:W3CDTF">2020-11-01T16:30:13Z</dcterms:modified>
</cp:coreProperties>
</file>