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4" r:id="rId6"/>
    <p:sldId id="272" r:id="rId7"/>
    <p:sldId id="275" r:id="rId8"/>
    <p:sldId id="276" r:id="rId9"/>
    <p:sldId id="277" r:id="rId10"/>
    <p:sldId id="278" r:id="rId11"/>
    <p:sldId id="279" r:id="rId12"/>
    <p:sldId id="266" r:id="rId13"/>
    <p:sldId id="283" r:id="rId14"/>
    <p:sldId id="282" r:id="rId15"/>
    <p:sldId id="280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3" r:id="rId24"/>
    <p:sldId id="292" r:id="rId25"/>
    <p:sldId id="290" r:id="rId26"/>
    <p:sldId id="294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75"/>
  </p:normalViewPr>
  <p:slideViewPr>
    <p:cSldViewPr snapToGrid="0" snapToObjects="1">
      <p:cViewPr varScale="1">
        <p:scale>
          <a:sx n="93" d="100"/>
          <a:sy n="93" d="100"/>
        </p:scale>
        <p:origin x="3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3BFC7-B663-45A9-9A70-1A9C733B69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BFFED3-EDF1-4AFE-98FA-D013B3EFE474}">
      <dgm:prSet/>
      <dgm:spPr/>
      <dgm:t>
        <a:bodyPr/>
        <a:lstStyle/>
        <a:p>
          <a:r>
            <a:rPr lang="en-IN"/>
            <a:t>Dividing data set into Source Features &amp; Target Feature.</a:t>
          </a:r>
          <a:endParaRPr lang="en-US"/>
        </a:p>
      </dgm:t>
    </dgm:pt>
    <dgm:pt modelId="{171DB0B5-8598-427A-8ABF-28006BFDC199}" type="parTrans" cxnId="{E9EBFE97-481D-4BD7-A4D5-D4F18379C066}">
      <dgm:prSet/>
      <dgm:spPr/>
      <dgm:t>
        <a:bodyPr/>
        <a:lstStyle/>
        <a:p>
          <a:endParaRPr lang="en-US"/>
        </a:p>
      </dgm:t>
    </dgm:pt>
    <dgm:pt modelId="{EF688FBA-3813-4B92-8294-75317B570174}" type="sibTrans" cxnId="{E9EBFE97-481D-4BD7-A4D5-D4F18379C066}">
      <dgm:prSet/>
      <dgm:spPr/>
      <dgm:t>
        <a:bodyPr/>
        <a:lstStyle/>
        <a:p>
          <a:endParaRPr lang="en-US"/>
        </a:p>
      </dgm:t>
    </dgm:pt>
    <dgm:pt modelId="{52A674A6-ACAB-468B-93D2-6C8CE809CCB6}">
      <dgm:prSet/>
      <dgm:spPr/>
      <dgm:t>
        <a:bodyPr/>
        <a:lstStyle/>
        <a:p>
          <a:r>
            <a:rPr lang="en-IN"/>
            <a:t>Splitting data into Train &amp; Test data with a split ratio of 80:20.</a:t>
          </a:r>
          <a:endParaRPr lang="en-US"/>
        </a:p>
      </dgm:t>
    </dgm:pt>
    <dgm:pt modelId="{35181D2F-BD40-4637-9DE7-3A05FAEA151B}" type="parTrans" cxnId="{3C0F21EA-CA9B-4AFD-AF04-D3B37EB77057}">
      <dgm:prSet/>
      <dgm:spPr/>
      <dgm:t>
        <a:bodyPr/>
        <a:lstStyle/>
        <a:p>
          <a:endParaRPr lang="en-US"/>
        </a:p>
      </dgm:t>
    </dgm:pt>
    <dgm:pt modelId="{5441AC0D-AD43-4280-B08B-F40E8402541E}" type="sibTrans" cxnId="{3C0F21EA-CA9B-4AFD-AF04-D3B37EB77057}">
      <dgm:prSet/>
      <dgm:spPr/>
      <dgm:t>
        <a:bodyPr/>
        <a:lstStyle/>
        <a:p>
          <a:endParaRPr lang="en-US"/>
        </a:p>
      </dgm:t>
    </dgm:pt>
    <dgm:pt modelId="{881C33D1-FCEE-4392-8EB5-BD26EFB77559}">
      <dgm:prSet/>
      <dgm:spPr/>
      <dgm:t>
        <a:bodyPr/>
        <a:lstStyle/>
        <a:p>
          <a:r>
            <a:rPr lang="en-IN"/>
            <a:t>Running Regression Models on the Train Data i.e., fitting model on Training data &amp; Predicting Target Feature values on the model.</a:t>
          </a:r>
          <a:endParaRPr lang="en-US"/>
        </a:p>
      </dgm:t>
    </dgm:pt>
    <dgm:pt modelId="{0B37C823-4F99-4624-A4E4-C84A1551745F}" type="parTrans" cxnId="{3446AA46-EE9A-4C5E-B341-FB2036B4CF81}">
      <dgm:prSet/>
      <dgm:spPr/>
      <dgm:t>
        <a:bodyPr/>
        <a:lstStyle/>
        <a:p>
          <a:endParaRPr lang="en-US"/>
        </a:p>
      </dgm:t>
    </dgm:pt>
    <dgm:pt modelId="{C759CDBC-2395-4AC1-B090-F1D0A7BE3720}" type="sibTrans" cxnId="{3446AA46-EE9A-4C5E-B341-FB2036B4CF81}">
      <dgm:prSet/>
      <dgm:spPr/>
      <dgm:t>
        <a:bodyPr/>
        <a:lstStyle/>
        <a:p>
          <a:endParaRPr lang="en-US"/>
        </a:p>
      </dgm:t>
    </dgm:pt>
    <dgm:pt modelId="{AE7F82A9-2CFE-438E-8C68-6BCA57573289}">
      <dgm:prSet/>
      <dgm:spPr/>
      <dgm:t>
        <a:bodyPr/>
        <a:lstStyle/>
        <a:p>
          <a:r>
            <a:rPr lang="en-IN"/>
            <a:t>Model Evaluation – This is where we evaluate the model by finding the Error or Residual of the predicted values with that to actual. So, that we can choose a model with a less error/residual.</a:t>
          </a:r>
          <a:endParaRPr lang="en-US"/>
        </a:p>
      </dgm:t>
    </dgm:pt>
    <dgm:pt modelId="{A2A1E6B6-4E05-4C49-9555-2A40D95253FD}" type="parTrans" cxnId="{5D6A6B66-88B6-43A0-8092-FABE585A3FFB}">
      <dgm:prSet/>
      <dgm:spPr/>
      <dgm:t>
        <a:bodyPr/>
        <a:lstStyle/>
        <a:p>
          <a:endParaRPr lang="en-US"/>
        </a:p>
      </dgm:t>
    </dgm:pt>
    <dgm:pt modelId="{DBF25953-28E6-427F-BF16-0831AB8D4D19}" type="sibTrans" cxnId="{5D6A6B66-88B6-43A0-8092-FABE585A3FFB}">
      <dgm:prSet/>
      <dgm:spPr/>
      <dgm:t>
        <a:bodyPr/>
        <a:lstStyle/>
        <a:p>
          <a:endParaRPr lang="en-US"/>
        </a:p>
      </dgm:t>
    </dgm:pt>
    <dgm:pt modelId="{02DF0DEA-1D7C-4C6A-B1FD-81871CE6269F}" type="pres">
      <dgm:prSet presAssocID="{F903BFC7-B663-45A9-9A70-1A9C733B69E5}" presName="root" presStyleCnt="0">
        <dgm:presLayoutVars>
          <dgm:dir/>
          <dgm:resizeHandles val="exact"/>
        </dgm:presLayoutVars>
      </dgm:prSet>
      <dgm:spPr/>
    </dgm:pt>
    <dgm:pt modelId="{F30D6719-A1B3-405B-84C6-B126F88AFEF3}" type="pres">
      <dgm:prSet presAssocID="{FBBFFED3-EDF1-4AFE-98FA-D013B3EFE474}" presName="compNode" presStyleCnt="0"/>
      <dgm:spPr/>
    </dgm:pt>
    <dgm:pt modelId="{51071233-B81D-4B3F-889E-8BC8B07CB7A6}" type="pres">
      <dgm:prSet presAssocID="{FBBFFED3-EDF1-4AFE-98FA-D013B3EFE474}" presName="bgRect" presStyleLbl="bgShp" presStyleIdx="0" presStyleCnt="4"/>
      <dgm:spPr/>
    </dgm:pt>
    <dgm:pt modelId="{8D783D46-4187-4B6B-BB76-2AD798A43E67}" type="pres">
      <dgm:prSet presAssocID="{FBBFFED3-EDF1-4AFE-98FA-D013B3EFE4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80D4E9-8226-466A-938B-DEB2535251A0}" type="pres">
      <dgm:prSet presAssocID="{FBBFFED3-EDF1-4AFE-98FA-D013B3EFE474}" presName="spaceRect" presStyleCnt="0"/>
      <dgm:spPr/>
    </dgm:pt>
    <dgm:pt modelId="{2D810275-579D-4B57-87F8-1A66B134A200}" type="pres">
      <dgm:prSet presAssocID="{FBBFFED3-EDF1-4AFE-98FA-D013B3EFE474}" presName="parTx" presStyleLbl="revTx" presStyleIdx="0" presStyleCnt="4">
        <dgm:presLayoutVars>
          <dgm:chMax val="0"/>
          <dgm:chPref val="0"/>
        </dgm:presLayoutVars>
      </dgm:prSet>
      <dgm:spPr/>
    </dgm:pt>
    <dgm:pt modelId="{210266A1-E153-43F5-9ABE-73443792A17E}" type="pres">
      <dgm:prSet presAssocID="{EF688FBA-3813-4B92-8294-75317B570174}" presName="sibTrans" presStyleCnt="0"/>
      <dgm:spPr/>
    </dgm:pt>
    <dgm:pt modelId="{9DED65CA-5BB6-463B-8629-B882D50D5EA3}" type="pres">
      <dgm:prSet presAssocID="{52A674A6-ACAB-468B-93D2-6C8CE809CCB6}" presName="compNode" presStyleCnt="0"/>
      <dgm:spPr/>
    </dgm:pt>
    <dgm:pt modelId="{17F6F3FD-6A35-4DC4-8A83-1ACDA1A6C6B9}" type="pres">
      <dgm:prSet presAssocID="{52A674A6-ACAB-468B-93D2-6C8CE809CCB6}" presName="bgRect" presStyleLbl="bgShp" presStyleIdx="1" presStyleCnt="4"/>
      <dgm:spPr/>
    </dgm:pt>
    <dgm:pt modelId="{B6AFBA19-6FC3-4E4F-BAD0-58D9A80AC09D}" type="pres">
      <dgm:prSet presAssocID="{52A674A6-ACAB-468B-93D2-6C8CE809CC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69506D7-C9F8-42AB-A632-1249563B5A27}" type="pres">
      <dgm:prSet presAssocID="{52A674A6-ACAB-468B-93D2-6C8CE809CCB6}" presName="spaceRect" presStyleCnt="0"/>
      <dgm:spPr/>
    </dgm:pt>
    <dgm:pt modelId="{4BC6E661-96AD-4CB1-A06C-31A43A62858B}" type="pres">
      <dgm:prSet presAssocID="{52A674A6-ACAB-468B-93D2-6C8CE809CCB6}" presName="parTx" presStyleLbl="revTx" presStyleIdx="1" presStyleCnt="4">
        <dgm:presLayoutVars>
          <dgm:chMax val="0"/>
          <dgm:chPref val="0"/>
        </dgm:presLayoutVars>
      </dgm:prSet>
      <dgm:spPr/>
    </dgm:pt>
    <dgm:pt modelId="{FBCB0630-A217-47B6-9821-8D404EE2E4B5}" type="pres">
      <dgm:prSet presAssocID="{5441AC0D-AD43-4280-B08B-F40E8402541E}" presName="sibTrans" presStyleCnt="0"/>
      <dgm:spPr/>
    </dgm:pt>
    <dgm:pt modelId="{FF99FEEE-97FB-4B90-80E1-D883C6926499}" type="pres">
      <dgm:prSet presAssocID="{881C33D1-FCEE-4392-8EB5-BD26EFB77559}" presName="compNode" presStyleCnt="0"/>
      <dgm:spPr/>
    </dgm:pt>
    <dgm:pt modelId="{E9B6E8AA-8EE3-4DE2-B238-60FD22496B54}" type="pres">
      <dgm:prSet presAssocID="{881C33D1-FCEE-4392-8EB5-BD26EFB77559}" presName="bgRect" presStyleLbl="bgShp" presStyleIdx="2" presStyleCnt="4"/>
      <dgm:spPr/>
    </dgm:pt>
    <dgm:pt modelId="{B7BDE113-E48D-4E9E-93A2-772B1C6C92B7}" type="pres">
      <dgm:prSet presAssocID="{881C33D1-FCEE-4392-8EB5-BD26EFB775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349040-0139-4951-840A-8170C43003B9}" type="pres">
      <dgm:prSet presAssocID="{881C33D1-FCEE-4392-8EB5-BD26EFB77559}" presName="spaceRect" presStyleCnt="0"/>
      <dgm:spPr/>
    </dgm:pt>
    <dgm:pt modelId="{87E30E52-8AFC-4E0D-B82A-E274173E010C}" type="pres">
      <dgm:prSet presAssocID="{881C33D1-FCEE-4392-8EB5-BD26EFB77559}" presName="parTx" presStyleLbl="revTx" presStyleIdx="2" presStyleCnt="4">
        <dgm:presLayoutVars>
          <dgm:chMax val="0"/>
          <dgm:chPref val="0"/>
        </dgm:presLayoutVars>
      </dgm:prSet>
      <dgm:spPr/>
    </dgm:pt>
    <dgm:pt modelId="{8EDFBCCC-C132-48BF-9123-A2E1E837A669}" type="pres">
      <dgm:prSet presAssocID="{C759CDBC-2395-4AC1-B090-F1D0A7BE3720}" presName="sibTrans" presStyleCnt="0"/>
      <dgm:spPr/>
    </dgm:pt>
    <dgm:pt modelId="{1FC183E1-4AD1-40DE-A904-BD3965D24EA1}" type="pres">
      <dgm:prSet presAssocID="{AE7F82A9-2CFE-438E-8C68-6BCA57573289}" presName="compNode" presStyleCnt="0"/>
      <dgm:spPr/>
    </dgm:pt>
    <dgm:pt modelId="{44CF6803-C4A2-4DFE-8BFB-99878374AE2D}" type="pres">
      <dgm:prSet presAssocID="{AE7F82A9-2CFE-438E-8C68-6BCA57573289}" presName="bgRect" presStyleLbl="bgShp" presStyleIdx="3" presStyleCnt="4"/>
      <dgm:spPr/>
    </dgm:pt>
    <dgm:pt modelId="{43AC30D6-C142-47EF-87F9-55FC8FE389AE}" type="pres">
      <dgm:prSet presAssocID="{AE7F82A9-2CFE-438E-8C68-6BCA575732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610F009-7CDE-4487-9E14-5B0AD1741E80}" type="pres">
      <dgm:prSet presAssocID="{AE7F82A9-2CFE-438E-8C68-6BCA57573289}" presName="spaceRect" presStyleCnt="0"/>
      <dgm:spPr/>
    </dgm:pt>
    <dgm:pt modelId="{CCBECB75-40D4-4E18-94D7-8FE9E39FBEB7}" type="pres">
      <dgm:prSet presAssocID="{AE7F82A9-2CFE-438E-8C68-6BCA575732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29B05B-8FA5-47A7-A9C4-1D498840D039}" type="presOf" srcId="{F903BFC7-B663-45A9-9A70-1A9C733B69E5}" destId="{02DF0DEA-1D7C-4C6A-B1FD-81871CE6269F}" srcOrd="0" destOrd="0" presId="urn:microsoft.com/office/officeart/2018/2/layout/IconVerticalSolidList"/>
    <dgm:cxn modelId="{5D6A6B66-88B6-43A0-8092-FABE585A3FFB}" srcId="{F903BFC7-B663-45A9-9A70-1A9C733B69E5}" destId="{AE7F82A9-2CFE-438E-8C68-6BCA57573289}" srcOrd="3" destOrd="0" parTransId="{A2A1E6B6-4E05-4C49-9555-2A40D95253FD}" sibTransId="{DBF25953-28E6-427F-BF16-0831AB8D4D19}"/>
    <dgm:cxn modelId="{3446AA46-EE9A-4C5E-B341-FB2036B4CF81}" srcId="{F903BFC7-B663-45A9-9A70-1A9C733B69E5}" destId="{881C33D1-FCEE-4392-8EB5-BD26EFB77559}" srcOrd="2" destOrd="0" parTransId="{0B37C823-4F99-4624-A4E4-C84A1551745F}" sibTransId="{C759CDBC-2395-4AC1-B090-F1D0A7BE3720}"/>
    <dgm:cxn modelId="{4A7F2D8A-534E-4AC0-BA2B-FA524860771D}" type="presOf" srcId="{FBBFFED3-EDF1-4AFE-98FA-D013B3EFE474}" destId="{2D810275-579D-4B57-87F8-1A66B134A200}" srcOrd="0" destOrd="0" presId="urn:microsoft.com/office/officeart/2018/2/layout/IconVerticalSolidList"/>
    <dgm:cxn modelId="{A2207B92-6D5A-47B7-8E29-1FC6A936AC3B}" type="presOf" srcId="{AE7F82A9-2CFE-438E-8C68-6BCA57573289}" destId="{CCBECB75-40D4-4E18-94D7-8FE9E39FBEB7}" srcOrd="0" destOrd="0" presId="urn:microsoft.com/office/officeart/2018/2/layout/IconVerticalSolidList"/>
    <dgm:cxn modelId="{E9EBFE97-481D-4BD7-A4D5-D4F18379C066}" srcId="{F903BFC7-B663-45A9-9A70-1A9C733B69E5}" destId="{FBBFFED3-EDF1-4AFE-98FA-D013B3EFE474}" srcOrd="0" destOrd="0" parTransId="{171DB0B5-8598-427A-8ABF-28006BFDC199}" sibTransId="{EF688FBA-3813-4B92-8294-75317B570174}"/>
    <dgm:cxn modelId="{B78C7CB7-2F0A-4AE7-9DE2-62F1658631A9}" type="presOf" srcId="{52A674A6-ACAB-468B-93D2-6C8CE809CCB6}" destId="{4BC6E661-96AD-4CB1-A06C-31A43A62858B}" srcOrd="0" destOrd="0" presId="urn:microsoft.com/office/officeart/2018/2/layout/IconVerticalSolidList"/>
    <dgm:cxn modelId="{3C0F21EA-CA9B-4AFD-AF04-D3B37EB77057}" srcId="{F903BFC7-B663-45A9-9A70-1A9C733B69E5}" destId="{52A674A6-ACAB-468B-93D2-6C8CE809CCB6}" srcOrd="1" destOrd="0" parTransId="{35181D2F-BD40-4637-9DE7-3A05FAEA151B}" sibTransId="{5441AC0D-AD43-4280-B08B-F40E8402541E}"/>
    <dgm:cxn modelId="{CEDD0FFE-52C3-471C-BBBD-0081ECE20876}" type="presOf" srcId="{881C33D1-FCEE-4392-8EB5-BD26EFB77559}" destId="{87E30E52-8AFC-4E0D-B82A-E274173E010C}" srcOrd="0" destOrd="0" presId="urn:microsoft.com/office/officeart/2018/2/layout/IconVerticalSolidList"/>
    <dgm:cxn modelId="{EA0B5E36-A609-40A4-8652-88AA6E7610F5}" type="presParOf" srcId="{02DF0DEA-1D7C-4C6A-B1FD-81871CE6269F}" destId="{F30D6719-A1B3-405B-84C6-B126F88AFEF3}" srcOrd="0" destOrd="0" presId="urn:microsoft.com/office/officeart/2018/2/layout/IconVerticalSolidList"/>
    <dgm:cxn modelId="{E9F498B3-B636-4068-A56C-33639E281848}" type="presParOf" srcId="{F30D6719-A1B3-405B-84C6-B126F88AFEF3}" destId="{51071233-B81D-4B3F-889E-8BC8B07CB7A6}" srcOrd="0" destOrd="0" presId="urn:microsoft.com/office/officeart/2018/2/layout/IconVerticalSolidList"/>
    <dgm:cxn modelId="{284B1BD9-9986-453B-8102-4FB7EA273929}" type="presParOf" srcId="{F30D6719-A1B3-405B-84C6-B126F88AFEF3}" destId="{8D783D46-4187-4B6B-BB76-2AD798A43E67}" srcOrd="1" destOrd="0" presId="urn:microsoft.com/office/officeart/2018/2/layout/IconVerticalSolidList"/>
    <dgm:cxn modelId="{51CE9CFA-BBEE-4C80-9E5D-A5D7994E325C}" type="presParOf" srcId="{F30D6719-A1B3-405B-84C6-B126F88AFEF3}" destId="{1D80D4E9-8226-466A-938B-DEB2535251A0}" srcOrd="2" destOrd="0" presId="urn:microsoft.com/office/officeart/2018/2/layout/IconVerticalSolidList"/>
    <dgm:cxn modelId="{8730F5E7-5FFE-427D-9E64-495B015B2768}" type="presParOf" srcId="{F30D6719-A1B3-405B-84C6-B126F88AFEF3}" destId="{2D810275-579D-4B57-87F8-1A66B134A200}" srcOrd="3" destOrd="0" presId="urn:microsoft.com/office/officeart/2018/2/layout/IconVerticalSolidList"/>
    <dgm:cxn modelId="{CE63CACE-2F85-4052-A25D-DDADABECFF0F}" type="presParOf" srcId="{02DF0DEA-1D7C-4C6A-B1FD-81871CE6269F}" destId="{210266A1-E153-43F5-9ABE-73443792A17E}" srcOrd="1" destOrd="0" presId="urn:microsoft.com/office/officeart/2018/2/layout/IconVerticalSolidList"/>
    <dgm:cxn modelId="{3A86BC14-E941-4182-A64A-738C720B3A09}" type="presParOf" srcId="{02DF0DEA-1D7C-4C6A-B1FD-81871CE6269F}" destId="{9DED65CA-5BB6-463B-8629-B882D50D5EA3}" srcOrd="2" destOrd="0" presId="urn:microsoft.com/office/officeart/2018/2/layout/IconVerticalSolidList"/>
    <dgm:cxn modelId="{5D90660D-7839-478C-BFA7-6CB2448C7BAC}" type="presParOf" srcId="{9DED65CA-5BB6-463B-8629-B882D50D5EA3}" destId="{17F6F3FD-6A35-4DC4-8A83-1ACDA1A6C6B9}" srcOrd="0" destOrd="0" presId="urn:microsoft.com/office/officeart/2018/2/layout/IconVerticalSolidList"/>
    <dgm:cxn modelId="{B4EF6404-E325-4950-851C-004882A02E67}" type="presParOf" srcId="{9DED65CA-5BB6-463B-8629-B882D50D5EA3}" destId="{B6AFBA19-6FC3-4E4F-BAD0-58D9A80AC09D}" srcOrd="1" destOrd="0" presId="urn:microsoft.com/office/officeart/2018/2/layout/IconVerticalSolidList"/>
    <dgm:cxn modelId="{2F98F821-BD52-4BA4-AFE2-624BB23FDE0A}" type="presParOf" srcId="{9DED65CA-5BB6-463B-8629-B882D50D5EA3}" destId="{269506D7-C9F8-42AB-A632-1249563B5A27}" srcOrd="2" destOrd="0" presId="urn:microsoft.com/office/officeart/2018/2/layout/IconVerticalSolidList"/>
    <dgm:cxn modelId="{01E08EB7-867A-4481-ADDD-EA612445E92F}" type="presParOf" srcId="{9DED65CA-5BB6-463B-8629-B882D50D5EA3}" destId="{4BC6E661-96AD-4CB1-A06C-31A43A62858B}" srcOrd="3" destOrd="0" presId="urn:microsoft.com/office/officeart/2018/2/layout/IconVerticalSolidList"/>
    <dgm:cxn modelId="{2858B8FD-5FD2-4DEA-A19A-0134A88C51D7}" type="presParOf" srcId="{02DF0DEA-1D7C-4C6A-B1FD-81871CE6269F}" destId="{FBCB0630-A217-47B6-9821-8D404EE2E4B5}" srcOrd="3" destOrd="0" presId="urn:microsoft.com/office/officeart/2018/2/layout/IconVerticalSolidList"/>
    <dgm:cxn modelId="{29B5353A-B5F4-468C-96F6-EC0E20688B1F}" type="presParOf" srcId="{02DF0DEA-1D7C-4C6A-B1FD-81871CE6269F}" destId="{FF99FEEE-97FB-4B90-80E1-D883C6926499}" srcOrd="4" destOrd="0" presId="urn:microsoft.com/office/officeart/2018/2/layout/IconVerticalSolidList"/>
    <dgm:cxn modelId="{AA802869-D206-47EB-ABA6-29D7CBFC017C}" type="presParOf" srcId="{FF99FEEE-97FB-4B90-80E1-D883C6926499}" destId="{E9B6E8AA-8EE3-4DE2-B238-60FD22496B54}" srcOrd="0" destOrd="0" presId="urn:microsoft.com/office/officeart/2018/2/layout/IconVerticalSolidList"/>
    <dgm:cxn modelId="{0819CAB0-014A-4A2A-8A28-C1DD726996EA}" type="presParOf" srcId="{FF99FEEE-97FB-4B90-80E1-D883C6926499}" destId="{B7BDE113-E48D-4E9E-93A2-772B1C6C92B7}" srcOrd="1" destOrd="0" presId="urn:microsoft.com/office/officeart/2018/2/layout/IconVerticalSolidList"/>
    <dgm:cxn modelId="{F23C8807-4F90-4DD2-AB20-4DC088ACE30D}" type="presParOf" srcId="{FF99FEEE-97FB-4B90-80E1-D883C6926499}" destId="{56349040-0139-4951-840A-8170C43003B9}" srcOrd="2" destOrd="0" presId="urn:microsoft.com/office/officeart/2018/2/layout/IconVerticalSolidList"/>
    <dgm:cxn modelId="{EE465DD7-B5B4-49BC-AB72-10D9C27C7C34}" type="presParOf" srcId="{FF99FEEE-97FB-4B90-80E1-D883C6926499}" destId="{87E30E52-8AFC-4E0D-B82A-E274173E010C}" srcOrd="3" destOrd="0" presId="urn:microsoft.com/office/officeart/2018/2/layout/IconVerticalSolidList"/>
    <dgm:cxn modelId="{0AF994A9-4609-4F28-BCCB-D53B175159B0}" type="presParOf" srcId="{02DF0DEA-1D7C-4C6A-B1FD-81871CE6269F}" destId="{8EDFBCCC-C132-48BF-9123-A2E1E837A669}" srcOrd="5" destOrd="0" presId="urn:microsoft.com/office/officeart/2018/2/layout/IconVerticalSolidList"/>
    <dgm:cxn modelId="{D448ED4E-D773-41E6-80C0-224A8B19F1DA}" type="presParOf" srcId="{02DF0DEA-1D7C-4C6A-B1FD-81871CE6269F}" destId="{1FC183E1-4AD1-40DE-A904-BD3965D24EA1}" srcOrd="6" destOrd="0" presId="urn:microsoft.com/office/officeart/2018/2/layout/IconVerticalSolidList"/>
    <dgm:cxn modelId="{C8C59271-6033-4211-8195-54D343517302}" type="presParOf" srcId="{1FC183E1-4AD1-40DE-A904-BD3965D24EA1}" destId="{44CF6803-C4A2-4DFE-8BFB-99878374AE2D}" srcOrd="0" destOrd="0" presId="urn:microsoft.com/office/officeart/2018/2/layout/IconVerticalSolidList"/>
    <dgm:cxn modelId="{C1481C8D-1E61-465C-808D-82CB42384C63}" type="presParOf" srcId="{1FC183E1-4AD1-40DE-A904-BD3965D24EA1}" destId="{43AC30D6-C142-47EF-87F9-55FC8FE389AE}" srcOrd="1" destOrd="0" presId="urn:microsoft.com/office/officeart/2018/2/layout/IconVerticalSolidList"/>
    <dgm:cxn modelId="{2CBB73A4-DA9F-40CD-B361-FE5F26254DC4}" type="presParOf" srcId="{1FC183E1-4AD1-40DE-A904-BD3965D24EA1}" destId="{4610F009-7CDE-4487-9E14-5B0AD1741E80}" srcOrd="2" destOrd="0" presId="urn:microsoft.com/office/officeart/2018/2/layout/IconVerticalSolidList"/>
    <dgm:cxn modelId="{6776AE50-12A9-4618-9334-D5243EE92531}" type="presParOf" srcId="{1FC183E1-4AD1-40DE-A904-BD3965D24EA1}" destId="{CCBECB75-40D4-4E18-94D7-8FE9E39FB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1233-B81D-4B3F-889E-8BC8B07CB7A6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83D46-4187-4B6B-BB76-2AD798A43E67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0275-579D-4B57-87F8-1A66B134A200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Dividing data set into Source Features &amp; Target Feature.</a:t>
          </a:r>
          <a:endParaRPr lang="en-US" sz="1700" kern="1200"/>
        </a:p>
      </dsp:txBody>
      <dsp:txXfrm>
        <a:off x="1357638" y="2319"/>
        <a:ext cx="5214611" cy="1175444"/>
      </dsp:txXfrm>
    </dsp:sp>
    <dsp:sp modelId="{17F6F3FD-6A35-4DC4-8A83-1ACDA1A6C6B9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FBA19-6FC3-4E4F-BAD0-58D9A80AC09D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6E661-96AD-4CB1-A06C-31A43A62858B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Splitting data into Train &amp; Test data with a split ratio of 80:20.</a:t>
          </a:r>
          <a:endParaRPr lang="en-US" sz="1700" kern="1200"/>
        </a:p>
      </dsp:txBody>
      <dsp:txXfrm>
        <a:off x="1357638" y="1471624"/>
        <a:ext cx="5214611" cy="1175444"/>
      </dsp:txXfrm>
    </dsp:sp>
    <dsp:sp modelId="{E9B6E8AA-8EE3-4DE2-B238-60FD22496B54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DE113-E48D-4E9E-93A2-772B1C6C92B7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30E52-8AFC-4E0D-B82A-E274173E010C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Running Regression Models on the Train Data i.e., fitting model on Training data &amp; Predicting Target Feature values on the model.</a:t>
          </a:r>
          <a:endParaRPr lang="en-US" sz="1700" kern="1200"/>
        </a:p>
      </dsp:txBody>
      <dsp:txXfrm>
        <a:off x="1357638" y="2940930"/>
        <a:ext cx="5214611" cy="1175444"/>
      </dsp:txXfrm>
    </dsp:sp>
    <dsp:sp modelId="{44CF6803-C4A2-4DFE-8BFB-99878374AE2D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C30D6-C142-47EF-87F9-55FC8FE389AE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ECB75-40D4-4E18-94D7-8FE9E39FBEB7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Model Evaluation – This is where we evaluate the model by finding the Error or Residual of the predicted values with that to actual. So, that we can choose a model with a less error/residual.</a:t>
          </a:r>
          <a:endParaRPr lang="en-US" sz="1700" kern="1200"/>
        </a:p>
      </dsp:txBody>
      <dsp:txXfrm>
        <a:off x="1357638" y="4410236"/>
        <a:ext cx="5214611" cy="117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1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3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9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1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3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3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4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1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A0E-30B6-4E8A-8BAB-F4E79D0E117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6360-F7E4-4BF2-A1BF-F221239F6B57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159D-56C0-4429-A572-BC50CAF98E3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037-FAE8-45E7-AB4E-9C8380413317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75EFA0-092C-46C1-9E06-76C83BC55686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87EA-B313-4E30-B463-3C8F6B01416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C3D3-399C-4350-A4AE-E6476DB356BF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F40E-D3E5-4C8F-BD9F-C8FFA6F6BEC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EEAE-B0D6-4EB4-B57D-B6501FFD675D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1D4-1CAC-43CB-A10A-59F9B9D0BFA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D41-175F-4408-8B8F-09FC2C486404}" type="datetime1">
              <a:rPr lang="en-US" smtClean="0"/>
              <a:t>12/17/2020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F7F072-847C-4D4C-96D8-D08CBD9864DE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Location: https://github.com/santhoshbvsrk/Machine-Learning-Projects/tree/main/Avocado-Machine-Learning-Project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3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openxmlformats.org/officeDocument/2006/relationships/image" Target="../media/image4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676661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Avocado Machine Learning Project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191" y="4011749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SANTHOSH KUMAR B V S R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B9A38-9429-4C5F-970D-9B33A20D716F}"/>
              </a:ext>
            </a:extLst>
          </p:cNvPr>
          <p:cNvSpPr txBox="1"/>
          <p:nvPr/>
        </p:nvSpPr>
        <p:spPr>
          <a:xfrm>
            <a:off x="527578" y="6500225"/>
            <a:ext cx="739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https://github.com/santhoshbvsrk/Machine-Learning-Projects/tree/main/Avocado-Machine-Learning-Project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Average Price Vs Volume vs year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2455219"/>
            <a:ext cx="5741328" cy="2301073"/>
          </a:xfrm>
        </p:spPr>
        <p:txBody>
          <a:bodyPr/>
          <a:lstStyle/>
          <a:p>
            <a:r>
              <a:rPr lang="en-US" dirty="0"/>
              <a:t>Average Price is highest in 2016 followed by 2017.</a:t>
            </a:r>
          </a:p>
          <a:p>
            <a:endParaRPr lang="en-US" dirty="0"/>
          </a:p>
          <a:p>
            <a:r>
              <a:rPr lang="en-US" dirty="0"/>
              <a:t>Total Volume is highest in 2018 followed by 2017.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212AD9-E430-48CC-A933-94D5ED82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677224"/>
            <a:ext cx="611505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1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06281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/>
              <a:t>PLU Analysis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1457011"/>
            <a:ext cx="5741328" cy="230107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A8945-778F-427A-90AB-DBD6AA824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6178"/>
            <a:ext cx="6087220" cy="6654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131332" y="1449471"/>
            <a:ext cx="60431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4770's consumption is slightly declined towards the end of the year.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4225's &amp; 4046's consumption has declined towards the end of the year.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4770's are least consumed throughout the year whereas 4225 &amp; 4046 are almost equally consumed.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 are more consumed in February and least consumed in October &amp; November.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4225 are more consumed in January and least in November.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Avocados with PLU Code 4770 consumption is almost constant till July and then declined constantly towards end of the Year.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1376390" y="2240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Month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1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26" y="71994"/>
            <a:ext cx="5299586" cy="106347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PLU Analysis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C274CD1-2097-4CD1-980A-4F89A1225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731" y="28224"/>
            <a:ext cx="6008914" cy="3137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025F68-2B8A-4F9F-AB8B-1E9AA2F8F2FB}"/>
              </a:ext>
            </a:extLst>
          </p:cNvPr>
          <p:cNvSpPr txBox="1"/>
          <p:nvPr/>
        </p:nvSpPr>
        <p:spPr>
          <a:xfrm>
            <a:off x="6096000" y="1029884"/>
            <a:ext cx="5618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Conventional Avocados are highly sold of which 4046 are highly sold followed by 4225.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Organic Avocados with LPU code 4770 are not sold at all.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164EE47-62C4-4431-86BF-8A96F0AF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7" y="3012674"/>
            <a:ext cx="5964409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33103E-4ADD-4D3D-87F6-579603E5A08D}"/>
              </a:ext>
            </a:extLst>
          </p:cNvPr>
          <p:cNvSpPr txBox="1"/>
          <p:nvPr/>
        </p:nvSpPr>
        <p:spPr>
          <a:xfrm>
            <a:off x="6210832" y="3605575"/>
            <a:ext cx="5618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Avocados with PLU Code 4046 are the highest Sold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US has highest consumption of Avocados of which PLU Code 4046 are max consumed, followed by 4225 &amp; 4770.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Avocados of all 3 PLU Codes consumption is highest in Total US followed by South Central,  California, West &amp; Los Angeles.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D7DF0-00E0-4680-9690-0F5ACBB07283}"/>
              </a:ext>
            </a:extLst>
          </p:cNvPr>
          <p:cNvSpPr txBox="1"/>
          <p:nvPr/>
        </p:nvSpPr>
        <p:spPr>
          <a:xfrm>
            <a:off x="7482696" y="849279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CAB48E-9564-4C81-A2B5-82A0276DEC13}"/>
              </a:ext>
            </a:extLst>
          </p:cNvPr>
          <p:cNvSpPr txBox="1"/>
          <p:nvPr/>
        </p:nvSpPr>
        <p:spPr>
          <a:xfrm>
            <a:off x="1377916" y="326525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BC351D-47C9-4003-B353-D968F20B543B}"/>
              </a:ext>
            </a:extLst>
          </p:cNvPr>
          <p:cNvSpPr txBox="1"/>
          <p:nvPr/>
        </p:nvSpPr>
        <p:spPr>
          <a:xfrm>
            <a:off x="2183110" y="84927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84DA6-5223-47D9-B855-C5EB2701B051}"/>
              </a:ext>
            </a:extLst>
          </p:cNvPr>
          <p:cNvSpPr txBox="1"/>
          <p:nvPr/>
        </p:nvSpPr>
        <p:spPr>
          <a:xfrm>
            <a:off x="7623270" y="326525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PLU Vs Region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3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E842AA-330C-4F2D-AAB4-ED45E69525C3}"/>
              </a:ext>
            </a:extLst>
          </p:cNvPr>
          <p:cNvSpPr txBox="1"/>
          <p:nvPr/>
        </p:nvSpPr>
        <p:spPr>
          <a:xfrm>
            <a:off x="1576237" y="329385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16280"/>
            <a:ext cx="6031686" cy="32706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Organic Avocados AveragePrice is high when compared to Conventional.</a:t>
            </a:r>
          </a:p>
          <a:p>
            <a:r>
              <a:rPr lang="en-US" dirty="0"/>
              <a:t>Organic Avocados AveragePrice is highest in October and Least in March.</a:t>
            </a:r>
          </a:p>
          <a:p>
            <a:r>
              <a:rPr lang="en-US" dirty="0"/>
              <a:t>Organic Avocados AveragePrice range is highest in April.</a:t>
            </a:r>
          </a:p>
          <a:p>
            <a:r>
              <a:rPr lang="en-US" dirty="0"/>
              <a:t>Conventional Avocados AveragePrice is highest in August and Least in December.</a:t>
            </a:r>
          </a:p>
          <a:p>
            <a:r>
              <a:rPr lang="en-US" dirty="0"/>
              <a:t>Conventional Avocados AveragePrice range is highest in September.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209880" y="1084873"/>
            <a:ext cx="604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Price is highest in the Month of October 2016 and is least in March 2017.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148936-86AA-4CCD-93AD-8525FC01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" y="290699"/>
            <a:ext cx="6115050" cy="31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1376390" y="22408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Year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835875A-89B0-416A-BE78-72C2C58D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305" y="3562148"/>
            <a:ext cx="6149331" cy="342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DF259E-85D0-4350-A4B8-6423285B844D}"/>
              </a:ext>
            </a:extLst>
          </p:cNvPr>
          <p:cNvSpPr txBox="1"/>
          <p:nvPr/>
        </p:nvSpPr>
        <p:spPr>
          <a:xfrm>
            <a:off x="7691287" y="3294854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8600A-BE96-49E5-8655-1ECDD1782D8A}"/>
              </a:ext>
            </a:extLst>
          </p:cNvPr>
          <p:cNvSpPr txBox="1"/>
          <p:nvPr/>
        </p:nvSpPr>
        <p:spPr>
          <a:xfrm>
            <a:off x="7700857" y="224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AveragePrice Vs Month Vs Year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3B91D2-DDC4-49BB-84AA-6079207691FB}"/>
              </a:ext>
            </a:extLst>
          </p:cNvPr>
          <p:cNvSpPr txBox="1"/>
          <p:nvPr/>
        </p:nvSpPr>
        <p:spPr>
          <a:xfrm>
            <a:off x="6178884" y="1859338"/>
            <a:ext cx="58581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Bags sold is highly correlated with Small Bags sold.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Avocados 4046 are highly correlated with Total Volume.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Avocados 4225 are highly correlated with Total Volume.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Conventional Avocados are least correlated with AveragePrice.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F0B945-CC0D-439B-BD94-66BB92AC59FC}"/>
              </a:ext>
            </a:extLst>
          </p:cNvPr>
          <p:cNvSpPr txBox="1"/>
          <p:nvPr/>
        </p:nvSpPr>
        <p:spPr>
          <a:xfrm>
            <a:off x="7626464" y="360025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Correlation Matrix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91712FC-5589-4BEB-8F17-7C8797EC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638" y="0"/>
            <a:ext cx="6282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40">
            <a:extLst>
              <a:ext uri="{FF2B5EF4-FFF2-40B4-BE49-F238E27FC236}">
                <a16:creationId xmlns:a16="http://schemas.microsoft.com/office/drawing/2014/main" id="{9A395A46-1819-40A2-AEA7-F0FDA491C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005A0-A2F1-4D6B-83D3-787A8C8F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IN" sz="4400" dirty="0"/>
              <a:t>ml modelling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193-AAD1-4C91-B4A9-A378C981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r>
              <a:rPr lang="en-IN" sz="1800"/>
              <a:t>Regression Models used:</a:t>
            </a:r>
          </a:p>
          <a:p>
            <a:pPr lvl="1"/>
            <a:endParaRPr lang="en-IN"/>
          </a:p>
          <a:p>
            <a:pPr lvl="1"/>
            <a:r>
              <a:rPr lang="en-IN"/>
              <a:t>Linear Regression</a:t>
            </a:r>
          </a:p>
          <a:p>
            <a:pPr lvl="1"/>
            <a:endParaRPr lang="en-IN"/>
          </a:p>
          <a:p>
            <a:pPr lvl="1"/>
            <a:r>
              <a:rPr lang="en-IN"/>
              <a:t>Decision Tree Regressor</a:t>
            </a:r>
          </a:p>
          <a:p>
            <a:pPr lvl="1"/>
            <a:endParaRPr lang="en-IN"/>
          </a:p>
          <a:p>
            <a:pPr lvl="1"/>
            <a:r>
              <a:rPr lang="en-IN"/>
              <a:t>Random Forest Regressor</a:t>
            </a:r>
          </a:p>
          <a:p>
            <a:pPr lvl="1"/>
            <a:endParaRPr lang="en-IN"/>
          </a:p>
          <a:p>
            <a:pPr lvl="1"/>
            <a:r>
              <a:rPr lang="en-IN"/>
              <a:t>KNN Regressor</a:t>
            </a:r>
          </a:p>
        </p:txBody>
      </p:sp>
      <p:sp>
        <p:nvSpPr>
          <p:cNvPr id="6155" name="Rectangle 142">
            <a:extLst>
              <a:ext uri="{FF2B5EF4-FFF2-40B4-BE49-F238E27FC236}">
                <a16:creationId xmlns:a16="http://schemas.microsoft.com/office/drawing/2014/main" id="{28073F59-0172-425F-9B05-99F9F925C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144">
            <a:extLst>
              <a:ext uri="{FF2B5EF4-FFF2-40B4-BE49-F238E27FC236}">
                <a16:creationId xmlns:a16="http://schemas.microsoft.com/office/drawing/2014/main" id="{7367BF2E-18B8-45B6-9AE8-D20F1500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Linear Regression using Python. Linear Regression is usually the first… |  by Animesh Agarwal | Towards Data Science">
            <a:extLst>
              <a:ext uri="{FF2B5EF4-FFF2-40B4-BE49-F238E27FC236}">
                <a16:creationId xmlns:a16="http://schemas.microsoft.com/office/drawing/2014/main" id="{CC0DB97C-BAFB-4184-83C6-6DE23E3AA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" r="1" b="1"/>
          <a:stretch/>
        </p:blipFill>
        <p:spPr bwMode="auto">
          <a:xfrm>
            <a:off x="6419161" y="488658"/>
            <a:ext cx="2313432" cy="173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146">
            <a:extLst>
              <a:ext uri="{FF2B5EF4-FFF2-40B4-BE49-F238E27FC236}">
                <a16:creationId xmlns:a16="http://schemas.microsoft.com/office/drawing/2014/main" id="{2BF3333D-A3D1-4EF9-9174-C837EDE24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Random Forest Regression in 5 Steps with Python | by Samet Girgin | Medium">
            <a:extLst>
              <a:ext uri="{FF2B5EF4-FFF2-40B4-BE49-F238E27FC236}">
                <a16:creationId xmlns:a16="http://schemas.microsoft.com/office/drawing/2014/main" id="{1264E926-A815-4B93-BC55-89620BE4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1336" y="3672994"/>
            <a:ext cx="2313432" cy="17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8" name="Rectangle 148">
            <a:extLst>
              <a:ext uri="{FF2B5EF4-FFF2-40B4-BE49-F238E27FC236}">
                <a16:creationId xmlns:a16="http://schemas.microsoft.com/office/drawing/2014/main" id="{4C7AA4FB-6CE2-4D5C-8CE7-21E300B7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Classification and Regression Analysis with Decision Trees - DEV">
            <a:extLst>
              <a:ext uri="{FF2B5EF4-FFF2-40B4-BE49-F238E27FC236}">
                <a16:creationId xmlns:a16="http://schemas.microsoft.com/office/drawing/2014/main" id="{030746E1-A369-4E62-9BC5-D97EA9DE0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r="19795" b="-3"/>
          <a:stretch/>
        </p:blipFill>
        <p:spPr bwMode="auto">
          <a:xfrm>
            <a:off x="9133007" y="544971"/>
            <a:ext cx="2313432" cy="173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4ED421E-D0CF-4B7D-B4F4-C3197B027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02D075B-0C27-429F-A2C1-CDBEC59B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A3F332B-27F0-4FA4-B1B3-E347DC44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152" name="Picture 8" descr="k-Nearest Neighbors regression — scikits.learn 0.6.0 documentation">
            <a:extLst>
              <a:ext uri="{FF2B5EF4-FFF2-40B4-BE49-F238E27FC236}">
                <a16:creationId xmlns:a16="http://schemas.microsoft.com/office/drawing/2014/main" id="{9AE36F59-4AE0-4A85-9BA4-5715F93B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675" y="3429000"/>
            <a:ext cx="2313432" cy="173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063F1C-E552-47E0-8F05-B0758B1AECCC}"/>
              </a:ext>
            </a:extLst>
          </p:cNvPr>
          <p:cNvSpPr txBox="1"/>
          <p:nvPr/>
        </p:nvSpPr>
        <p:spPr>
          <a:xfrm>
            <a:off x="6441336" y="2526865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Linear Regression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4466D-B695-48E7-B465-4CFCEE0CD73D}"/>
              </a:ext>
            </a:extLst>
          </p:cNvPr>
          <p:cNvSpPr txBox="1"/>
          <p:nvPr/>
        </p:nvSpPr>
        <p:spPr>
          <a:xfrm>
            <a:off x="9233675" y="2485598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Decision Tree Regressor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76AEDA-996B-4CC7-8E28-9D6A28E8984F}"/>
              </a:ext>
            </a:extLst>
          </p:cNvPr>
          <p:cNvSpPr txBox="1"/>
          <p:nvPr/>
        </p:nvSpPr>
        <p:spPr>
          <a:xfrm>
            <a:off x="6463511" y="5569739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Random Forest Regressor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B716C-2665-4F09-9F7D-72FBE3F17F75}"/>
              </a:ext>
            </a:extLst>
          </p:cNvPr>
          <p:cNvSpPr txBox="1"/>
          <p:nvPr/>
        </p:nvSpPr>
        <p:spPr>
          <a:xfrm>
            <a:off x="9274281" y="5569738"/>
            <a:ext cx="2291257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KNN Regressor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7DD8-6F97-4E23-ACB3-37919B61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ML Model Building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B3A4F27-B056-45CB-9FC1-74010F699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60057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1345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4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86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8" name="Rectangle 88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BC7ED63-63F4-48AC-A7AA-A1AE0149E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5" r="-1" b="-1"/>
          <a:stretch/>
        </p:blipFill>
        <p:spPr bwMode="auto">
          <a:xfrm>
            <a:off x="724751" y="435106"/>
            <a:ext cx="4923869" cy="28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6CFE5-A226-4882-BBE5-84245311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10097686" cy="16224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0000"/>
              </a:lnSpc>
            </a:pPr>
            <a:r>
              <a:rPr lang="en-US" sz="60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Plots between Test &amp; Predicted Values (Linear Regression &amp; Decision Tree)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559DE3A-3E3D-442E-BE53-A49DC6CFB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7" r="23088" b="2"/>
          <a:stretch/>
        </p:blipFill>
        <p:spPr bwMode="auto">
          <a:xfrm>
            <a:off x="6371846" y="193975"/>
            <a:ext cx="5095404" cy="32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6A042B-10BB-4919-9915-BE40B150695B}"/>
              </a:ext>
            </a:extLst>
          </p:cNvPr>
          <p:cNvSpPr txBox="1"/>
          <p:nvPr/>
        </p:nvSpPr>
        <p:spPr>
          <a:xfrm>
            <a:off x="724751" y="3518187"/>
            <a:ext cx="4923869" cy="2873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Linear Regression</a:t>
            </a:r>
            <a:endParaRPr lang="en-IN" sz="1300">
              <a:solidFill>
                <a:srgbClr val="FFFF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20A446-D144-4439-9AEC-1BFB0B9CD765}"/>
              </a:ext>
            </a:extLst>
          </p:cNvPr>
          <p:cNvSpPr txBox="1"/>
          <p:nvPr/>
        </p:nvSpPr>
        <p:spPr>
          <a:xfrm>
            <a:off x="6416040" y="3509891"/>
            <a:ext cx="4923869" cy="2873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Decision Tree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72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Rectangle 74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4" name="Rectangle 76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5" name="Group 78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26" name="Oval 79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27" name="Oval 80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228" name="Rectangle 82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E5A1A06-AEB0-4F40-B7FD-DF8D74E8A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1" r="1" b="1"/>
          <a:stretch/>
        </p:blipFill>
        <p:spPr bwMode="auto">
          <a:xfrm>
            <a:off x="20" y="1"/>
            <a:ext cx="6015547" cy="42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Rectangle 8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548A-EB23-4ECC-8EB8-090A1FBA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83" y="4553984"/>
            <a:ext cx="1207990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Plots between Test &amp; Predicted Values (Random Forest &amp; KNN)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4E2A959-0A3F-4CAC-8852-F9932E819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1" b="392"/>
          <a:stretch/>
        </p:blipFill>
        <p:spPr bwMode="auto">
          <a:xfrm>
            <a:off x="6176433" y="-2"/>
            <a:ext cx="6015567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30" name="Group 86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9231" name="Oval 87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32" name="Oval 88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F39C65-1780-4C2C-8FD5-30AE8A6AD136}"/>
              </a:ext>
            </a:extLst>
          </p:cNvPr>
          <p:cNvSpPr txBox="1"/>
          <p:nvPr/>
        </p:nvSpPr>
        <p:spPr>
          <a:xfrm>
            <a:off x="0" y="-9833"/>
            <a:ext cx="6015567" cy="4261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Random Forest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22DA5-874C-4332-87CA-1E14FF80172B}"/>
              </a:ext>
            </a:extLst>
          </p:cNvPr>
          <p:cNvSpPr txBox="1"/>
          <p:nvPr/>
        </p:nvSpPr>
        <p:spPr>
          <a:xfrm>
            <a:off x="6264486" y="-9833"/>
            <a:ext cx="6015567" cy="42611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KNN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7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25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5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252" name="Rectangle 82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53" name="Rectangle 84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0F4C0-C462-478B-9A59-49077262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101" y="4445893"/>
            <a:ext cx="12000687" cy="1719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Predicted Values &amp; Residual plots for the ml models used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042291-58F3-463F-B8D4-142D71A8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79" y="278148"/>
            <a:ext cx="5494946" cy="37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47A35B0-08CE-47F6-B604-22992F329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604" y="185987"/>
            <a:ext cx="5509056" cy="380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4" name="Group 86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55" name="Oval 88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5FDDDB3-30B5-4FB3-AD4C-6326C8BFE85A}"/>
              </a:ext>
            </a:extLst>
          </p:cNvPr>
          <p:cNvSpPr txBox="1"/>
          <p:nvPr/>
        </p:nvSpPr>
        <p:spPr>
          <a:xfrm>
            <a:off x="1160469" y="3966098"/>
            <a:ext cx="3394105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Predicted &amp; Test Values Plot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9B78C-6425-48CD-A58B-6F0ED7908B2A}"/>
              </a:ext>
            </a:extLst>
          </p:cNvPr>
          <p:cNvSpPr txBox="1"/>
          <p:nvPr/>
        </p:nvSpPr>
        <p:spPr>
          <a:xfrm>
            <a:off x="7751245" y="3923165"/>
            <a:ext cx="3394105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Residual/Error Plot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A8DF-07AB-4449-B73E-5092F39C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The goal is to build a model to predict the Average price of Avocados which is continuous in nature of different types of Avocados.</a:t>
            </a:r>
          </a:p>
        </p:txBody>
      </p:sp>
    </p:spTree>
    <p:extLst>
      <p:ext uri="{BB962C8B-B14F-4D97-AF65-F5344CB8AC3E}">
        <p14:creationId xmlns:p14="http://schemas.microsoft.com/office/powerpoint/2010/main" val="2283002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FA413-09BE-41CA-8825-99E36290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712058" cy="1767141"/>
          </a:xfrm>
        </p:spPr>
        <p:txBody>
          <a:bodyPr>
            <a:normAutofit/>
          </a:bodyPr>
          <a:lstStyle/>
          <a:p>
            <a:pPr algn="r"/>
            <a:r>
              <a:rPr lang="en-IN" sz="5000" dirty="0"/>
              <a:t>Models Predicted Values plots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08B6A47-94C2-4705-B783-59C53B11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457" y="939952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188637C-9EAB-4C17-9558-3D996E59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5224" y="919867"/>
            <a:ext cx="2622133" cy="26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927805BC-B227-418F-995D-05FFA2AB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358" y="902881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4C9E0C2D-8552-4FDD-9C63-7ABA11EE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9592" y="899706"/>
            <a:ext cx="2622134" cy="2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541D8-19C5-4E9A-948F-D68F3FC3E702}"/>
              </a:ext>
            </a:extLst>
          </p:cNvPr>
          <p:cNvSpPr txBox="1"/>
          <p:nvPr/>
        </p:nvSpPr>
        <p:spPr>
          <a:xfrm>
            <a:off x="1066730" y="496005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Linear Regression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B0761-B3B2-44D2-89BF-458D7EBF0862}"/>
              </a:ext>
            </a:extLst>
          </p:cNvPr>
          <p:cNvSpPr txBox="1"/>
          <p:nvPr/>
        </p:nvSpPr>
        <p:spPr>
          <a:xfrm>
            <a:off x="3951729" y="492490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Decision Tree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97B50-6EA1-49F6-80FD-983862C1541D}"/>
              </a:ext>
            </a:extLst>
          </p:cNvPr>
          <p:cNvSpPr txBox="1"/>
          <p:nvPr/>
        </p:nvSpPr>
        <p:spPr>
          <a:xfrm>
            <a:off x="6776731" y="499127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Random Forest</a:t>
            </a:r>
            <a:endParaRPr lang="en-IN" sz="13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61992-791B-449A-8524-DA94D255B92F}"/>
              </a:ext>
            </a:extLst>
          </p:cNvPr>
          <p:cNvSpPr txBox="1"/>
          <p:nvPr/>
        </p:nvSpPr>
        <p:spPr>
          <a:xfrm>
            <a:off x="9204635" y="490842"/>
            <a:ext cx="2002861" cy="33714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KNN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6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DDBB-BEA5-4E02-A41D-04C8DA5E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IN" sz="600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C1A4-45E1-4617-BC7F-E63D6A1E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IN" dirty="0"/>
              <a:t>The Model Evaluation Metrics Used are:</a:t>
            </a:r>
          </a:p>
          <a:p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Absolute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Root Mean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 Square Error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Mean Absolute Percentage Error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99A14-6BCD-4D84-8185-939292B16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504" y="734044"/>
            <a:ext cx="10253472" cy="27256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9815A-2677-4E14-835B-ABDB475B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Model Evaluation Metrics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56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A1250-AA8C-464F-9275-EDED24C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IN" sz="6000"/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2436DD7-0FEC-462D-B542-4015ACD0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2325"/>
            <a:ext cx="5132665" cy="5079246"/>
          </a:xfrm>
        </p:spPr>
        <p:txBody>
          <a:bodyPr anchor="ctr">
            <a:normAutofit/>
          </a:bodyPr>
          <a:lstStyle/>
          <a:p>
            <a:r>
              <a:rPr lang="en-US" dirty="0"/>
              <a:t>For this Problem, we'll be considering RMSE as our Evaluation Metric and from which it is evident that Random Forest has least Error score. </a:t>
            </a:r>
          </a:p>
          <a:p>
            <a:endParaRPr lang="en-US" dirty="0"/>
          </a:p>
          <a:p>
            <a:r>
              <a:rPr lang="en-US" dirty="0"/>
              <a:t>Even in Mean Absolute Error, Mean Square Error Evaluation Metrics, Random Forest has the least Error Score. </a:t>
            </a:r>
          </a:p>
          <a:p>
            <a:endParaRPr lang="en-US" dirty="0"/>
          </a:p>
          <a:p>
            <a:r>
              <a:rPr lang="en-US" dirty="0"/>
              <a:t>Hence, we'll be considering Random Forest as our Model for predicting values for this problem.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5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E296B-959C-49AA-8FEE-80C66ED901BD}"/>
              </a:ext>
            </a:extLst>
          </p:cNvPr>
          <p:cNvSpPr txBox="1"/>
          <p:nvPr/>
        </p:nvSpPr>
        <p:spPr>
          <a:xfrm>
            <a:off x="1051560" y="6500225"/>
            <a:ext cx="739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https://github.com/santhoshbvsrk/Machine-Learning-Projects/tree/main/Avocado-Machine-Learning-Project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830073F-3D50-42B3-9B34-7495E2BE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" y="540666"/>
            <a:ext cx="4112362" cy="2508540"/>
          </a:xfrm>
          <a:prstGeom prst="rect">
            <a:avLst/>
          </a:prstGeom>
        </p:spPr>
      </p:pic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E2DAAA8F-D446-41AC-97A8-F30F96201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58" y="3939920"/>
            <a:ext cx="2519454" cy="2401880"/>
          </a:xfrm>
          <a:prstGeom prst="rect">
            <a:avLst/>
          </a:prstGeom>
        </p:spPr>
      </p:pic>
      <p:pic>
        <p:nvPicPr>
          <p:cNvPr id="15" name="Content Placeholder 14" descr="Chart, histogram&#10;&#10;Description automatically generated">
            <a:extLst>
              <a:ext uri="{FF2B5EF4-FFF2-40B4-BE49-F238E27FC236}">
                <a16:creationId xmlns:a16="http://schemas.microsoft.com/office/drawing/2014/main" id="{10AC3293-9FFD-4B08-8FC4-AEEE649DE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86513" y="2865431"/>
            <a:ext cx="5303520" cy="2897201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649363" y="6435034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2 types of Avocado. Conventional &amp; Organic</a:t>
            </a:r>
            <a:endParaRPr lang="en-IN" sz="1000" dirty="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370E5-DEE2-46AC-A2F4-24EB587F1758}"/>
              </a:ext>
            </a:extLst>
          </p:cNvPr>
          <p:cNvSpPr txBox="1"/>
          <p:nvPr/>
        </p:nvSpPr>
        <p:spPr>
          <a:xfrm>
            <a:off x="501967" y="31607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Average Price Distribution</a:t>
            </a:r>
            <a:endParaRPr lang="en-IN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3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E71738CF-DF14-4CF7-84BE-5C31EC0FA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" y="183795"/>
            <a:ext cx="4236844" cy="2502321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6022449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Average Price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857164" y="3311907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Year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3C1AC9-D80D-4C6A-9C52-FC2A8513BFA3}"/>
              </a:ext>
            </a:extLst>
          </p:cNvPr>
          <p:cNvSpPr txBox="1"/>
          <p:nvPr/>
        </p:nvSpPr>
        <p:spPr>
          <a:xfrm>
            <a:off x="8000944" y="3306392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Type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79AD99-C01B-46E4-B3E3-BAF5BFF02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778" y="110617"/>
            <a:ext cx="4752883" cy="2386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A8D578-FBA3-4FFE-9793-C869613793E9}"/>
              </a:ext>
            </a:extLst>
          </p:cNvPr>
          <p:cNvSpPr txBox="1"/>
          <p:nvPr/>
        </p:nvSpPr>
        <p:spPr>
          <a:xfrm>
            <a:off x="138445" y="2620167"/>
            <a:ext cx="554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is highest in 2016 &amp; Least in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Price varied a lot in 2016 &amp; 2017.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74797-043F-4E76-A1C4-FD4505D57D5B}"/>
              </a:ext>
            </a:extLst>
          </p:cNvPr>
          <p:cNvSpPr txBox="1"/>
          <p:nvPr/>
        </p:nvSpPr>
        <p:spPr>
          <a:xfrm>
            <a:off x="6766998" y="2542480"/>
            <a:ext cx="515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Average Price of Organic Avocado's is higher than Conventional.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6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94598"/>
            <a:ext cx="9970346" cy="1605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Average Price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3C1AC9-D80D-4C6A-9C52-FC2A8513BFA3}"/>
              </a:ext>
            </a:extLst>
          </p:cNvPr>
          <p:cNvSpPr txBox="1"/>
          <p:nvPr/>
        </p:nvSpPr>
        <p:spPr>
          <a:xfrm>
            <a:off x="7375422" y="3388613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Average Price Vs Date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9EA449-4CB9-496D-9BD0-F4870B9F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317838"/>
            <a:ext cx="1219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B1E6B4-F6EE-42DA-BED9-64B2E42F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75" y="2258076"/>
            <a:ext cx="5774657" cy="17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D90F34-9572-4E08-A6F5-1C14C4EB6CCB}"/>
              </a:ext>
            </a:extLst>
          </p:cNvPr>
          <p:cNvSpPr txBox="1"/>
          <p:nvPr/>
        </p:nvSpPr>
        <p:spPr>
          <a:xfrm>
            <a:off x="6694700" y="2529772"/>
            <a:ext cx="46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is highest in October 2017 &amp; Least in August 2017.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BA12D-48B8-4C89-B486-941F6AF0D199}"/>
              </a:ext>
            </a:extLst>
          </p:cNvPr>
          <p:cNvSpPr txBox="1"/>
          <p:nvPr/>
        </p:nvSpPr>
        <p:spPr>
          <a:xfrm>
            <a:off x="4226525" y="15248"/>
            <a:ext cx="766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is highest in Sanfrancisco &amp; least in CincinnatiDayton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Bags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 Total Bags Sold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190499" y="2419788"/>
            <a:ext cx="935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Bags of Avocados consumed is highest in Total US.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C6A882-607D-4D7F-8F61-ED5A762DC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" y="715333"/>
            <a:ext cx="12192000" cy="14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baseline="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Bags analysis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Type of Bags Sold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8E748-7480-4107-8A36-813C490B1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3" y="368473"/>
            <a:ext cx="12192000" cy="17777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190499" y="1979216"/>
            <a:ext cx="9350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Small, Large &amp; </a:t>
            </a:r>
            <a:r>
              <a:rPr lang="en-IN" dirty="0" err="1"/>
              <a:t>XLarge</a:t>
            </a:r>
            <a:r>
              <a:rPr lang="en-IN" dirty="0"/>
              <a:t> Bags are highest sold in </a:t>
            </a:r>
            <a:r>
              <a:rPr lang="en-IN" dirty="0" err="1"/>
              <a:t>TotalUS</a:t>
            </a:r>
            <a:r>
              <a:rPr lang="en-IN" dirty="0"/>
              <a:t>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 Bags are the highest sold, followed by Large &amp; </a:t>
            </a:r>
            <a:r>
              <a:rPr lang="en-IN" dirty="0" err="1"/>
              <a:t>XLarge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XLarge</a:t>
            </a:r>
            <a:r>
              <a:rPr lang="en-IN" dirty="0"/>
              <a:t> Bags aren’t purchased in most of the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Large Bags are purchased in all regions except Albany.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Least purchasing region is Albany.</a:t>
            </a:r>
          </a:p>
        </p:txBody>
      </p:sp>
    </p:spTree>
    <p:extLst>
      <p:ext uri="{BB962C8B-B14F-4D97-AF65-F5344CB8AC3E}">
        <p14:creationId xmlns:p14="http://schemas.microsoft.com/office/powerpoint/2010/main" val="89777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C3BF6-E119-4831-99D3-6CBF8FC95F70}"/>
              </a:ext>
            </a:extLst>
          </p:cNvPr>
          <p:cNvSpPr txBox="1"/>
          <p:nvPr/>
        </p:nvSpPr>
        <p:spPr>
          <a:xfrm>
            <a:off x="1173480" y="4277802"/>
            <a:ext cx="9970346" cy="1622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Total volume vs region</a:t>
            </a:r>
            <a:endParaRPr lang="en-US" sz="6000" kern="1200" cap="all" baseline="0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EA4EBF-AA90-47F6-A656-30EF18550770}"/>
              </a:ext>
            </a:extLst>
          </p:cNvPr>
          <p:cNvSpPr txBox="1"/>
          <p:nvPr/>
        </p:nvSpPr>
        <p:spPr>
          <a:xfrm>
            <a:off x="984504" y="114930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Total Volume Vs Region</a:t>
            </a:r>
            <a:endParaRPr lang="en-IN" sz="1200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58C31-E665-4B12-8D36-910E9384CC4C}"/>
              </a:ext>
            </a:extLst>
          </p:cNvPr>
          <p:cNvSpPr/>
          <p:nvPr/>
        </p:nvSpPr>
        <p:spPr>
          <a:xfrm>
            <a:off x="406681" y="1647086"/>
            <a:ext cx="935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Volume i.e., Avocado's are highly consumed in Total US, followed by West, California, South Central &amp; South East.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7CA1C-6023-442A-BE13-0C43955AC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5" y="452107"/>
            <a:ext cx="12192000" cy="1011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5441B-FD99-4747-98CE-CD70CE096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205273"/>
            <a:ext cx="3196393" cy="1712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DBB46A-DDBE-4EC6-9E84-58530ADFFE9D}"/>
              </a:ext>
            </a:extLst>
          </p:cNvPr>
          <p:cNvSpPr txBox="1"/>
          <p:nvPr/>
        </p:nvSpPr>
        <p:spPr>
          <a:xfrm>
            <a:off x="3547424" y="2907979"/>
            <a:ext cx="62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Consumption volume increased from 2015 to 2017 first half and then declined sharply in 2018.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D54EBD-34E8-4928-B6AF-8BE2518D9CF3}"/>
              </a:ext>
            </a:extLst>
          </p:cNvPr>
          <p:cNvSpPr txBox="1"/>
          <p:nvPr/>
        </p:nvSpPr>
        <p:spPr>
          <a:xfrm>
            <a:off x="3674870" y="2576566"/>
            <a:ext cx="2814245" cy="2682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Total Volume Vs Year</a:t>
            </a:r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2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32" y="22408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Bags Vs Volume vs year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0F8FF4-AEB1-4C7E-A81B-280997268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2659" y="-1"/>
            <a:ext cx="6300686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079F4-8EDF-4352-B8D4-A655DB3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880" y="1457011"/>
            <a:ext cx="5741328" cy="2301073"/>
          </a:xfrm>
        </p:spPr>
        <p:txBody>
          <a:bodyPr/>
          <a:lstStyle/>
          <a:p>
            <a:r>
              <a:rPr lang="en-US" dirty="0"/>
              <a:t>Ratio of Small Bags to Total Bags i.e., out of all the Bags sold, Small Bags ratio is highest in 2018 followed by 2015.</a:t>
            </a:r>
          </a:p>
          <a:p>
            <a:endParaRPr lang="en-US" dirty="0"/>
          </a:p>
          <a:p>
            <a:r>
              <a:rPr lang="en-US" dirty="0"/>
              <a:t>Total Bags sold is highest in 2015 and least in 2018.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996</Words>
  <Application>Microsoft Office PowerPoint</Application>
  <PresentationFormat>Widescreen</PresentationFormat>
  <Paragraphs>153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Avocado Machine Learning Project</vt:lpstr>
      <vt:lpstr>Problem Statement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Bags Vs Volume vs year</vt:lpstr>
      <vt:lpstr>Average Price Vs Volume vs year</vt:lpstr>
      <vt:lpstr>PLU Analysis</vt:lpstr>
      <vt:lpstr>PLU Analysis</vt:lpstr>
      <vt:lpstr>PowerPoint Presentation</vt:lpstr>
      <vt:lpstr>PowerPoint Presentation</vt:lpstr>
      <vt:lpstr>ml modelling techniques</vt:lpstr>
      <vt:lpstr>ML Model Building</vt:lpstr>
      <vt:lpstr>Plots between Test &amp; Predicted Values (Linear Regression &amp; Decision Tree)</vt:lpstr>
      <vt:lpstr>Plots between Test &amp; Predicted Values (Random Forest &amp; KNN)</vt:lpstr>
      <vt:lpstr>Predicted Values &amp; Residual plots for the ml models used</vt:lpstr>
      <vt:lpstr>Models Predicted Values plots</vt:lpstr>
      <vt:lpstr>Model Evaluation Metrics</vt:lpstr>
      <vt:lpstr>Model Evaluation Metrics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Machine Learning Project</dc:title>
  <dc:creator>Santhosh BVSRK</dc:creator>
  <cp:lastModifiedBy>Santhosh BVSRK</cp:lastModifiedBy>
  <cp:revision>9</cp:revision>
  <dcterms:created xsi:type="dcterms:W3CDTF">2020-12-16T11:23:00Z</dcterms:created>
  <dcterms:modified xsi:type="dcterms:W3CDTF">2020-12-17T05:13:28Z</dcterms:modified>
</cp:coreProperties>
</file>