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2"/>
  </p:notesMasterIdLst>
  <p:sldIdLst>
    <p:sldId id="257" r:id="rId5"/>
    <p:sldId id="274" r:id="rId6"/>
    <p:sldId id="276" r:id="rId7"/>
    <p:sldId id="280" r:id="rId8"/>
    <p:sldId id="281" r:id="rId9"/>
    <p:sldId id="283" r:id="rId10"/>
    <p:sldId id="282" r:id="rId11"/>
    <p:sldId id="284" r:id="rId12"/>
    <p:sldId id="300" r:id="rId13"/>
    <p:sldId id="301" r:id="rId14"/>
    <p:sldId id="285" r:id="rId15"/>
    <p:sldId id="286" r:id="rId16"/>
    <p:sldId id="302" r:id="rId17"/>
    <p:sldId id="303" r:id="rId18"/>
    <p:sldId id="304" r:id="rId19"/>
    <p:sldId id="305" r:id="rId20"/>
    <p:sldId id="287" r:id="rId21"/>
    <p:sldId id="306" r:id="rId22"/>
    <p:sldId id="288" r:id="rId23"/>
    <p:sldId id="296" r:id="rId24"/>
    <p:sldId id="297" r:id="rId25"/>
    <p:sldId id="298" r:id="rId26"/>
    <p:sldId id="307" r:id="rId27"/>
    <p:sldId id="309" r:id="rId28"/>
    <p:sldId id="308" r:id="rId29"/>
    <p:sldId id="299" r:id="rId30"/>
    <p:sldId id="31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9F13F-F0BC-0F1B-49C1-FFDC0E548253}" v="374" dt="2023-12-05T17:10:05.796"/>
    <p1510:client id="{B4B3E4CE-D197-0640-975A-754CC78BFB57}" v="4" dt="2023-12-05T13:18:37.4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40"/>
  </p:normalViewPr>
  <p:slideViewPr>
    <p:cSldViewPr snapToGrid="0">
      <p:cViewPr varScale="1">
        <p:scale>
          <a:sx n="111" d="100"/>
          <a:sy n="111" d="100"/>
        </p:scale>
        <p:origin x="73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12/10/23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Georgia" charset="0"/>
                <a:ea typeface="Georgia" charset="0"/>
                <a:cs typeface="Georgia" charset="0"/>
              </a:defRPr>
            </a:lvl1pPr>
          </a:lstStyle>
          <a:p>
            <a:pPr lvl="0"/>
            <a:r>
              <a:rPr lang="en-US"/>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a:t>Presentation</a:t>
            </a:r>
            <a:br>
              <a:rPr lang="en-US"/>
            </a:br>
            <a:r>
              <a:rPr lang="en-US"/>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400" y="6041226"/>
            <a:ext cx="4800600" cy="356029"/>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a:p>
            <a:r>
              <a:rPr lang="en-US"/>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a:p>
            <a:r>
              <a:rPr lang="en-US"/>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a:p>
            <a:r>
              <a:rPr lang="en-US"/>
              <a:t>Drag picture to placeholder or click icon to add</a:t>
            </a:r>
          </a:p>
        </p:txBody>
      </p:sp>
      <p:sp>
        <p:nvSpPr>
          <p:cNvPr id="10" name="Footer Placeholder 9">
            <a:extLst>
              <a:ext uri="{FF2B5EF4-FFF2-40B4-BE49-F238E27FC236}">
                <a16:creationId xmlns:a16="http://schemas.microsoft.com/office/drawing/2014/main" id="{2F90DAFF-101D-E948-A7EE-D57686CEB2DD}"/>
              </a:ext>
            </a:extLst>
          </p:cNvPr>
          <p:cNvSpPr>
            <a:spLocks noGrp="1"/>
          </p:cNvSpPr>
          <p:nvPr>
            <p:ph type="ftr" sz="quarter" idx="16"/>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5408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7F2-B572-1341-97A2-03F799FC1CDE}"/>
              </a:ext>
            </a:extLst>
          </p:cNvPr>
          <p:cNvSpPr>
            <a:spLocks noGrp="1"/>
          </p:cNvSpPr>
          <p:nvPr>
            <p:ph type="title"/>
          </p:nvPr>
        </p:nvSpPr>
        <p:spPr/>
        <p:txBody>
          <a:bodyPr/>
          <a:lstStyle/>
          <a:p>
            <a:r>
              <a:rPr lang="en-US"/>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a:p>
            <a:r>
              <a:rPr lang="en-US"/>
              <a:t>Drag picture to placeholder or click icon to add</a:t>
            </a:r>
          </a:p>
        </p:txBody>
      </p:sp>
      <p:sp>
        <p:nvSpPr>
          <p:cNvPr id="5" name="Footer Placeholder 4">
            <a:extLst>
              <a:ext uri="{FF2B5EF4-FFF2-40B4-BE49-F238E27FC236}">
                <a16:creationId xmlns:a16="http://schemas.microsoft.com/office/drawing/2014/main" id="{7D1C2F5B-0BEC-1B48-AF19-F70CBF88DDD2}"/>
              </a:ext>
            </a:extLst>
          </p:cNvPr>
          <p:cNvSpPr>
            <a:spLocks noGrp="1"/>
          </p:cNvSpPr>
          <p:nvPr>
            <p:ph type="ftr" sz="quarter" idx="14"/>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2760458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a:p>
          <a:p>
            <a:r>
              <a:rPr lang="en-US"/>
              <a:t>Drag chart to placeholder or click icon to add chart</a:t>
            </a:r>
          </a:p>
          <a:p>
            <a:endParaRPr lang="en-US"/>
          </a:p>
        </p:txBody>
      </p:sp>
      <p:sp>
        <p:nvSpPr>
          <p:cNvPr id="8" name="Footer Placeholder 7">
            <a:extLst>
              <a:ext uri="{FF2B5EF4-FFF2-40B4-BE49-F238E27FC236}">
                <a16:creationId xmlns:a16="http://schemas.microsoft.com/office/drawing/2014/main" id="{EEFBFC18-7AE9-1C44-9039-61F804A6140A}"/>
              </a:ext>
            </a:extLst>
          </p:cNvPr>
          <p:cNvSpPr>
            <a:spLocks noGrp="1"/>
          </p:cNvSpPr>
          <p:nvPr>
            <p:ph type="ftr" sz="quarter" idx="17"/>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11E420E5-CF10-E744-8836-DA131F3DFECE}"/>
              </a:ext>
            </a:extLst>
          </p:cNvPr>
          <p:cNvSpPr>
            <a:spLocks noGrp="1"/>
          </p:cNvSpPr>
          <p:nvPr>
            <p:ph type="ftr" sz="quarter" idx="10"/>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391240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4A51F46-BA21-2546-AE85-93B56EC06187}"/>
              </a:ext>
            </a:extLst>
          </p:cNvPr>
          <p:cNvSpPr>
            <a:spLocks noGrp="1"/>
          </p:cNvSpPr>
          <p:nvPr>
            <p:ph type="ftr" sz="quarter" idx="10"/>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10832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FC1A3F1F-FF47-0844-82BA-F475FCD0AAB6}"/>
              </a:ext>
            </a:extLst>
          </p:cNvPr>
          <p:cNvSpPr>
            <a:spLocks noGrp="1"/>
          </p:cNvSpPr>
          <p:nvPr>
            <p:ph type="ftr" sz="quarter" idx="10"/>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149946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4BCA91F9-8796-3D42-B75E-9C7F7D9B7352}"/>
              </a:ext>
            </a:extLst>
          </p:cNvPr>
          <p:cNvSpPr>
            <a:spLocks noGrp="1"/>
          </p:cNvSpPr>
          <p:nvPr>
            <p:ph type="ftr" sz="quarter" idx="10"/>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37484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a:t>Click to edit Master title style</a:t>
            </a:r>
          </a:p>
        </p:txBody>
      </p:sp>
      <p:sp>
        <p:nvSpPr>
          <p:cNvPr id="4" name="Footer Placeholder 3">
            <a:extLst>
              <a:ext uri="{FF2B5EF4-FFF2-40B4-BE49-F238E27FC236}">
                <a16:creationId xmlns:a16="http://schemas.microsoft.com/office/drawing/2014/main" id="{19A2EBF7-C6C5-4541-B47E-7FB413A3DF8C}"/>
              </a:ext>
            </a:extLst>
          </p:cNvPr>
          <p:cNvSpPr>
            <a:spLocks noGrp="1"/>
          </p:cNvSpPr>
          <p:nvPr>
            <p:ph type="ftr" sz="quarter" idx="10"/>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120925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3613847-6053-FF4A-A422-D886A866F53F}"/>
              </a:ext>
            </a:extLst>
          </p:cNvPr>
          <p:cNvSpPr>
            <a:spLocks noGrp="1"/>
          </p:cNvSpPr>
          <p:nvPr>
            <p:ph type="ftr" sz="quarter" idx="10"/>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4251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927100"/>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a:p>
            <a:r>
              <a:rPr lang="en-US"/>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0D8C17C1-D75E-7F4A-895D-15D9E2D1D382}"/>
              </a:ext>
            </a:extLst>
          </p:cNvPr>
          <p:cNvSpPr>
            <a:spLocks noGrp="1"/>
          </p:cNvSpPr>
          <p:nvPr>
            <p:ph type="ftr" sz="quarter" idx="14"/>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27161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
        <p:nvSpPr>
          <p:cNvPr id="5" name="Footer Placeholder 4">
            <a:extLst>
              <a:ext uri="{FF2B5EF4-FFF2-40B4-BE49-F238E27FC236}">
                <a16:creationId xmlns:a16="http://schemas.microsoft.com/office/drawing/2014/main" id="{0BD4790E-48FE-324B-A4AD-34E3A7792E59}"/>
              </a:ext>
            </a:extLst>
          </p:cNvPr>
          <p:cNvSpPr>
            <a:spLocks noGrp="1"/>
          </p:cNvSpPr>
          <p:nvPr>
            <p:ph type="ftr" sz="quarter" idx="3"/>
          </p:nvPr>
        </p:nvSpPr>
        <p:spPr>
          <a:xfrm>
            <a:off x="7574280" y="6319774"/>
            <a:ext cx="4114800" cy="365125"/>
          </a:xfrm>
          <a:prstGeom prst="rect">
            <a:avLst/>
          </a:prstGeom>
        </p:spPr>
        <p:txBody>
          <a:bodyPr vert="horz" lIns="91440" tIns="45720" rIns="91440" bIns="45720" rtlCol="0" anchor="ctr"/>
          <a:lstStyle>
            <a:lvl1pPr algn="r">
              <a:defRPr sz="1600" b="1">
                <a:solidFill>
                  <a:schemeClr val="tx1"/>
                </a:solidFill>
              </a:defRPr>
            </a:lvl1pPr>
          </a:lstStyle>
          <a:p>
            <a:fld id="{EB53C135-CEC6-A548-8917-8F7FEB82358B}" type="slidenum">
              <a:rPr lang="en-US" smtClean="0"/>
              <a:pPr/>
              <a:t>‹#›</a:t>
            </a:fld>
            <a:endParaRPr lang="en-US"/>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64" r:id="rId4"/>
    <p:sldLayoutId id="2147483652" r:id="rId5"/>
    <p:sldLayoutId id="2147483653" r:id="rId6"/>
    <p:sldLayoutId id="2147483654" r:id="rId7"/>
    <p:sldLayoutId id="2147483655" r:id="rId8"/>
    <p:sldLayoutId id="2147483665" r:id="rId9"/>
    <p:sldLayoutId id="2147483666" r:id="rId10"/>
    <p:sldLayoutId id="2147483660" r:id="rId11"/>
    <p:sldLayoutId id="2147483667" r:id="rId12"/>
  </p:sldLayoutIdLst>
  <p:hf hdr="0" dt="0"/>
  <p:txStyles>
    <p:title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hyperlink" Target="https://github.com/SindhuMadi/FakeNewsDetection/tree/main" TargetMode="External"/><Relationship Id="rId3" Type="http://schemas.openxmlformats.org/officeDocument/2006/relationships/hyperlink" Target="https://nshrimali21.medium.com/language-translation-transformers-attention-pytorch-35641c056992" TargetMode="External"/><Relationship Id="rId7" Type="http://schemas.openxmlformats.org/officeDocument/2006/relationships/hyperlink" Target="https://spotintelligence.com/2023/01/31/self-attention/" TargetMode="External"/><Relationship Id="rId2" Type="http://schemas.openxmlformats.org/officeDocument/2006/relationships/hyperlink" Target="https://medium.com/@cmukesh8688/tf-idf-vectorizer-scikit-learn-dbc0244a911a" TargetMode="External"/><Relationship Id="rId1" Type="http://schemas.openxmlformats.org/officeDocument/2006/relationships/slideLayout" Target="../slideLayouts/slideLayout3.xml"/><Relationship Id="rId6" Type="http://schemas.openxmlformats.org/officeDocument/2006/relationships/hyperlink" Target="https://medium.com/@hunter-j-phillips/multi-head-attention-7924371d477a" TargetMode="External"/><Relationship Id="rId11" Type="http://schemas.openxmlformats.org/officeDocument/2006/relationships/hyperlink" Target="https://github.com/JaySuthar/FAKE%5C_NEWS%5C_DETECTION%5C_USING%5C_CNN%5C_LSTM%5C_BILSTM%5C_BERT%5C_ROBERTA" TargetMode="External"/><Relationship Id="rId5" Type="http://schemas.openxmlformats.org/officeDocument/2006/relationships/hyperlink" Target="https://medium.com/@skillcate/detecting-fake-news-with-a-bert-model-9c666e3cdd9b" TargetMode="External"/><Relationship Id="rId10" Type="http://schemas.openxmlformats.org/officeDocument/2006/relationships/hyperlink" Target="https://github.com/Nish-19/BERT%5C_Tutorial/tree/main" TargetMode="External"/><Relationship Id="rId4" Type="http://schemas.openxmlformats.org/officeDocument/2006/relationships/hyperlink" Target="https://github.com/youngbin-ro/Attention-Based-BiLSTM" TargetMode="External"/><Relationship Id="rId9" Type="http://schemas.openxmlformats.org/officeDocument/2006/relationships/hyperlink" Target="https://towardsdatascience.com/build-your-own-transformer-from-scratch-using-pytorch-84c850470dcb"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546309" y="1008619"/>
            <a:ext cx="6638544" cy="2386584"/>
          </a:xfrm>
        </p:spPr>
        <p:txBody>
          <a:bodyPr/>
          <a:lstStyle/>
          <a:p>
            <a:r>
              <a:rPr lang="en-US">
                <a:latin typeface="Arial"/>
                <a:cs typeface="Arial"/>
              </a:rPr>
              <a:t>Fake news detection</a:t>
            </a:r>
            <a:endParaRPr lang="en-US"/>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p:txBody>
          <a:bodyPr vert="horz" lIns="0" tIns="45720" rIns="91440" bIns="45720" rtlCol="0" anchor="t">
            <a:noAutofit/>
          </a:bodyPr>
          <a:lstStyle/>
          <a:p>
            <a:r>
              <a:rPr lang="en-US">
                <a:latin typeface="Georgia"/>
              </a:rPr>
              <a:t>Group-24</a:t>
            </a:r>
            <a:endParaRPr lang="en-US"/>
          </a:p>
        </p:txBody>
      </p:sp>
    </p:spTree>
    <p:extLst>
      <p:ext uri="{BB962C8B-B14F-4D97-AF65-F5344CB8AC3E}">
        <p14:creationId xmlns:p14="http://schemas.microsoft.com/office/powerpoint/2010/main" val="4078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3479247-78B3-457A-DBD5-7FE826CD57CE}"/>
              </a:ext>
            </a:extLst>
          </p:cNvPr>
          <p:cNvSpPr>
            <a:spLocks noGrp="1"/>
          </p:cNvSpPr>
          <p:nvPr>
            <p:ph type="ftr" sz="quarter" idx="10"/>
          </p:nvPr>
        </p:nvSpPr>
        <p:spPr/>
        <p:txBody>
          <a:bodyPr/>
          <a:lstStyle/>
          <a:p>
            <a:fld id="{EB53C135-CEC6-A548-8917-8F7FEB82358B}" type="slidenum">
              <a:rPr lang="en-US" smtClean="0"/>
              <a:pPr/>
              <a:t>10</a:t>
            </a:fld>
            <a:endParaRPr lang="en-US"/>
          </a:p>
        </p:txBody>
      </p:sp>
      <p:pic>
        <p:nvPicPr>
          <p:cNvPr id="6" name="Content Placeholder 5">
            <a:extLst>
              <a:ext uri="{FF2B5EF4-FFF2-40B4-BE49-F238E27FC236}">
                <a16:creationId xmlns:a16="http://schemas.microsoft.com/office/drawing/2014/main" id="{D485A6B2-4494-3C99-02C5-10BD853DA5C0}"/>
              </a:ext>
            </a:extLst>
          </p:cNvPr>
          <p:cNvPicPr>
            <a:picLocks noGrp="1" noChangeAspect="1"/>
          </p:cNvPicPr>
          <p:nvPr>
            <p:ph sz="half" idx="1"/>
          </p:nvPr>
        </p:nvPicPr>
        <p:blipFill>
          <a:blip r:embed="rId2"/>
          <a:stretch>
            <a:fillRect/>
          </a:stretch>
        </p:blipFill>
        <p:spPr>
          <a:xfrm>
            <a:off x="2812648" y="1715181"/>
            <a:ext cx="5487669" cy="4188469"/>
          </a:xfrm>
          <a:prstGeom prst="rect">
            <a:avLst/>
          </a:prstGeom>
        </p:spPr>
      </p:pic>
      <p:sp>
        <p:nvSpPr>
          <p:cNvPr id="3" name="Footer Placeholder 3">
            <a:extLst>
              <a:ext uri="{FF2B5EF4-FFF2-40B4-BE49-F238E27FC236}">
                <a16:creationId xmlns:a16="http://schemas.microsoft.com/office/drawing/2014/main" id="{72EBB249-8896-3D93-3E05-C0AAA85555E5}"/>
              </a:ext>
            </a:extLst>
          </p:cNvPr>
          <p:cNvSpPr txBox="1">
            <a:spLocks/>
          </p:cNvSpPr>
          <p:nvPr/>
        </p:nvSpPr>
        <p:spPr>
          <a:xfrm>
            <a:off x="3856211" y="5955782"/>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latin typeface="Times New Roman"/>
                <a:ea typeface="Calibri" panose="020F0502020204030204" pitchFamily="34" charset="0"/>
                <a:cs typeface="Calibri"/>
              </a:rPr>
              <a:t>Fig: Essential Metrics</a:t>
            </a:r>
            <a:endParaRPr lang="en-US" sz="1400" dirty="0">
              <a:latin typeface="Times New Roman"/>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0067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Bi-LSTM(with attention)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248" y="2238805"/>
            <a:ext cx="10749254" cy="4091479"/>
          </a:xfrm>
        </p:spPr>
      </p:pic>
      <p:sp>
        <p:nvSpPr>
          <p:cNvPr id="4" name="Footer Placeholder 3"/>
          <p:cNvSpPr>
            <a:spLocks noGrp="1"/>
          </p:cNvSpPr>
          <p:nvPr>
            <p:ph type="ftr" sz="quarter" idx="10"/>
          </p:nvPr>
        </p:nvSpPr>
        <p:spPr/>
        <p:txBody>
          <a:bodyPr/>
          <a:lstStyle/>
          <a:p>
            <a:fld id="{EB53C135-CEC6-A548-8917-8F7FEB82358B}" type="slidenum">
              <a:rPr lang="en-US" smtClean="0"/>
              <a:pPr/>
              <a:t>11</a:t>
            </a:fld>
            <a:endParaRPr lang="en-US"/>
          </a:p>
        </p:txBody>
      </p:sp>
    </p:spTree>
    <p:extLst>
      <p:ext uri="{BB962C8B-B14F-4D97-AF65-F5344CB8AC3E}">
        <p14:creationId xmlns:p14="http://schemas.microsoft.com/office/powerpoint/2010/main" val="1182880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074" y="1174645"/>
            <a:ext cx="8754625" cy="590931"/>
          </a:xfrm>
        </p:spPr>
        <p:txBody>
          <a:bodyPr/>
          <a:lstStyle/>
          <a:p>
            <a:r>
              <a:rPr lang="en-US"/>
              <a:t>Architecture</a:t>
            </a:r>
          </a:p>
        </p:txBody>
      </p:sp>
      <p:sp>
        <p:nvSpPr>
          <p:cNvPr id="3" name="Content Placeholder 2"/>
          <p:cNvSpPr>
            <a:spLocks noGrp="1"/>
          </p:cNvSpPr>
          <p:nvPr>
            <p:ph idx="1"/>
          </p:nvPr>
        </p:nvSpPr>
        <p:spPr>
          <a:xfrm>
            <a:off x="566928" y="1849240"/>
            <a:ext cx="11175094" cy="4304425"/>
          </a:xfrm>
        </p:spPr>
        <p:txBody>
          <a:bodyPr/>
          <a:lstStyle/>
          <a:p>
            <a:pPr algn="just"/>
            <a:r>
              <a:rPr lang="en-IN" sz="1700">
                <a:latin typeface="Calibri"/>
                <a:ea typeface="Calibri" panose="020F0502020204030204" pitchFamily="34" charset="0"/>
                <a:cs typeface="Calibri"/>
              </a:rPr>
              <a:t>The model architecture is structured around a bidirectional Long Short-Term Memory (LSTM) network, a potent architecture for processing sequential data. The initial embedding layer transforms discrete word indices into continuous vectors, capturing semantic relationships. Three stacked bidirectional LSTM layers with a hidden dimension of 256 facilitate comprehensive temporal understanding, extracting features from both past and future states. </a:t>
            </a:r>
            <a:endParaRPr lang="en-IN" sz="1700">
              <a:latin typeface="Calibri"/>
              <a:ea typeface="Calibri" panose="020F0502020204030204" pitchFamily="34" charset="0"/>
              <a:cs typeface="Calibri" panose="020F0502020204030204" pitchFamily="34" charset="0"/>
            </a:endParaRPr>
          </a:p>
          <a:p>
            <a:pPr algn="just"/>
            <a:r>
              <a:rPr lang="en-IN" sz="1700">
                <a:latin typeface="Calibri"/>
                <a:ea typeface="Calibri" panose="020F0502020204030204" pitchFamily="34" charset="0"/>
                <a:cs typeface="Calibri"/>
              </a:rPr>
              <a:t>The self-attention layer enhances contextual comprehension by allowing the model to dynamically prioritize relevant portions of the input sequence. Following this, a fully connected layer processes the output, and a sigmoid activation produces a binary classification output. Dropout layers between components serve as a regularization mechanism, preventing overfitting during training. The Rectified Linear Unit (ReLU) activation function introduces non-linearity, enabling the model to learn complex patterns. </a:t>
            </a:r>
            <a:endParaRPr lang="en-IN" sz="1700">
              <a:latin typeface="Calibri"/>
              <a:ea typeface="Calibri" panose="020F0502020204030204" pitchFamily="34" charset="0"/>
              <a:cs typeface="Calibri" panose="020F0502020204030204" pitchFamily="34" charset="0"/>
            </a:endParaRPr>
          </a:p>
          <a:p>
            <a:pPr algn="just"/>
            <a:r>
              <a:rPr lang="en-IN" sz="1700">
                <a:latin typeface="Calibri"/>
                <a:ea typeface="Calibri" panose="020F0502020204030204" pitchFamily="34" charset="0"/>
                <a:cs typeface="Calibri"/>
              </a:rPr>
              <a:t>This architecture collectively enables the model to effectively capture intricate contextual dependencies and make nuanced decisions in the binary classification task, distinguishing between true and false news statements on the LIAR dataset</a:t>
            </a:r>
            <a:endParaRPr lang="en-US" sz="1700">
              <a:latin typeface="Calibri" panose="020F0502020204030204" pitchFamily="34" charset="0"/>
              <a:ea typeface="Calibri" panose="020F0502020204030204" pitchFamily="34" charset="0"/>
              <a:cs typeface="Calibri"/>
            </a:endParaRPr>
          </a:p>
        </p:txBody>
      </p:sp>
      <p:sp>
        <p:nvSpPr>
          <p:cNvPr id="4" name="Footer Placeholder 3"/>
          <p:cNvSpPr>
            <a:spLocks noGrp="1"/>
          </p:cNvSpPr>
          <p:nvPr>
            <p:ph type="ftr" sz="quarter" idx="10"/>
          </p:nvPr>
        </p:nvSpPr>
        <p:spPr/>
        <p:txBody>
          <a:bodyPr/>
          <a:lstStyle/>
          <a:p>
            <a:fld id="{EB53C135-CEC6-A548-8917-8F7FEB82358B}" type="slidenum">
              <a:rPr lang="en-US" smtClean="0"/>
              <a:pPr/>
              <a:t>12</a:t>
            </a:fld>
            <a:endParaRPr lang="en-US"/>
          </a:p>
        </p:txBody>
      </p:sp>
    </p:spTree>
    <p:extLst>
      <p:ext uri="{BB962C8B-B14F-4D97-AF65-F5344CB8AC3E}">
        <p14:creationId xmlns:p14="http://schemas.microsoft.com/office/powerpoint/2010/main" val="4109777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69C5AD9-E431-A479-CE2B-64D7EE605A5A}"/>
              </a:ext>
            </a:extLst>
          </p:cNvPr>
          <p:cNvSpPr>
            <a:spLocks noGrp="1"/>
          </p:cNvSpPr>
          <p:nvPr>
            <p:ph type="ftr" sz="quarter" idx="10"/>
          </p:nvPr>
        </p:nvSpPr>
        <p:spPr/>
        <p:txBody>
          <a:bodyPr/>
          <a:lstStyle/>
          <a:p>
            <a:fld id="{EB53C135-CEC6-A548-8917-8F7FEB82358B}" type="slidenum">
              <a:rPr lang="en-US" smtClean="0"/>
              <a:pPr/>
              <a:t>13</a:t>
            </a:fld>
            <a:endParaRPr lang="en-US"/>
          </a:p>
        </p:txBody>
      </p:sp>
      <p:pic>
        <p:nvPicPr>
          <p:cNvPr id="5" name="Picture 4">
            <a:extLst>
              <a:ext uri="{FF2B5EF4-FFF2-40B4-BE49-F238E27FC236}">
                <a16:creationId xmlns:a16="http://schemas.microsoft.com/office/drawing/2014/main" id="{28DA9F95-23A7-79E6-0E24-C5D54A10BC3E}"/>
              </a:ext>
            </a:extLst>
          </p:cNvPr>
          <p:cNvPicPr>
            <a:picLocks noChangeAspect="1"/>
          </p:cNvPicPr>
          <p:nvPr/>
        </p:nvPicPr>
        <p:blipFill>
          <a:blip r:embed="rId2"/>
          <a:stretch>
            <a:fillRect/>
          </a:stretch>
        </p:blipFill>
        <p:spPr>
          <a:xfrm>
            <a:off x="1289778" y="1744662"/>
            <a:ext cx="9612443" cy="4757674"/>
          </a:xfrm>
          <a:prstGeom prst="rect">
            <a:avLst/>
          </a:prstGeom>
        </p:spPr>
      </p:pic>
      <p:sp>
        <p:nvSpPr>
          <p:cNvPr id="8" name="Slide Title">
            <a:extLst>
              <a:ext uri="{FF2B5EF4-FFF2-40B4-BE49-F238E27FC236}">
                <a16:creationId xmlns:a16="http://schemas.microsoft.com/office/drawing/2014/main" id="{34C9D933-FFB5-5255-C22A-F37618192D3E}"/>
              </a:ext>
            </a:extLst>
          </p:cNvPr>
          <p:cNvSpPr>
            <a:spLocks noGrp="1"/>
          </p:cNvSpPr>
          <p:nvPr>
            <p:ph type="title"/>
          </p:nvPr>
        </p:nvSpPr>
        <p:spPr>
          <a:xfrm>
            <a:off x="254411" y="1026568"/>
            <a:ext cx="3264293" cy="535531"/>
          </a:xfrm>
        </p:spPr>
        <p:txBody>
          <a:bodyPr/>
          <a:lstStyle/>
          <a:p>
            <a:r>
              <a:rPr lang="en-US" sz="3200">
                <a:latin typeface="Calibri" panose="020F0502020204030204" pitchFamily="34" charset="0"/>
                <a:ea typeface="Calibri" panose="020F0502020204030204" pitchFamily="34" charset="0"/>
                <a:cs typeface="Calibri" panose="020F0502020204030204" pitchFamily="34" charset="0"/>
              </a:rPr>
              <a:t>Focal Loss:</a:t>
            </a:r>
          </a:p>
        </p:txBody>
      </p:sp>
    </p:spTree>
    <p:extLst>
      <p:ext uri="{BB962C8B-B14F-4D97-AF65-F5344CB8AC3E}">
        <p14:creationId xmlns:p14="http://schemas.microsoft.com/office/powerpoint/2010/main" val="2393056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69C5AD9-E431-A479-CE2B-64D7EE605A5A}"/>
              </a:ext>
            </a:extLst>
          </p:cNvPr>
          <p:cNvSpPr>
            <a:spLocks noGrp="1"/>
          </p:cNvSpPr>
          <p:nvPr>
            <p:ph type="ftr" sz="quarter" idx="10"/>
          </p:nvPr>
        </p:nvSpPr>
        <p:spPr/>
        <p:txBody>
          <a:bodyPr/>
          <a:lstStyle/>
          <a:p>
            <a:fld id="{EB53C135-CEC6-A548-8917-8F7FEB82358B}" type="slidenum">
              <a:rPr lang="en-US" smtClean="0"/>
              <a:pPr/>
              <a:t>14</a:t>
            </a:fld>
            <a:endParaRPr lang="en-US"/>
          </a:p>
        </p:txBody>
      </p:sp>
      <p:sp>
        <p:nvSpPr>
          <p:cNvPr id="8" name="Slide Title">
            <a:extLst>
              <a:ext uri="{FF2B5EF4-FFF2-40B4-BE49-F238E27FC236}">
                <a16:creationId xmlns:a16="http://schemas.microsoft.com/office/drawing/2014/main" id="{34C9D933-FFB5-5255-C22A-F37618192D3E}"/>
              </a:ext>
            </a:extLst>
          </p:cNvPr>
          <p:cNvSpPr>
            <a:spLocks noGrp="1"/>
          </p:cNvSpPr>
          <p:nvPr>
            <p:ph type="title"/>
          </p:nvPr>
        </p:nvSpPr>
        <p:spPr>
          <a:xfrm>
            <a:off x="254411" y="1026568"/>
            <a:ext cx="3264293" cy="535531"/>
          </a:xfrm>
        </p:spPr>
        <p:txBody>
          <a:bodyPr/>
          <a:lstStyle/>
          <a:p>
            <a:r>
              <a:rPr lang="en-US" sz="3200">
                <a:latin typeface="Calibri" panose="020F0502020204030204" pitchFamily="34" charset="0"/>
                <a:ea typeface="Calibri" panose="020F0502020204030204" pitchFamily="34" charset="0"/>
                <a:cs typeface="Calibri" panose="020F0502020204030204" pitchFamily="34" charset="0"/>
              </a:rPr>
              <a:t>BCE Loss:</a:t>
            </a:r>
          </a:p>
        </p:txBody>
      </p:sp>
      <p:pic>
        <p:nvPicPr>
          <p:cNvPr id="3" name="Picture 2">
            <a:extLst>
              <a:ext uri="{FF2B5EF4-FFF2-40B4-BE49-F238E27FC236}">
                <a16:creationId xmlns:a16="http://schemas.microsoft.com/office/drawing/2014/main" id="{0E88C1BD-4EE2-8EE9-5361-3531695177EF}"/>
              </a:ext>
            </a:extLst>
          </p:cNvPr>
          <p:cNvPicPr>
            <a:picLocks noChangeAspect="1"/>
          </p:cNvPicPr>
          <p:nvPr/>
        </p:nvPicPr>
        <p:blipFill>
          <a:blip r:embed="rId2"/>
          <a:stretch>
            <a:fillRect/>
          </a:stretch>
        </p:blipFill>
        <p:spPr>
          <a:xfrm>
            <a:off x="1268150" y="1697748"/>
            <a:ext cx="9655699" cy="4795339"/>
          </a:xfrm>
          <a:prstGeom prst="rect">
            <a:avLst/>
          </a:prstGeom>
        </p:spPr>
      </p:pic>
    </p:spTree>
    <p:extLst>
      <p:ext uri="{BB962C8B-B14F-4D97-AF65-F5344CB8AC3E}">
        <p14:creationId xmlns:p14="http://schemas.microsoft.com/office/powerpoint/2010/main" val="1230037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69C5AD9-E431-A479-CE2B-64D7EE605A5A}"/>
              </a:ext>
            </a:extLst>
          </p:cNvPr>
          <p:cNvSpPr>
            <a:spLocks noGrp="1"/>
          </p:cNvSpPr>
          <p:nvPr>
            <p:ph type="ftr" sz="quarter" idx="10"/>
          </p:nvPr>
        </p:nvSpPr>
        <p:spPr/>
        <p:txBody>
          <a:bodyPr/>
          <a:lstStyle/>
          <a:p>
            <a:fld id="{EB53C135-CEC6-A548-8917-8F7FEB82358B}" type="slidenum">
              <a:rPr lang="en-US" smtClean="0"/>
              <a:pPr/>
              <a:t>15</a:t>
            </a:fld>
            <a:endParaRPr lang="en-US"/>
          </a:p>
        </p:txBody>
      </p:sp>
      <p:sp>
        <p:nvSpPr>
          <p:cNvPr id="8" name="Slide Title">
            <a:extLst>
              <a:ext uri="{FF2B5EF4-FFF2-40B4-BE49-F238E27FC236}">
                <a16:creationId xmlns:a16="http://schemas.microsoft.com/office/drawing/2014/main" id="{34C9D933-FFB5-5255-C22A-F37618192D3E}"/>
              </a:ext>
            </a:extLst>
          </p:cNvPr>
          <p:cNvSpPr>
            <a:spLocks noGrp="1"/>
          </p:cNvSpPr>
          <p:nvPr>
            <p:ph type="title"/>
          </p:nvPr>
        </p:nvSpPr>
        <p:spPr>
          <a:xfrm>
            <a:off x="254411" y="1084574"/>
            <a:ext cx="3264293" cy="535531"/>
          </a:xfrm>
        </p:spPr>
        <p:txBody>
          <a:bodyPr/>
          <a:lstStyle/>
          <a:p>
            <a:r>
              <a:rPr lang="en-US" sz="3200">
                <a:latin typeface="Calibri" panose="020F0502020204030204" pitchFamily="34" charset="0"/>
                <a:ea typeface="Calibri" panose="020F0502020204030204" pitchFamily="34" charset="0"/>
                <a:cs typeface="Calibri" panose="020F0502020204030204" pitchFamily="34" charset="0"/>
              </a:rPr>
              <a:t>SmoothL1 Loss:</a:t>
            </a:r>
          </a:p>
        </p:txBody>
      </p:sp>
      <p:pic>
        <p:nvPicPr>
          <p:cNvPr id="2" name="Picture 1">
            <a:extLst>
              <a:ext uri="{FF2B5EF4-FFF2-40B4-BE49-F238E27FC236}">
                <a16:creationId xmlns:a16="http://schemas.microsoft.com/office/drawing/2014/main" id="{5FB73389-178A-F29A-2D02-5DBB6EBB597B}"/>
              </a:ext>
            </a:extLst>
          </p:cNvPr>
          <p:cNvPicPr>
            <a:picLocks noChangeAspect="1"/>
          </p:cNvPicPr>
          <p:nvPr/>
        </p:nvPicPr>
        <p:blipFill>
          <a:blip r:embed="rId2"/>
          <a:stretch>
            <a:fillRect/>
          </a:stretch>
        </p:blipFill>
        <p:spPr>
          <a:xfrm>
            <a:off x="1130334" y="1772111"/>
            <a:ext cx="9592645" cy="4764024"/>
          </a:xfrm>
          <a:prstGeom prst="rect">
            <a:avLst/>
          </a:prstGeom>
        </p:spPr>
      </p:pic>
    </p:spTree>
    <p:extLst>
      <p:ext uri="{BB962C8B-B14F-4D97-AF65-F5344CB8AC3E}">
        <p14:creationId xmlns:p14="http://schemas.microsoft.com/office/powerpoint/2010/main" val="1789864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93BEC0A6-A5CE-914E-9A9E-BB0E40137093}"/>
              </a:ext>
            </a:extLst>
          </p:cNvPr>
          <p:cNvSpPr>
            <a:spLocks noGrp="1"/>
          </p:cNvSpPr>
          <p:nvPr>
            <p:ph type="title"/>
          </p:nvPr>
        </p:nvSpPr>
        <p:spPr>
          <a:xfrm>
            <a:off x="566928" y="1340604"/>
            <a:ext cx="2291682" cy="535531"/>
          </a:xfrm>
        </p:spPr>
        <p:txBody>
          <a:bodyPr/>
          <a:lstStyle/>
          <a:p>
            <a:r>
              <a:rPr lang="en-US" sz="3200">
                <a:latin typeface="Calibri"/>
                <a:ea typeface="Calibri" panose="020F0502020204030204" pitchFamily="34" charset="0"/>
                <a:cs typeface="Calibri"/>
              </a:rPr>
              <a:t>Accuracy:</a:t>
            </a:r>
          </a:p>
        </p:txBody>
      </p:sp>
      <p:sp>
        <p:nvSpPr>
          <p:cNvPr id="15" name="Slide Number">
            <a:extLst>
              <a:ext uri="{FF2B5EF4-FFF2-40B4-BE49-F238E27FC236}">
                <a16:creationId xmlns:a16="http://schemas.microsoft.com/office/drawing/2014/main" id="{A6790C53-F8BB-DF4A-8361-919F8B7F69D9}"/>
              </a:ext>
            </a:extLst>
          </p:cNvPr>
          <p:cNvSpPr>
            <a:spLocks noGrp="1"/>
          </p:cNvSpPr>
          <p:nvPr>
            <p:ph type="ftr" sz="quarter" idx="10"/>
          </p:nvPr>
        </p:nvSpPr>
        <p:spPr/>
        <p:txBody>
          <a:bodyPr/>
          <a:lstStyle/>
          <a:p>
            <a:fld id="{7FF4D5E0-956F-9742-9135-6CCBA6AE77D9}" type="slidenum">
              <a:rPr lang="en-US" smtClean="0"/>
              <a:t>16</a:t>
            </a:fld>
            <a:endParaRPr lang="en-US"/>
          </a:p>
        </p:txBody>
      </p:sp>
      <p:graphicFrame>
        <p:nvGraphicFramePr>
          <p:cNvPr id="10" name="Table 10">
            <a:extLst>
              <a:ext uri="{FF2B5EF4-FFF2-40B4-BE49-F238E27FC236}">
                <a16:creationId xmlns:a16="http://schemas.microsoft.com/office/drawing/2014/main" id="{66F9EBB0-CE1F-9909-2FB9-1C3CE4210258}"/>
              </a:ext>
            </a:extLst>
          </p:cNvPr>
          <p:cNvGraphicFramePr>
            <a:graphicFrameLocks noGrp="1"/>
          </p:cNvGraphicFramePr>
          <p:nvPr>
            <p:extLst>
              <p:ext uri="{D42A27DB-BD31-4B8C-83A1-F6EECF244321}">
                <p14:modId xmlns:p14="http://schemas.microsoft.com/office/powerpoint/2010/main" val="1278628075"/>
              </p:ext>
            </p:extLst>
          </p:nvPr>
        </p:nvGraphicFramePr>
        <p:xfrm>
          <a:off x="2500132" y="2324493"/>
          <a:ext cx="7280477" cy="2953563"/>
        </p:xfrm>
        <a:graphic>
          <a:graphicData uri="http://schemas.openxmlformats.org/drawingml/2006/table">
            <a:tbl>
              <a:tblPr firstRow="1" bandRow="1">
                <a:tableStyleId>{616DA210-FB5B-4158-B5E0-FEB733F419BA}</a:tableStyleId>
              </a:tblPr>
              <a:tblGrid>
                <a:gridCol w="1513409">
                  <a:extLst>
                    <a:ext uri="{9D8B030D-6E8A-4147-A177-3AD203B41FA5}">
                      <a16:colId xmlns:a16="http://schemas.microsoft.com/office/drawing/2014/main" val="1190583743"/>
                    </a:ext>
                  </a:extLst>
                </a:gridCol>
                <a:gridCol w="1773105">
                  <a:extLst>
                    <a:ext uri="{9D8B030D-6E8A-4147-A177-3AD203B41FA5}">
                      <a16:colId xmlns:a16="http://schemas.microsoft.com/office/drawing/2014/main" val="2937010081"/>
                    </a:ext>
                  </a:extLst>
                </a:gridCol>
                <a:gridCol w="1638780">
                  <a:extLst>
                    <a:ext uri="{9D8B030D-6E8A-4147-A177-3AD203B41FA5}">
                      <a16:colId xmlns:a16="http://schemas.microsoft.com/office/drawing/2014/main" val="67406367"/>
                    </a:ext>
                  </a:extLst>
                </a:gridCol>
                <a:gridCol w="2355183">
                  <a:extLst>
                    <a:ext uri="{9D8B030D-6E8A-4147-A177-3AD203B41FA5}">
                      <a16:colId xmlns:a16="http://schemas.microsoft.com/office/drawing/2014/main" val="3651389869"/>
                    </a:ext>
                  </a:extLst>
                </a:gridCol>
              </a:tblGrid>
              <a:tr h="623654">
                <a:tc>
                  <a:txBody>
                    <a:bodyPr/>
                    <a:lstStyle/>
                    <a:p>
                      <a:r>
                        <a:rPr lang="en-US" b="0" dirty="0">
                          <a:latin typeface="Calibri"/>
                          <a:ea typeface="Calibri" panose="020F0502020204030204" pitchFamily="34" charset="0"/>
                          <a:cs typeface="Calibri"/>
                        </a:rPr>
                        <a:t> </a:t>
                      </a:r>
                      <a:r>
                        <a:rPr lang="en-US" b="0" baseline="0" dirty="0">
                          <a:latin typeface="Calibri"/>
                          <a:ea typeface="Calibri" panose="020F0502020204030204" pitchFamily="34" charset="0"/>
                          <a:cs typeface="Calibri"/>
                        </a:rPr>
                        <a:t> </a:t>
                      </a:r>
                      <a:endParaRPr lang="en-US" b="0" dirty="0">
                        <a:latin typeface="Calibri"/>
                        <a:ea typeface="Calibri" panose="020F0502020204030204" pitchFamily="34" charset="0"/>
                        <a:cs typeface="Calibri" panose="020F0502020204030204" pitchFamily="34" charset="0"/>
                      </a:endParaRPr>
                    </a:p>
                  </a:txBody>
                  <a:tcPr/>
                </a:tc>
                <a:tc>
                  <a:txBody>
                    <a:bodyPr/>
                    <a:lstStyle/>
                    <a:p>
                      <a:pPr algn="ctr"/>
                      <a:r>
                        <a:rPr lang="en-US" b="0">
                          <a:solidFill>
                            <a:srgbClr val="002060"/>
                          </a:solidFill>
                          <a:latin typeface="Calibri"/>
                          <a:ea typeface="Calibri" panose="020F0502020204030204" pitchFamily="34" charset="0"/>
                          <a:cs typeface="Calibri"/>
                        </a:rPr>
                        <a:t>Focal Loss</a:t>
                      </a:r>
                    </a:p>
                  </a:txBody>
                  <a:tcPr/>
                </a:tc>
                <a:tc>
                  <a:txBody>
                    <a:bodyPr/>
                    <a:lstStyle/>
                    <a:p>
                      <a:pPr algn="ctr"/>
                      <a:r>
                        <a:rPr lang="en-US" b="0">
                          <a:solidFill>
                            <a:srgbClr val="002060"/>
                          </a:solidFill>
                          <a:latin typeface="Calibri"/>
                          <a:ea typeface="Calibri" panose="020F0502020204030204" pitchFamily="34" charset="0"/>
                          <a:cs typeface="Calibri"/>
                        </a:rPr>
                        <a:t>BCE Loss</a:t>
                      </a:r>
                    </a:p>
                  </a:txBody>
                  <a:tcPr/>
                </a:tc>
                <a:tc>
                  <a:txBody>
                    <a:bodyPr/>
                    <a:lstStyle/>
                    <a:p>
                      <a:pPr algn="ctr"/>
                      <a:r>
                        <a:rPr lang="en-US" b="0">
                          <a:solidFill>
                            <a:srgbClr val="002060"/>
                          </a:solidFill>
                          <a:latin typeface="Calibri"/>
                          <a:ea typeface="Calibri" panose="020F0502020204030204" pitchFamily="34" charset="0"/>
                          <a:cs typeface="Calibri"/>
                        </a:rPr>
                        <a:t>SmoothL1 Loss</a:t>
                      </a:r>
                    </a:p>
                  </a:txBody>
                  <a:tcPr/>
                </a:tc>
                <a:extLst>
                  <a:ext uri="{0D108BD9-81ED-4DB2-BD59-A6C34878D82A}">
                    <a16:rowId xmlns:a16="http://schemas.microsoft.com/office/drawing/2014/main" val="166462896"/>
                  </a:ext>
                </a:extLst>
              </a:tr>
              <a:tr h="805903">
                <a:tc>
                  <a:txBody>
                    <a:bodyPr/>
                    <a:lstStyle/>
                    <a:p>
                      <a:r>
                        <a:rPr lang="en-US">
                          <a:solidFill>
                            <a:srgbClr val="002060"/>
                          </a:solidFill>
                          <a:latin typeface="Calibri"/>
                          <a:ea typeface="Calibri" panose="020F0502020204030204" pitchFamily="34" charset="0"/>
                          <a:cs typeface="Calibri"/>
                        </a:rPr>
                        <a:t>Adam</a:t>
                      </a:r>
                    </a:p>
                  </a:txBody>
                  <a:tcPr/>
                </a:tc>
                <a:tc>
                  <a:txBody>
                    <a:bodyPr/>
                    <a:lstStyle/>
                    <a:p>
                      <a:pPr algn="ctr"/>
                      <a:r>
                        <a:rPr lang="en-US" i="1">
                          <a:latin typeface="Calibri" panose="020F0502020204030204" pitchFamily="34" charset="0"/>
                          <a:ea typeface="Calibri" panose="020F0502020204030204" pitchFamily="34" charset="0"/>
                          <a:cs typeface="Calibri" panose="020F0502020204030204" pitchFamily="34" charset="0"/>
                        </a:rPr>
                        <a:t>60.2%</a:t>
                      </a:r>
                    </a:p>
                  </a:txBody>
                  <a:tcPr/>
                </a:tc>
                <a:tc>
                  <a:txBody>
                    <a:bodyPr/>
                    <a:lstStyle/>
                    <a:p>
                      <a:pPr algn="ctr"/>
                      <a:r>
                        <a:rPr lang="en-US" i="1">
                          <a:latin typeface="Calibri" panose="020F0502020204030204" pitchFamily="34" charset="0"/>
                          <a:ea typeface="Calibri" panose="020F0502020204030204" pitchFamily="34" charset="0"/>
                          <a:cs typeface="Calibri" panose="020F0502020204030204" pitchFamily="34" charset="0"/>
                        </a:rPr>
                        <a:t>62.2%</a:t>
                      </a:r>
                    </a:p>
                  </a:txBody>
                  <a:tcPr/>
                </a:tc>
                <a:tc>
                  <a:txBody>
                    <a:bodyPr/>
                    <a:lstStyle/>
                    <a:p>
                      <a:pPr algn="ctr"/>
                      <a:r>
                        <a:rPr lang="en-US" i="1">
                          <a:latin typeface="Calibri" panose="020F0502020204030204" pitchFamily="34" charset="0"/>
                          <a:ea typeface="Calibri" panose="020F0502020204030204" pitchFamily="34" charset="0"/>
                          <a:cs typeface="Calibri" panose="020F0502020204030204" pitchFamily="34" charset="0"/>
                        </a:rPr>
                        <a:t>61.01%</a:t>
                      </a:r>
                    </a:p>
                  </a:txBody>
                  <a:tcPr/>
                </a:tc>
                <a:extLst>
                  <a:ext uri="{0D108BD9-81ED-4DB2-BD59-A6C34878D82A}">
                    <a16:rowId xmlns:a16="http://schemas.microsoft.com/office/drawing/2014/main" val="1858088428"/>
                  </a:ext>
                </a:extLst>
              </a:tr>
              <a:tr h="794428">
                <a:tc>
                  <a:txBody>
                    <a:bodyPr/>
                    <a:lstStyle/>
                    <a:p>
                      <a:r>
                        <a:rPr lang="en-US">
                          <a:solidFill>
                            <a:srgbClr val="002060"/>
                          </a:solidFill>
                          <a:latin typeface="Calibri"/>
                          <a:ea typeface="Calibri" panose="020F0502020204030204" pitchFamily="34" charset="0"/>
                          <a:cs typeface="Calibri"/>
                        </a:rPr>
                        <a:t>AdamW</a:t>
                      </a:r>
                    </a:p>
                  </a:txBody>
                  <a:tcPr/>
                </a:tc>
                <a:tc>
                  <a:txBody>
                    <a:bodyPr/>
                    <a:lstStyle/>
                    <a:p>
                      <a:pPr algn="ctr"/>
                      <a:r>
                        <a:rPr lang="en-US" i="1">
                          <a:latin typeface="Calibri" panose="020F0502020204030204" pitchFamily="34" charset="0"/>
                          <a:ea typeface="Calibri" panose="020F0502020204030204" pitchFamily="34" charset="0"/>
                          <a:cs typeface="Calibri" panose="020F0502020204030204" pitchFamily="34" charset="0"/>
                        </a:rPr>
                        <a:t>59.9%</a:t>
                      </a:r>
                    </a:p>
                  </a:txBody>
                  <a:tcPr/>
                </a:tc>
                <a:tc>
                  <a:txBody>
                    <a:bodyPr/>
                    <a:lstStyle/>
                    <a:p>
                      <a:pPr algn="ctr"/>
                      <a:r>
                        <a:rPr lang="en-US" i="1">
                          <a:latin typeface="Calibri" panose="020F0502020204030204" pitchFamily="34" charset="0"/>
                          <a:ea typeface="Calibri" panose="020F0502020204030204" pitchFamily="34" charset="0"/>
                          <a:cs typeface="Calibri" panose="020F0502020204030204" pitchFamily="34" charset="0"/>
                        </a:rPr>
                        <a:t>60.6%</a:t>
                      </a:r>
                    </a:p>
                  </a:txBody>
                  <a:tcPr/>
                </a:tc>
                <a:tc>
                  <a:txBody>
                    <a:bodyPr/>
                    <a:lstStyle/>
                    <a:p>
                      <a:pPr algn="ctr"/>
                      <a:r>
                        <a:rPr lang="en-US" i="1">
                          <a:latin typeface="Calibri" panose="020F0502020204030204" pitchFamily="34" charset="0"/>
                          <a:ea typeface="Calibri" panose="020F0502020204030204" pitchFamily="34" charset="0"/>
                          <a:cs typeface="Calibri" panose="020F0502020204030204" pitchFamily="34" charset="0"/>
                        </a:rPr>
                        <a:t>61.3%</a:t>
                      </a:r>
                    </a:p>
                  </a:txBody>
                  <a:tcPr/>
                </a:tc>
                <a:extLst>
                  <a:ext uri="{0D108BD9-81ED-4DB2-BD59-A6C34878D82A}">
                    <a16:rowId xmlns:a16="http://schemas.microsoft.com/office/drawing/2014/main" val="287776118"/>
                  </a:ext>
                </a:extLst>
              </a:tr>
              <a:tr h="729578">
                <a:tc>
                  <a:txBody>
                    <a:bodyPr/>
                    <a:lstStyle/>
                    <a:p>
                      <a:r>
                        <a:rPr lang="en-US">
                          <a:solidFill>
                            <a:srgbClr val="002060"/>
                          </a:solidFill>
                          <a:latin typeface="Calibri"/>
                          <a:ea typeface="Calibri" panose="020F0502020204030204" pitchFamily="34" charset="0"/>
                          <a:cs typeface="Calibri"/>
                        </a:rPr>
                        <a:t>RMSProp</a:t>
                      </a:r>
                    </a:p>
                  </a:txBody>
                  <a:tcPr/>
                </a:tc>
                <a:tc>
                  <a:txBody>
                    <a:bodyPr/>
                    <a:lstStyle/>
                    <a:p>
                      <a:pPr algn="ctr"/>
                      <a:r>
                        <a:rPr lang="en-US" i="1">
                          <a:latin typeface="Calibri" panose="020F0502020204030204" pitchFamily="34" charset="0"/>
                          <a:ea typeface="Calibri" panose="020F0502020204030204" pitchFamily="34" charset="0"/>
                          <a:cs typeface="Calibri" panose="020F0502020204030204" pitchFamily="34" charset="0"/>
                        </a:rPr>
                        <a:t>61.4%</a:t>
                      </a:r>
                    </a:p>
                  </a:txBody>
                  <a:tcPr/>
                </a:tc>
                <a:tc>
                  <a:txBody>
                    <a:bodyPr/>
                    <a:lstStyle/>
                    <a:p>
                      <a:pPr algn="ctr"/>
                      <a:r>
                        <a:rPr lang="en-US" i="1">
                          <a:latin typeface="Calibri" panose="020F0502020204030204" pitchFamily="34" charset="0"/>
                          <a:ea typeface="Calibri" panose="020F0502020204030204" pitchFamily="34" charset="0"/>
                          <a:cs typeface="Calibri" panose="020F0502020204030204" pitchFamily="34" charset="0"/>
                        </a:rPr>
                        <a:t>61.2%</a:t>
                      </a:r>
                    </a:p>
                  </a:txBody>
                  <a:tcPr/>
                </a:tc>
                <a:tc>
                  <a:txBody>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61.4%</a:t>
                      </a:r>
                    </a:p>
                  </a:txBody>
                  <a:tcPr/>
                </a:tc>
                <a:extLst>
                  <a:ext uri="{0D108BD9-81ED-4DB2-BD59-A6C34878D82A}">
                    <a16:rowId xmlns:a16="http://schemas.microsoft.com/office/drawing/2014/main" val="2958517590"/>
                  </a:ext>
                </a:extLst>
              </a:tr>
            </a:tbl>
          </a:graphicData>
        </a:graphic>
      </p:graphicFrame>
    </p:spTree>
    <p:extLst>
      <p:ext uri="{BB962C8B-B14F-4D97-AF65-F5344CB8AC3E}">
        <p14:creationId xmlns:p14="http://schemas.microsoft.com/office/powerpoint/2010/main" val="2106383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Transformer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738" y="2595003"/>
            <a:ext cx="8195035" cy="2576022"/>
          </a:xfrm>
        </p:spPr>
      </p:pic>
      <p:sp>
        <p:nvSpPr>
          <p:cNvPr id="4" name="Footer Placeholder 3"/>
          <p:cNvSpPr>
            <a:spLocks noGrp="1"/>
          </p:cNvSpPr>
          <p:nvPr>
            <p:ph type="ftr" sz="quarter" idx="10"/>
          </p:nvPr>
        </p:nvSpPr>
        <p:spPr/>
        <p:txBody>
          <a:bodyPr/>
          <a:lstStyle/>
          <a:p>
            <a:fld id="{EB53C135-CEC6-A548-8917-8F7FEB82358B}" type="slidenum">
              <a:rPr lang="en-US" smtClean="0"/>
              <a:pPr/>
              <a:t>17</a:t>
            </a:fld>
            <a:endParaRPr lang="en-US"/>
          </a:p>
        </p:txBody>
      </p:sp>
      <p:sp>
        <p:nvSpPr>
          <p:cNvPr id="8" name="Footer Placeholder 3"/>
          <p:cNvSpPr txBox="1">
            <a:spLocks/>
          </p:cNvSpPr>
          <p:nvPr/>
        </p:nvSpPr>
        <p:spPr>
          <a:xfrm>
            <a:off x="1547800" y="5322650"/>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latin typeface="Calibri" panose="020F0502020204030204" pitchFamily="34" charset="0"/>
                <a:ea typeface="Calibri" panose="020F0502020204030204" pitchFamily="34" charset="0"/>
                <a:cs typeface="Calibri" panose="020F0502020204030204" pitchFamily="34" charset="0"/>
              </a:rPr>
              <a:t>Architecture</a:t>
            </a:r>
          </a:p>
        </p:txBody>
      </p:sp>
      <p:sp>
        <p:nvSpPr>
          <p:cNvPr id="9" name="Footer Placeholder 3"/>
          <p:cNvSpPr txBox="1">
            <a:spLocks/>
          </p:cNvSpPr>
          <p:nvPr/>
        </p:nvSpPr>
        <p:spPr>
          <a:xfrm>
            <a:off x="7417530" y="5749729"/>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latin typeface="Calibri" panose="020F0502020204030204" pitchFamily="34" charset="0"/>
                <a:ea typeface="Calibri" panose="020F0502020204030204" pitchFamily="34" charset="0"/>
                <a:cs typeface="Calibri" panose="020F0502020204030204" pitchFamily="34" charset="0"/>
              </a:rPr>
              <a:t>Transformer Block</a:t>
            </a:r>
          </a:p>
        </p:txBody>
      </p:sp>
      <p:pic>
        <p:nvPicPr>
          <p:cNvPr id="7" name="Picture 6" descr="A diagram of a process&#10;&#10;Description automatically generated">
            <a:extLst>
              <a:ext uri="{FF2B5EF4-FFF2-40B4-BE49-F238E27FC236}">
                <a16:creationId xmlns:a16="http://schemas.microsoft.com/office/drawing/2014/main" id="{4BC70DDF-5985-0C58-0D10-C734822F1923}"/>
              </a:ext>
            </a:extLst>
          </p:cNvPr>
          <p:cNvPicPr>
            <a:picLocks noChangeAspect="1"/>
          </p:cNvPicPr>
          <p:nvPr/>
        </p:nvPicPr>
        <p:blipFill>
          <a:blip r:embed="rId3"/>
          <a:stretch>
            <a:fillRect/>
          </a:stretch>
        </p:blipFill>
        <p:spPr>
          <a:xfrm>
            <a:off x="9422764" y="1057836"/>
            <a:ext cx="2652957" cy="4630270"/>
          </a:xfrm>
          <a:prstGeom prst="rect">
            <a:avLst/>
          </a:prstGeom>
        </p:spPr>
      </p:pic>
    </p:spTree>
    <p:extLst>
      <p:ext uri="{BB962C8B-B14F-4D97-AF65-F5344CB8AC3E}">
        <p14:creationId xmlns:p14="http://schemas.microsoft.com/office/powerpoint/2010/main" val="1085389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TF-IDF Vectorizer?</a:t>
            </a:r>
          </a:p>
        </p:txBody>
      </p:sp>
      <p:sp>
        <p:nvSpPr>
          <p:cNvPr id="3" name="Content Placeholder 2"/>
          <p:cNvSpPr>
            <a:spLocks noGrp="1"/>
          </p:cNvSpPr>
          <p:nvPr>
            <p:ph idx="1"/>
          </p:nvPr>
        </p:nvSpPr>
        <p:spPr>
          <a:xfrm>
            <a:off x="566927" y="2185416"/>
            <a:ext cx="7804715" cy="3968249"/>
          </a:xfrm>
        </p:spPr>
        <p:txBody>
          <a:bodyPr/>
          <a:lstStyle/>
          <a:p>
            <a:pPr algn="just"/>
            <a:r>
              <a:rPr lang="en-US" sz="1600" b="1">
                <a:latin typeface="Times New Roman"/>
                <a:ea typeface="Calibri" panose="020F0502020204030204" pitchFamily="34" charset="0"/>
                <a:cs typeface="Calibri"/>
              </a:rPr>
              <a:t>Simplicity and Computational Efficiency</a:t>
            </a:r>
            <a:r>
              <a:rPr lang="en-US" sz="1600">
                <a:latin typeface="Times New Roman"/>
                <a:ea typeface="Calibri" panose="020F0502020204030204" pitchFamily="34" charset="0"/>
                <a:cs typeface="Calibri"/>
              </a:rPr>
              <a:t>: TF-IDF is a simpler and more lightweight approach compared to the BERT tokenizer. It requires significantly less computational resources, making it more suitable for environments with limited processing power or for quick prototyping.</a:t>
            </a:r>
            <a:endParaRPr lang="en-US"/>
          </a:p>
          <a:p>
            <a:pPr algn="just"/>
            <a:r>
              <a:rPr lang="en-US" sz="1600" b="1">
                <a:latin typeface="Times New Roman"/>
                <a:ea typeface="Calibri" panose="020F0502020204030204" pitchFamily="34" charset="0"/>
                <a:cs typeface="Calibri"/>
              </a:rPr>
              <a:t>Less Prone to Overfitting</a:t>
            </a:r>
            <a:r>
              <a:rPr lang="en-US" sz="1600">
                <a:latin typeface="Times New Roman"/>
                <a:ea typeface="Calibri" panose="020F0502020204030204" pitchFamily="34" charset="0"/>
                <a:cs typeface="Calibri"/>
              </a:rPr>
              <a:t>: In some cases, especially with small datasets, simpler models based on TF-IDF features might generalize better and be less prone to overfitting compared to complex models like those based on BERT.</a:t>
            </a:r>
          </a:p>
          <a:p>
            <a:pPr algn="just"/>
            <a:r>
              <a:rPr lang="en-US" sz="1600" b="1">
                <a:latin typeface="Times New Roman"/>
                <a:ea typeface="Calibri" panose="020F0502020204030204" pitchFamily="34" charset="0"/>
                <a:cs typeface="Calibri"/>
              </a:rPr>
              <a:t>Improved Training Time</a:t>
            </a:r>
            <a:r>
              <a:rPr lang="en-US" sz="1600">
                <a:latin typeface="Times New Roman"/>
                <a:ea typeface="Calibri" panose="020F0502020204030204" pitchFamily="34" charset="0"/>
                <a:cs typeface="Calibri"/>
              </a:rPr>
              <a:t>: Incorporating TF-IDF might lead to faster training times for transformer models. By preprocessing the data and highlighting key features, TF-IDF can streamline the amount of information the model needs to process, leading to quicker convergence.</a:t>
            </a:r>
          </a:p>
          <a:p>
            <a:pPr algn="just"/>
            <a:endParaRPr lang="en-US" sz="1600">
              <a:latin typeface="Times New Roman"/>
              <a:ea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fld id="{EB53C135-CEC6-A548-8917-8F7FEB82358B}" type="slidenum">
              <a:rPr lang="en-US" smtClean="0"/>
              <a:pPr/>
              <a:t>18</a:t>
            </a:fld>
            <a:endParaRPr lang="en-US"/>
          </a:p>
        </p:txBody>
      </p:sp>
      <p:pic>
        <p:nvPicPr>
          <p:cNvPr id="5" name="Picture 4">
            <a:extLst>
              <a:ext uri="{FF2B5EF4-FFF2-40B4-BE49-F238E27FC236}">
                <a16:creationId xmlns:a16="http://schemas.microsoft.com/office/drawing/2014/main" id="{9509181D-A1AA-9DBE-0B2F-F661E0DF4C1A}"/>
              </a:ext>
            </a:extLst>
          </p:cNvPr>
          <p:cNvPicPr>
            <a:picLocks noChangeAspect="1"/>
          </p:cNvPicPr>
          <p:nvPr/>
        </p:nvPicPr>
        <p:blipFill>
          <a:blip r:embed="rId2"/>
          <a:stretch>
            <a:fillRect/>
          </a:stretch>
        </p:blipFill>
        <p:spPr>
          <a:xfrm>
            <a:off x="9030419" y="2323270"/>
            <a:ext cx="2743200" cy="3059723"/>
          </a:xfrm>
          <a:prstGeom prst="rect">
            <a:avLst/>
          </a:prstGeom>
        </p:spPr>
      </p:pic>
    </p:spTree>
    <p:extLst>
      <p:ext uri="{BB962C8B-B14F-4D97-AF65-F5344CB8AC3E}">
        <p14:creationId xmlns:p14="http://schemas.microsoft.com/office/powerpoint/2010/main" val="1174545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075" y="1124219"/>
            <a:ext cx="6951472" cy="590931"/>
          </a:xfrm>
        </p:spPr>
        <p:txBody>
          <a:bodyPr/>
          <a:lstStyle/>
          <a:p>
            <a:r>
              <a:rPr lang="en-US"/>
              <a:t>Architecture</a:t>
            </a:r>
          </a:p>
        </p:txBody>
      </p:sp>
      <p:sp>
        <p:nvSpPr>
          <p:cNvPr id="3" name="Content Placeholder 2"/>
          <p:cNvSpPr>
            <a:spLocks noGrp="1"/>
          </p:cNvSpPr>
          <p:nvPr>
            <p:ph idx="1"/>
          </p:nvPr>
        </p:nvSpPr>
        <p:spPr>
          <a:xfrm>
            <a:off x="566927" y="1748387"/>
            <a:ext cx="11253972" cy="4831101"/>
          </a:xfrm>
        </p:spPr>
        <p:txBody>
          <a:bodyPr/>
          <a:lstStyle/>
          <a:p>
            <a:pPr algn="just"/>
            <a:r>
              <a:rPr lang="en-US" sz="1600">
                <a:latin typeface="Times New Roman"/>
                <a:ea typeface="Calibri" panose="020F0502020204030204" pitchFamily="34" charset="0"/>
                <a:cs typeface="Calibri"/>
              </a:rPr>
              <a:t>The model begins with an Embedding Layer, which is pivotal in translating raw tokens into dense numerical vectors, laying the foundation for capturing the semantics of words. This is complemented by Positional Encoding that imbues the data with crucial sequence position information, ensuring the model retains the order of words during processing. This combination allows for a representation that is rich in semantic content and cognizant of the syntactical structure of the input sequences.</a:t>
            </a:r>
            <a:endParaRPr lang="en-US">
              <a:latin typeface="Times New Roman"/>
              <a:cs typeface="Times New Roman"/>
            </a:endParaRPr>
          </a:p>
          <a:p>
            <a:pPr algn="just"/>
            <a:r>
              <a:rPr lang="en-US" sz="1600">
                <a:latin typeface="Times New Roman"/>
                <a:ea typeface="Calibri" panose="020F0502020204030204" pitchFamily="34" charset="0"/>
                <a:cs typeface="Calibri"/>
              </a:rPr>
              <a:t>At the core of the model lie the Transformer Blocks, which employ self-attention to meticulously process the significance and context of each word relative to the entire sequence. Enhanced by Multi-Head Attention, the model can simultaneously attend to different parts of the input sequence, capturing a diverse array of contextual relationships. The subsequent Feedforward Layer further processes these attention-laden outputs to distill complex data patterns, enriching the model’s understanding of the textual nuances.</a:t>
            </a:r>
          </a:p>
          <a:p>
            <a:pPr algn="just"/>
            <a:r>
              <a:rPr lang="en-US" sz="1600">
                <a:latin typeface="Times New Roman"/>
                <a:ea typeface="Calibri" panose="020F0502020204030204" pitchFamily="34" charset="0"/>
                <a:cs typeface="Calibri"/>
              </a:rPr>
              <a:t>To prepare for classification, the Global Average Pooling layer efficiently condenses the rich sequence information into a fixed-size representation, which is critical for managing variable input lengths. Stability and scalability are addressed through Layer Normalization, which keeps the data within optimal ranges for learning. The culmination of these processed features occurs in the Fully Connected Layer, which synthesizes the learned information to produce a binary classification probability, distinguishing factual content from misinformation.</a:t>
            </a:r>
          </a:p>
        </p:txBody>
      </p:sp>
      <p:sp>
        <p:nvSpPr>
          <p:cNvPr id="4" name="Footer Placeholder 3"/>
          <p:cNvSpPr>
            <a:spLocks noGrp="1"/>
          </p:cNvSpPr>
          <p:nvPr>
            <p:ph type="ftr" sz="quarter" idx="10"/>
          </p:nvPr>
        </p:nvSpPr>
        <p:spPr/>
        <p:txBody>
          <a:bodyPr/>
          <a:lstStyle/>
          <a:p>
            <a:fld id="{EB53C135-CEC6-A548-8917-8F7FEB82358B}" type="slidenum">
              <a:rPr lang="en-US" smtClean="0"/>
              <a:pPr/>
              <a:t>19</a:t>
            </a:fld>
            <a:endParaRPr lang="en-US"/>
          </a:p>
        </p:txBody>
      </p:sp>
    </p:spTree>
    <p:extLst>
      <p:ext uri="{BB962C8B-B14F-4D97-AF65-F5344CB8AC3E}">
        <p14:creationId xmlns:p14="http://schemas.microsoft.com/office/powerpoint/2010/main" val="2634097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a:xfrm>
            <a:off x="678831" y="2260538"/>
            <a:ext cx="11010249" cy="3955064"/>
          </a:xfrm>
        </p:spPr>
        <p:txBody>
          <a:bodyPr vert="horz" lIns="91440" tIns="45720" rIns="91440" bIns="45720" rtlCol="0" anchor="t">
            <a:noAutofit/>
          </a:bodyPr>
          <a:lstStyle/>
          <a:p>
            <a:pPr algn="just"/>
            <a:r>
              <a:rPr lang="en-US" dirty="0">
                <a:latin typeface="Times New Roman"/>
                <a:ea typeface="Calibri"/>
                <a:cs typeface="Calibri"/>
              </a:rPr>
              <a:t>In the digital age where fake news proliferates rapidly, our presentation explores the use of advanced NLP techniques for effective detection and differentiation of true vs. false narratives. </a:t>
            </a:r>
            <a:r>
              <a:rPr lang="en" sz="1800" dirty="0">
                <a:latin typeface="Times New Roman" panose="02020603050405020304" pitchFamily="18" charset="0"/>
                <a:ea typeface="Roboto"/>
                <a:cs typeface="Times New Roman" panose="02020603050405020304" pitchFamily="18" charset="0"/>
                <a:sym typeface="Roboto"/>
              </a:rPr>
              <a:t>With the rise of social media and the widespread dissemination of information, the spread of fake news has become a significant issue in society.</a:t>
            </a:r>
            <a:endParaRPr lang="en-US" dirty="0">
              <a:latin typeface="Times New Roman" panose="02020603050405020304" pitchFamily="18" charset="0"/>
              <a:ea typeface="Calibri"/>
              <a:cs typeface="Times New Roman" panose="02020603050405020304" pitchFamily="18" charset="0"/>
            </a:endParaRPr>
          </a:p>
          <a:p>
            <a:pPr algn="just"/>
            <a:r>
              <a:rPr lang="en-US" dirty="0">
                <a:latin typeface="Times New Roman"/>
                <a:ea typeface="Calibri"/>
                <a:cs typeface="Calibri"/>
              </a:rPr>
              <a:t>We harness the strengths of LSTM (Long Short-Term Memory) and Transformer models, renowned for their ability to process sequential data and large datasets, respectively, in the context of complex text analysis. We were able to get 61% accuracy for our models.</a:t>
            </a:r>
            <a:endParaRPr lang="en-US" dirty="0">
              <a:latin typeface="Times New Roman"/>
              <a:ea typeface="Calibri" panose="020F0502020204030204" pitchFamily="34" charset="0"/>
              <a:cs typeface="Calibri"/>
            </a:endParaRPr>
          </a:p>
          <a:p>
            <a:pPr algn="just"/>
            <a:r>
              <a:rPr lang="en-US" dirty="0">
                <a:latin typeface="Times New Roman"/>
                <a:ea typeface="Calibri"/>
                <a:cs typeface="Calibri"/>
              </a:rPr>
              <a:t>Our project aims to showcase the effectiveness and efficiency of both models in fake news detection, providing insights into their performance and potential applications in automated fact-checking. </a:t>
            </a:r>
          </a:p>
          <a:p>
            <a:pPr algn="just"/>
            <a:r>
              <a:rPr lang="en-US" dirty="0">
                <a:latin typeface="Times New Roman"/>
                <a:ea typeface="+mn-lt"/>
                <a:cs typeface="+mn-lt"/>
              </a:rPr>
              <a:t>Fake news often has characteristics such as sensational headlines, emotionally charged language, lack of credible sources, and confirmation bias.</a:t>
            </a:r>
            <a:endParaRPr lang="en-US" dirty="0">
              <a:latin typeface="Times New Roman"/>
              <a:cs typeface="Arial" panose="020B0604020202020204"/>
            </a:endParaRPr>
          </a:p>
        </p:txBody>
      </p:sp>
      <p:sp>
        <p:nvSpPr>
          <p:cNvPr id="4" name="Footer Placeholder 3"/>
          <p:cNvSpPr>
            <a:spLocks noGrp="1"/>
          </p:cNvSpPr>
          <p:nvPr>
            <p:ph type="ftr" sz="quarter" idx="10"/>
          </p:nvPr>
        </p:nvSpPr>
        <p:spPr/>
        <p:txBody>
          <a:bodyPr/>
          <a:lstStyle/>
          <a:p>
            <a:fld id="{EB53C135-CEC6-A548-8917-8F7FEB82358B}" type="slidenum">
              <a:rPr lang="en-US" smtClean="0"/>
              <a:pPr/>
              <a:t>2</a:t>
            </a:fld>
            <a:endParaRPr lang="en-US"/>
          </a:p>
        </p:txBody>
      </p:sp>
    </p:spTree>
    <p:extLst>
      <p:ext uri="{BB962C8B-B14F-4D97-AF65-F5344CB8AC3E}">
        <p14:creationId xmlns:p14="http://schemas.microsoft.com/office/powerpoint/2010/main" val="247321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448BB8-7827-3F7A-9632-9B1E8F60B1B5}"/>
              </a:ext>
            </a:extLst>
          </p:cNvPr>
          <p:cNvSpPr>
            <a:spLocks noGrp="1"/>
          </p:cNvSpPr>
          <p:nvPr>
            <p:ph type="ftr" sz="quarter" idx="10"/>
          </p:nvPr>
        </p:nvSpPr>
        <p:spPr/>
        <p:txBody>
          <a:bodyPr/>
          <a:lstStyle/>
          <a:p>
            <a:fld id="{EB53C135-CEC6-A548-8917-8F7FEB82358B}" type="slidenum">
              <a:rPr lang="en-US" smtClean="0"/>
              <a:pPr/>
              <a:t>20</a:t>
            </a:fld>
            <a:endParaRPr lang="en-US"/>
          </a:p>
        </p:txBody>
      </p:sp>
      <p:pic>
        <p:nvPicPr>
          <p:cNvPr id="6" name="Picture 5">
            <a:extLst>
              <a:ext uri="{FF2B5EF4-FFF2-40B4-BE49-F238E27FC236}">
                <a16:creationId xmlns:a16="http://schemas.microsoft.com/office/drawing/2014/main" id="{0253BD18-A5CA-EDA8-9669-207D7C5B06B3}"/>
              </a:ext>
            </a:extLst>
          </p:cNvPr>
          <p:cNvPicPr>
            <a:picLocks noChangeAspect="1"/>
          </p:cNvPicPr>
          <p:nvPr/>
        </p:nvPicPr>
        <p:blipFill>
          <a:blip r:embed="rId2"/>
          <a:stretch>
            <a:fillRect/>
          </a:stretch>
        </p:blipFill>
        <p:spPr>
          <a:xfrm>
            <a:off x="3218021" y="1195263"/>
            <a:ext cx="6698559" cy="5192722"/>
          </a:xfrm>
          <a:prstGeom prst="rect">
            <a:avLst/>
          </a:prstGeom>
        </p:spPr>
      </p:pic>
      <p:sp>
        <p:nvSpPr>
          <p:cNvPr id="7" name="TextBox 6">
            <a:extLst>
              <a:ext uri="{FF2B5EF4-FFF2-40B4-BE49-F238E27FC236}">
                <a16:creationId xmlns:a16="http://schemas.microsoft.com/office/drawing/2014/main" id="{FE7BDB86-13B9-1872-B16B-1879CC6F7CC3}"/>
              </a:ext>
            </a:extLst>
          </p:cNvPr>
          <p:cNvSpPr txBox="1"/>
          <p:nvPr/>
        </p:nvSpPr>
        <p:spPr>
          <a:xfrm>
            <a:off x="305680" y="1130781"/>
            <a:ext cx="2918418" cy="369332"/>
          </a:xfrm>
          <a:prstGeom prst="rect">
            <a:avLst/>
          </a:prstGeom>
          <a:noFill/>
        </p:spPr>
        <p:txBody>
          <a:bodyPr wrap="square" rtlCol="0">
            <a:spAutoFit/>
          </a:bodyPr>
          <a:lstStyle/>
          <a:p>
            <a:r>
              <a:rPr lang="en-US" b="0">
                <a:solidFill>
                  <a:srgbClr val="002060"/>
                </a:solidFill>
                <a:effectLst/>
                <a:latin typeface="+mj-lt"/>
              </a:rPr>
              <a:t>BCEWithLogitsLoss</a:t>
            </a:r>
            <a:r>
              <a:rPr lang="en-US">
                <a:solidFill>
                  <a:srgbClr val="002060"/>
                </a:solidFill>
                <a:latin typeface="+mj-lt"/>
              </a:rPr>
              <a:t>:</a:t>
            </a:r>
            <a:endParaRPr lang="en-US" b="0">
              <a:solidFill>
                <a:srgbClr val="002060"/>
              </a:solidFill>
              <a:effectLst/>
              <a:latin typeface="+mj-lt"/>
            </a:endParaRPr>
          </a:p>
        </p:txBody>
      </p:sp>
    </p:spTree>
    <p:extLst>
      <p:ext uri="{BB962C8B-B14F-4D97-AF65-F5344CB8AC3E}">
        <p14:creationId xmlns:p14="http://schemas.microsoft.com/office/powerpoint/2010/main" val="3230493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74E036B-3C47-22B8-AAC9-22775EDD4990}"/>
              </a:ext>
            </a:extLst>
          </p:cNvPr>
          <p:cNvSpPr>
            <a:spLocks noGrp="1"/>
          </p:cNvSpPr>
          <p:nvPr>
            <p:ph type="ftr" sz="quarter" idx="10"/>
          </p:nvPr>
        </p:nvSpPr>
        <p:spPr/>
        <p:txBody>
          <a:bodyPr/>
          <a:lstStyle/>
          <a:p>
            <a:fld id="{EB53C135-CEC6-A548-8917-8F7FEB82358B}" type="slidenum">
              <a:rPr lang="en-US" smtClean="0"/>
              <a:pPr/>
              <a:t>21</a:t>
            </a:fld>
            <a:endParaRPr lang="en-US"/>
          </a:p>
        </p:txBody>
      </p:sp>
      <p:pic>
        <p:nvPicPr>
          <p:cNvPr id="6" name="Picture 5">
            <a:extLst>
              <a:ext uri="{FF2B5EF4-FFF2-40B4-BE49-F238E27FC236}">
                <a16:creationId xmlns:a16="http://schemas.microsoft.com/office/drawing/2014/main" id="{78EC4519-D626-F075-9AC6-8AFBEE921210}"/>
              </a:ext>
            </a:extLst>
          </p:cNvPr>
          <p:cNvPicPr>
            <a:picLocks noChangeAspect="1"/>
          </p:cNvPicPr>
          <p:nvPr/>
        </p:nvPicPr>
        <p:blipFill>
          <a:blip r:embed="rId2"/>
          <a:stretch>
            <a:fillRect/>
          </a:stretch>
        </p:blipFill>
        <p:spPr>
          <a:xfrm>
            <a:off x="2507285" y="1180538"/>
            <a:ext cx="6413500" cy="5422900"/>
          </a:xfrm>
          <a:prstGeom prst="rect">
            <a:avLst/>
          </a:prstGeom>
        </p:spPr>
      </p:pic>
    </p:spTree>
    <p:extLst>
      <p:ext uri="{BB962C8B-B14F-4D97-AF65-F5344CB8AC3E}">
        <p14:creationId xmlns:p14="http://schemas.microsoft.com/office/powerpoint/2010/main" val="1622397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93BEC0A6-A5CE-914E-9A9E-BB0E40137093}"/>
              </a:ext>
            </a:extLst>
          </p:cNvPr>
          <p:cNvSpPr>
            <a:spLocks noGrp="1"/>
          </p:cNvSpPr>
          <p:nvPr>
            <p:ph type="title"/>
          </p:nvPr>
        </p:nvSpPr>
        <p:spPr>
          <a:xfrm>
            <a:off x="297987" y="1049839"/>
            <a:ext cx="1542498" cy="535531"/>
          </a:xfrm>
        </p:spPr>
        <p:txBody>
          <a:bodyPr/>
          <a:lstStyle/>
          <a:p>
            <a:r>
              <a:rPr lang="en-US" sz="3200">
                <a:latin typeface="Calibri"/>
                <a:ea typeface="Calibri" panose="020F0502020204030204" pitchFamily="34" charset="0"/>
                <a:cs typeface="Calibri"/>
              </a:rPr>
              <a:t>Results:</a:t>
            </a:r>
            <a:endParaRPr lang="en-US" sz="3200">
              <a:latin typeface="Calibri" panose="020F0502020204030204" pitchFamily="34" charset="0"/>
              <a:ea typeface="Calibri" panose="020F0502020204030204" pitchFamily="34" charset="0"/>
              <a:cs typeface="Calibri" panose="020F0502020204030204" pitchFamily="34" charset="0"/>
            </a:endParaRPr>
          </a:p>
        </p:txBody>
      </p:sp>
      <p:sp>
        <p:nvSpPr>
          <p:cNvPr id="15" name="Slide Number">
            <a:extLst>
              <a:ext uri="{FF2B5EF4-FFF2-40B4-BE49-F238E27FC236}">
                <a16:creationId xmlns:a16="http://schemas.microsoft.com/office/drawing/2014/main" id="{A6790C53-F8BB-DF4A-8361-919F8B7F69D9}"/>
              </a:ext>
            </a:extLst>
          </p:cNvPr>
          <p:cNvSpPr>
            <a:spLocks noGrp="1"/>
          </p:cNvSpPr>
          <p:nvPr>
            <p:ph type="ftr" sz="quarter" idx="10"/>
          </p:nvPr>
        </p:nvSpPr>
        <p:spPr/>
        <p:txBody>
          <a:bodyPr/>
          <a:lstStyle/>
          <a:p>
            <a:fld id="{7FF4D5E0-956F-9742-9135-6CCBA6AE77D9}" type="slidenum">
              <a:rPr lang="en-US" smtClean="0"/>
              <a:t>22</a:t>
            </a:fld>
            <a:endParaRPr lang="en-US"/>
          </a:p>
        </p:txBody>
      </p:sp>
      <p:graphicFrame>
        <p:nvGraphicFramePr>
          <p:cNvPr id="10" name="Table 10">
            <a:extLst>
              <a:ext uri="{FF2B5EF4-FFF2-40B4-BE49-F238E27FC236}">
                <a16:creationId xmlns:a16="http://schemas.microsoft.com/office/drawing/2014/main" id="{66F9EBB0-CE1F-9909-2FB9-1C3CE4210258}"/>
              </a:ext>
            </a:extLst>
          </p:cNvPr>
          <p:cNvGraphicFramePr>
            <a:graphicFrameLocks noGrp="1"/>
          </p:cNvGraphicFramePr>
          <p:nvPr>
            <p:extLst>
              <p:ext uri="{D42A27DB-BD31-4B8C-83A1-F6EECF244321}">
                <p14:modId xmlns:p14="http://schemas.microsoft.com/office/powerpoint/2010/main" val="3024385593"/>
              </p:ext>
            </p:extLst>
          </p:nvPr>
        </p:nvGraphicFramePr>
        <p:xfrm>
          <a:off x="2966454" y="1472280"/>
          <a:ext cx="8924083" cy="1563927"/>
        </p:xfrm>
        <a:graphic>
          <a:graphicData uri="http://schemas.openxmlformats.org/drawingml/2006/table">
            <a:tbl>
              <a:tblPr firstRow="1" bandRow="1">
                <a:tableStyleId>{616DA210-FB5B-4158-B5E0-FEB733F419BA}</a:tableStyleId>
              </a:tblPr>
              <a:tblGrid>
                <a:gridCol w="1791915">
                  <a:extLst>
                    <a:ext uri="{9D8B030D-6E8A-4147-A177-3AD203B41FA5}">
                      <a16:colId xmlns:a16="http://schemas.microsoft.com/office/drawing/2014/main" val="1190583743"/>
                    </a:ext>
                  </a:extLst>
                </a:gridCol>
                <a:gridCol w="1556968">
                  <a:extLst>
                    <a:ext uri="{9D8B030D-6E8A-4147-A177-3AD203B41FA5}">
                      <a16:colId xmlns:a16="http://schemas.microsoft.com/office/drawing/2014/main" val="2937010081"/>
                    </a:ext>
                  </a:extLst>
                </a:gridCol>
                <a:gridCol w="1439016">
                  <a:extLst>
                    <a:ext uri="{9D8B030D-6E8A-4147-A177-3AD203B41FA5}">
                      <a16:colId xmlns:a16="http://schemas.microsoft.com/office/drawing/2014/main" val="67406367"/>
                    </a:ext>
                  </a:extLst>
                </a:gridCol>
                <a:gridCol w="2068092">
                  <a:extLst>
                    <a:ext uri="{9D8B030D-6E8A-4147-A177-3AD203B41FA5}">
                      <a16:colId xmlns:a16="http://schemas.microsoft.com/office/drawing/2014/main" val="3651389869"/>
                    </a:ext>
                  </a:extLst>
                </a:gridCol>
                <a:gridCol w="2068092">
                  <a:extLst>
                    <a:ext uri="{9D8B030D-6E8A-4147-A177-3AD203B41FA5}">
                      <a16:colId xmlns:a16="http://schemas.microsoft.com/office/drawing/2014/main" val="2115146435"/>
                    </a:ext>
                  </a:extLst>
                </a:gridCol>
              </a:tblGrid>
              <a:tr h="682274">
                <a:tc>
                  <a:txBody>
                    <a:bodyPr/>
                    <a:lstStyle/>
                    <a:p>
                      <a:r>
                        <a:rPr lang="en-US" b="0" dirty="0">
                          <a:latin typeface="Calibri"/>
                          <a:ea typeface="Calibri"/>
                          <a:cs typeface="Calibri"/>
                        </a:rPr>
                        <a:t>          </a:t>
                      </a:r>
                      <a:endParaRPr lang="en-US"/>
                    </a:p>
                  </a:txBody>
                  <a:tcPr/>
                </a:tc>
                <a:tc>
                  <a:txBody>
                    <a:bodyPr/>
                    <a:lstStyle/>
                    <a:p>
                      <a:pPr algn="ctr"/>
                      <a:r>
                        <a:rPr lang="en-US" b="0">
                          <a:solidFill>
                            <a:srgbClr val="002060"/>
                          </a:solidFill>
                          <a:latin typeface="Calibri"/>
                          <a:ea typeface="Calibri" panose="020F0502020204030204" pitchFamily="34" charset="0"/>
                          <a:cs typeface="Calibri"/>
                        </a:rPr>
                        <a:t>Adam</a:t>
                      </a:r>
                    </a:p>
                  </a:txBody>
                  <a:tcPr/>
                </a:tc>
                <a:tc>
                  <a:txBody>
                    <a:bodyPr/>
                    <a:lstStyle/>
                    <a:p>
                      <a:pPr algn="ctr"/>
                      <a:r>
                        <a:rPr lang="en-US" b="0" err="1">
                          <a:solidFill>
                            <a:srgbClr val="002060"/>
                          </a:solidFill>
                          <a:latin typeface="Calibri"/>
                          <a:ea typeface="Calibri" panose="020F0502020204030204" pitchFamily="34" charset="0"/>
                          <a:cs typeface="Calibri"/>
                        </a:rPr>
                        <a:t>AdamW</a:t>
                      </a:r>
                    </a:p>
                  </a:txBody>
                  <a:tcPr/>
                </a:tc>
                <a:tc>
                  <a:txBody>
                    <a:bodyPr/>
                    <a:lstStyle/>
                    <a:p>
                      <a:pPr algn="ctr"/>
                      <a:r>
                        <a:rPr lang="en-US" b="0" err="1">
                          <a:solidFill>
                            <a:srgbClr val="002060"/>
                          </a:solidFill>
                          <a:latin typeface="Calibri"/>
                          <a:ea typeface="Calibri" panose="020F0502020204030204" pitchFamily="34" charset="0"/>
                          <a:cs typeface="Calibri"/>
                        </a:rPr>
                        <a:t>RMSProp</a:t>
                      </a:r>
                    </a:p>
                  </a:txBody>
                  <a:tcPr/>
                </a:tc>
                <a:tc>
                  <a:txBody>
                    <a:bodyPr/>
                    <a:lstStyle/>
                    <a:p>
                      <a:pPr algn="ctr"/>
                      <a:r>
                        <a:rPr lang="en-US" b="0">
                          <a:solidFill>
                            <a:srgbClr val="002060"/>
                          </a:solidFill>
                          <a:latin typeface="Calibri"/>
                          <a:ea typeface="Calibri" panose="020F0502020204030204" pitchFamily="34" charset="0"/>
                          <a:cs typeface="Calibri"/>
                        </a:rPr>
                        <a:t>SGD</a:t>
                      </a:r>
                    </a:p>
                  </a:txBody>
                  <a:tcPr/>
                </a:tc>
                <a:extLst>
                  <a:ext uri="{0D108BD9-81ED-4DB2-BD59-A6C34878D82A}">
                    <a16:rowId xmlns:a16="http://schemas.microsoft.com/office/drawing/2014/main" val="166462896"/>
                  </a:ext>
                </a:extLst>
              </a:tr>
              <a:tr h="881653">
                <a:tc>
                  <a:txBody>
                    <a:bodyPr/>
                    <a:lstStyle/>
                    <a:p>
                      <a:r>
                        <a:rPr lang="en-US">
                          <a:latin typeface="Calibri"/>
                          <a:ea typeface="Calibri" panose="020F0502020204030204" pitchFamily="34" charset="0"/>
                          <a:cs typeface="Calibri"/>
                        </a:rPr>
                        <a:t> </a:t>
                      </a:r>
                      <a:r>
                        <a:rPr lang="en-US" err="1">
                          <a:solidFill>
                            <a:srgbClr val="002060"/>
                          </a:solidFill>
                          <a:latin typeface="Calibri"/>
                          <a:ea typeface="Calibri" panose="020F0502020204030204" pitchFamily="34" charset="0"/>
                          <a:cs typeface="Calibri"/>
                        </a:rPr>
                        <a:t>BCEwithlogits</a:t>
                      </a:r>
                      <a:r>
                        <a:rPr lang="en-US">
                          <a:solidFill>
                            <a:srgbClr val="002060"/>
                          </a:solidFill>
                          <a:latin typeface="Calibri"/>
                          <a:ea typeface="Calibri" panose="020F0502020204030204" pitchFamily="34" charset="0"/>
                          <a:cs typeface="Calibri"/>
                        </a:rPr>
                        <a:t> loss</a:t>
                      </a:r>
                    </a:p>
                  </a:txBody>
                  <a:tcPr/>
                </a:tc>
                <a:tc>
                  <a:txBody>
                    <a:bodyPr/>
                    <a:lstStyle/>
                    <a:p>
                      <a:pPr algn="ctr"/>
                      <a:r>
                        <a:rPr lang="en-US" i="1">
                          <a:latin typeface="Calibri"/>
                          <a:ea typeface="Calibri" panose="020F0502020204030204" pitchFamily="34" charset="0"/>
                          <a:cs typeface="Calibri"/>
                        </a:rPr>
                        <a:t>59.8%</a:t>
                      </a:r>
                    </a:p>
                  </a:txBody>
                  <a:tcPr/>
                </a:tc>
                <a:tc>
                  <a:txBody>
                    <a:bodyPr/>
                    <a:lstStyle/>
                    <a:p>
                      <a:pPr algn="ctr"/>
                      <a:r>
                        <a:rPr lang="en-US" i="1">
                          <a:latin typeface="Calibri"/>
                          <a:ea typeface="Calibri" panose="020F0502020204030204" pitchFamily="34" charset="0"/>
                          <a:cs typeface="Calibri"/>
                        </a:rPr>
                        <a:t>59.9%</a:t>
                      </a:r>
                    </a:p>
                  </a:txBody>
                  <a:tcPr/>
                </a:tc>
                <a:tc>
                  <a:txBody>
                    <a:bodyPr/>
                    <a:lstStyle/>
                    <a:p>
                      <a:pPr algn="ctr"/>
                      <a:r>
                        <a:rPr lang="en-US" i="1">
                          <a:latin typeface="Calibri"/>
                          <a:ea typeface="Calibri" panose="020F0502020204030204" pitchFamily="34" charset="0"/>
                          <a:cs typeface="Calibri"/>
                        </a:rPr>
                        <a:t>60.2%</a:t>
                      </a:r>
                    </a:p>
                  </a:txBody>
                  <a:tcPr/>
                </a:tc>
                <a:tc>
                  <a:txBody>
                    <a:bodyPr/>
                    <a:lstStyle/>
                    <a:p>
                      <a:pPr algn="ctr"/>
                      <a:r>
                        <a:rPr lang="en-US" i="1">
                          <a:latin typeface="Calibri"/>
                          <a:ea typeface="Calibri" panose="020F0502020204030204" pitchFamily="34" charset="0"/>
                          <a:cs typeface="Calibri"/>
                        </a:rPr>
                        <a:t>60.4%</a:t>
                      </a:r>
                    </a:p>
                  </a:txBody>
                  <a:tcPr/>
                </a:tc>
                <a:extLst>
                  <a:ext uri="{0D108BD9-81ED-4DB2-BD59-A6C34878D82A}">
                    <a16:rowId xmlns:a16="http://schemas.microsoft.com/office/drawing/2014/main" val="1858088428"/>
                  </a:ext>
                </a:extLst>
              </a:tr>
            </a:tbl>
          </a:graphicData>
        </a:graphic>
      </p:graphicFrame>
      <p:pic>
        <p:nvPicPr>
          <p:cNvPr id="3" name="Picture 2">
            <a:extLst>
              <a:ext uri="{FF2B5EF4-FFF2-40B4-BE49-F238E27FC236}">
                <a16:creationId xmlns:a16="http://schemas.microsoft.com/office/drawing/2014/main" id="{579623DF-42F3-2555-C496-E92422D5B635}"/>
              </a:ext>
            </a:extLst>
          </p:cNvPr>
          <p:cNvPicPr>
            <a:picLocks noChangeAspect="1"/>
          </p:cNvPicPr>
          <p:nvPr/>
        </p:nvPicPr>
        <p:blipFill>
          <a:blip r:embed="rId2"/>
          <a:stretch>
            <a:fillRect/>
          </a:stretch>
        </p:blipFill>
        <p:spPr>
          <a:xfrm>
            <a:off x="460562" y="3338573"/>
            <a:ext cx="3919817" cy="2702174"/>
          </a:xfrm>
          <a:prstGeom prst="rect">
            <a:avLst/>
          </a:prstGeom>
        </p:spPr>
      </p:pic>
      <p:sp>
        <p:nvSpPr>
          <p:cNvPr id="5" name="Footer Placeholder 6">
            <a:extLst>
              <a:ext uri="{FF2B5EF4-FFF2-40B4-BE49-F238E27FC236}">
                <a16:creationId xmlns:a16="http://schemas.microsoft.com/office/drawing/2014/main" id="{EE3078D8-152D-A558-38D4-79B4ECB3E7EF}"/>
              </a:ext>
            </a:extLst>
          </p:cNvPr>
          <p:cNvSpPr txBox="1">
            <a:spLocks/>
          </p:cNvSpPr>
          <p:nvPr/>
        </p:nvSpPr>
        <p:spPr>
          <a:xfrm>
            <a:off x="518924" y="6074204"/>
            <a:ext cx="3868270" cy="365125"/>
          </a:xfrm>
          <a:prstGeom prst="rect">
            <a:avLst/>
          </a:prstGeom>
        </p:spPr>
        <p:txBody>
          <a:bodyPr vert="horz" lIns="91440" tIns="45720" rIns="91440" bIns="45720" rtlCol="0" anchor="ctr"/>
          <a:lstStyle>
            <a:defPPr>
              <a:defRPr lang="en-US"/>
            </a:defPPr>
            <a:lvl1pPr marL="0" algn="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400">
                <a:latin typeface="Calibri"/>
                <a:ea typeface="Calibri" panose="020F0502020204030204" pitchFamily="34" charset="0"/>
                <a:cs typeface="Calibri"/>
              </a:rPr>
              <a:t>Fig: Results from research paper for four labels.</a:t>
            </a:r>
            <a:endParaRPr lang="en-US" sz="1400">
              <a:cs typeface="Arial"/>
            </a:endParaRPr>
          </a:p>
        </p:txBody>
      </p:sp>
      <p:sp>
        <p:nvSpPr>
          <p:cNvPr id="6" name="Footer Placeholder 6">
            <a:extLst>
              <a:ext uri="{FF2B5EF4-FFF2-40B4-BE49-F238E27FC236}">
                <a16:creationId xmlns:a16="http://schemas.microsoft.com/office/drawing/2014/main" id="{728D94C5-5686-FB3D-6712-073AC425573B}"/>
              </a:ext>
            </a:extLst>
          </p:cNvPr>
          <p:cNvSpPr txBox="1">
            <a:spLocks/>
          </p:cNvSpPr>
          <p:nvPr/>
        </p:nvSpPr>
        <p:spPr>
          <a:xfrm>
            <a:off x="5740866" y="3155071"/>
            <a:ext cx="4731123" cy="365125"/>
          </a:xfrm>
          <a:prstGeom prst="rect">
            <a:avLst/>
          </a:prstGeom>
        </p:spPr>
        <p:txBody>
          <a:bodyPr vert="horz" lIns="91440" tIns="45720" rIns="91440" bIns="45720" rtlCol="0" anchor="ctr"/>
          <a:lstStyle>
            <a:defPPr>
              <a:defRPr lang="en-US"/>
            </a:defPPr>
            <a:lvl1pPr marL="0" algn="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400">
                <a:latin typeface="Times New Roman"/>
                <a:ea typeface="Calibri" panose="020F0502020204030204" pitchFamily="34" charset="0"/>
                <a:cs typeface="Calibri"/>
              </a:rPr>
              <a:t>Table: Results of our transformer model for two labels.</a:t>
            </a:r>
            <a:endParaRPr lang="en-US" sz="1400">
              <a:latin typeface="Times New Roman"/>
              <a:cs typeface="Calibri"/>
            </a:endParaRPr>
          </a:p>
        </p:txBody>
      </p:sp>
    </p:spTree>
    <p:extLst>
      <p:ext uri="{BB962C8B-B14F-4D97-AF65-F5344CB8AC3E}">
        <p14:creationId xmlns:p14="http://schemas.microsoft.com/office/powerpoint/2010/main" val="3493231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8584-C5E8-B420-7E78-01771D42345D}"/>
              </a:ext>
            </a:extLst>
          </p:cNvPr>
          <p:cNvSpPr>
            <a:spLocks noGrp="1"/>
          </p:cNvSpPr>
          <p:nvPr>
            <p:ph type="title"/>
          </p:nvPr>
        </p:nvSpPr>
        <p:spPr>
          <a:xfrm>
            <a:off x="499693" y="1174645"/>
            <a:ext cx="10515600" cy="590931"/>
          </a:xfrm>
        </p:spPr>
        <p:txBody>
          <a:bodyPr/>
          <a:lstStyle/>
          <a:p>
            <a:r>
              <a:rPr lang="en-GB" dirty="0">
                <a:latin typeface="Georgia"/>
              </a:rPr>
              <a:t>BERT:</a:t>
            </a:r>
          </a:p>
        </p:txBody>
      </p:sp>
      <p:sp>
        <p:nvSpPr>
          <p:cNvPr id="5" name="Footer Placeholder 4">
            <a:extLst>
              <a:ext uri="{FF2B5EF4-FFF2-40B4-BE49-F238E27FC236}">
                <a16:creationId xmlns:a16="http://schemas.microsoft.com/office/drawing/2014/main" id="{22666234-C573-9E30-1FEC-A1DD0AD2C380}"/>
              </a:ext>
            </a:extLst>
          </p:cNvPr>
          <p:cNvSpPr>
            <a:spLocks noGrp="1"/>
          </p:cNvSpPr>
          <p:nvPr>
            <p:ph type="ftr" sz="quarter" idx="10"/>
          </p:nvPr>
        </p:nvSpPr>
        <p:spPr/>
        <p:txBody>
          <a:bodyPr/>
          <a:lstStyle/>
          <a:p>
            <a:fld id="{EB53C135-CEC6-A548-8917-8F7FEB82358B}" type="slidenum">
              <a:rPr lang="en-US" smtClean="0"/>
              <a:pPr/>
              <a:t>23</a:t>
            </a:fld>
            <a:endParaRPr lang="en-US"/>
          </a:p>
        </p:txBody>
      </p:sp>
      <p:pic>
        <p:nvPicPr>
          <p:cNvPr id="4" name="Picture 3" descr="1*LtF3nUFDhP62e9XAs6SlyQ.png (1400×532)">
            <a:extLst>
              <a:ext uri="{FF2B5EF4-FFF2-40B4-BE49-F238E27FC236}">
                <a16:creationId xmlns:a16="http://schemas.microsoft.com/office/drawing/2014/main" id="{3219A74B-F6D2-F766-A6D1-26351DA89752}"/>
              </a:ext>
            </a:extLst>
          </p:cNvPr>
          <p:cNvPicPr>
            <a:picLocks noChangeAspect="1"/>
          </p:cNvPicPr>
          <p:nvPr/>
        </p:nvPicPr>
        <p:blipFill>
          <a:blip r:embed="rId2"/>
          <a:stretch>
            <a:fillRect/>
          </a:stretch>
        </p:blipFill>
        <p:spPr>
          <a:xfrm>
            <a:off x="1474696" y="2056145"/>
            <a:ext cx="9382681" cy="3563737"/>
          </a:xfrm>
          <a:prstGeom prst="rect">
            <a:avLst/>
          </a:prstGeom>
        </p:spPr>
      </p:pic>
    </p:spTree>
    <p:extLst>
      <p:ext uri="{BB962C8B-B14F-4D97-AF65-F5344CB8AC3E}">
        <p14:creationId xmlns:p14="http://schemas.microsoft.com/office/powerpoint/2010/main" val="563718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A696D-6DBD-E4E4-85BF-02387E64289F}"/>
              </a:ext>
            </a:extLst>
          </p:cNvPr>
          <p:cNvSpPr>
            <a:spLocks noGrp="1"/>
          </p:cNvSpPr>
          <p:nvPr>
            <p:ph sz="half" idx="1"/>
          </p:nvPr>
        </p:nvSpPr>
        <p:spPr>
          <a:xfrm>
            <a:off x="578503" y="1567987"/>
            <a:ext cx="10834136" cy="4346675"/>
          </a:xfrm>
        </p:spPr>
        <p:txBody>
          <a:bodyPr vert="horz" lIns="91440" tIns="45720" rIns="91440" bIns="45720" rtlCol="0" anchor="t">
            <a:noAutofit/>
          </a:bodyPr>
          <a:lstStyle/>
          <a:p>
            <a:pPr algn="just"/>
            <a:r>
              <a:rPr lang="en-GB" dirty="0">
                <a:cs typeface="Arial"/>
              </a:rPr>
              <a:t>We just implemented this pre-trained Bert model just to compare our models results with this model.</a:t>
            </a:r>
          </a:p>
          <a:p>
            <a:pPr algn="just"/>
            <a:r>
              <a:rPr lang="en-GB" dirty="0">
                <a:cs typeface="Arial"/>
              </a:rPr>
              <a:t>BERT is the first representation model based on fine tuning that outperforms numerous task-specific designs and reaches state-of-the-art performance on a wide range of sentence and token-level problems.</a:t>
            </a:r>
          </a:p>
          <a:p>
            <a:pPr algn="just"/>
            <a:r>
              <a:rPr lang="en-GB" dirty="0">
                <a:cs typeface="Arial"/>
              </a:rPr>
              <a:t>Here, we have two stages to complete which are pre-training and fine tuning. The model was tested on unlabelled data across several pre-training tasks during pre-training. </a:t>
            </a:r>
          </a:p>
          <a:p>
            <a:pPr algn="just"/>
            <a:r>
              <a:rPr lang="en-GB" dirty="0">
                <a:cs typeface="Arial"/>
              </a:rPr>
              <a:t>The pre-trained parameters are used to initialize the BERT model for fine-tuning, and labelled data from the downstream jobs is used to adjust each and every parameter.</a:t>
            </a:r>
          </a:p>
          <a:p>
            <a:pPr algn="just"/>
            <a:r>
              <a:rPr lang="en-GB" dirty="0">
                <a:cs typeface="Arial"/>
              </a:rPr>
              <a:t>Even the Bert model just got around 65% accuracy which is not that much higher than our models, so that we can say that our models are working well.</a:t>
            </a:r>
          </a:p>
          <a:p>
            <a:pPr algn="just"/>
            <a:endParaRPr lang="en-GB" dirty="0">
              <a:cs typeface="Arial"/>
            </a:endParaRPr>
          </a:p>
        </p:txBody>
      </p:sp>
      <p:sp>
        <p:nvSpPr>
          <p:cNvPr id="5" name="Footer Placeholder 4">
            <a:extLst>
              <a:ext uri="{FF2B5EF4-FFF2-40B4-BE49-F238E27FC236}">
                <a16:creationId xmlns:a16="http://schemas.microsoft.com/office/drawing/2014/main" id="{3111AA14-DFFF-E6FB-48A6-420555781CAF}"/>
              </a:ext>
            </a:extLst>
          </p:cNvPr>
          <p:cNvSpPr>
            <a:spLocks noGrp="1"/>
          </p:cNvSpPr>
          <p:nvPr>
            <p:ph type="ftr" sz="quarter" idx="10"/>
          </p:nvPr>
        </p:nvSpPr>
        <p:spPr/>
        <p:txBody>
          <a:bodyPr/>
          <a:lstStyle/>
          <a:p>
            <a:fld id="{EB53C135-CEC6-A548-8917-8F7FEB82358B}" type="slidenum">
              <a:rPr lang="en-US" smtClean="0"/>
              <a:pPr/>
              <a:t>24</a:t>
            </a:fld>
            <a:endParaRPr lang="en-US"/>
          </a:p>
        </p:txBody>
      </p:sp>
    </p:spTree>
    <p:extLst>
      <p:ext uri="{BB962C8B-B14F-4D97-AF65-F5344CB8AC3E}">
        <p14:creationId xmlns:p14="http://schemas.microsoft.com/office/powerpoint/2010/main" val="3976983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347071-7645-0615-B156-8A84F83CE697}"/>
              </a:ext>
            </a:extLst>
          </p:cNvPr>
          <p:cNvSpPr>
            <a:spLocks noGrp="1"/>
          </p:cNvSpPr>
          <p:nvPr>
            <p:ph type="ftr" sz="quarter" idx="10"/>
          </p:nvPr>
        </p:nvSpPr>
        <p:spPr/>
        <p:txBody>
          <a:bodyPr/>
          <a:lstStyle/>
          <a:p>
            <a:fld id="{EB53C135-CEC6-A548-8917-8F7FEB82358B}" type="slidenum">
              <a:rPr lang="en-US" smtClean="0"/>
              <a:pPr/>
              <a:t>25</a:t>
            </a:fld>
            <a:endParaRPr lang="en-US"/>
          </a:p>
        </p:txBody>
      </p:sp>
      <p:sp>
        <p:nvSpPr>
          <p:cNvPr id="3" name="TextBox 2">
            <a:extLst>
              <a:ext uri="{FF2B5EF4-FFF2-40B4-BE49-F238E27FC236}">
                <a16:creationId xmlns:a16="http://schemas.microsoft.com/office/drawing/2014/main" id="{061B00F5-1D5D-D771-46E8-E6606A01B451}"/>
              </a:ext>
            </a:extLst>
          </p:cNvPr>
          <p:cNvSpPr txBox="1"/>
          <p:nvPr/>
        </p:nvSpPr>
        <p:spPr>
          <a:xfrm>
            <a:off x="737008" y="5483017"/>
            <a:ext cx="742725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a:latin typeface="Times New Roman"/>
                <a:cs typeface="Arial"/>
              </a:rPr>
              <a:t>Loss Function used is </a:t>
            </a:r>
            <a:r>
              <a:rPr lang="en-US" err="1">
                <a:latin typeface="Times New Roman"/>
                <a:cs typeface="Arial"/>
              </a:rPr>
              <a:t>BCELoss</a:t>
            </a:r>
          </a:p>
          <a:p>
            <a:pPr marL="285750" indent="-285750">
              <a:buChar char="•"/>
            </a:pPr>
            <a:r>
              <a:rPr lang="en-US">
                <a:latin typeface="Times New Roman"/>
                <a:cs typeface="Arial"/>
              </a:rPr>
              <a:t>Optimizer is Adam​W</a:t>
            </a:r>
          </a:p>
          <a:p>
            <a:pPr marL="285750" indent="-285750">
              <a:buChar char="•"/>
            </a:pPr>
            <a:r>
              <a:rPr lang="en-US">
                <a:latin typeface="Times New Roman"/>
                <a:cs typeface="Arial"/>
              </a:rPr>
              <a:t>Test Accuracy is around 65.5%​</a:t>
            </a:r>
          </a:p>
        </p:txBody>
      </p:sp>
      <p:pic>
        <p:nvPicPr>
          <p:cNvPr id="2" name="Picture 1" descr="A comparison of a graph&#10;&#10;Description automatically generated">
            <a:extLst>
              <a:ext uri="{FF2B5EF4-FFF2-40B4-BE49-F238E27FC236}">
                <a16:creationId xmlns:a16="http://schemas.microsoft.com/office/drawing/2014/main" id="{1BFD42F2-EE35-DF22-52BC-4488AF5A0689}"/>
              </a:ext>
            </a:extLst>
          </p:cNvPr>
          <p:cNvPicPr>
            <a:picLocks noChangeAspect="1"/>
          </p:cNvPicPr>
          <p:nvPr/>
        </p:nvPicPr>
        <p:blipFill>
          <a:blip r:embed="rId2"/>
          <a:stretch>
            <a:fillRect/>
          </a:stretch>
        </p:blipFill>
        <p:spPr>
          <a:xfrm>
            <a:off x="735107" y="1381482"/>
            <a:ext cx="9646022" cy="3786875"/>
          </a:xfrm>
          <a:prstGeom prst="rect">
            <a:avLst/>
          </a:prstGeom>
        </p:spPr>
      </p:pic>
    </p:spTree>
    <p:extLst>
      <p:ext uri="{BB962C8B-B14F-4D97-AF65-F5344CB8AC3E}">
        <p14:creationId xmlns:p14="http://schemas.microsoft.com/office/powerpoint/2010/main" val="314103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idx="1"/>
          </p:nvPr>
        </p:nvSpPr>
        <p:spPr>
          <a:xfrm>
            <a:off x="566927" y="2185416"/>
            <a:ext cx="8717178" cy="3968249"/>
          </a:xfrm>
        </p:spPr>
        <p:txBody>
          <a:bodyPr/>
          <a:lstStyle/>
          <a:p>
            <a:pPr algn="just"/>
            <a:r>
              <a:rPr lang="en-US" dirty="0">
                <a:latin typeface="Times New Roman"/>
                <a:ea typeface="Calibri" panose="020F0502020204030204" pitchFamily="34" charset="0"/>
                <a:cs typeface="Calibri"/>
              </a:rPr>
              <a:t>In conclusion, the presentation adeptly illustrates the use of advanced NLP techniques, specifically LSTM and Transformer models, for fake news detection. The employment of the LIAR dataset and BERT tokenizers marks a noteworthy stride in discerning true from false narratives</a:t>
            </a:r>
            <a:endParaRPr lang="en-US" dirty="0"/>
          </a:p>
          <a:p>
            <a:pPr algn="just"/>
            <a:r>
              <a:rPr lang="en-US" dirty="0">
                <a:latin typeface="Times New Roman"/>
                <a:ea typeface="Calibri" panose="020F0502020204030204" pitchFamily="34" charset="0"/>
                <a:cs typeface="Calibri"/>
              </a:rPr>
              <a:t>Future improvements could involve improving the quality and diversity of the training dataset, including a wider range of topics and sources, can help the models learn more nuanced patterns of misinformation. Also exploring deeper learning algorithms for nuanced context understanding and implementing cross-lingual capabilities to tackle fake news in various languages, broadening the models' applicability and effectiveness globally.</a:t>
            </a:r>
          </a:p>
        </p:txBody>
      </p:sp>
      <p:sp>
        <p:nvSpPr>
          <p:cNvPr id="4" name="Footer Placeholder 3"/>
          <p:cNvSpPr>
            <a:spLocks noGrp="1"/>
          </p:cNvSpPr>
          <p:nvPr>
            <p:ph type="ftr" sz="quarter" idx="10"/>
          </p:nvPr>
        </p:nvSpPr>
        <p:spPr/>
        <p:txBody>
          <a:bodyPr/>
          <a:lstStyle/>
          <a:p>
            <a:fld id="{EB53C135-CEC6-A548-8917-8F7FEB82358B}" type="slidenum">
              <a:rPr lang="en-US" smtClean="0"/>
              <a:pPr/>
              <a:t>26</a:t>
            </a:fld>
            <a:endParaRPr lang="en-US"/>
          </a:p>
        </p:txBody>
      </p:sp>
    </p:spTree>
    <p:extLst>
      <p:ext uri="{BB962C8B-B14F-4D97-AF65-F5344CB8AC3E}">
        <p14:creationId xmlns:p14="http://schemas.microsoft.com/office/powerpoint/2010/main" val="2722163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2F4CA-1742-D178-0612-FF695F252465}"/>
              </a:ext>
            </a:extLst>
          </p:cNvPr>
          <p:cNvSpPr>
            <a:spLocks noGrp="1"/>
          </p:cNvSpPr>
          <p:nvPr>
            <p:ph type="title"/>
          </p:nvPr>
        </p:nvSpPr>
        <p:spPr>
          <a:xfrm>
            <a:off x="566927" y="1210249"/>
            <a:ext cx="6951472" cy="590931"/>
          </a:xfrm>
        </p:spPr>
        <p:txBody>
          <a:bodyPr/>
          <a:lstStyle/>
          <a:p>
            <a:r>
              <a:rPr lang="en-US" dirty="0"/>
              <a:t>References</a:t>
            </a:r>
          </a:p>
        </p:txBody>
      </p:sp>
      <p:sp>
        <p:nvSpPr>
          <p:cNvPr id="3" name="Content Placeholder 2">
            <a:extLst>
              <a:ext uri="{FF2B5EF4-FFF2-40B4-BE49-F238E27FC236}">
                <a16:creationId xmlns:a16="http://schemas.microsoft.com/office/drawing/2014/main" id="{51785810-D257-D86E-E9B1-F4C067FDF46A}"/>
              </a:ext>
            </a:extLst>
          </p:cNvPr>
          <p:cNvSpPr>
            <a:spLocks noGrp="1"/>
          </p:cNvSpPr>
          <p:nvPr>
            <p:ph idx="1"/>
          </p:nvPr>
        </p:nvSpPr>
        <p:spPr>
          <a:xfrm>
            <a:off x="659524" y="1896049"/>
            <a:ext cx="11250825" cy="4701521"/>
          </a:xfrm>
        </p:spPr>
        <p:txBody>
          <a:bodyPr/>
          <a:lstStyle/>
          <a:p>
            <a:pPr algn="l">
              <a:buFont typeface="+mj-lt"/>
              <a:buAutoNum type="arabicPeriod"/>
            </a:pPr>
            <a:r>
              <a:rPr lang="en-US" b="0" i="0" u="sng" dirty="0">
                <a:solidFill>
                  <a:srgbClr val="E6EDF3"/>
                </a:solidFill>
                <a:effectLst/>
                <a:latin typeface="-apple-system"/>
                <a:hlinkClick r:id="rId2"/>
              </a:rPr>
              <a:t>https://medium.com/@cmukesh8688/tf-idf-vectorizer-scikit-learn-dbc0244a911a</a:t>
            </a:r>
            <a:endParaRPr lang="en-US" b="0" i="0" dirty="0">
              <a:solidFill>
                <a:srgbClr val="E6EDF3"/>
              </a:solidFill>
              <a:effectLst/>
              <a:latin typeface="-apple-system"/>
            </a:endParaRPr>
          </a:p>
          <a:p>
            <a:pPr algn="l">
              <a:buFont typeface="+mj-lt"/>
              <a:buAutoNum type="arabicPeriod"/>
            </a:pPr>
            <a:r>
              <a:rPr lang="en-US" b="0" i="0" u="sng" dirty="0">
                <a:solidFill>
                  <a:srgbClr val="E6EDF3"/>
                </a:solidFill>
                <a:effectLst/>
                <a:latin typeface="-apple-system"/>
                <a:hlinkClick r:id="rId3"/>
              </a:rPr>
              <a:t>https://nshrimali21.medium.com/language-translation-transformers-attention-pytorch-35641c056992</a:t>
            </a:r>
            <a:endParaRPr lang="en-US" b="0" i="0" dirty="0">
              <a:solidFill>
                <a:srgbClr val="E6EDF3"/>
              </a:solidFill>
              <a:effectLst/>
              <a:latin typeface="-apple-system"/>
            </a:endParaRPr>
          </a:p>
          <a:p>
            <a:pPr algn="l">
              <a:buFont typeface="+mj-lt"/>
              <a:buAutoNum type="arabicPeriod"/>
            </a:pPr>
            <a:r>
              <a:rPr lang="en-US" b="0" i="0" u="sng" dirty="0">
                <a:solidFill>
                  <a:srgbClr val="E6EDF3"/>
                </a:solidFill>
                <a:effectLst/>
                <a:latin typeface="-apple-system"/>
                <a:hlinkClick r:id="rId4"/>
              </a:rPr>
              <a:t>https://github.com/youngbin-ro/Attention-Based-BiLSTM</a:t>
            </a:r>
            <a:endParaRPr lang="en-US" b="0" i="0" dirty="0">
              <a:solidFill>
                <a:srgbClr val="E6EDF3"/>
              </a:solidFill>
              <a:effectLst/>
              <a:latin typeface="-apple-system"/>
            </a:endParaRPr>
          </a:p>
          <a:p>
            <a:pPr algn="l">
              <a:buFont typeface="+mj-lt"/>
              <a:buAutoNum type="arabicPeriod"/>
            </a:pPr>
            <a:r>
              <a:rPr lang="en-US" b="0" i="0" u="sng" dirty="0">
                <a:solidFill>
                  <a:srgbClr val="E6EDF3"/>
                </a:solidFill>
                <a:effectLst/>
                <a:latin typeface="-apple-system"/>
                <a:hlinkClick r:id="rId5"/>
              </a:rPr>
              <a:t>https://medium.com/@skillcate/detecting-fake-news-with-a-bert-model-9c666e3cdd9b</a:t>
            </a:r>
            <a:endParaRPr lang="en-US" b="0" i="0" dirty="0">
              <a:solidFill>
                <a:srgbClr val="E6EDF3"/>
              </a:solidFill>
              <a:effectLst/>
              <a:latin typeface="-apple-system"/>
            </a:endParaRPr>
          </a:p>
          <a:p>
            <a:pPr algn="l">
              <a:buFont typeface="+mj-lt"/>
              <a:buAutoNum type="arabicPeriod"/>
            </a:pPr>
            <a:r>
              <a:rPr lang="en-US" b="0" i="0" u="sng" dirty="0">
                <a:solidFill>
                  <a:srgbClr val="E6EDF3"/>
                </a:solidFill>
                <a:effectLst/>
                <a:latin typeface="-apple-system"/>
                <a:hlinkClick r:id="rId6"/>
              </a:rPr>
              <a:t>https://medium.com/@hunter-j-phillips/multi-head-attention-7924371d477a</a:t>
            </a:r>
            <a:endParaRPr lang="en-US" b="0" i="0" dirty="0">
              <a:solidFill>
                <a:srgbClr val="E6EDF3"/>
              </a:solidFill>
              <a:effectLst/>
              <a:latin typeface="-apple-system"/>
            </a:endParaRPr>
          </a:p>
          <a:p>
            <a:pPr algn="l">
              <a:buFont typeface="+mj-lt"/>
              <a:buAutoNum type="arabicPeriod"/>
            </a:pPr>
            <a:r>
              <a:rPr lang="en-US" b="0" i="0" u="sng" dirty="0">
                <a:solidFill>
                  <a:srgbClr val="E6EDF3"/>
                </a:solidFill>
                <a:effectLst/>
                <a:latin typeface="-apple-system"/>
                <a:hlinkClick r:id="rId7"/>
              </a:rPr>
              <a:t>https://spotintelligence.com/2023/01/31/self-attention/</a:t>
            </a:r>
            <a:endParaRPr lang="en-US" b="0" i="0" dirty="0">
              <a:solidFill>
                <a:srgbClr val="E6EDF3"/>
              </a:solidFill>
              <a:effectLst/>
              <a:latin typeface="-apple-system"/>
            </a:endParaRPr>
          </a:p>
          <a:p>
            <a:pPr algn="l">
              <a:buFont typeface="+mj-lt"/>
              <a:buAutoNum type="arabicPeriod"/>
            </a:pPr>
            <a:r>
              <a:rPr lang="en-US" b="0" i="0" u="sng" dirty="0">
                <a:solidFill>
                  <a:srgbClr val="E6EDF3"/>
                </a:solidFill>
                <a:effectLst/>
                <a:latin typeface="-apple-system"/>
                <a:hlinkClick r:id="rId8"/>
              </a:rPr>
              <a:t>https://github.com/SindhuMadi/FakeNewsDetection/tree/main</a:t>
            </a:r>
            <a:endParaRPr lang="en-US" b="0" i="0" dirty="0">
              <a:solidFill>
                <a:srgbClr val="E6EDF3"/>
              </a:solidFill>
              <a:effectLst/>
              <a:latin typeface="-apple-system"/>
            </a:endParaRPr>
          </a:p>
          <a:p>
            <a:pPr algn="l">
              <a:buFont typeface="+mj-lt"/>
              <a:buAutoNum type="arabicPeriod"/>
            </a:pPr>
            <a:r>
              <a:rPr lang="en-US" b="0" i="0" u="sng" dirty="0">
                <a:solidFill>
                  <a:srgbClr val="E6EDF3"/>
                </a:solidFill>
                <a:effectLst/>
                <a:latin typeface="-apple-system"/>
                <a:hlinkClick r:id="rId9"/>
              </a:rPr>
              <a:t>https://towardsdatascience.com/build-your-own-transformer-from-scratch-using-pytorch-84c850470dcb</a:t>
            </a:r>
            <a:endParaRPr lang="en-US" b="0" i="0" dirty="0">
              <a:solidFill>
                <a:srgbClr val="E6EDF3"/>
              </a:solidFill>
              <a:effectLst/>
              <a:latin typeface="-apple-system"/>
            </a:endParaRPr>
          </a:p>
          <a:p>
            <a:pPr algn="l">
              <a:buFont typeface="+mj-lt"/>
              <a:buAutoNum type="arabicPeriod"/>
            </a:pPr>
            <a:r>
              <a:rPr lang="en-US" b="0" i="0" u="sng" dirty="0">
                <a:solidFill>
                  <a:srgbClr val="E6EDF3"/>
                </a:solidFill>
                <a:effectLst/>
                <a:latin typeface="-apple-system"/>
                <a:hlinkClick r:id="rId10"/>
              </a:rPr>
              <a:t>https://github.com/Nish-19/BERT\_Tutorial/tree/main</a:t>
            </a:r>
            <a:endParaRPr lang="en-US" b="0" i="0" dirty="0">
              <a:solidFill>
                <a:srgbClr val="E6EDF3"/>
              </a:solidFill>
              <a:effectLst/>
              <a:latin typeface="-apple-system"/>
            </a:endParaRPr>
          </a:p>
          <a:p>
            <a:pPr algn="l">
              <a:buFont typeface="+mj-lt"/>
              <a:buAutoNum type="arabicPeriod"/>
            </a:pPr>
            <a:r>
              <a:rPr lang="en-US" b="0" i="0" u="sng" dirty="0">
                <a:solidFill>
                  <a:srgbClr val="E6EDF3"/>
                </a:solidFill>
                <a:effectLst/>
                <a:latin typeface="-apple-system"/>
                <a:hlinkClick r:id="rId11"/>
              </a:rPr>
              <a:t>https://github.com/JaySuthar/FAKE\_NEWS\_DETECTION\_USING\_CNN\_LSTM\_BILSTM\_BERT\_ROBERTA</a:t>
            </a:r>
            <a:endParaRPr lang="en-US" b="0" i="0" dirty="0">
              <a:solidFill>
                <a:srgbClr val="E6EDF3"/>
              </a:solidFill>
              <a:effectLst/>
              <a:latin typeface="-apple-system"/>
            </a:endParaRPr>
          </a:p>
          <a:p>
            <a:endParaRPr lang="en-US" dirty="0"/>
          </a:p>
        </p:txBody>
      </p:sp>
      <p:sp>
        <p:nvSpPr>
          <p:cNvPr id="4" name="Footer Placeholder 3">
            <a:extLst>
              <a:ext uri="{FF2B5EF4-FFF2-40B4-BE49-F238E27FC236}">
                <a16:creationId xmlns:a16="http://schemas.microsoft.com/office/drawing/2014/main" id="{07454287-14C4-9719-94BE-B5F1E4932192}"/>
              </a:ext>
            </a:extLst>
          </p:cNvPr>
          <p:cNvSpPr>
            <a:spLocks noGrp="1"/>
          </p:cNvSpPr>
          <p:nvPr>
            <p:ph type="ftr" sz="quarter" idx="10"/>
          </p:nvPr>
        </p:nvSpPr>
        <p:spPr/>
        <p:txBody>
          <a:bodyPr/>
          <a:lstStyle/>
          <a:p>
            <a:fld id="{EB53C135-CEC6-A548-8917-8F7FEB82358B}" type="slidenum">
              <a:rPr lang="en-US" smtClean="0"/>
              <a:pPr/>
              <a:t>27</a:t>
            </a:fld>
            <a:endParaRPr lang="en-US"/>
          </a:p>
        </p:txBody>
      </p:sp>
    </p:spTree>
    <p:extLst>
      <p:ext uri="{BB962C8B-B14F-4D97-AF65-F5344CB8AC3E}">
        <p14:creationId xmlns:p14="http://schemas.microsoft.com/office/powerpoint/2010/main" val="187100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Dataset</a:t>
            </a:r>
          </a:p>
        </p:txBody>
      </p:sp>
      <p:sp>
        <p:nvSpPr>
          <p:cNvPr id="3" name="Content Placeholder 2"/>
          <p:cNvSpPr>
            <a:spLocks noGrp="1"/>
          </p:cNvSpPr>
          <p:nvPr>
            <p:ph sz="half" idx="1"/>
          </p:nvPr>
        </p:nvSpPr>
        <p:spPr>
          <a:xfrm>
            <a:off x="566928" y="2185415"/>
            <a:ext cx="6166756" cy="4672585"/>
          </a:xfrm>
        </p:spPr>
        <p:txBody>
          <a:bodyPr/>
          <a:lstStyle/>
          <a:p>
            <a:pPr algn="just"/>
            <a:r>
              <a:rPr lang="en-US" sz="1400" dirty="0">
                <a:latin typeface="Times New Roman"/>
                <a:ea typeface="Calibri" panose="020F0502020204030204" pitchFamily="34" charset="0"/>
                <a:cs typeface="Calibri"/>
              </a:rPr>
              <a:t>The LIAR dataset comprises thousands of labeled statements from </a:t>
            </a:r>
            <a:r>
              <a:rPr lang="en-US" sz="1400" dirty="0" err="1">
                <a:latin typeface="Times New Roman"/>
                <a:ea typeface="Calibri" panose="020F0502020204030204" pitchFamily="34" charset="0"/>
                <a:cs typeface="Calibri"/>
              </a:rPr>
              <a:t>PolitiFact.com</a:t>
            </a:r>
            <a:r>
              <a:rPr lang="en-US" sz="1400" dirty="0">
                <a:latin typeface="Times New Roman"/>
                <a:ea typeface="Calibri" panose="020F0502020204030204" pitchFamily="34" charset="0"/>
                <a:cs typeface="Calibri"/>
              </a:rPr>
              <a:t>, a political fact-checking website. Each statement in the dataset is labeled with a truthfulness rating.</a:t>
            </a:r>
            <a:endParaRPr lang="en-US" dirty="0"/>
          </a:p>
          <a:p>
            <a:pPr algn="just"/>
            <a:r>
              <a:rPr lang="en-US" sz="1400" b="1" dirty="0">
                <a:latin typeface="Times New Roman"/>
                <a:ea typeface="Calibri" panose="020F0502020204030204" pitchFamily="34" charset="0"/>
                <a:cs typeface="Calibri"/>
              </a:rPr>
              <a:t>Characteristics of the LIAR Dataset</a:t>
            </a:r>
          </a:p>
          <a:p>
            <a:pPr algn="just"/>
            <a:r>
              <a:rPr lang="en-US" sz="1400" b="1" dirty="0">
                <a:latin typeface="Times New Roman"/>
                <a:ea typeface="Calibri" panose="020F0502020204030204" pitchFamily="34" charset="0"/>
                <a:cs typeface="Calibri"/>
              </a:rPr>
              <a:t>1] Size and Diversity</a:t>
            </a:r>
            <a:r>
              <a:rPr lang="en-US" sz="1400" dirty="0">
                <a:latin typeface="Times New Roman"/>
                <a:ea typeface="Calibri" panose="020F0502020204030204" pitchFamily="34" charset="0"/>
                <a:cs typeface="Calibri"/>
              </a:rPr>
              <a:t>: The dataset contains 12,800+ short statements drawn from various contexts and topics within the political domain. </a:t>
            </a:r>
          </a:p>
          <a:p>
            <a:pPr algn="just"/>
            <a:r>
              <a:rPr lang="en-US" sz="1400" b="1" dirty="0">
                <a:latin typeface="Times New Roman"/>
                <a:ea typeface="Calibri" panose="020F0502020204030204" pitchFamily="34" charset="0"/>
                <a:cs typeface="Calibri"/>
              </a:rPr>
              <a:t>2] Meta Data: </a:t>
            </a:r>
            <a:r>
              <a:rPr lang="en-US" sz="1400" dirty="0">
                <a:latin typeface="Times New Roman"/>
                <a:ea typeface="Calibri" panose="020F0502020204030204" pitchFamily="34" charset="0"/>
                <a:cs typeface="Calibri"/>
              </a:rPr>
              <a:t>The dataset includes additional metadata like the speaker's credit history, the context of the statement, and the speaker's job title which provides richer information for the model to analyze the veracity of statements.</a:t>
            </a:r>
          </a:p>
          <a:p>
            <a:pPr algn="just"/>
            <a:r>
              <a:rPr lang="en-US" sz="1400" dirty="0">
                <a:latin typeface="Times New Roman"/>
                <a:ea typeface="Calibri" panose="020F0502020204030204" pitchFamily="34" charset="0"/>
                <a:cs typeface="Calibri"/>
              </a:rPr>
              <a:t>3] </a:t>
            </a:r>
            <a:r>
              <a:rPr lang="en-US" sz="1400" b="1" dirty="0">
                <a:latin typeface="Times New Roman"/>
                <a:ea typeface="Calibri" panose="020F0502020204030204" pitchFamily="34" charset="0"/>
                <a:cs typeface="Calibri"/>
              </a:rPr>
              <a:t>Data Count:</a:t>
            </a:r>
          </a:p>
          <a:p>
            <a:pPr marL="0" indent="0" algn="just">
              <a:buNone/>
            </a:pPr>
            <a:r>
              <a:rPr lang="en-US" sz="1400" b="1" dirty="0">
                <a:latin typeface="Times New Roman"/>
                <a:ea typeface="Calibri" panose="020F0502020204030204" pitchFamily="34" charset="0"/>
                <a:cs typeface="Calibri"/>
              </a:rPr>
              <a:t>                            </a:t>
            </a:r>
            <a:r>
              <a:rPr lang="en-US" sz="1400" b="1" dirty="0">
                <a:latin typeface="Calibri" panose="020F0502020204030204" pitchFamily="34" charset="0"/>
                <a:ea typeface="Calibri" panose="020F0502020204030204" pitchFamily="34" charset="0"/>
                <a:cs typeface="Calibri" panose="020F0502020204030204" pitchFamily="34" charset="0"/>
              </a:rPr>
              <a:t> </a:t>
            </a:r>
            <a:r>
              <a:rPr lang="en-US" sz="1400" b="1" dirty="0" err="1">
                <a:latin typeface="Times New Roman"/>
                <a:ea typeface="Calibri" panose="020F0502020204030204" pitchFamily="34" charset="0"/>
                <a:cs typeface="Calibri"/>
              </a:rPr>
              <a:t>i</a:t>
            </a:r>
            <a:r>
              <a:rPr lang="en-US" sz="1400" b="1" dirty="0">
                <a:latin typeface="Times New Roman"/>
                <a:ea typeface="Calibri" panose="020F0502020204030204" pitchFamily="34" charset="0"/>
                <a:cs typeface="Calibri"/>
              </a:rPr>
              <a:t>] Train Data – 10.2k</a:t>
            </a:r>
          </a:p>
          <a:p>
            <a:pPr marL="0" indent="0" algn="just">
              <a:buNone/>
            </a:pPr>
            <a:r>
              <a:rPr lang="en-US" sz="1400" b="1" dirty="0">
                <a:latin typeface="Times New Roman"/>
                <a:ea typeface="Calibri" panose="020F0502020204030204" pitchFamily="34" charset="0"/>
                <a:cs typeface="Calibri"/>
              </a:rPr>
              <a:t>                            </a:t>
            </a:r>
            <a:r>
              <a:rPr lang="en-US" sz="1400" b="1"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Times New Roman"/>
                <a:ea typeface="Calibri" panose="020F0502020204030204" pitchFamily="34" charset="0"/>
                <a:cs typeface="Calibri"/>
              </a:rPr>
              <a:t>ii] Validation Data – 1.2k</a:t>
            </a:r>
          </a:p>
          <a:p>
            <a:pPr marL="0" indent="0" algn="just">
              <a:buNone/>
            </a:pPr>
            <a:r>
              <a:rPr lang="en-US" sz="1400" b="1" dirty="0">
                <a:latin typeface="Times New Roman"/>
                <a:ea typeface="Calibri" panose="020F0502020204030204" pitchFamily="34" charset="0"/>
                <a:cs typeface="Calibri"/>
              </a:rPr>
              <a:t>                            </a:t>
            </a:r>
            <a:r>
              <a:rPr lang="en-US" sz="1400" b="1"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Times New Roman"/>
                <a:ea typeface="Calibri" panose="020F0502020204030204" pitchFamily="34" charset="0"/>
                <a:cs typeface="Calibri"/>
              </a:rPr>
              <a:t>iii] Test Data -  1.2k</a:t>
            </a:r>
          </a:p>
          <a:p>
            <a:pPr algn="just"/>
            <a:endParaRPr lang="en-US" sz="1400" dirty="0">
              <a:latin typeface="Times New Roman"/>
              <a:cs typeface="Times New Roman"/>
            </a:endParaRPr>
          </a:p>
        </p:txBody>
      </p:sp>
      <p:sp>
        <p:nvSpPr>
          <p:cNvPr id="5" name="Footer Placeholder 4"/>
          <p:cNvSpPr>
            <a:spLocks noGrp="1"/>
          </p:cNvSpPr>
          <p:nvPr>
            <p:ph type="ftr" sz="quarter" idx="10"/>
          </p:nvPr>
        </p:nvSpPr>
        <p:spPr/>
        <p:txBody>
          <a:bodyPr/>
          <a:lstStyle/>
          <a:p>
            <a:fld id="{EB53C135-CEC6-A548-8917-8F7FEB82358B}" type="slidenum">
              <a:rPr lang="en-US" smtClean="0"/>
              <a:pPr/>
              <a:t>3</a:t>
            </a:fld>
            <a:endParaRPr lang="en-US"/>
          </a:p>
        </p:txBody>
      </p:sp>
      <p:pic>
        <p:nvPicPr>
          <p:cNvPr id="6" name="Content Placeholder 5"/>
          <p:cNvPicPr>
            <a:picLocks noGrp="1" noChangeAspect="1"/>
          </p:cNvPicPr>
          <p:nvPr>
            <p:ph sz="half" idx="2"/>
          </p:nvPr>
        </p:nvPicPr>
        <p:blipFill>
          <a:blip r:embed="rId2"/>
          <a:stretch>
            <a:fillRect/>
          </a:stretch>
        </p:blipFill>
        <p:spPr>
          <a:xfrm>
            <a:off x="6862438" y="2574525"/>
            <a:ext cx="4955396" cy="3745250"/>
          </a:xfrm>
          <a:prstGeom prst="rect">
            <a:avLst/>
          </a:prstGeom>
        </p:spPr>
      </p:pic>
      <p:sp>
        <p:nvSpPr>
          <p:cNvPr id="7" name="Footer Placeholder 4"/>
          <p:cNvSpPr txBox="1">
            <a:spLocks/>
          </p:cNvSpPr>
          <p:nvPr/>
        </p:nvSpPr>
        <p:spPr>
          <a:xfrm>
            <a:off x="5889742" y="2103184"/>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Features and Labels  </a:t>
            </a:r>
          </a:p>
        </p:txBody>
      </p:sp>
    </p:spTree>
    <p:extLst>
      <p:ext uri="{BB962C8B-B14F-4D97-AF65-F5344CB8AC3E}">
        <p14:creationId xmlns:p14="http://schemas.microsoft.com/office/powerpoint/2010/main" val="209953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856" y="1156075"/>
            <a:ext cx="3901969" cy="420334"/>
          </a:xfrm>
        </p:spPr>
        <p:txBody>
          <a:bodyPr/>
          <a:lstStyle/>
          <a:p>
            <a:r>
              <a:rPr lang="en-US"/>
              <a:t>Dataset Analysis</a:t>
            </a:r>
          </a:p>
        </p:txBody>
      </p:sp>
      <p:pic>
        <p:nvPicPr>
          <p:cNvPr id="10" name="Picture Placeholder 9"/>
          <p:cNvPicPr>
            <a:picLocks noGrp="1" noChangeAspect="1"/>
          </p:cNvPicPr>
          <p:nvPr>
            <p:ph type="pic" idx="15"/>
          </p:nvPr>
        </p:nvPicPr>
        <p:blipFill>
          <a:blip r:embed="rId2"/>
          <a:srcRect l="1998" r="1998"/>
          <a:stretch>
            <a:fillRect/>
          </a:stretch>
        </p:blipFill>
        <p:spPr>
          <a:xfrm>
            <a:off x="6491442" y="3911204"/>
            <a:ext cx="2938402" cy="2405241"/>
          </a:xfrm>
          <a:prstGeom prst="rect">
            <a:avLst/>
          </a:prstGeom>
        </p:spPr>
      </p:pic>
      <p:sp>
        <p:nvSpPr>
          <p:cNvPr id="7" name="Footer Placeholder 6"/>
          <p:cNvSpPr>
            <a:spLocks noGrp="1"/>
          </p:cNvSpPr>
          <p:nvPr>
            <p:ph type="ftr" sz="quarter" idx="16"/>
          </p:nvPr>
        </p:nvSpPr>
        <p:spPr/>
        <p:txBody>
          <a:bodyPr/>
          <a:lstStyle/>
          <a:p>
            <a:fld id="{EB53C135-CEC6-A548-8917-8F7FEB82358B}" type="slidenum">
              <a:rPr lang="en-US" smtClean="0"/>
              <a:pPr/>
              <a:t>4</a:t>
            </a:fld>
            <a:endParaRPr lang="en-US"/>
          </a:p>
        </p:txBody>
      </p:sp>
      <p:pic>
        <p:nvPicPr>
          <p:cNvPr id="8" name="Content Placeholder 4"/>
          <p:cNvPicPr>
            <a:picLocks noGrp="1" noChangeAspect="1"/>
          </p:cNvPicPr>
          <p:nvPr>
            <p:ph idx="1"/>
          </p:nvPr>
        </p:nvPicPr>
        <p:blipFill>
          <a:blip r:embed="rId3"/>
          <a:stretch>
            <a:fillRect/>
          </a:stretch>
        </p:blipFill>
        <p:spPr>
          <a:xfrm>
            <a:off x="86467" y="1576409"/>
            <a:ext cx="5204325" cy="4601347"/>
          </a:xfrm>
          <a:prstGeom prst="rect">
            <a:avLst/>
          </a:prstGeom>
        </p:spPr>
      </p:pic>
      <p:pic>
        <p:nvPicPr>
          <p:cNvPr id="9" name="Picture Placeholder 8"/>
          <p:cNvPicPr>
            <a:picLocks noGrp="1" noChangeAspect="1"/>
          </p:cNvPicPr>
          <p:nvPr>
            <p:ph type="pic" idx="14"/>
          </p:nvPr>
        </p:nvPicPr>
        <p:blipFill>
          <a:blip r:embed="rId4"/>
          <a:srcRect l="1430" r="1430"/>
          <a:stretch>
            <a:fillRect/>
          </a:stretch>
        </p:blipFill>
        <p:spPr>
          <a:xfrm>
            <a:off x="6411898" y="1073489"/>
            <a:ext cx="3017946" cy="2393085"/>
          </a:xfrm>
          <a:prstGeom prst="rect">
            <a:avLst/>
          </a:prstGeom>
        </p:spPr>
      </p:pic>
      <p:sp>
        <p:nvSpPr>
          <p:cNvPr id="11" name="Footer Placeholder 6"/>
          <p:cNvSpPr txBox="1">
            <a:spLocks/>
          </p:cNvSpPr>
          <p:nvPr/>
        </p:nvSpPr>
        <p:spPr>
          <a:xfrm>
            <a:off x="-537551" y="6260342"/>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latin typeface="Calibri" panose="020F0502020204030204" pitchFamily="34" charset="0"/>
                <a:ea typeface="Calibri" panose="020F0502020204030204" pitchFamily="34" charset="0"/>
                <a:cs typeface="Calibri" panose="020F0502020204030204" pitchFamily="34" charset="0"/>
              </a:rPr>
              <a:t>Fig 1 - Subjects – Top 20</a:t>
            </a:r>
          </a:p>
        </p:txBody>
      </p:sp>
      <p:sp>
        <p:nvSpPr>
          <p:cNvPr id="12" name="Footer Placeholder 6"/>
          <p:cNvSpPr txBox="1">
            <a:spLocks/>
          </p:cNvSpPr>
          <p:nvPr/>
        </p:nvSpPr>
        <p:spPr>
          <a:xfrm>
            <a:off x="5315044" y="3429616"/>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latin typeface="Calibri" panose="020F0502020204030204" pitchFamily="34" charset="0"/>
                <a:ea typeface="Calibri" panose="020F0502020204030204" pitchFamily="34" charset="0"/>
                <a:cs typeface="Calibri" panose="020F0502020204030204" pitchFamily="34" charset="0"/>
              </a:rPr>
              <a:t>Fig 2 - Distribution of Labels(Before Encoding)</a:t>
            </a:r>
          </a:p>
        </p:txBody>
      </p:sp>
      <p:sp>
        <p:nvSpPr>
          <p:cNvPr id="13" name="Footer Placeholder 6"/>
          <p:cNvSpPr txBox="1">
            <a:spLocks/>
          </p:cNvSpPr>
          <p:nvPr/>
        </p:nvSpPr>
        <p:spPr>
          <a:xfrm>
            <a:off x="5315044" y="6282816"/>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latin typeface="Calibri" panose="020F0502020204030204" pitchFamily="34" charset="0"/>
                <a:ea typeface="Calibri" panose="020F0502020204030204" pitchFamily="34" charset="0"/>
                <a:cs typeface="Calibri" panose="020F0502020204030204" pitchFamily="34" charset="0"/>
              </a:rPr>
              <a:t>Fig 3 – Distribution of Labels(After Encoding)</a:t>
            </a:r>
          </a:p>
        </p:txBody>
      </p:sp>
    </p:spTree>
    <p:extLst>
      <p:ext uri="{BB962C8B-B14F-4D97-AF65-F5344CB8AC3E}">
        <p14:creationId xmlns:p14="http://schemas.microsoft.com/office/powerpoint/2010/main" val="633352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Dataset Pre-Processing</a:t>
            </a:r>
          </a:p>
        </p:txBody>
      </p:sp>
      <p:sp>
        <p:nvSpPr>
          <p:cNvPr id="3" name="Content Placeholder 2"/>
          <p:cNvSpPr>
            <a:spLocks noGrp="1"/>
          </p:cNvSpPr>
          <p:nvPr>
            <p:ph idx="1"/>
          </p:nvPr>
        </p:nvSpPr>
        <p:spPr/>
        <p:txBody>
          <a:bodyPr/>
          <a:lstStyle/>
          <a:p>
            <a:pPr marL="0" indent="0" algn="just">
              <a:buNone/>
            </a:pPr>
            <a:r>
              <a:rPr lang="en-IN" sz="1600">
                <a:latin typeface="Times New Roman"/>
                <a:ea typeface="Calibri" panose="020F0502020204030204" pitchFamily="34" charset="0"/>
                <a:cs typeface="Calibri"/>
              </a:rPr>
              <a:t>1] </a:t>
            </a:r>
            <a:r>
              <a:rPr lang="en-IN" sz="1600" b="1">
                <a:latin typeface="Times New Roman"/>
                <a:ea typeface="Calibri" panose="020F0502020204030204" pitchFamily="34" charset="0"/>
                <a:cs typeface="Calibri"/>
              </a:rPr>
              <a:t>Data Loading:- </a:t>
            </a:r>
            <a:r>
              <a:rPr lang="en-IN" sz="1600">
                <a:latin typeface="Times New Roman"/>
                <a:ea typeface="Calibri" panose="020F0502020204030204" pitchFamily="34" charset="0"/>
                <a:cs typeface="Calibri"/>
              </a:rPr>
              <a:t>The dataset is loaded from three separate TSV files: training data, test data, and validation data.</a:t>
            </a:r>
            <a:endParaRPr lang="en-US" sz="1600">
              <a:latin typeface="Times New Roman"/>
              <a:ea typeface="Calibri" panose="020F0502020204030204" pitchFamily="34" charset="0"/>
              <a:cs typeface="Calibri"/>
            </a:endParaRPr>
          </a:p>
          <a:p>
            <a:pPr marL="0" indent="0" algn="just">
              <a:buNone/>
            </a:pPr>
            <a:r>
              <a:rPr lang="en-IN" sz="1600">
                <a:latin typeface="Times New Roman"/>
                <a:ea typeface="Calibri" panose="020F0502020204030204" pitchFamily="34" charset="0"/>
                <a:cs typeface="Calibri"/>
              </a:rPr>
              <a:t>2] </a:t>
            </a:r>
            <a:r>
              <a:rPr lang="en-IN" sz="1600" b="1">
                <a:latin typeface="Times New Roman"/>
                <a:ea typeface="Calibri" panose="020F0502020204030204" pitchFamily="34" charset="0"/>
                <a:cs typeface="Calibri"/>
              </a:rPr>
              <a:t>Text Cleaning:- </a:t>
            </a:r>
            <a:r>
              <a:rPr lang="en-IN" sz="1600">
                <a:latin typeface="Times New Roman"/>
                <a:ea typeface="Calibri" panose="020F0502020204030204" pitchFamily="34" charset="0"/>
                <a:cs typeface="Calibri"/>
              </a:rPr>
              <a:t>Text cleaning is performed using regular expressions to remove unwanted patterns, URLs, HTML tags, and punctuation.  Stop words are removed, and accents are normalized using the unidecode library.</a:t>
            </a:r>
            <a:endParaRPr lang="en-US" sz="1600">
              <a:latin typeface="Times New Roman"/>
              <a:ea typeface="Calibri" panose="020F0502020204030204" pitchFamily="34" charset="0"/>
              <a:cs typeface="Calibri"/>
            </a:endParaRPr>
          </a:p>
          <a:p>
            <a:pPr marL="0" indent="0" algn="just">
              <a:buNone/>
            </a:pPr>
            <a:r>
              <a:rPr lang="en-IN" sz="1600">
                <a:latin typeface="Times New Roman"/>
                <a:ea typeface="Calibri" panose="020F0502020204030204" pitchFamily="34" charset="0"/>
                <a:cs typeface="Calibri"/>
              </a:rPr>
              <a:t>3] </a:t>
            </a:r>
            <a:r>
              <a:rPr lang="en-IN" sz="1600" b="1">
                <a:latin typeface="Times New Roman"/>
                <a:ea typeface="Calibri" panose="020F0502020204030204" pitchFamily="34" charset="0"/>
                <a:cs typeface="Calibri"/>
              </a:rPr>
              <a:t>Tokenization:- </a:t>
            </a:r>
            <a:r>
              <a:rPr lang="en-IN" sz="1600">
                <a:latin typeface="Times New Roman"/>
                <a:ea typeface="Calibri" panose="020F0502020204030204" pitchFamily="34" charset="0"/>
                <a:cs typeface="Calibri"/>
              </a:rPr>
              <a:t>The ‘BertTokenizer’ from the transformer's library is utilized for tokenization.</a:t>
            </a:r>
            <a:r>
              <a:rPr lang="en-US" sz="1600">
                <a:latin typeface="Times New Roman"/>
                <a:ea typeface="Calibri" panose="020F0502020204030204" pitchFamily="34" charset="0"/>
                <a:cs typeface="Calibri"/>
              </a:rPr>
              <a:t> </a:t>
            </a:r>
            <a:r>
              <a:rPr lang="en-IN" sz="1600">
                <a:latin typeface="Times New Roman"/>
                <a:ea typeface="Calibri" panose="020F0502020204030204" pitchFamily="34" charset="0"/>
                <a:cs typeface="Calibri"/>
              </a:rPr>
              <a:t>The tokenized sentences are then padded or truncated to a maximum length of `128`.</a:t>
            </a:r>
            <a:endParaRPr lang="en-US" sz="1600">
              <a:latin typeface="Times New Roman"/>
              <a:ea typeface="Calibri" panose="020F0502020204030204" pitchFamily="34" charset="0"/>
              <a:cs typeface="Calibri"/>
            </a:endParaRPr>
          </a:p>
          <a:p>
            <a:pPr marL="0" indent="0" algn="just">
              <a:buNone/>
            </a:pPr>
            <a:r>
              <a:rPr lang="en-IN" sz="1600">
                <a:latin typeface="Times New Roman"/>
                <a:ea typeface="Calibri" panose="020F0502020204030204" pitchFamily="34" charset="0"/>
                <a:cs typeface="Calibri"/>
              </a:rPr>
              <a:t>4] </a:t>
            </a:r>
            <a:r>
              <a:rPr lang="en-IN" sz="1600" b="1">
                <a:latin typeface="Times New Roman"/>
                <a:ea typeface="Calibri" panose="020F0502020204030204" pitchFamily="34" charset="0"/>
                <a:cs typeface="Calibri"/>
              </a:rPr>
              <a:t>Label Encoding:- </a:t>
            </a:r>
            <a:r>
              <a:rPr lang="en-IN" sz="1600">
                <a:latin typeface="Times New Roman"/>
                <a:ea typeface="Calibri" panose="020F0502020204030204" pitchFamily="34" charset="0"/>
                <a:cs typeface="Calibri"/>
              </a:rPr>
              <a:t>The labels are converted into binary values (1 for true news, 0 for false news).</a:t>
            </a:r>
            <a:endParaRPr lang="en-US" sz="1600">
              <a:latin typeface="Times New Roman"/>
              <a:ea typeface="Calibri" panose="020F0502020204030204" pitchFamily="34" charset="0"/>
              <a:cs typeface="Calibri"/>
            </a:endParaRPr>
          </a:p>
          <a:p>
            <a:pPr marL="0" indent="0" algn="just">
              <a:buNone/>
            </a:pPr>
            <a:endParaRPr lang="en-US" sz="1600">
              <a:latin typeface="Times New Roman"/>
              <a:ea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fld id="{EB53C135-CEC6-A548-8917-8F7FEB82358B}" type="slidenum">
              <a:rPr lang="en-US" smtClean="0"/>
              <a:pPr/>
              <a:t>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8541" y="1139959"/>
            <a:ext cx="3336925" cy="5544940"/>
          </a:xfrm>
          <a:prstGeom prst="rect">
            <a:avLst/>
          </a:prstGeom>
        </p:spPr>
      </p:pic>
    </p:spTree>
    <p:extLst>
      <p:ext uri="{BB962C8B-B14F-4D97-AF65-F5344CB8AC3E}">
        <p14:creationId xmlns:p14="http://schemas.microsoft.com/office/powerpoint/2010/main" val="892289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Bi-LSTM</a:t>
            </a:r>
          </a:p>
        </p:txBody>
      </p:sp>
      <p:sp>
        <p:nvSpPr>
          <p:cNvPr id="4" name="Footer Placeholder 3"/>
          <p:cNvSpPr>
            <a:spLocks noGrp="1"/>
          </p:cNvSpPr>
          <p:nvPr>
            <p:ph type="ftr" sz="quarter" idx="10"/>
          </p:nvPr>
        </p:nvSpPr>
        <p:spPr/>
        <p:txBody>
          <a:bodyPr/>
          <a:lstStyle/>
          <a:p>
            <a:fld id="{EB53C135-CEC6-A548-8917-8F7FEB82358B}" type="slidenum">
              <a:rPr lang="en-US" smtClean="0"/>
              <a:pPr/>
              <a:t>6</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141" y="2217413"/>
            <a:ext cx="11160665" cy="3759748"/>
          </a:xfrm>
        </p:spPr>
      </p:pic>
    </p:spTree>
    <p:extLst>
      <p:ext uri="{BB962C8B-B14F-4D97-AF65-F5344CB8AC3E}">
        <p14:creationId xmlns:p14="http://schemas.microsoft.com/office/powerpoint/2010/main" val="2836869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927" y="1499616"/>
            <a:ext cx="7431853" cy="590931"/>
          </a:xfrm>
        </p:spPr>
        <p:txBody>
          <a:bodyPr/>
          <a:lstStyle/>
          <a:p>
            <a:r>
              <a:rPr lang="en-US"/>
              <a:t>Why BERT Tokenizer?</a:t>
            </a:r>
          </a:p>
        </p:txBody>
      </p:sp>
      <p:sp>
        <p:nvSpPr>
          <p:cNvPr id="3" name="Content Placeholder 2"/>
          <p:cNvSpPr>
            <a:spLocks noGrp="1"/>
          </p:cNvSpPr>
          <p:nvPr>
            <p:ph idx="1"/>
          </p:nvPr>
        </p:nvSpPr>
        <p:spPr>
          <a:xfrm>
            <a:off x="566927" y="2185416"/>
            <a:ext cx="7215227" cy="3968249"/>
          </a:xfrm>
        </p:spPr>
        <p:txBody>
          <a:bodyPr vert="horz" lIns="91440" tIns="45720" rIns="91440" bIns="45720" rtlCol="0" anchor="t">
            <a:noAutofit/>
          </a:bodyPr>
          <a:lstStyle/>
          <a:p>
            <a:pPr algn="just"/>
            <a:r>
              <a:rPr lang="en-US" b="1" dirty="0">
                <a:latin typeface="Times New Roman"/>
                <a:ea typeface="Calibri"/>
                <a:cs typeface="Calibri"/>
              </a:rPr>
              <a:t>Effective OOV Handling</a:t>
            </a:r>
            <a:r>
              <a:rPr lang="en-US" dirty="0">
                <a:latin typeface="Times New Roman"/>
                <a:ea typeface="Calibri"/>
                <a:cs typeface="Calibri"/>
              </a:rPr>
              <a:t>: "BERT's sub word tokenization effectively manages Out-Of-Vocabulary words, decomposing them into familiar subunits for better model comprehension and context preservation."</a:t>
            </a:r>
            <a:endParaRPr lang="en-US" dirty="0">
              <a:ea typeface="Calibri"/>
            </a:endParaRPr>
          </a:p>
          <a:p>
            <a:pPr algn="just"/>
            <a:r>
              <a:rPr lang="en-US" b="1" dirty="0">
                <a:latin typeface="Times New Roman"/>
                <a:ea typeface="Calibri"/>
                <a:cs typeface="Calibri"/>
              </a:rPr>
              <a:t>Enhanced Contextual Awareness</a:t>
            </a:r>
            <a:r>
              <a:rPr lang="en-US" dirty="0">
                <a:latin typeface="Times New Roman"/>
                <a:ea typeface="Calibri"/>
                <a:cs typeface="Calibri"/>
              </a:rPr>
              <a:t>: "The BERT tokenizer's design aids </a:t>
            </a:r>
            <a:r>
              <a:rPr lang="en-US" dirty="0" err="1">
                <a:latin typeface="Times New Roman"/>
                <a:ea typeface="Calibri"/>
                <a:cs typeface="Calibri"/>
              </a:rPr>
              <a:t>BiLSTM</a:t>
            </a:r>
            <a:r>
              <a:rPr lang="en-US" dirty="0">
                <a:latin typeface="Times New Roman"/>
                <a:ea typeface="Calibri"/>
                <a:cs typeface="Calibri"/>
              </a:rPr>
              <a:t> models in capturing bidirectional context, enriching token representations with nuanced textual understanding."</a:t>
            </a:r>
          </a:p>
          <a:p>
            <a:pPr algn="just"/>
            <a:endParaRPr lang="en-US">
              <a:latin typeface="Times New Roman"/>
              <a:ea typeface="Calibri" panose="020F0502020204030204" pitchFamily="34" charset="0"/>
              <a:cs typeface="Calibri"/>
            </a:endParaRPr>
          </a:p>
          <a:p>
            <a:pPr algn="just"/>
            <a:endParaRPr lang="en-US">
              <a:latin typeface="Times New Roman"/>
              <a:ea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fld id="{EB53C135-CEC6-A548-8917-8F7FEB82358B}" type="slidenum">
              <a:rPr lang="en-US" smtClean="0"/>
              <a:pPr/>
              <a:t>7</a:t>
            </a:fld>
            <a:endParaRPr lang="en-US"/>
          </a:p>
        </p:txBody>
      </p:sp>
    </p:spTree>
    <p:extLst>
      <p:ext uri="{BB962C8B-B14F-4D97-AF65-F5344CB8AC3E}">
        <p14:creationId xmlns:p14="http://schemas.microsoft.com/office/powerpoint/2010/main" val="3593774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280" y="1320322"/>
            <a:ext cx="9526983" cy="590931"/>
          </a:xfrm>
        </p:spPr>
        <p:txBody>
          <a:bodyPr/>
          <a:lstStyle/>
          <a:p>
            <a:r>
              <a:rPr lang="en-US"/>
              <a:t>Architecture</a:t>
            </a:r>
          </a:p>
        </p:txBody>
      </p:sp>
      <p:sp>
        <p:nvSpPr>
          <p:cNvPr id="3" name="Content Placeholder 2"/>
          <p:cNvSpPr>
            <a:spLocks noGrp="1"/>
          </p:cNvSpPr>
          <p:nvPr>
            <p:ph idx="1"/>
          </p:nvPr>
        </p:nvSpPr>
        <p:spPr>
          <a:xfrm>
            <a:off x="566928" y="2185416"/>
            <a:ext cx="7289810" cy="3968249"/>
          </a:xfrm>
        </p:spPr>
        <p:txBody>
          <a:bodyPr/>
          <a:lstStyle/>
          <a:p>
            <a:pPr algn="just"/>
            <a:r>
              <a:rPr lang="en-US" sz="1600" b="1">
                <a:latin typeface="Calibri" panose="020F0502020204030204" pitchFamily="34" charset="0"/>
                <a:ea typeface="Calibri" panose="020F0502020204030204" pitchFamily="34" charset="0"/>
                <a:cs typeface="Calibri" panose="020F0502020204030204" pitchFamily="34" charset="0"/>
              </a:rPr>
              <a:t>Bidirectional LSTM Network</a:t>
            </a:r>
            <a:r>
              <a:rPr lang="en-US" sz="1600">
                <a:latin typeface="Calibri" panose="020F0502020204030204" pitchFamily="34" charset="0"/>
                <a:ea typeface="Calibri" panose="020F0502020204030204" pitchFamily="34" charset="0"/>
                <a:cs typeface="Calibri" panose="020F0502020204030204" pitchFamily="34" charset="0"/>
              </a:rPr>
              <a:t>: "Employs a bidirectional LSTM architecture with three layers to analyze sequences, providing a deep temporal understanding by integrating information from both past and future contexts."</a:t>
            </a:r>
            <a:endParaRPr lang="en-US"/>
          </a:p>
          <a:p>
            <a:pPr algn="just"/>
            <a:r>
              <a:rPr lang="en-US" sz="1600" b="1">
                <a:latin typeface="Calibri" panose="020F0502020204030204" pitchFamily="34" charset="0"/>
                <a:ea typeface="Calibri" panose="020F0502020204030204" pitchFamily="34" charset="0"/>
                <a:cs typeface="Calibri" panose="020F0502020204030204" pitchFamily="34" charset="0"/>
              </a:rPr>
              <a:t>Embedding Layer</a:t>
            </a:r>
            <a:r>
              <a:rPr lang="en-US" sz="1600">
                <a:latin typeface="Calibri" panose="020F0502020204030204" pitchFamily="34" charset="0"/>
                <a:ea typeface="Calibri" panose="020F0502020204030204" pitchFamily="34" charset="0"/>
                <a:cs typeface="Calibri" panose="020F0502020204030204" pitchFamily="34" charset="0"/>
              </a:rPr>
              <a:t>: "Features an embedding layer that converts words into continuous vector representations, encapsulating semantic meaning."</a:t>
            </a:r>
          </a:p>
          <a:p>
            <a:pPr algn="just"/>
            <a:r>
              <a:rPr lang="en-US" sz="1600" b="1">
                <a:latin typeface="Calibri" panose="020F0502020204030204" pitchFamily="34" charset="0"/>
                <a:ea typeface="Calibri" panose="020F0502020204030204" pitchFamily="34" charset="0"/>
                <a:cs typeface="Calibri" panose="020F0502020204030204" pitchFamily="34" charset="0"/>
              </a:rPr>
              <a:t>Hidden Dimensions</a:t>
            </a:r>
            <a:r>
              <a:rPr lang="en-US" sz="1600">
                <a:latin typeface="Calibri" panose="020F0502020204030204" pitchFamily="34" charset="0"/>
                <a:ea typeface="Calibri" panose="020F0502020204030204" pitchFamily="34" charset="0"/>
                <a:cs typeface="Calibri" panose="020F0502020204030204" pitchFamily="34" charset="0"/>
              </a:rPr>
              <a:t>: "Each LSTM layer has a hidden state dimensionality of 256, offering a robust feature extraction capability."</a:t>
            </a:r>
          </a:p>
          <a:p>
            <a:pPr algn="just"/>
            <a:r>
              <a:rPr lang="en-US" sz="1600" b="1">
                <a:latin typeface="Calibri" panose="020F0502020204030204" pitchFamily="34" charset="0"/>
                <a:ea typeface="Calibri" panose="020F0502020204030204" pitchFamily="34" charset="0"/>
                <a:cs typeface="Calibri" panose="020F0502020204030204" pitchFamily="34" charset="0"/>
              </a:rPr>
              <a:t>Binary Classification</a:t>
            </a:r>
            <a:r>
              <a:rPr lang="en-US" sz="1600">
                <a:latin typeface="Calibri" panose="020F0502020204030204" pitchFamily="34" charset="0"/>
                <a:ea typeface="Calibri" panose="020F0502020204030204" pitchFamily="34" charset="0"/>
                <a:cs typeface="Calibri" panose="020F0502020204030204" pitchFamily="34" charset="0"/>
              </a:rPr>
              <a:t>: "A sigmoid activation function in the output layer facilitates binary classification, distinguishing between authentic and false news statements."</a:t>
            </a:r>
          </a:p>
          <a:p>
            <a:pPr algn="just"/>
            <a:r>
              <a:rPr lang="en-US" sz="1600" b="1">
                <a:latin typeface="Calibri" panose="020F0502020204030204" pitchFamily="34" charset="0"/>
                <a:ea typeface="Calibri" panose="020F0502020204030204" pitchFamily="34" charset="0"/>
                <a:cs typeface="Calibri" panose="020F0502020204030204" pitchFamily="34" charset="0"/>
              </a:rPr>
              <a:t>Regularization Techniques</a:t>
            </a:r>
            <a:r>
              <a:rPr lang="en-US" sz="1600">
                <a:latin typeface="Calibri" panose="020F0502020204030204" pitchFamily="34" charset="0"/>
                <a:ea typeface="Calibri" panose="020F0502020204030204" pitchFamily="34" charset="0"/>
                <a:cs typeface="Calibri" panose="020F0502020204030204" pitchFamily="34" charset="0"/>
              </a:rPr>
              <a:t>: "Incorporates dropout layers to prevent overfitting, ensuring model generalization to new data."</a:t>
            </a:r>
          </a:p>
          <a:p>
            <a:pPr algn="just"/>
            <a:endParaRPr lang="en-US">
              <a:cs typeface="Arial" panose="020B0604020202020204"/>
            </a:endParaRPr>
          </a:p>
        </p:txBody>
      </p:sp>
      <p:sp>
        <p:nvSpPr>
          <p:cNvPr id="4" name="Footer Placeholder 3"/>
          <p:cNvSpPr>
            <a:spLocks noGrp="1"/>
          </p:cNvSpPr>
          <p:nvPr>
            <p:ph type="ftr" sz="quarter" idx="10"/>
          </p:nvPr>
        </p:nvSpPr>
        <p:spPr/>
        <p:txBody>
          <a:bodyPr/>
          <a:lstStyle/>
          <a:p>
            <a:fld id="{EB53C135-CEC6-A548-8917-8F7FEB82358B}" type="slidenum">
              <a:rPr lang="en-US" smtClean="0"/>
              <a:pPr/>
              <a:t>8</a:t>
            </a:fld>
            <a:endParaRPr lang="en-US"/>
          </a:p>
        </p:txBody>
      </p:sp>
    </p:spTree>
    <p:extLst>
      <p:ext uri="{BB962C8B-B14F-4D97-AF65-F5344CB8AC3E}">
        <p14:creationId xmlns:p14="http://schemas.microsoft.com/office/powerpoint/2010/main" val="1746531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3479247-78B3-457A-DBD5-7FE826CD57CE}"/>
              </a:ext>
            </a:extLst>
          </p:cNvPr>
          <p:cNvSpPr>
            <a:spLocks noGrp="1"/>
          </p:cNvSpPr>
          <p:nvPr>
            <p:ph type="ftr" sz="quarter" idx="10"/>
          </p:nvPr>
        </p:nvSpPr>
        <p:spPr/>
        <p:txBody>
          <a:bodyPr/>
          <a:lstStyle/>
          <a:p>
            <a:fld id="{EB53C135-CEC6-A548-8917-8F7FEB82358B}" type="slidenum">
              <a:rPr lang="en-US" smtClean="0"/>
              <a:pPr/>
              <a:t>9</a:t>
            </a:fld>
            <a:endParaRPr lang="en-US"/>
          </a:p>
        </p:txBody>
      </p:sp>
      <p:pic>
        <p:nvPicPr>
          <p:cNvPr id="7" name="Picture 6">
            <a:extLst>
              <a:ext uri="{FF2B5EF4-FFF2-40B4-BE49-F238E27FC236}">
                <a16:creationId xmlns:a16="http://schemas.microsoft.com/office/drawing/2014/main" id="{12F9DA6E-2BDE-E56F-9B39-9A4D9183C396}"/>
              </a:ext>
            </a:extLst>
          </p:cNvPr>
          <p:cNvPicPr>
            <a:picLocks noChangeAspect="1"/>
          </p:cNvPicPr>
          <p:nvPr/>
        </p:nvPicPr>
        <p:blipFill>
          <a:blip r:embed="rId2"/>
          <a:stretch>
            <a:fillRect/>
          </a:stretch>
        </p:blipFill>
        <p:spPr>
          <a:xfrm>
            <a:off x="1443781" y="1548181"/>
            <a:ext cx="8729530" cy="3428196"/>
          </a:xfrm>
          <a:prstGeom prst="rect">
            <a:avLst/>
          </a:prstGeom>
        </p:spPr>
      </p:pic>
      <p:sp>
        <p:nvSpPr>
          <p:cNvPr id="8" name="TextBox 7">
            <a:extLst>
              <a:ext uri="{FF2B5EF4-FFF2-40B4-BE49-F238E27FC236}">
                <a16:creationId xmlns:a16="http://schemas.microsoft.com/office/drawing/2014/main" id="{505E43DA-646D-96D5-F86A-43C0061A309F}"/>
              </a:ext>
            </a:extLst>
          </p:cNvPr>
          <p:cNvSpPr txBox="1"/>
          <p:nvPr/>
        </p:nvSpPr>
        <p:spPr>
          <a:xfrm>
            <a:off x="944095" y="5211840"/>
            <a:ext cx="9616943" cy="923330"/>
          </a:xfrm>
          <a:prstGeom prst="rect">
            <a:avLst/>
          </a:prstGeom>
          <a:noFill/>
        </p:spPr>
        <p:txBody>
          <a:bodyPr wrap="square" lIns="91440" tIns="45720" rIns="91440" bIns="45720" rtlCol="0" anchor="t">
            <a:spAutoFit/>
          </a:bodyPr>
          <a:lstStyle/>
          <a:p>
            <a:pPr marL="285750" indent="-285750">
              <a:buFont typeface="Arial"/>
              <a:buChar char="•"/>
            </a:pPr>
            <a:r>
              <a:rPr lang="en-US">
                <a:latin typeface="Times New Roman"/>
                <a:cs typeface="Arial"/>
              </a:rPr>
              <a:t>Loss Function used is Focal Loss (scaled cross entropy loss)</a:t>
            </a:r>
            <a:endParaRPr lang="en-US">
              <a:solidFill>
                <a:srgbClr val="212529"/>
              </a:solidFill>
              <a:latin typeface="Times New Roman"/>
              <a:cs typeface="Arial"/>
            </a:endParaRPr>
          </a:p>
          <a:p>
            <a:pPr marL="285750" indent="-285750">
              <a:buFont typeface="Arial"/>
              <a:buChar char="•"/>
            </a:pPr>
            <a:r>
              <a:rPr lang="en-US">
                <a:latin typeface="Times New Roman"/>
                <a:cs typeface="Arial"/>
              </a:rPr>
              <a:t>Optimizer is Adam</a:t>
            </a:r>
          </a:p>
          <a:p>
            <a:pPr marL="285750" indent="-285750">
              <a:buFont typeface="Arial,Sans-Serif"/>
              <a:buChar char="•"/>
            </a:pPr>
            <a:r>
              <a:rPr lang="en-US">
                <a:latin typeface="Times New Roman"/>
                <a:cs typeface="Arial"/>
              </a:rPr>
              <a:t>Test Accuracy is around 59%</a:t>
            </a:r>
          </a:p>
        </p:txBody>
      </p:sp>
    </p:spTree>
    <p:extLst>
      <p:ext uri="{BB962C8B-B14F-4D97-AF65-F5344CB8AC3E}">
        <p14:creationId xmlns:p14="http://schemas.microsoft.com/office/powerpoint/2010/main" val="2152751581"/>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1d9c337-ddf0-418a-a8d7-a29ace7f7c4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B89093F9621A249A666898C243E57A7" ma:contentTypeVersion="4" ma:contentTypeDescription="Create a new document." ma:contentTypeScope="" ma:versionID="9498a62c9cb9667af46e39fecec56807">
  <xsd:schema xmlns:xsd="http://www.w3.org/2001/XMLSchema" xmlns:xs="http://www.w3.org/2001/XMLSchema" xmlns:p="http://schemas.microsoft.com/office/2006/metadata/properties" xmlns:ns3="41d9c337-ddf0-418a-a8d7-a29ace7f7c45" targetNamespace="http://schemas.microsoft.com/office/2006/metadata/properties" ma:root="true" ma:fieldsID="60f308e0e2222736a7d565834c826ce9" ns3:_="">
    <xsd:import namespace="41d9c337-ddf0-418a-a8d7-a29ace7f7c4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d9c337-ddf0-418a-a8d7-a29ace7f7c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24C5D0-B36B-4607-99C6-12435405F30D}">
  <ds:schemaRefs>
    <ds:schemaRef ds:uri="41d9c337-ddf0-418a-a8d7-a29ace7f7c4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1E7940E-C0E2-4E6E-9355-575BB18255CC}">
  <ds:schemaRefs>
    <ds:schemaRef ds:uri="http://schemas.microsoft.com/sharepoint/v3/contenttype/forms"/>
  </ds:schemaRefs>
</ds:datastoreItem>
</file>

<file path=customXml/itemProps3.xml><?xml version="1.0" encoding="utf-8"?>
<ds:datastoreItem xmlns:ds="http://schemas.openxmlformats.org/officeDocument/2006/customXml" ds:itemID="{63A1EB4F-A21C-4E24-8DB9-FD25E82BA561}">
  <ds:schemaRefs>
    <ds:schemaRef ds:uri="41d9c337-ddf0-418a-a8d7-a29ace7f7c4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4307</TotalTime>
  <Words>1679</Words>
  <Application>Microsoft Macintosh PowerPoint</Application>
  <PresentationFormat>Widescreen</PresentationFormat>
  <Paragraphs>139</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-apple-system</vt:lpstr>
      <vt:lpstr>Arial</vt:lpstr>
      <vt:lpstr>Arial Regular</vt:lpstr>
      <vt:lpstr>Arial,Sans-Serif</vt:lpstr>
      <vt:lpstr>Calibri</vt:lpstr>
      <vt:lpstr>Georgia</vt:lpstr>
      <vt:lpstr>System Font Regular</vt:lpstr>
      <vt:lpstr>Times New Roman</vt:lpstr>
      <vt:lpstr>Office Theme</vt:lpstr>
      <vt:lpstr>Fake news detection</vt:lpstr>
      <vt:lpstr>Introduction</vt:lpstr>
      <vt:lpstr>Dataset</vt:lpstr>
      <vt:lpstr>Dataset Analysis</vt:lpstr>
      <vt:lpstr>Dataset Pre-Processing</vt:lpstr>
      <vt:lpstr>Bi-LSTM</vt:lpstr>
      <vt:lpstr>Why BERT Tokenizer?</vt:lpstr>
      <vt:lpstr>Architecture</vt:lpstr>
      <vt:lpstr>PowerPoint Presentation</vt:lpstr>
      <vt:lpstr>PowerPoint Presentation</vt:lpstr>
      <vt:lpstr>Bi-LSTM(with attention)</vt:lpstr>
      <vt:lpstr>Architecture</vt:lpstr>
      <vt:lpstr>Focal Loss:</vt:lpstr>
      <vt:lpstr>BCE Loss:</vt:lpstr>
      <vt:lpstr>SmoothL1 Loss:</vt:lpstr>
      <vt:lpstr>Accuracy:</vt:lpstr>
      <vt:lpstr>Transformer</vt:lpstr>
      <vt:lpstr>Why TF-IDF Vectorizer?</vt:lpstr>
      <vt:lpstr>Architecture</vt:lpstr>
      <vt:lpstr>PowerPoint Presentation</vt:lpstr>
      <vt:lpstr>PowerPoint Presentation</vt:lpstr>
      <vt:lpstr>Results:</vt:lpstr>
      <vt:lpstr>BERT:</vt:lpstr>
      <vt:lpstr>PowerPoint Presentation</vt:lpstr>
      <vt:lpstr>PowerPoint Presentation</vt:lpstr>
      <vt:lpstr>Conclusion</vt:lpstr>
      <vt:lpstr>References</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Santhosh Reddy Chilaka</cp:lastModifiedBy>
  <cp:revision>69</cp:revision>
  <dcterms:created xsi:type="dcterms:W3CDTF">2019-04-04T19:20:28Z</dcterms:created>
  <dcterms:modified xsi:type="dcterms:W3CDTF">2023-12-10T23:49:24Z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0x010100EB89093F9621A249A666898C243E57A7</vt:lpwstr>
  </property>
</Properties>
</file>