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E7D4B4-C05C-41A6-B2F8-5F216B376627}">
  <a:tblStyle styleId="{8AE7D4B4-C05C-41A6-B2F8-5F216B3766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3F4BAAE-8E8C-4DDD-8B2C-F0429BFAA0E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6"/>
  </p:normalViewPr>
  <p:slideViewPr>
    <p:cSldViewPr snapToGrid="0">
      <p:cViewPr varScale="1">
        <p:scale>
          <a:sx n="144" d="100"/>
          <a:sy n="144" d="100"/>
        </p:scale>
        <p:origin x="8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416375"/>
            <a:ext cx="8520600" cy="43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7"/>
              <a:buFont typeface="Arial"/>
              <a:buNone/>
            </a:pPr>
            <a:r>
              <a:rPr lang="en-GB" sz="2250" dirty="0">
                <a:solidFill>
                  <a:srgbClr val="141414"/>
                </a:solidFill>
              </a:rPr>
              <a:t>           </a:t>
            </a:r>
            <a:r>
              <a:rPr lang="en-GB" sz="2250" dirty="0">
                <a:solidFill>
                  <a:srgbClr val="14141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lang="en-GB" sz="20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0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b="1" dirty="0">
                <a:latin typeface="Helvetica Neue"/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lang="en-GB" sz="2444" b="1" dirty="0">
                <a:latin typeface="Helvetica Neue"/>
                <a:ea typeface="Helvetica Neue"/>
                <a:cs typeface="Helvetica Neue"/>
                <a:sym typeface="Helvetica Neue"/>
              </a:rPr>
              <a:t>Marketing Measurement Triangulation</a:t>
            </a:r>
            <a:endParaRPr sz="2444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                                     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-GB" sz="1650" baseline="30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GB" sz="16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May 2025</a:t>
            </a:r>
            <a:endParaRPr sz="16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Santhosh D M</a:t>
            </a:r>
            <a:endParaRPr sz="16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620" b="1">
                <a:latin typeface="Helvetica Neue"/>
                <a:ea typeface="Helvetica Neue"/>
                <a:cs typeface="Helvetica Neue"/>
                <a:sym typeface="Helvetica Neue"/>
              </a:rPr>
              <a:t>General Framework for Triangulation</a:t>
            </a:r>
            <a:endParaRPr sz="162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000" b="1" i="0" u="none" strike="noStrike">
                <a:solidFill>
                  <a:schemeClr val="dk1"/>
                </a:solidFill>
              </a:rPr>
              <a:t>1. Offline /Online Channels</a:t>
            </a:r>
            <a:r>
              <a:rPr lang="en-GB" sz="1000" b="1">
                <a:solidFill>
                  <a:schemeClr val="dk1"/>
                </a:solidFill>
              </a:rPr>
              <a:t> </a:t>
            </a:r>
            <a:r>
              <a:rPr lang="en-GB" sz="1000" b="1" i="0" u="none" strike="noStrike">
                <a:solidFill>
                  <a:schemeClr val="dk1"/>
                </a:solidFill>
              </a:rPr>
              <a:t> (TV, Radio, DOOH, Print)</a:t>
            </a:r>
            <a:endParaRPr sz="10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000" b="1">
                <a:solidFill>
                  <a:schemeClr val="dk1"/>
                </a:solidFill>
              </a:rPr>
              <a:t>        </a:t>
            </a:r>
            <a:r>
              <a:rPr lang="en-GB" sz="1000" b="1" i="0" u="none" strike="noStrike">
                <a:solidFill>
                  <a:schemeClr val="dk1"/>
                </a:solidFill>
              </a:rPr>
              <a:t>Method:</a:t>
            </a:r>
            <a:r>
              <a:rPr lang="en-GB" sz="1000" b="1">
                <a:solidFill>
                  <a:schemeClr val="dk1"/>
                </a:solidFill>
              </a:rPr>
              <a:t> </a:t>
            </a:r>
            <a:r>
              <a:rPr lang="en-GB" sz="1000" b="1" i="0" u="none" strike="noStrike">
                <a:solidFill>
                  <a:schemeClr val="dk1"/>
                </a:solidFill>
              </a:rPr>
              <a:t>Incrementality Lift Tests</a:t>
            </a:r>
            <a:endParaRPr sz="1000" b="1" i="0" u="none" strike="noStrike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000">
                <a:solidFill>
                  <a:schemeClr val="dk1"/>
                </a:solidFill>
              </a:rPr>
              <a:t>       </a:t>
            </a:r>
            <a:r>
              <a:rPr lang="en-GB" sz="1000" b="1">
                <a:solidFill>
                  <a:schemeClr val="dk1"/>
                </a:solidFill>
              </a:rPr>
              <a:t> </a:t>
            </a:r>
            <a:r>
              <a:rPr lang="en-GB" sz="1000" b="1" i="0" u="none" strike="noStrike">
                <a:solidFill>
                  <a:schemeClr val="dk1"/>
                </a:solidFill>
              </a:rPr>
              <a:t>Adjusting MMM: </a:t>
            </a:r>
            <a:r>
              <a:rPr lang="en-GB" sz="1000">
                <a:solidFill>
                  <a:schemeClr val="dk1"/>
                </a:solidFill>
              </a:rPr>
              <a:t>New Offline Coef = Original Coef × (Observed Lift / Predicted Lift) </a:t>
            </a:r>
            <a:endParaRPr sz="1000" i="1" u="none" strike="noStrike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i="1" u="none" strike="noStrike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000" i="1">
                <a:solidFill>
                  <a:schemeClr val="dk1"/>
                </a:solidFill>
              </a:rPr>
              <a:t> 	</a:t>
            </a:r>
            <a:r>
              <a:rPr lang="en-GB" sz="1000" b="1" i="1" u="none" strike="noStrike">
                <a:solidFill>
                  <a:schemeClr val="dk1"/>
                </a:solidFill>
              </a:rPr>
              <a:t>Example: </a:t>
            </a:r>
            <a:r>
              <a:rPr lang="en-GB" sz="1000" i="0" u="none" strike="noStrike">
                <a:solidFill>
                  <a:schemeClr val="dk1"/>
                </a:solidFill>
              </a:rPr>
              <a:t>TV predicted 10% sales lift → Test shows 15% → Adjust coefficient by +50%</a:t>
            </a:r>
            <a:endParaRPr sz="100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000" b="1" i="0" u="none" strike="noStrike">
                <a:solidFill>
                  <a:schemeClr val="dk1"/>
                </a:solidFill>
              </a:rPr>
              <a:t>2. Online Channels (Paid Search, Social, Display, Affiliate)</a:t>
            </a:r>
            <a:endParaRPr sz="1000" b="1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000" b="1" i="0" u="none" strike="noStrike">
                <a:solidFill>
                  <a:schemeClr val="dk1"/>
                </a:solidFill>
              </a:rPr>
              <a:t>        Method: </a:t>
            </a:r>
            <a:r>
              <a:rPr lang="en-GB" sz="1000" i="0" u="none" strike="noStrike">
                <a:solidFill>
                  <a:schemeClr val="dk1"/>
                </a:solidFill>
              </a:rPr>
              <a:t>Multi-Touch Attribution (MTA)</a:t>
            </a:r>
            <a:endParaRPr sz="1000" i="0" u="none" strike="noStrike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GB" sz="1000" i="1" u="none" strike="noStrike">
                <a:solidFill>
                  <a:schemeClr val="dk1"/>
                </a:solidFill>
              </a:rPr>
            </a:br>
            <a:r>
              <a:rPr lang="en-GB" sz="1000" b="1" i="1" u="none" strike="noStrike">
                <a:solidFill>
                  <a:schemeClr val="dk1"/>
                </a:solidFill>
              </a:rPr>
              <a:t>Examples:</a:t>
            </a:r>
            <a:r>
              <a:rPr lang="en-GB" sz="1000" b="1">
                <a:solidFill>
                  <a:schemeClr val="dk1"/>
                </a:solidFill>
              </a:rPr>
              <a:t> </a:t>
            </a:r>
            <a:r>
              <a:rPr lang="en-GB" sz="1000" i="0" u="none" strike="noStrike">
                <a:solidFill>
                  <a:schemeClr val="dk1"/>
                </a:solidFill>
              </a:rPr>
              <a:t>Fair credit across Paid Social → Display → Conversion paths</a:t>
            </a:r>
            <a:endParaRPr sz="10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i="0" u="none" strike="noStrike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000" b="1" i="0" u="none" strike="noStrike">
                <a:solidFill>
                  <a:schemeClr val="dk1"/>
                </a:solidFill>
              </a:rPr>
              <a:t>3. Adjusting MMM: </a:t>
            </a:r>
            <a:r>
              <a:rPr lang="en-GB" sz="1000">
                <a:solidFill>
                  <a:schemeClr val="dk1"/>
                </a:solidFill>
              </a:rPr>
              <a:t>Digital Coef Adjustment = (MTA Attribution % / MMM Contribution %) </a:t>
            </a:r>
            <a:endParaRPr sz="10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i="1" u="none" strike="noStrike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000" i="1">
                <a:solidFill>
                  <a:schemeClr val="dk1"/>
                </a:solidFill>
              </a:rPr>
              <a:t>	</a:t>
            </a:r>
            <a:r>
              <a:rPr lang="en-GB" sz="1000" b="1" i="1" u="none" strike="noStrike">
                <a:solidFill>
                  <a:schemeClr val="dk1"/>
                </a:solidFill>
              </a:rPr>
              <a:t>Example:</a:t>
            </a:r>
            <a:r>
              <a:rPr lang="en-GB" sz="1000" b="1">
                <a:solidFill>
                  <a:schemeClr val="dk1"/>
                </a:solidFill>
              </a:rPr>
              <a:t> </a:t>
            </a:r>
            <a:r>
              <a:rPr lang="en-GB" sz="1000" i="0" u="none" strike="noStrike">
                <a:solidFill>
                  <a:schemeClr val="dk1"/>
                </a:solidFill>
              </a:rPr>
              <a:t>MTA says Display drives 20% conversions → MMM says 12% → Adjust coefficient ×1.67</a:t>
            </a:r>
            <a:endParaRPr sz="10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b="0" i="0" u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1575" y="76200"/>
            <a:ext cx="522424" cy="31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grpSp>
        <p:nvGrpSpPr>
          <p:cNvPr id="142" name="Google Shape;142;p23"/>
          <p:cNvGrpSpPr/>
          <p:nvPr/>
        </p:nvGrpSpPr>
        <p:grpSpPr>
          <a:xfrm>
            <a:off x="2355525" y="316050"/>
            <a:ext cx="4281225" cy="4457650"/>
            <a:chOff x="2355525" y="316050"/>
            <a:chExt cx="4281225" cy="4457650"/>
          </a:xfrm>
        </p:grpSpPr>
        <p:grpSp>
          <p:nvGrpSpPr>
            <p:cNvPr id="143" name="Google Shape;143;p23"/>
            <p:cNvGrpSpPr/>
            <p:nvPr/>
          </p:nvGrpSpPr>
          <p:grpSpPr>
            <a:xfrm>
              <a:off x="3715800" y="316050"/>
              <a:ext cx="1550475" cy="4457650"/>
              <a:chOff x="3487200" y="468450"/>
              <a:chExt cx="1550475" cy="4457650"/>
            </a:xfrm>
          </p:grpSpPr>
          <p:grpSp>
            <p:nvGrpSpPr>
              <p:cNvPr id="144" name="Google Shape;144;p23"/>
              <p:cNvGrpSpPr/>
              <p:nvPr/>
            </p:nvGrpSpPr>
            <p:grpSpPr>
              <a:xfrm>
                <a:off x="3487200" y="468450"/>
                <a:ext cx="1550475" cy="4457650"/>
                <a:chOff x="3487200" y="468450"/>
                <a:chExt cx="1550475" cy="4457650"/>
              </a:xfrm>
            </p:grpSpPr>
            <p:grpSp>
              <p:nvGrpSpPr>
                <p:cNvPr id="145" name="Google Shape;145;p23"/>
                <p:cNvGrpSpPr/>
                <p:nvPr/>
              </p:nvGrpSpPr>
              <p:grpSpPr>
                <a:xfrm>
                  <a:off x="3487200" y="2175700"/>
                  <a:ext cx="1545900" cy="1270808"/>
                  <a:chOff x="3471450" y="2044950"/>
                  <a:chExt cx="1545900" cy="1270808"/>
                </a:xfrm>
              </p:grpSpPr>
              <p:sp>
                <p:nvSpPr>
                  <p:cNvPr id="146" name="Google Shape;146;p23"/>
                  <p:cNvSpPr/>
                  <p:nvPr/>
                </p:nvSpPr>
                <p:spPr>
                  <a:xfrm>
                    <a:off x="3471450" y="2699258"/>
                    <a:ext cx="1545900" cy="6165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6900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highlight>
                        <a:srgbClr val="FF6900"/>
                      </a:highlight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" name="Google Shape;147;p23"/>
                  <p:cNvSpPr txBox="1"/>
                  <p:nvPr/>
                </p:nvSpPr>
                <p:spPr>
                  <a:xfrm>
                    <a:off x="3609450" y="2699258"/>
                    <a:ext cx="1269900" cy="220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-GB" sz="800" b="1" i="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Run MMM</a:t>
                    </a:r>
                    <a:endParaRPr sz="800" b="1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sp>
                <p:nvSpPr>
                  <p:cNvPr id="148" name="Google Shape;148;p23"/>
                  <p:cNvSpPr txBox="1"/>
                  <p:nvPr/>
                </p:nvSpPr>
                <p:spPr>
                  <a:xfrm>
                    <a:off x="3471450" y="2897108"/>
                    <a:ext cx="1545900" cy="220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r>
                      <a:rPr lang="en-GB" sz="800" b="0" i="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- Bayesian Regression-PyMC</a:t>
                    </a:r>
                    <a:endParaRPr sz="8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800"/>
                      <a:buFont typeface="Arial"/>
                      <a:buNone/>
                    </a:pPr>
                    <a:endParaRPr sz="8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cxnSp>
                <p:nvCxnSpPr>
                  <p:cNvPr id="149" name="Google Shape;149;p23"/>
                  <p:cNvCxnSpPr/>
                  <p:nvPr/>
                </p:nvCxnSpPr>
                <p:spPr>
                  <a:xfrm>
                    <a:off x="3471450" y="2044950"/>
                    <a:ext cx="1545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grpSp>
              <p:nvGrpSpPr>
                <p:cNvPr id="150" name="Google Shape;150;p23"/>
                <p:cNvGrpSpPr/>
                <p:nvPr/>
              </p:nvGrpSpPr>
              <p:grpSpPr>
                <a:xfrm>
                  <a:off x="3487200" y="468450"/>
                  <a:ext cx="1550475" cy="4457650"/>
                  <a:chOff x="3487200" y="468450"/>
                  <a:chExt cx="1550475" cy="4457650"/>
                </a:xfrm>
              </p:grpSpPr>
              <p:grpSp>
                <p:nvGrpSpPr>
                  <p:cNvPr id="151" name="Google Shape;151;p23"/>
                  <p:cNvGrpSpPr/>
                  <p:nvPr/>
                </p:nvGrpSpPr>
                <p:grpSpPr>
                  <a:xfrm>
                    <a:off x="3487275" y="468450"/>
                    <a:ext cx="1550400" cy="1183100"/>
                    <a:chOff x="3487275" y="468450"/>
                    <a:chExt cx="1550400" cy="1183100"/>
                  </a:xfrm>
                </p:grpSpPr>
                <p:sp>
                  <p:nvSpPr>
                    <p:cNvPr id="152" name="Google Shape;152;p23"/>
                    <p:cNvSpPr/>
                    <p:nvPr/>
                  </p:nvSpPr>
                  <p:spPr>
                    <a:xfrm>
                      <a:off x="3491775" y="468450"/>
                      <a:ext cx="1545900" cy="3102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6900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rgbClr val="000000"/>
                          </a:solidFill>
                          <a:highlight>
                            <a:srgbClr val="FF69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Start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highlight>
                          <a:srgbClr val="FF69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p:txBody>
                </p:sp>
                <p:sp>
                  <p:nvSpPr>
                    <p:cNvPr id="153" name="Google Shape;153;p23"/>
                    <p:cNvSpPr/>
                    <p:nvPr/>
                  </p:nvSpPr>
                  <p:spPr>
                    <a:xfrm>
                      <a:off x="3487275" y="1035050"/>
                      <a:ext cx="1545900" cy="6165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6900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highlight>
                          <a:srgbClr val="FF69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4" name="Google Shape;154;p23"/>
                    <p:cNvSpPr txBox="1"/>
                    <p:nvPr/>
                  </p:nvSpPr>
                  <p:spPr>
                    <a:xfrm>
                      <a:off x="3570075" y="1035050"/>
                      <a:ext cx="1389300" cy="220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 Incrementality Test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p:txBody>
                </p:sp>
                <p:sp>
                  <p:nvSpPr>
                    <p:cNvPr id="155" name="Google Shape;155;p23"/>
                    <p:cNvSpPr txBox="1"/>
                    <p:nvPr/>
                  </p:nvSpPr>
                  <p:spPr>
                    <a:xfrm>
                      <a:off x="3487275" y="1232900"/>
                      <a:ext cx="1545900" cy="220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 Test Group, Control Group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 t-test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p:txBody>
                </p:sp>
                <p:cxnSp>
                  <p:nvCxnSpPr>
                    <p:cNvPr id="156" name="Google Shape;156;p23"/>
                    <p:cNvCxnSpPr/>
                    <p:nvPr/>
                  </p:nvCxnSpPr>
                  <p:spPr>
                    <a:xfrm>
                      <a:off x="3487275" y="1281650"/>
                      <a:ext cx="154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  <p:grpSp>
                <p:nvGrpSpPr>
                  <p:cNvPr id="157" name="Google Shape;157;p23"/>
                  <p:cNvGrpSpPr/>
                  <p:nvPr/>
                </p:nvGrpSpPr>
                <p:grpSpPr>
                  <a:xfrm>
                    <a:off x="3487200" y="1937137"/>
                    <a:ext cx="1545900" cy="1113671"/>
                    <a:chOff x="3471375" y="915637"/>
                    <a:chExt cx="1545900" cy="1113671"/>
                  </a:xfrm>
                </p:grpSpPr>
                <p:sp>
                  <p:nvSpPr>
                    <p:cNvPr id="158" name="Google Shape;158;p23"/>
                    <p:cNvSpPr/>
                    <p:nvPr/>
                  </p:nvSpPr>
                  <p:spPr>
                    <a:xfrm>
                      <a:off x="3471375" y="915637"/>
                      <a:ext cx="1545900" cy="6165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6900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highlight>
                          <a:srgbClr val="FF69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9" name="Google Shape;159;p23"/>
                    <p:cNvSpPr txBox="1"/>
                    <p:nvPr/>
                  </p:nvSpPr>
                  <p:spPr>
                    <a:xfrm>
                      <a:off x="3609375" y="915637"/>
                      <a:ext cx="1269900" cy="220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Run MTA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p:txBody>
                </p:sp>
                <p:sp>
                  <p:nvSpPr>
                    <p:cNvPr id="160" name="Google Shape;160;p23"/>
                    <p:cNvSpPr txBox="1"/>
                    <p:nvPr/>
                  </p:nvSpPr>
                  <p:spPr>
                    <a:xfrm>
                      <a:off x="3471375" y="1113487"/>
                      <a:ext cx="1545900" cy="220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MTA - Marko Model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p:txBody>
                </p:sp>
                <p:cxnSp>
                  <p:nvCxnSpPr>
                    <p:cNvPr id="161" name="Google Shape;161;p23"/>
                    <p:cNvCxnSpPr/>
                    <p:nvPr/>
                  </p:nvCxnSpPr>
                  <p:spPr>
                    <a:xfrm>
                      <a:off x="3471375" y="2029308"/>
                      <a:ext cx="154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  <p:grpSp>
                <p:nvGrpSpPr>
                  <p:cNvPr id="162" name="Google Shape;162;p23"/>
                  <p:cNvGrpSpPr/>
                  <p:nvPr/>
                </p:nvGrpSpPr>
                <p:grpSpPr>
                  <a:xfrm>
                    <a:off x="3487200" y="3725150"/>
                    <a:ext cx="1546050" cy="616500"/>
                    <a:chOff x="3471450" y="1812900"/>
                    <a:chExt cx="1546050" cy="616500"/>
                  </a:xfrm>
                </p:grpSpPr>
                <p:sp>
                  <p:nvSpPr>
                    <p:cNvPr id="163" name="Google Shape;163;p23"/>
                    <p:cNvSpPr/>
                    <p:nvPr/>
                  </p:nvSpPr>
                  <p:spPr>
                    <a:xfrm>
                      <a:off x="3471450" y="1812900"/>
                      <a:ext cx="1545900" cy="616500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6900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highlight>
                          <a:srgbClr val="FF69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64" name="Google Shape;164;p23"/>
                    <p:cNvSpPr txBox="1"/>
                    <p:nvPr/>
                  </p:nvSpPr>
                  <p:spPr>
                    <a:xfrm>
                      <a:off x="3530700" y="1812900"/>
                      <a:ext cx="1486800" cy="220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Triangulate-IT,MMM,MTA</a:t>
                      </a:r>
                      <a:endParaRPr sz="800" b="1" i="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p:txBody>
                </p:sp>
                <p:sp>
                  <p:nvSpPr>
                    <p:cNvPr id="165" name="Google Shape;165;p23"/>
                    <p:cNvSpPr txBox="1"/>
                    <p:nvPr/>
                  </p:nvSpPr>
                  <p:spPr>
                    <a:xfrm>
                      <a:off x="3471450" y="2010750"/>
                      <a:ext cx="1545900" cy="220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 </a:t>
                      </a:r>
                      <a:r>
                        <a:rPr lang="en-GB" sz="6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Adjust MMM coef. based on IT &amp; MTA insights</a:t>
                      </a:r>
                      <a:endParaRPr sz="600" b="0" i="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-GB" sz="6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 Update priors and rerun MMM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0" i="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p:txBody>
                </p:sp>
                <p:cxnSp>
                  <p:nvCxnSpPr>
                    <p:cNvPr id="166" name="Google Shape;166;p23"/>
                    <p:cNvCxnSpPr/>
                    <p:nvPr/>
                  </p:nvCxnSpPr>
                  <p:spPr>
                    <a:xfrm>
                      <a:off x="3471450" y="2044950"/>
                      <a:ext cx="154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  <p:sp>
                <p:nvSpPr>
                  <p:cNvPr id="167" name="Google Shape;167;p23"/>
                  <p:cNvSpPr/>
                  <p:nvPr/>
                </p:nvSpPr>
                <p:spPr>
                  <a:xfrm>
                    <a:off x="3487275" y="4615900"/>
                    <a:ext cx="1545900" cy="3102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6900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lang="en-GB" sz="1400" b="1" i="0" u="none" strike="noStrike" cap="none">
                        <a:solidFill>
                          <a:srgbClr val="000000"/>
                        </a:solidFill>
                        <a:highlight>
                          <a:srgbClr val="FF69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End</a:t>
                    </a:r>
                    <a:endParaRPr sz="1400" b="1" i="0" u="none" strike="noStrike" cap="none">
                      <a:solidFill>
                        <a:srgbClr val="000000"/>
                      </a:solidFill>
                      <a:highlight>
                        <a:srgbClr val="FF6900"/>
                      </a:highlight>
                      <a:latin typeface="Helvetica Neue"/>
                      <a:ea typeface="Helvetica Neue"/>
                      <a:cs typeface="Helvetica Neue"/>
                      <a:sym typeface="Helvetica Neue"/>
                    </a:endParaRPr>
                  </a:p>
                </p:txBody>
              </p:sp>
              <p:cxnSp>
                <p:nvCxnSpPr>
                  <p:cNvPr id="168" name="Google Shape;168;p23"/>
                  <p:cNvCxnSpPr>
                    <a:stCxn id="163" idx="2"/>
                    <a:endCxn id="167" idx="0"/>
                  </p:cNvCxnSpPr>
                  <p:nvPr/>
                </p:nvCxnSpPr>
                <p:spPr>
                  <a:xfrm>
                    <a:off x="4260150" y="4341650"/>
                    <a:ext cx="0" cy="274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69" name="Google Shape;169;p23"/>
                  <p:cNvCxnSpPr/>
                  <p:nvPr/>
                </p:nvCxnSpPr>
                <p:spPr>
                  <a:xfrm>
                    <a:off x="4260225" y="3450913"/>
                    <a:ext cx="0" cy="274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70" name="Google Shape;170;p23"/>
                  <p:cNvCxnSpPr/>
                  <p:nvPr/>
                </p:nvCxnSpPr>
                <p:spPr>
                  <a:xfrm>
                    <a:off x="4260150" y="2571738"/>
                    <a:ext cx="0" cy="274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71" name="Google Shape;171;p23"/>
                  <p:cNvCxnSpPr/>
                  <p:nvPr/>
                </p:nvCxnSpPr>
                <p:spPr>
                  <a:xfrm>
                    <a:off x="4260150" y="1660488"/>
                    <a:ext cx="0" cy="274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cxnSp>
            </p:grpSp>
          </p:grpSp>
          <p:cxnSp>
            <p:nvCxnSpPr>
              <p:cNvPr id="172" name="Google Shape;172;p23"/>
              <p:cNvCxnSpPr/>
              <p:nvPr/>
            </p:nvCxnSpPr>
            <p:spPr>
              <a:xfrm>
                <a:off x="4260225" y="763963"/>
                <a:ext cx="0" cy="27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73" name="Google Shape;173;p23"/>
            <p:cNvSpPr/>
            <p:nvPr/>
          </p:nvSpPr>
          <p:spPr>
            <a:xfrm>
              <a:off x="2355525" y="1012150"/>
              <a:ext cx="1315800" cy="31836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5320950" y="1853509"/>
              <a:ext cx="1315800" cy="2342241"/>
            </a:xfrm>
            <a:prstGeom prst="curvedLeftArrow">
              <a:avLst>
                <a:gd name="adj1" fmla="val 25000"/>
                <a:gd name="adj2" fmla="val 50000"/>
                <a:gd name="adj3" fmla="val 33315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5" name="Google Shape;175;p23"/>
          <p:cNvCxnSpPr/>
          <p:nvPr/>
        </p:nvCxnSpPr>
        <p:spPr>
          <a:xfrm>
            <a:off x="3715800" y="2023300"/>
            <a:ext cx="154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23"/>
          <p:cNvSpPr/>
          <p:nvPr/>
        </p:nvSpPr>
        <p:spPr>
          <a:xfrm>
            <a:off x="119625" y="2274850"/>
            <a:ext cx="2132400" cy="393600"/>
          </a:xfrm>
          <a:prstGeom prst="roundRect">
            <a:avLst>
              <a:gd name="adj" fmla="val 16667"/>
            </a:avLst>
          </a:prstGeom>
          <a:solidFill>
            <a:srgbClr val="FF4A00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Offline/Online Channels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695850" y="2735909"/>
            <a:ext cx="1620879" cy="360349"/>
          </a:xfrm>
          <a:prstGeom prst="roundRect">
            <a:avLst>
              <a:gd name="adj" fmla="val 16667"/>
            </a:avLst>
          </a:prstGeom>
          <a:solidFill>
            <a:srgbClr val="FF4A00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Online Channels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72839"/>
              <a:buNone/>
            </a:pPr>
            <a:r>
              <a:rPr lang="en-GB" sz="1800" b="1">
                <a:latin typeface="Helvetica Neue"/>
                <a:ea typeface="Helvetica Neue"/>
                <a:cs typeface="Helvetica Neue"/>
                <a:sym typeface="Helvetica Neue"/>
              </a:rPr>
              <a:t>Scenario Planning and Budget Optimisation</a:t>
            </a:r>
            <a:endParaRPr sz="18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311700" y="929325"/>
            <a:ext cx="8520600" cy="3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Objective: </a:t>
            </a: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determine the optimal budget allocation across channels to maximize return on investment (ROI) and achieve business goals.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AutoNum type="alphaLcPeriod"/>
            </a:pPr>
            <a:r>
              <a:rPr lang="en-GB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 techniques - </a:t>
            </a:r>
            <a:endParaRPr sz="1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Char char="●"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Programming and PyMC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Char char="●"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Curves - Opti</a:t>
            </a:r>
            <a:r>
              <a:rPr lang="en-GB" sz="1000">
                <a:solidFill>
                  <a:schemeClr val="dk1"/>
                </a:solidFill>
              </a:rPr>
              <a:t>mising </a:t>
            </a: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mROI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AutoNum type="alphaLcPeriod"/>
            </a:pPr>
            <a:r>
              <a:rPr lang="en-GB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Scenario planning </a:t>
            </a: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Best-case, worst-case, and realistic scenarios</a:t>
            </a:r>
            <a:r>
              <a:rPr lang="en-GB" sz="1000">
                <a:solidFill>
                  <a:schemeClr val="dk1"/>
                </a:solidFill>
              </a:rPr>
              <a:t> simulations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different spend scenarios and evaluate sales growth impact.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1575" y="76200"/>
            <a:ext cx="522424" cy="31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186" name="Google Shape;186;p24" descr="image"/>
          <p:cNvPicPr preferRelativeResize="0"/>
          <p:nvPr/>
        </p:nvPicPr>
        <p:blipFill rotWithShape="1">
          <a:blip r:embed="rId4">
            <a:alphaModFix/>
          </a:blip>
          <a:srcRect l="15447" t="22247" r="3078" b="25130"/>
          <a:stretch/>
        </p:blipFill>
        <p:spPr>
          <a:xfrm>
            <a:off x="5584850" y="2359875"/>
            <a:ext cx="3211349" cy="16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72839"/>
              <a:buNone/>
            </a:pPr>
            <a:r>
              <a:rPr lang="en-GB" sz="1800" b="1">
                <a:latin typeface="Helvetica Neue"/>
                <a:ea typeface="Helvetica Neue"/>
                <a:cs typeface="Helvetica Neue"/>
                <a:sym typeface="Helvetica Neue"/>
              </a:rPr>
              <a:t>Timeline Plan for MM Triangulation</a:t>
            </a:r>
            <a:endParaRPr sz="18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311700" y="1177750"/>
            <a:ext cx="8520600" cy="3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Gantt Chart</a:t>
            </a:r>
            <a:endParaRPr sz="1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1575" y="76200"/>
            <a:ext cx="522424" cy="31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graphicFrame>
        <p:nvGraphicFramePr>
          <p:cNvPr id="195" name="Google Shape;195;p25"/>
          <p:cNvGraphicFramePr/>
          <p:nvPr/>
        </p:nvGraphicFramePr>
        <p:xfrm>
          <a:off x="796500" y="164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{83F4BAAE-8E8C-4DDD-8B2C-F0429BFAA0E4}</a:tableStyleId>
              </a:tblPr>
              <a:tblGrid>
                <a:gridCol w="189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Phase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1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2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3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4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5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6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7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8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9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10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Experiment Design</a:t>
                      </a:r>
                      <a:endParaRPr sz="900" b="1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Incrementality Test </a:t>
                      </a:r>
                      <a:endParaRPr sz="900" b="1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>
                          <a:highlight>
                            <a:srgbClr val="000000"/>
                          </a:highlight>
                        </a:rPr>
                        <a:t> </a:t>
                      </a:r>
                      <a:endParaRPr sz="900" u="none" strike="noStrike" cap="none">
                        <a:highlight>
                          <a:srgbClr val="000000"/>
                        </a:highlight>
                      </a:endParaRPr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>
                          <a:highlight>
                            <a:srgbClr val="000000"/>
                          </a:highlight>
                        </a:rPr>
                        <a:t> </a:t>
                      </a:r>
                      <a:endParaRPr sz="900" u="none" strike="noStrike" cap="none">
                        <a:highlight>
                          <a:srgbClr val="000000"/>
                        </a:highlight>
                      </a:endParaRPr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>
                          <a:highlight>
                            <a:srgbClr val="000000"/>
                          </a:highlight>
                        </a:rPr>
                        <a:t> </a:t>
                      </a:r>
                      <a:endParaRPr sz="900" u="none" strike="noStrike" cap="none">
                        <a:highlight>
                          <a:srgbClr val="000000"/>
                        </a:highlight>
                      </a:endParaRPr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>
                          <a:highlight>
                            <a:srgbClr val="000000"/>
                          </a:highlight>
                        </a:rPr>
                        <a:t> </a:t>
                      </a:r>
                      <a:endParaRPr sz="900" u="none" strike="noStrike" cap="none">
                        <a:highlight>
                          <a:srgbClr val="000000"/>
                        </a:highlight>
                      </a:endParaRPr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Analyze Incrementality Results</a:t>
                      </a:r>
                      <a:endParaRPr sz="900" b="1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MTA Path Analysis</a:t>
                      </a:r>
                      <a:endParaRPr sz="900" b="1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MMM Modeling</a:t>
                      </a:r>
                      <a:endParaRPr sz="900" b="1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Triangulation &amp; Calibration</a:t>
                      </a:r>
                      <a:endParaRPr sz="900" b="1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Final Decision &amp; Rollout</a:t>
                      </a:r>
                      <a:endParaRPr sz="900" b="1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strike="noStrike" cap="none"/>
                        <a:t> </a:t>
                      </a:r>
                      <a:endParaRPr sz="900" u="none" strike="noStrike" cap="none"/>
                    </a:p>
                  </a:txBody>
                  <a:tcPr marL="12700" marR="12700" marT="12700" marB="6350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1111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173675" y="690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7000">
                <a:solidFill>
                  <a:schemeClr val="lt1"/>
                </a:solidFill>
              </a:rPr>
              <a:t>        </a:t>
            </a:r>
            <a:r>
              <a:rPr lang="en-GB" sz="7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70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34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b="1"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975325"/>
            <a:ext cx="8520600" cy="3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MM Components, Pros and Cons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 for Triangulation and Examples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Scenario Planning and Budget Optimisation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Timeline Plan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1575" y="76200"/>
            <a:ext cx="522424" cy="3102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4975" y="1066800"/>
            <a:ext cx="1910799" cy="1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Helvetica Neue"/>
                <a:ea typeface="Helvetica Neue"/>
                <a:cs typeface="Helvetica Neue"/>
                <a:sym typeface="Helvetica Neue"/>
              </a:rPr>
              <a:t>MM Components, Pros and Cons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1575" y="76200"/>
            <a:ext cx="522424" cy="3102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403934" y="125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{8AE7D4B4-C05C-41A6-B2F8-5F216B376627}</a:tableStyleId>
              </a:tblPr>
              <a:tblGrid>
                <a:gridCol w="100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MMM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MTA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Incrementality Testing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>
                    <a:solidFill>
                      <a:srgbClr val="FF4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Purpose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Measure </a:t>
                      </a:r>
                      <a:r>
                        <a:rPr lang="en-GB" sz="10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aggregate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impact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Attribute credit across digital </a:t>
                      </a:r>
                      <a:r>
                        <a:rPr lang="en-GB" sz="10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touchpoints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Prove </a:t>
                      </a:r>
                      <a:r>
                        <a:rPr lang="en-GB" sz="10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causal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impact of a campaign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Best For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Long-term planning, offline media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Tactical digital optimization 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Validating </a:t>
                      </a:r>
                      <a:r>
                        <a:rPr lang="en-GB" sz="10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true lift 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from campaigns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Data Needs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spend, media, sales, and external factor  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data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0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User-level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journey and conversion data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Test/control setup (geo splits, holdouts). 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Refresh Speed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Quarterly or monthly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Daily or weekly updates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Per experiment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Strengths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Captures </a:t>
                      </a:r>
                      <a:r>
                        <a:rPr lang="en-GB" sz="10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macro &amp; offline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effects, ROI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0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High granularity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Near real-time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Gold standard causality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Limitations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0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Slow refresh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Not granular &amp; High data 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needs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Ignores offline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Attribution bias &amp; 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Requires tracking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0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Costly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&amp;  Setup complexity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i="0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 Answers</a:t>
                      </a:r>
                      <a:endParaRPr sz="1000"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“What worked over time and how much 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should I invest?”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“Which touchpoints in the journey 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mattered most?”</a:t>
                      </a:r>
                      <a:endParaRPr sz="10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“Would sales have happened without this  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ad?”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5950" marR="5950" marT="59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4" name="Google Shape;74;p15"/>
          <p:cNvGrpSpPr/>
          <p:nvPr/>
        </p:nvGrpSpPr>
        <p:grpSpPr>
          <a:xfrm>
            <a:off x="1426981" y="3821810"/>
            <a:ext cx="7194594" cy="876665"/>
            <a:chOff x="1491449" y="3482989"/>
            <a:chExt cx="7194594" cy="876665"/>
          </a:xfrm>
        </p:grpSpPr>
        <p:pic>
          <p:nvPicPr>
            <p:cNvPr id="75" name="Google Shape;75;p15" title="Points scor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91449" y="3482989"/>
              <a:ext cx="2121763" cy="87666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</p:pic>
        <p:pic>
          <p:nvPicPr>
            <p:cNvPr id="76" name="Google Shape;76;p15"/>
            <p:cNvPicPr preferRelativeResize="0"/>
            <p:nvPr/>
          </p:nvPicPr>
          <p:blipFill rotWithShape="1">
            <a:blip r:embed="rId5">
              <a:alphaModFix/>
            </a:blip>
            <a:srcRect b="-1666"/>
            <a:stretch/>
          </p:blipFill>
          <p:spPr>
            <a:xfrm>
              <a:off x="3895727" y="3482989"/>
              <a:ext cx="2309764" cy="876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5"/>
            <p:cNvPicPr preferRelativeResize="0"/>
            <p:nvPr/>
          </p:nvPicPr>
          <p:blipFill rotWithShape="1">
            <a:blip r:embed="rId6">
              <a:alphaModFix/>
            </a:blip>
            <a:srcRect t="21556"/>
            <a:stretch/>
          </p:blipFill>
          <p:spPr>
            <a:xfrm>
              <a:off x="6405996" y="3482989"/>
              <a:ext cx="2280047" cy="87666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72839"/>
              <a:buNone/>
            </a:pPr>
            <a:r>
              <a:rPr lang="en-GB" sz="1800" b="1">
                <a:latin typeface="Helvetica Neue"/>
                <a:ea typeface="Helvetica Neue"/>
                <a:cs typeface="Helvetica Neue"/>
                <a:sym typeface="Helvetica Neue"/>
              </a:rPr>
              <a:t>Methodology for Blending MTA, MMM &amp; Incrementality Testing</a:t>
            </a:r>
            <a:endParaRPr sz="18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76125" y="863550"/>
            <a:ext cx="8520600" cy="4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rPr lang="en-GB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Establish a Common Baseline with Incrementality Testing</a:t>
            </a:r>
            <a:endParaRPr sz="4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endParaRPr sz="4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endParaRPr sz="4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endParaRPr sz="40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r>
              <a:rPr lang="en-GB" sz="4000" b="1">
                <a:solidFill>
                  <a:schemeClr val="dk1"/>
                </a:solidFill>
              </a:rPr>
              <a:t>Steps:</a:t>
            </a:r>
            <a:endParaRPr sz="4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endParaRPr sz="4000" b="1">
              <a:solidFill>
                <a:schemeClr val="dk1"/>
              </a:solidFill>
            </a:endParaRP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/>
              <a:buNone/>
            </a:pPr>
            <a:r>
              <a:rPr lang="en-GB" sz="4000" b="1">
                <a:solidFill>
                  <a:schemeClr val="dk1"/>
                </a:solidFill>
              </a:rPr>
              <a:t>1. Run Initial Holdout Tests</a:t>
            </a:r>
            <a:endParaRPr sz="40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/>
              <a:buNone/>
            </a:pPr>
            <a:r>
              <a:rPr lang="en-GB" sz="4000">
                <a:solidFill>
                  <a:schemeClr val="dk1"/>
                </a:solidFill>
              </a:rPr>
              <a:t>Exclude 50% of users from </a:t>
            </a:r>
            <a:r>
              <a:rPr lang="en-GB" sz="4000" b="1">
                <a:solidFill>
                  <a:schemeClr val="dk1"/>
                </a:solidFill>
              </a:rPr>
              <a:t>Paid Social</a:t>
            </a:r>
            <a:r>
              <a:rPr lang="en-GB" sz="4000">
                <a:solidFill>
                  <a:schemeClr val="dk1"/>
                </a:solidFill>
              </a:rPr>
              <a:t> for 2 weeks.</a:t>
            </a:r>
            <a:endParaRPr sz="4000"/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/>
              <a:buNone/>
            </a:pPr>
            <a:endParaRPr sz="4000" b="1">
              <a:solidFill>
                <a:schemeClr val="dk1"/>
              </a:solidFill>
            </a:endParaRP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/>
              <a:buNone/>
            </a:pPr>
            <a:r>
              <a:rPr lang="en-GB" sz="4000" b="1">
                <a:solidFill>
                  <a:schemeClr val="dk1"/>
                </a:solidFill>
              </a:rPr>
              <a:t>2. Measure True Incremental Lift</a:t>
            </a:r>
            <a:endParaRPr sz="40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/>
              <a:buNone/>
            </a:pPr>
            <a:r>
              <a:rPr lang="en-GB" sz="4000">
                <a:solidFill>
                  <a:schemeClr val="dk1"/>
                </a:solidFill>
              </a:rPr>
              <a:t>If Paid Social results in </a:t>
            </a:r>
            <a:r>
              <a:rPr lang="en-GB" sz="4000" b="1">
                <a:solidFill>
                  <a:schemeClr val="dk1"/>
                </a:solidFill>
              </a:rPr>
              <a:t>12% incremental conversions</a:t>
            </a:r>
            <a:r>
              <a:rPr lang="en-GB" sz="4000">
                <a:solidFill>
                  <a:schemeClr val="dk1"/>
                </a:solidFill>
              </a:rPr>
              <a:t>, but MTA attributed </a:t>
            </a:r>
            <a:r>
              <a:rPr lang="en-GB" sz="4000" b="1">
                <a:solidFill>
                  <a:schemeClr val="dk1"/>
                </a:solidFill>
              </a:rPr>
              <a:t>25%</a:t>
            </a:r>
            <a:r>
              <a:rPr lang="en-GB" sz="4000">
                <a:solidFill>
                  <a:schemeClr val="dk1"/>
                </a:solidFill>
              </a:rPr>
              <a:t>, the incrementality factor = 12/25 = </a:t>
            </a:r>
            <a:r>
              <a:rPr lang="en-GB" sz="4000" b="1">
                <a:solidFill>
                  <a:schemeClr val="dk1"/>
                </a:solidFill>
              </a:rPr>
              <a:t>0.48</a:t>
            </a:r>
            <a:r>
              <a:rPr lang="en-GB" sz="4000">
                <a:solidFill>
                  <a:schemeClr val="dk1"/>
                </a:solidFill>
              </a:rPr>
              <a:t>.</a:t>
            </a:r>
            <a:endParaRPr sz="4000"/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/>
              <a:buNone/>
            </a:pPr>
            <a:endParaRPr sz="4000" b="1">
              <a:solidFill>
                <a:schemeClr val="dk1"/>
              </a:solidFill>
            </a:endParaRP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/>
              <a:buNone/>
            </a:pPr>
            <a:r>
              <a:rPr lang="en-GB" sz="4000" b="1">
                <a:solidFill>
                  <a:schemeClr val="dk1"/>
                </a:solidFill>
              </a:rPr>
              <a:t>3. Adjust MTA Attribution</a:t>
            </a:r>
            <a:endParaRPr sz="40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/>
              <a:buNone/>
            </a:pPr>
            <a:r>
              <a:rPr lang="en-GB" sz="4000">
                <a:solidFill>
                  <a:schemeClr val="dk1"/>
                </a:solidFill>
              </a:rPr>
              <a:t>-  Scale Paid Social’s MTA contribution down by </a:t>
            </a:r>
            <a:r>
              <a:rPr lang="en-GB" sz="4000" b="1">
                <a:solidFill>
                  <a:schemeClr val="dk1"/>
                </a:solidFill>
              </a:rPr>
              <a:t>52%</a:t>
            </a:r>
            <a:r>
              <a:rPr lang="en-GB" sz="4000">
                <a:solidFill>
                  <a:schemeClr val="dk1"/>
                </a:solidFill>
              </a:rPr>
              <a:t>:</a:t>
            </a:r>
            <a:br>
              <a:rPr lang="en-GB" sz="4000">
                <a:solidFill>
                  <a:schemeClr val="dk1"/>
                </a:solidFill>
              </a:rPr>
            </a:br>
            <a:r>
              <a:rPr lang="en-GB" sz="4000">
                <a:solidFill>
                  <a:schemeClr val="dk1"/>
                </a:solidFill>
              </a:rPr>
              <a:t>-  Adjusted_Share = MTA_Share × (Lift / MTA_Share)</a:t>
            </a:r>
            <a:endParaRPr sz="4000"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/>
              <a:buNone/>
            </a:pPr>
            <a:r>
              <a:rPr lang="en-GB" sz="4000">
                <a:solidFill>
                  <a:schemeClr val="dk1"/>
                </a:solidFill>
              </a:rPr>
              <a:t>-  Re-normalize attribution shares across all channels to total 100%.</a:t>
            </a:r>
            <a:endParaRPr sz="4000"/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/>
              <a:buNone/>
            </a:pPr>
            <a:endParaRPr sz="4000" b="1">
              <a:solidFill>
                <a:schemeClr val="dk1"/>
              </a:solidFill>
            </a:endParaRP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/>
              <a:buNone/>
            </a:pPr>
            <a:r>
              <a:rPr lang="en-GB" sz="4000" b="1">
                <a:solidFill>
                  <a:schemeClr val="dk1"/>
                </a:solidFill>
              </a:rPr>
              <a:t>4. Update MMM Inputs or Coefficients</a:t>
            </a:r>
            <a:endParaRPr sz="4000">
              <a:solidFill>
                <a:schemeClr val="dk1"/>
              </a:solidFill>
            </a:endParaRPr>
          </a:p>
          <a:p>
            <a:pPr marL="1085850" lvl="2" indent="-14605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4000">
                <a:solidFill>
                  <a:schemeClr val="dk1"/>
                </a:solidFill>
              </a:rPr>
              <a:t>If Paid Social’s MMM beta was 1.66 with a 2.8% contribution, but true lift is 1.4%:</a:t>
            </a:r>
            <a:endParaRPr sz="4000">
              <a:solidFill>
                <a:schemeClr val="dk1"/>
              </a:solidFill>
            </a:endParaRPr>
          </a:p>
          <a:p>
            <a:pPr marL="1085850" lvl="2" indent="-146050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4000">
                <a:solidFill>
                  <a:schemeClr val="dk1"/>
                </a:solidFill>
              </a:rPr>
              <a:t>Adjusted Beta = 1.66×(1.4/2.8)=0.832 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/>
              <a:buNone/>
            </a:pPr>
            <a:r>
              <a:rPr lang="en-GB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Output: Calibration factors </a:t>
            </a:r>
            <a:r>
              <a:rPr lang="en-GB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MTA &amp; MMM (e.g., "Reduce Paid Social credit by 52% in MTA").</a:t>
            </a:r>
            <a:endParaRPr sz="40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80000"/>
              <a:buNone/>
            </a:pPr>
            <a:endParaRPr sz="1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62068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62068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62068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62068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62068"/>
              <a:buNone/>
            </a:pP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200000"/>
              <a:buNone/>
            </a:pP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1575" y="76200"/>
            <a:ext cx="522424" cy="3102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latin typeface="Helvetica Neue"/>
                <a:ea typeface="Helvetica Neue"/>
                <a:cs typeface="Helvetica Neue"/>
                <a:sym typeface="Helvetica Neue"/>
              </a:rPr>
              <a:t>2. Deploy Multi-Touch Attribution (MTA) with Incrementality Adjustments</a:t>
            </a:r>
            <a:endParaRPr sz="120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968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Blend with Incrementality?</a:t>
            </a:r>
            <a:endParaRPr sz="1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292100" algn="l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AutoNum type="arabicPeriod"/>
            </a:pPr>
            <a:r>
              <a:rPr lang="en-GB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Algorithmic Attribution (Shapley/Markov)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Analyze user-level paths (e.g., </a:t>
            </a:r>
            <a:r>
              <a:rPr lang="en-GB" sz="10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Paid Social → Display → Conversion</a:t>
            </a: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AutoNum type="arabicPeriod"/>
            </a:pPr>
            <a:r>
              <a:rPr lang="en-GB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Apply Incrementality Corrections</a:t>
            </a:r>
            <a:endParaRPr sz="1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Paid Social’s </a:t>
            </a:r>
            <a:r>
              <a:rPr lang="en-GB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holdout test shows 12% lift</a:t>
            </a: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but MTA credits it with </a:t>
            </a:r>
            <a:r>
              <a:rPr lang="en-GB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25% of conversions</a:t>
            </a: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reduce its weight in the model.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Output: Refined digital attribution</a:t>
            </a: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accounts for true incrementality.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1575" y="76200"/>
            <a:ext cx="522424" cy="3102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65625"/>
            <a:ext cx="8520600" cy="4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40000"/>
              <a:buNone/>
            </a:pP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Build Marketing Mix Modeling (MMM) Anchored by Test Results</a:t>
            </a: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How to Blend with Incrementality &amp; MTA?</a:t>
            </a: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r>
              <a:rPr lang="en-GB" sz="4000" b="1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endParaRPr sz="4000" b="1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r>
              <a:rPr lang="en-GB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Input Data Requirements</a:t>
            </a: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240000"/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240000"/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240000"/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240000"/>
              <a:buNone/>
            </a:pPr>
            <a:endParaRPr sz="30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endParaRPr sz="4000" b="1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endParaRPr sz="4000" b="1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endParaRPr sz="4000" b="1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r>
              <a:rPr lang="en-GB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Calibration Steps</a:t>
            </a: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" lvl="0" indent="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r>
              <a:rPr lang="en-GB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 Validate Offline Channels (TV/Radio)</a:t>
            </a: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240000"/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240000"/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900" b="1">
              <a:solidFill>
                <a:schemeClr val="dk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1575" y="76200"/>
            <a:ext cx="522424" cy="31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0625" y="121900"/>
            <a:ext cx="1650951" cy="1109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graphicFrame>
        <p:nvGraphicFramePr>
          <p:cNvPr id="102" name="Google Shape;102;p18"/>
          <p:cNvGraphicFramePr/>
          <p:nvPr/>
        </p:nvGraphicFramePr>
        <p:xfrm>
          <a:off x="609931" y="13943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{8AE7D4B4-C05C-41A6-B2F8-5F216B376627}</a:tableStyleId>
              </a:tblPr>
              <a:tblGrid>
                <a:gridCol w="164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 Source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What It Provides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Examples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rgbClr val="FF4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Incrementality Tests(IT)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Ground-truth lift per channel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TV: +15% sales lift (geo test) 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MTA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Digital channel contribution paths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Display: 20% assisted conversions. 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MMM (Initial Model)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Baseline coefficients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Paid Search coef: 1.2, TV coef: 0.7, </a:t>
                      </a:r>
                      <a:endParaRPr sz="10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Display coef: 0.4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3" name="Google Shape;103;p18"/>
          <p:cNvGraphicFramePr/>
          <p:nvPr/>
        </p:nvGraphicFramePr>
        <p:xfrm>
          <a:off x="609933" y="34627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{8AE7D4B4-C05C-41A6-B2F8-5F216B376627}</a:tableStyleId>
              </a:tblPr>
              <a:tblGrid>
                <a:gridCol w="215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Action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Formula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TV Example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rgbClr val="FF4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Compare MMM estimate vs.</a:t>
                      </a:r>
                      <a:r>
                        <a:rPr lang="en-GB" sz="10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IT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9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Adjustment Factor = (Test Lift) / (MMM Predicted Lift)</a:t>
                      </a:r>
                      <a:endParaRPr sz="9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9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15% (test) / 10% (MMM) = 1.5x</a:t>
                      </a:r>
                      <a:endParaRPr sz="9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Update MMM coefficient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9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 Coef = Original Coef × Adjustment Factor</a:t>
                      </a:r>
                      <a:endParaRPr sz="9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9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0.7 (original) × 1.5 = 1.05 </a:t>
                      </a:r>
                      <a:endParaRPr sz="9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416375"/>
            <a:ext cx="8520600" cy="43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114300" lvl="0" indent="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endParaRPr sz="1600" b="1">
              <a:solidFill>
                <a:schemeClr val="dk1"/>
              </a:solidFill>
            </a:endParaRPr>
          </a:p>
          <a:p>
            <a:pPr marL="114300" lvl="0" indent="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endParaRPr sz="1600" b="1">
              <a:solidFill>
                <a:schemeClr val="dk1"/>
              </a:solidFill>
            </a:endParaRPr>
          </a:p>
          <a:p>
            <a:pPr marL="114300" lvl="0" indent="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b="1" i="0" u="none" strike="noStrike">
                <a:solidFill>
                  <a:schemeClr val="dk1"/>
                </a:solidFill>
              </a:rPr>
              <a:t>Step 2: Calibrate Digital Channels (Paid Search, Display)</a:t>
            </a:r>
            <a:endParaRPr b="1" i="0" u="none" strike="noStrike">
              <a:solidFill>
                <a:schemeClr val="dk1"/>
              </a:solidFill>
            </a:endParaRPr>
          </a:p>
          <a:p>
            <a:pPr marL="114300" lvl="0" indent="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chemeClr val="dk1"/>
                </a:solidFill>
              </a:rPr>
              <a:t>             MTA shows Display assists 20% of conversions.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40404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 i="0" u="none" strike="noStrike">
              <a:solidFill>
                <a:srgbClr val="40404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40404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 i="0" u="none" strike="noStrike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40404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404040"/>
              </a:solidFill>
            </a:endParaRPr>
          </a:p>
          <a:p>
            <a:pPr marL="114300" lvl="0" indent="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chemeClr val="dk1"/>
              </a:solidFill>
            </a:endParaRPr>
          </a:p>
          <a:p>
            <a:pPr marL="114300" lvl="0" indent="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chemeClr val="dk1"/>
              </a:solidFill>
            </a:endParaRPr>
          </a:p>
          <a:p>
            <a:pPr marL="114300" lvl="0" indent="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b="1" i="0" u="none" strike="noStrike">
                <a:solidFill>
                  <a:schemeClr val="dk1"/>
                </a:solidFill>
              </a:rPr>
              <a:t>Step 3: Model Cross-Channel Effects</a:t>
            </a:r>
            <a:endParaRPr b="1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b="1">
                <a:solidFill>
                  <a:schemeClr val="dk1"/>
                </a:solidFill>
              </a:rPr>
              <a:t>TV → Branded Search Conversions</a:t>
            </a:r>
            <a:endParaRPr b="1">
              <a:solidFill>
                <a:schemeClr val="dk1"/>
              </a:solidFill>
            </a:endParaRPr>
          </a:p>
          <a:p>
            <a:pPr marL="57150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b="1">
                <a:solidFill>
                  <a:schemeClr val="dk1"/>
                </a:solidFill>
              </a:rPr>
              <a:t>Observations:</a:t>
            </a:r>
            <a:endParaRPr b="1">
              <a:solidFill>
                <a:schemeClr val="dk1"/>
              </a:solidFill>
            </a:endParaRPr>
          </a:p>
          <a:p>
            <a:pPr marL="914400" lvl="0" indent="-2914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MTA shows 25% of conversions include path: TV → Branded Search</a:t>
            </a:r>
            <a:endParaRPr>
              <a:solidFill>
                <a:schemeClr val="dk1"/>
              </a:solidFill>
            </a:endParaRPr>
          </a:p>
          <a:p>
            <a:pPr marL="914400" lvl="0" indent="-291465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Search query data: 40% lift in branded searches during TV campaigns – Further validate using </a:t>
            </a:r>
            <a:r>
              <a:rPr lang="en-GB" b="1">
                <a:solidFill>
                  <a:schemeClr val="dk1"/>
                </a:solidFill>
              </a:rPr>
              <a:t>Granger Causality/CCF test</a:t>
            </a:r>
            <a:endParaRPr b="1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endParaRPr sz="1600" b="1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1621"/>
              <a:buFont typeface="Arial"/>
              <a:buNone/>
            </a:pPr>
            <a:endParaRPr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endParaRPr sz="1600" b="1">
              <a:solidFill>
                <a:srgbClr val="40404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 i="0" u="none" strike="noStrike">
              <a:solidFill>
                <a:srgbClr val="40404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 i="0" u="none" strike="noStrike">
              <a:solidFill>
                <a:srgbClr val="40404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>
              <a:solidFill>
                <a:srgbClr val="404040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808576" y="1351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{8AE7D4B4-C05C-41A6-B2F8-5F216B376627}</a:tableStyleId>
              </a:tblPr>
              <a:tblGrid>
                <a:gridCol w="230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Action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</a:rPr>
                        <a:t>Formula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</a:rPr>
                        <a:t>Display Example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rgbClr val="FF4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Compare MTA vs. MMM attribution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9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Discrepancy Ratio = (MTA % Attribution) / (MMM %</a:t>
                      </a:r>
                      <a:r>
                        <a:rPr lang="en-GB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9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Contribution)</a:t>
                      </a:r>
                      <a:endParaRPr sz="9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9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20% (MTA) / 8% (MMM) = 2.5x</a:t>
                      </a:r>
                      <a:endParaRPr sz="9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Adjust MMM digital coefficients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9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 Coef = Original Coef × Discrepancy Ratio</a:t>
                      </a:r>
                      <a:endParaRPr sz="9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9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 (original) × 2.5 = 1.0 </a:t>
                      </a:r>
                      <a:endParaRPr sz="9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13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200" b="1">
                <a:latin typeface="Helvetica Neue"/>
                <a:ea typeface="Helvetica Neue"/>
                <a:cs typeface="Helvetica Neue"/>
                <a:sym typeface="Helvetica Neue"/>
              </a:rPr>
              <a:t>Model Cross-Channel Effects</a:t>
            </a:r>
            <a:endParaRPr sz="2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868825"/>
            <a:ext cx="85206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76904"/>
              <a:buNone/>
            </a:pPr>
            <a:r>
              <a:rPr lang="en-GB" sz="1100"/>
              <a:t>  </a:t>
            </a:r>
            <a:r>
              <a:rPr lang="en-GB" sz="1329"/>
              <a:t> </a:t>
            </a:r>
            <a:r>
              <a:rPr lang="en-GB" sz="1329" b="1" i="0" u="none" strike="noStrike">
                <a:solidFill>
                  <a:srgbClr val="404040"/>
                </a:solidFill>
              </a:rPr>
              <a:t>1</a:t>
            </a:r>
            <a:r>
              <a:rPr lang="en-GB" sz="1471" b="1" i="0" u="none" strike="noStrike">
                <a:solidFill>
                  <a:schemeClr val="dk1"/>
                </a:solidFill>
              </a:rPr>
              <a:t>. Calculate TV's indirect impact on Paid Search: </a:t>
            </a:r>
            <a:endParaRPr sz="1471" b="1" i="0" u="none" strike="noStrike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2207"/>
              <a:buNone/>
            </a:pPr>
            <a:r>
              <a:rPr lang="en-GB" sz="1471">
                <a:solidFill>
                  <a:schemeClr val="dk1"/>
                </a:solidFill>
              </a:rPr>
              <a:t>       </a:t>
            </a:r>
            <a:r>
              <a:rPr lang="en-GB" sz="1471" i="0" u="none" strike="noStrike">
                <a:solidFill>
                  <a:schemeClr val="dk1"/>
                </a:solidFill>
              </a:rPr>
              <a:t>TV's Search Influence = (TV Coef) × (% of branded searches from TV) = 0.70 × 0.25 = 0.175</a:t>
            </a:r>
            <a:endParaRPr sz="1471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ct val="132207"/>
              <a:buNone/>
            </a:pPr>
            <a:r>
              <a:rPr lang="en-GB" sz="1471" b="1" i="0" u="none" strike="noStrike">
                <a:solidFill>
                  <a:schemeClr val="dk1"/>
                </a:solidFill>
              </a:rPr>
              <a:t>2. Update Paid Search coefficient to avoid double-counting: </a:t>
            </a:r>
            <a:endParaRPr sz="1471" b="1" i="0" u="none" strike="noStrike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ct val="132207"/>
              <a:buNone/>
            </a:pPr>
            <a:r>
              <a:rPr lang="en-GB" sz="1471">
                <a:solidFill>
                  <a:schemeClr val="dk1"/>
                </a:solidFill>
              </a:rPr>
              <a:t>    New Paid Search Coef = Original Coef - TV's Search Influence = 1.20 - 0.175 = 1.025 </a:t>
            </a:r>
            <a:endParaRPr sz="1471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32207"/>
              <a:buNone/>
            </a:pPr>
            <a:r>
              <a:rPr lang="en-GB" sz="1471" b="1" i="0" u="none" strike="noStrike">
                <a:solidFill>
                  <a:schemeClr val="dk1"/>
                </a:solidFill>
              </a:rPr>
              <a:t>3. Increase TV coefficient to capture full value: </a:t>
            </a:r>
            <a:endParaRPr sz="1471" b="1" i="0" u="none" strike="noStrike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32207"/>
              <a:buNone/>
            </a:pPr>
            <a:r>
              <a:rPr lang="en-GB" sz="1471">
                <a:solidFill>
                  <a:schemeClr val="dk1"/>
                </a:solidFill>
              </a:rPr>
              <a:t>    New TV Coef = Updated TV Coef from IT + TV's Search Influence = 1.05 + 0.175 = 1.225 </a:t>
            </a:r>
            <a:endParaRPr sz="1471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94594"/>
              <a:buNone/>
            </a:pPr>
            <a:endParaRPr sz="1000"/>
          </a:p>
          <a:p>
            <a:pPr marL="1143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94594"/>
              <a:buNone/>
            </a:pPr>
            <a:endParaRPr sz="1000"/>
          </a:p>
          <a:p>
            <a:pPr marL="1143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94594"/>
              <a:buNone/>
            </a:pPr>
            <a:endParaRPr sz="1000"/>
          </a:p>
          <a:p>
            <a:pPr marL="11430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94594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91665"/>
              <a:buNone/>
            </a:pPr>
            <a:endParaRPr sz="12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9544"/>
              <a:buFont typeface="Arial"/>
              <a:buNone/>
            </a:pPr>
            <a:r>
              <a:rPr lang="en-GB" sz="1382" b="1">
                <a:solidFill>
                  <a:schemeClr val="dk1"/>
                </a:solidFill>
              </a:rPr>
              <a:t>Output:</a:t>
            </a:r>
            <a:r>
              <a:rPr lang="en-GB" sz="1382">
                <a:solidFill>
                  <a:schemeClr val="dk1"/>
                </a:solidFill>
              </a:rPr>
              <a:t> Holistic budget allocation balancing short-term (MTA) and long-term (MMM) effects.</a:t>
            </a:r>
            <a:endParaRPr sz="1382" i="0" u="none" strike="noStrike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40718"/>
              <a:buFont typeface="Arial"/>
              <a:buNone/>
            </a:pPr>
            <a:endParaRPr sz="1382" i="0" u="none" strike="noStrike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40718"/>
              <a:buNone/>
            </a:pPr>
            <a:r>
              <a:rPr lang="en-GB" sz="1382" b="1" i="0" u="none" strike="noStrike">
                <a:solidFill>
                  <a:schemeClr val="dk1"/>
                </a:solidFill>
              </a:rPr>
              <a:t>Why </a:t>
            </a:r>
            <a:r>
              <a:rPr lang="en-GB" sz="1382" b="1">
                <a:solidFill>
                  <a:schemeClr val="dk1"/>
                </a:solidFill>
              </a:rPr>
              <a:t>t</a:t>
            </a:r>
            <a:r>
              <a:rPr lang="en-GB" sz="1382" b="1" i="0" u="none" strike="noStrike">
                <a:solidFill>
                  <a:schemeClr val="dk1"/>
                </a:solidFill>
              </a:rPr>
              <a:t>his </a:t>
            </a:r>
            <a:r>
              <a:rPr lang="en-GB" sz="1382" b="1">
                <a:solidFill>
                  <a:schemeClr val="dk1"/>
                </a:solidFill>
              </a:rPr>
              <a:t>is important?</a:t>
            </a:r>
            <a:endParaRPr sz="1382" b="1" i="0" u="none" strike="noStrike">
              <a:solidFill>
                <a:schemeClr val="dk1"/>
              </a:solidFill>
            </a:endParaRPr>
          </a:p>
          <a:p>
            <a:pPr marL="457200" lvl="0" indent="-29006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382" i="0" u="none" strike="noStrike">
                <a:solidFill>
                  <a:schemeClr val="dk1"/>
                </a:solidFill>
              </a:rPr>
              <a:t>Prevents </a:t>
            </a:r>
            <a:r>
              <a:rPr lang="en-GB" sz="1382" b="1" i="0" u="none" strike="noStrike">
                <a:solidFill>
                  <a:schemeClr val="dk1"/>
                </a:solidFill>
              </a:rPr>
              <a:t>overcounting</a:t>
            </a:r>
            <a:r>
              <a:rPr lang="en-GB" sz="1382" i="0" u="none" strike="noStrike">
                <a:solidFill>
                  <a:schemeClr val="dk1"/>
                </a:solidFill>
              </a:rPr>
              <a:t> Paid Search performance</a:t>
            </a:r>
            <a:endParaRPr sz="1382">
              <a:solidFill>
                <a:schemeClr val="dk1"/>
              </a:solidFill>
            </a:endParaRPr>
          </a:p>
          <a:p>
            <a:pPr marL="457200" lvl="0" indent="-290068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382" i="0" u="none" strike="noStrike">
                <a:solidFill>
                  <a:schemeClr val="dk1"/>
                </a:solidFill>
              </a:rPr>
              <a:t>Captures TV's true </a:t>
            </a:r>
            <a:r>
              <a:rPr lang="en-GB" sz="1382" b="1" i="0" u="none" strike="noStrike">
                <a:solidFill>
                  <a:schemeClr val="dk1"/>
                </a:solidFill>
              </a:rPr>
              <a:t>halo effect </a:t>
            </a:r>
            <a:r>
              <a:rPr lang="en-GB" sz="1382" i="0" u="none" strike="noStrike">
                <a:solidFill>
                  <a:schemeClr val="dk1"/>
                </a:solidFill>
              </a:rPr>
              <a:t>on digital channels</a:t>
            </a:r>
            <a:endParaRPr sz="1382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graphicFrame>
        <p:nvGraphicFramePr>
          <p:cNvPr id="118" name="Google Shape;118;p20"/>
          <p:cNvGraphicFramePr/>
          <p:nvPr/>
        </p:nvGraphicFramePr>
        <p:xfrm>
          <a:off x="15826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{8AE7D4B4-C05C-41A6-B2F8-5F216B376627}</a:tableStyleId>
              </a:tblPr>
              <a:tblGrid>
                <a:gridCol w="171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Channel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Original Coef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Adjusted Coef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rgbClr val="FF4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</a:t>
                      </a: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TV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/>
                        <a:t>0.7</a:t>
                      </a:r>
                      <a:endParaRPr sz="1000" b="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1.225</a:t>
                      </a:r>
                      <a:endParaRPr sz="1000" b="1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</a:t>
                      </a: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Paid Search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/>
                        <a:t>1.2</a:t>
                      </a:r>
                      <a:endParaRPr sz="1000" b="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/>
                        <a:t>1.025</a:t>
                      </a:r>
                      <a:endParaRPr sz="1000" b="1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6425" marR="6425" marT="64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638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420" b="1" i="0" u="none" strike="noStrike">
                <a:latin typeface="Helvetica Neue"/>
                <a:ea typeface="Helvetica Neue"/>
                <a:cs typeface="Helvetica Neue"/>
                <a:sym typeface="Helvetica Neue"/>
              </a:rPr>
              <a:t>Marketing Measurement Triangulation Summary Table</a:t>
            </a:r>
            <a:br>
              <a:rPr lang="en-GB" sz="1420" b="1" i="0" u="none" strike="noStrike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2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1420" b="1">
                <a:solidFill>
                  <a:schemeClr val="dk1"/>
                </a:solidFill>
              </a:rPr>
              <a:t>Marketing Measurement Triangulation Summary Table</a:t>
            </a:r>
            <a:br>
              <a:rPr lang="en-GB" sz="1420" b="1">
                <a:solidFill>
                  <a:schemeClr val="dk1"/>
                </a:solidFill>
              </a:rPr>
            </a:br>
            <a:endParaRPr sz="1420" b="1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graphicFrame>
        <p:nvGraphicFramePr>
          <p:cNvPr id="126" name="Google Shape;126;p21"/>
          <p:cNvGraphicFramePr/>
          <p:nvPr/>
        </p:nvGraphicFramePr>
        <p:xfrm>
          <a:off x="249001" y="10924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{8AE7D4B4-C05C-41A6-B2F8-5F216B376627}</a:tableStyleId>
              </a:tblPr>
              <a:tblGrid>
                <a:gridCol w="162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Component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Method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Example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Adjustment Formula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Output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>
                    <a:solidFill>
                      <a:srgbClr val="FF4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</a:t>
                      </a:r>
                      <a:r>
                        <a:rPr lang="en-GB" sz="8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Offline Channels(TV, Radio</a:t>
                      </a:r>
                      <a:r>
                        <a:rPr lang="en-GB" sz="8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Incrementality Tests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TV geo test: 15% lift vs MMM's 10% prediction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 Coef = Original Coef × (Observed Lift /  </a:t>
                      </a:r>
                      <a:endParaRPr sz="8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Predicted Lift)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TV coef: 0.7 → 1.05 (+50%)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</a:t>
                      </a:r>
                      <a:r>
                        <a:rPr lang="en-GB" sz="8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Online Channels(P</a:t>
                      </a:r>
                      <a:r>
                        <a:rPr lang="en-GB" sz="8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.S</a:t>
                      </a:r>
                      <a:r>
                        <a:rPr lang="en-GB" sz="8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, Display)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MTA + Incrementality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Paid Social: 12% lift (test) vs 25% MTA attribution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 Weight = MTA Weight × (Incrementality / </a:t>
                      </a:r>
                      <a:endParaRPr sz="8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MTA Attribution)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Paid Social: 25%</a:t>
                      </a: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</a:t>
                      </a:r>
                      <a:endParaRPr sz="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→ 12% (-52%)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7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</a:t>
                      </a:r>
                      <a:r>
                        <a:rPr lang="en-GB" sz="8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Cross-Channel Effects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>
                    <a:solidFill>
                      <a:schemeClr val="dk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Blended MTA+MMM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TV drives 25% of branded searches (MTA)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TV Coef += (Paid Search Coef × % Assisted)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TV: </a:t>
                      </a: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1.05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→ </a:t>
                      </a: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</a:t>
                      </a: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5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Paid Search Coef -= (TV Coef × % Assisted)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8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Paid Search: 1.2 → 1.025</a:t>
                      </a:r>
                      <a:endParaRPr sz="800" i="0" u="none" strike="noStrike" cap="non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7" name="Google Shape;127;p21"/>
          <p:cNvGraphicFramePr/>
          <p:nvPr/>
        </p:nvGraphicFramePr>
        <p:xfrm>
          <a:off x="310563" y="3250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{8AE7D4B4-C05C-41A6-B2F8-5F216B376627}</a:tableStyleId>
              </a:tblPr>
              <a:tblGrid>
                <a:gridCol w="212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Channel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Original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Calibrated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>
                    <a:solidFill>
                      <a:srgbClr val="FF4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Rationale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>
                    <a:solidFill>
                      <a:srgbClr val="FF4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TV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b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Coef: 0.70 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u="none" strike="noStrike" cap="none">
                          <a:highlight>
                            <a:srgbClr val="6AA84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Coef: 1.</a:t>
                      </a:r>
                      <a:r>
                        <a:rPr lang="en-GB" sz="1000">
                          <a:highlight>
                            <a:srgbClr val="6AA84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225</a:t>
                      </a: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Geo test showed 15% lift </a:t>
                      </a: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&amp; Attributed incrementals from Paid Search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Paid Search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b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Coef: 1.20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000" u="none" strike="noStrike" cap="none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Coef: 1.025</a:t>
                      </a:r>
                      <a:endParaRPr sz="1000" i="0" u="none" strike="noStrike" cap="none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Adjusted for TV’s branded search influence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Paid Social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b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MTA: 25%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000">
                          <a:highlight>
                            <a:srgbClr val="FF00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000" u="none" strike="noStrike" cap="none">
                          <a:highlight>
                            <a:srgbClr val="FF0000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MTA: 12%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highlight>
                          <a:srgbClr val="FF0000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Holdout test showed only 12% incrementality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b="1" u="none" strike="noStrike" cap="none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Display</a:t>
                      </a:r>
                      <a:endParaRPr sz="1000" b="1" i="0" u="none" strike="noStrike" cap="none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b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GB" sz="100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Coef: 0.40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000">
                          <a:highlight>
                            <a:srgbClr val="6AA84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000" u="none" strike="noStrike" cap="none">
                          <a:highlight>
                            <a:srgbClr val="6AA84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Coef: 1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highlight>
                          <a:srgbClr val="6AA84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Corrected for MTA</a:t>
                      </a:r>
                      <a:endParaRPr sz="1000" i="0" u="none" strike="noStrike" cap="none">
                        <a:solidFill>
                          <a:srgbClr val="40404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4250" marR="4250" marT="42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688" y="2788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420" b="1">
                <a:latin typeface="Helvetica Neue"/>
                <a:ea typeface="Helvetica Neue"/>
                <a:cs typeface="Helvetica Neue"/>
                <a:sym typeface="Helvetica Neue"/>
              </a:rPr>
              <a:t>Updated Coeff/Contribution </a:t>
            </a:r>
            <a:r>
              <a:rPr lang="en-GB" sz="1420" b="1" i="0" u="none" strike="noStrike">
                <a:latin typeface="Helvetica Neue"/>
                <a:ea typeface="Helvetica Neue"/>
                <a:cs typeface="Helvetica Neue"/>
                <a:sym typeface="Helvetica Neue"/>
              </a:rPr>
              <a:t>Summary Table</a:t>
            </a:r>
            <a:endParaRPr sz="142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1565</Words>
  <Application>Microsoft Macintosh PowerPoint</Application>
  <PresentationFormat>On-screen Show (16:9)</PresentationFormat>
  <Paragraphs>382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Helvetica Neue</vt:lpstr>
      <vt:lpstr>Arial</vt:lpstr>
      <vt:lpstr>Simple Light</vt:lpstr>
      <vt:lpstr>                                                Marketing Measurement Triangulation                                       </vt:lpstr>
      <vt:lpstr>Agenda</vt:lpstr>
      <vt:lpstr>MM Components, Pros and Cons</vt:lpstr>
      <vt:lpstr>Methodology for Blending MTA, MMM &amp; Incrementality Testing</vt:lpstr>
      <vt:lpstr>2. Deploy Multi-Touch Attribution (MTA) with Incrementality Adjustments</vt:lpstr>
      <vt:lpstr>PowerPoint Presentation</vt:lpstr>
      <vt:lpstr>PowerPoint Presentation</vt:lpstr>
      <vt:lpstr>Model Cross-Channel Effects</vt:lpstr>
      <vt:lpstr>Marketing Measurement Triangulation Summary Table </vt:lpstr>
      <vt:lpstr>General Framework for Triangulation</vt:lpstr>
      <vt:lpstr>PowerPoint Presentation</vt:lpstr>
      <vt:lpstr>Scenario Planning and Budget Optimisation</vt:lpstr>
      <vt:lpstr>Timeline Plan for MM Triangulation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Santhosh D M</cp:lastModifiedBy>
  <cp:revision>1</cp:revision>
  <dcterms:modified xsi:type="dcterms:W3CDTF">2025-06-13T01:57:55Z</dcterms:modified>
</cp:coreProperties>
</file>