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0"/>
  </p:notesMasterIdLst>
  <p:handoutMasterIdLst>
    <p:handoutMasterId r:id="rId11"/>
  </p:handoutMasterIdLst>
  <p:sldIdLst>
    <p:sldId id="289" r:id="rId5"/>
    <p:sldId id="276" r:id="rId6"/>
    <p:sldId id="283" r:id="rId7"/>
    <p:sldId id="261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62" d="100"/>
          <a:sy n="62" d="100"/>
        </p:scale>
        <p:origin x="10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82" r:id="rId14"/>
    <p:sldLayoutId id="214748368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LGBoost</a:t>
            </a:r>
            <a:r>
              <a:rPr lang="en-US" dirty="0"/>
              <a:t> Regression Algorithm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1" name="Straight Connector 414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Connector 414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Straight Connector 414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Straight Connector 414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Straight Connector 414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Straight Connector 415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Straight Connector 415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55" name="Rectangle 4154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7" name="Freeform: Shape 4156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l" fontAlgn="base">
              <a:spcAft>
                <a:spcPct val="0"/>
              </a:spcAft>
              <a:buClrTx/>
              <a:buSzTx/>
              <a:tabLst/>
            </a:pPr>
            <a:r>
              <a:rPr lang="en-US" sz="2100" b="1"/>
              <a:t>Introduction to LightGBM: </a:t>
            </a:r>
            <a:br>
              <a:rPr lang="en-US" sz="2100" b="1"/>
            </a:br>
            <a:br>
              <a:rPr lang="en-US" sz="2100"/>
            </a:br>
            <a:br>
              <a:rPr lang="en-US" sz="2100"/>
            </a:br>
            <a:endParaRPr lang="en-US" sz="21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BC6709-FFAB-4A08-82D2-87829F63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47" y="3615390"/>
            <a:ext cx="5270053" cy="2476924"/>
          </a:xfrm>
          <a:prstGeom prst="rect">
            <a:avLst/>
          </a:prstGeom>
        </p:spPr>
      </p:pic>
      <p:cxnSp>
        <p:nvCxnSpPr>
          <p:cNvPr id="4159" name="Straight Connector 4158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B830E6-32FB-4A49-BEE6-7C0E39E0626E}"/>
              </a:ext>
            </a:extLst>
          </p:cNvPr>
          <p:cNvSpPr txBox="1"/>
          <p:nvPr/>
        </p:nvSpPr>
        <p:spPr>
          <a:xfrm>
            <a:off x="7218706" y="1470139"/>
            <a:ext cx="4439894" cy="485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fontAlgn="base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solidFill>
                  <a:schemeClr val="tx2"/>
                </a:solidFill>
              </a:rPr>
              <a:t>LightGBM</a:t>
            </a:r>
            <a:r>
              <a:rPr lang="en-US" altLang="en-US" b="1" dirty="0">
                <a:solidFill>
                  <a:schemeClr val="tx2"/>
                </a:solidFill>
              </a:rPr>
              <a:t>: 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 Powerful Gradient Boosting Algorithm.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It is a gradient boosting framework that uses tree-based learning algorithms.</a:t>
            </a:r>
          </a:p>
          <a:p>
            <a:pPr marL="285750" marR="0" lvl="0" indent="-228600" fontAlgn="base">
              <a:spcBef>
                <a:spcPct val="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solidFill>
                  <a:schemeClr val="tx2"/>
                </a:solidFill>
              </a:rPr>
              <a:t>Purpose</a:t>
            </a:r>
            <a:r>
              <a:rPr lang="en-US" altLang="en-US" dirty="0">
                <a:solidFill>
                  <a:schemeClr val="tx2"/>
                </a:solidFill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Designed for efficiency and performance in machine learning tasks. </a:t>
            </a:r>
          </a:p>
          <a:p>
            <a:pPr marL="342900" marR="0" lvl="0" indent="-228600">
              <a:spcBef>
                <a:spcPts val="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2"/>
              </a:solidFill>
            </a:endParaRPr>
          </a:p>
          <a:p>
            <a:pPr indent="-228600">
              <a:buSzPct val="80000"/>
              <a:buFont typeface="Arial" panose="020B0604020202020204" pitchFamily="34" charset="0"/>
              <a:buChar char="•"/>
            </a:pPr>
            <a:r>
              <a:rPr lang="en-US" b="1" i="1" cap="all" dirty="0">
                <a:solidFill>
                  <a:schemeClr val="tx2"/>
                </a:solidFill>
              </a:rPr>
              <a:t>Why Use </a:t>
            </a:r>
            <a:r>
              <a:rPr lang="en-US" b="1" i="1" cap="all" dirty="0" err="1">
                <a:solidFill>
                  <a:schemeClr val="tx2"/>
                </a:solidFill>
              </a:rPr>
              <a:t>LightGBM</a:t>
            </a:r>
            <a:r>
              <a:rPr lang="en-US" b="1" i="1" cap="all" dirty="0">
                <a:solidFill>
                  <a:schemeClr val="tx2"/>
                </a:solidFill>
              </a:rPr>
              <a:t> for Regression?</a:t>
            </a:r>
          </a:p>
          <a:p>
            <a:pPr marL="285750" indent="-228600">
              <a:buSzPct val="8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2"/>
                </a:solidFill>
              </a:rPr>
              <a:t>High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 Faster training speed and higher efficiency.</a:t>
            </a:r>
          </a:p>
          <a:p>
            <a:pPr marL="285750" marR="0" lvl="0" indent="-228600" fontAlgn="base">
              <a:spcBef>
                <a:spcPct val="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 Handles large datasets with lower memory usage.</a:t>
            </a:r>
          </a:p>
          <a:p>
            <a:pPr marL="285750" marR="0" lvl="0" indent="-228600" fontAlgn="base">
              <a:spcBef>
                <a:spcPct val="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 Often achieves better results than other boosting algorithms </a:t>
            </a:r>
          </a:p>
          <a:p>
            <a:pPr marL="342900" marR="0" lvl="0" indent="-228600">
              <a:spcBef>
                <a:spcPts val="0"/>
              </a:spcBef>
              <a:spcAft>
                <a:spcPts val="8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effectLst/>
            </a:endParaRPr>
          </a:p>
          <a:p>
            <a:pPr indent="-228600"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E33BC5-E9DC-4F70-A165-74CF04D4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67" y="342900"/>
            <a:ext cx="5270054" cy="28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649" y="803120"/>
            <a:ext cx="4137769" cy="4888763"/>
          </a:xfrm>
          <a:noFill/>
        </p:spPr>
        <p:txBody>
          <a:bodyPr anchor="t"/>
          <a:lstStyle/>
          <a:p>
            <a:r>
              <a:rPr lang="en-US" dirty="0">
                <a:solidFill>
                  <a:schemeClr val="tx1"/>
                </a:solidFill>
              </a:rPr>
              <a:t>Key Features of </a:t>
            </a:r>
            <a:r>
              <a:rPr lang="en-US" dirty="0" err="1">
                <a:solidFill>
                  <a:schemeClr val="tx1"/>
                </a:solidFill>
              </a:rPr>
              <a:t>LightGBM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Histogram-based learning</a:t>
            </a:r>
            <a:r>
              <a:rPr lang="en-US" dirty="0"/>
              <a:t>: Groups continuous values into discrete bins.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Leaf-wise growth</a:t>
            </a:r>
            <a:r>
              <a:rPr lang="en-US" dirty="0"/>
              <a:t>: Grows trees leaf-wise for reduced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 for categorical features</a:t>
            </a:r>
            <a:r>
              <a:rPr lang="en-US" dirty="0"/>
              <a:t>: Directly handles categorical variables.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Step-by-step process: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preprocessing and binning.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Training using gradient boosting.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Building trees based on gradients.</a:t>
            </a:r>
          </a:p>
          <a:p>
            <a:pPr>
              <a:buFont typeface="+mj-lt"/>
              <a:buAutoNum type="arabicPeriod"/>
            </a:pPr>
            <a:r>
              <a:rPr lang="en-US" dirty="0"/>
              <a:t>Updating predictions iteratively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94009-B39F-4298-BF29-3C0CB2B9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25" y="845190"/>
            <a:ext cx="7135318" cy="24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7" y="185195"/>
            <a:ext cx="6930838" cy="996333"/>
          </a:xfrm>
          <a:noFill/>
        </p:spPr>
        <p:txBody>
          <a:bodyPr/>
          <a:lstStyle/>
          <a:p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674" y="606175"/>
            <a:ext cx="9607001" cy="5571896"/>
          </a:xfrm>
          <a:noFill/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cap="all" dirty="0">
                <a:solidFill>
                  <a:schemeClr val="tx1"/>
                </a:solidFill>
              </a:rPr>
              <a:t>Advantages of </a:t>
            </a:r>
            <a:r>
              <a:rPr lang="en-US" sz="5600" b="1" cap="all" dirty="0" err="1">
                <a:solidFill>
                  <a:schemeClr val="tx1"/>
                </a:solidFill>
              </a:rPr>
              <a:t>LightGBM</a:t>
            </a:r>
            <a:endParaRPr lang="en-US" sz="5600" b="1" cap="all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900" b="1" cap="all" dirty="0">
                <a:solidFill>
                  <a:schemeClr val="accent2"/>
                </a:solidFill>
              </a:rPr>
              <a:t>Speed and efficiency: Faster training times with parallel and distributed computing.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b="1" cap="all" dirty="0">
                <a:solidFill>
                  <a:schemeClr val="accent2"/>
                </a:solidFill>
              </a:rPr>
              <a:t>Memory usage: Lower memory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b="1" cap="all" dirty="0">
                <a:solidFill>
                  <a:schemeClr val="accent2"/>
                </a:solidFill>
              </a:rPr>
              <a:t>Flexibility: Supports various objective functions and metrics.</a:t>
            </a:r>
          </a:p>
          <a:p>
            <a:r>
              <a:rPr lang="en-US" sz="4900" b="1" cap="all" dirty="0">
                <a:solidFill>
                  <a:schemeClr val="accent2"/>
                </a:solidFill>
              </a:rPr>
              <a:t>Slide 8: Hyperparameters Tuning</a:t>
            </a:r>
          </a:p>
          <a:p>
            <a:pPr marL="0" indent="0">
              <a:buNone/>
            </a:pPr>
            <a:r>
              <a:rPr lang="en-US" sz="5600" b="1" cap="all" dirty="0">
                <a:solidFill>
                  <a:schemeClr val="tx1"/>
                </a:solidFill>
              </a:rPr>
              <a:t>Key hyperparameters: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900" b="1" cap="all" dirty="0">
                <a:solidFill>
                  <a:schemeClr val="accent2"/>
                </a:solidFill>
              </a:rPr>
              <a:t>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900" b="1" cap="all" dirty="0">
                <a:solidFill>
                  <a:schemeClr val="accent2"/>
                </a:solidFill>
              </a:rPr>
              <a:t>Number of leaves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900" b="1" cap="all" dirty="0">
                <a:solidFill>
                  <a:schemeClr val="accent2"/>
                </a:solidFill>
              </a:rPr>
              <a:t>Maximum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900" b="1" cap="all" dirty="0">
                <a:solidFill>
                  <a:schemeClr val="accent2"/>
                </a:solidFill>
              </a:rPr>
              <a:t>Subsampling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900" b="1" cap="all" dirty="0">
                <a:solidFill>
                  <a:schemeClr val="accent2"/>
                </a:solidFill>
              </a:rPr>
              <a:t>Importance: Fine-tuning these parameters can significantly affect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cap="all" dirty="0" err="1">
                <a:solidFill>
                  <a:schemeClr val="accent2"/>
                </a:solidFill>
              </a:rPr>
              <a:t>LightGBM</a:t>
            </a:r>
            <a:r>
              <a:rPr lang="en-US" sz="4800" b="1" cap="all" dirty="0">
                <a:solidFill>
                  <a:schemeClr val="accent2"/>
                </a:solidFill>
              </a:rPr>
              <a:t> is a powerful, efficient algorithm for regression tasks with strong performance in large datasets.</a:t>
            </a:r>
          </a:p>
          <a:p>
            <a:pPr lvl="1"/>
            <a:endParaRPr lang="en-US" sz="4800" b="1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79DC60-01BC-4C4F-8A6E-EAA3A7D77D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5206" y="1232899"/>
            <a:ext cx="9547270" cy="4616755"/>
          </a:xfrm>
        </p:spPr>
      </p:pic>
    </p:spTree>
    <p:extLst>
      <p:ext uri="{BB962C8B-B14F-4D97-AF65-F5344CB8AC3E}">
        <p14:creationId xmlns:p14="http://schemas.microsoft.com/office/powerpoint/2010/main" val="80617250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{7DF15055-1EB3-4543-990B-3A26B27C9C72}tf22797433_win32</Template>
  <TotalTime>1476</TotalTime>
  <Words>214</Words>
  <Application>Microsoft Office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sohne</vt:lpstr>
      <vt:lpstr>Univers Condensed Light</vt:lpstr>
      <vt:lpstr>Walbaum Display Light</vt:lpstr>
      <vt:lpstr>AngleLinesVTI</vt:lpstr>
      <vt:lpstr>LGBoost Regression Algorithm</vt:lpstr>
      <vt:lpstr>Introduction to LightGBM:    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Regression Algorithm</dc:title>
  <dc:creator>SANTHOSH GOVINDASAMY</dc:creator>
  <cp:lastModifiedBy>SANTHOSH GOVINDASAMY</cp:lastModifiedBy>
  <cp:revision>18</cp:revision>
  <dcterms:created xsi:type="dcterms:W3CDTF">2024-09-24T02:15:06Z</dcterms:created>
  <dcterms:modified xsi:type="dcterms:W3CDTF">2024-09-25T03:02:11Z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